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44" r:id="rId2"/>
    <p:sldId id="346" r:id="rId3"/>
    <p:sldId id="313" r:id="rId4"/>
    <p:sldId id="259" r:id="rId5"/>
    <p:sldId id="314" r:id="rId6"/>
    <p:sldId id="316" r:id="rId7"/>
    <p:sldId id="261" r:id="rId8"/>
    <p:sldId id="262" r:id="rId9"/>
    <p:sldId id="297" r:id="rId10"/>
    <p:sldId id="296" r:id="rId11"/>
    <p:sldId id="321" r:id="rId12"/>
    <p:sldId id="300" r:id="rId13"/>
    <p:sldId id="323" r:id="rId14"/>
    <p:sldId id="324" r:id="rId15"/>
    <p:sldId id="333" r:id="rId16"/>
    <p:sldId id="303" r:id="rId17"/>
    <p:sldId id="264" r:id="rId18"/>
    <p:sldId id="325" r:id="rId19"/>
    <p:sldId id="295" r:id="rId20"/>
    <p:sldId id="286" r:id="rId21"/>
    <p:sldId id="29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47" r:id="rId42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  <a:srgbClr val="99CCFF"/>
    <a:srgbClr val="FFCC00"/>
    <a:srgbClr val="FF3300"/>
    <a:srgbClr val="CC9900"/>
    <a:srgbClr val="FFCC66"/>
    <a:srgbClr val="FC01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6559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194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6763" y="8713788"/>
            <a:ext cx="527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-</a:t>
            </a:r>
            <a:fld id="{013BB707-1BB3-4BB3-A68A-87E563222855}" type="slidenum">
              <a:rPr lang="en-US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75" y="161925"/>
            <a:ext cx="5867400" cy="4397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747125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 to Oracle: SQL and PL/SQL  3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-</a:t>
            </a:r>
            <a:fld id="{BC472B6C-480C-46D1-926A-0E5E92FA21F9}" type="slidenum">
              <a:rPr lang="en-US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601663" y="5395913"/>
          <a:ext cx="5816600" cy="1576387"/>
        </p:xfrm>
        <a:graphic>
          <a:graphicData uri="http://schemas.openxmlformats.org/presentationml/2006/ole">
            <p:oleObj spid="_x0000_s2050" name="Document" r:id="rId4" imgW="5816520" imgH="1576080" progId="Word.Document.8">
              <p:embed/>
            </p:oleObj>
          </a:graphicData>
        </a:graphic>
      </p:graphicFrame>
      <p:grpSp>
        <p:nvGrpSpPr>
          <p:cNvPr id="2053" name="Group 18"/>
          <p:cNvGrpSpPr>
            <a:grpSpLocks/>
          </p:cNvGrpSpPr>
          <p:nvPr/>
        </p:nvGrpSpPr>
        <p:grpSpPr bwMode="auto">
          <a:xfrm>
            <a:off x="179388" y="7192963"/>
            <a:ext cx="296862" cy="288925"/>
            <a:chOff x="113" y="4531"/>
            <a:chExt cx="187" cy="182"/>
          </a:xfrm>
        </p:grpSpPr>
        <p:sp>
          <p:nvSpPr>
            <p:cNvPr id="2054" name="Freeform 5"/>
            <p:cNvSpPr>
              <a:spLocks/>
            </p:cNvSpPr>
            <p:nvPr/>
          </p:nvSpPr>
          <p:spPr bwMode="auto">
            <a:xfrm>
              <a:off x="113" y="4531"/>
              <a:ext cx="178" cy="175"/>
            </a:xfrm>
            <a:custGeom>
              <a:avLst/>
              <a:gdLst>
                <a:gd name="T0" fmla="*/ 177 w 178"/>
                <a:gd name="T1" fmla="*/ 174 h 175"/>
                <a:gd name="T2" fmla="*/ 177 w 178"/>
                <a:gd name="T3" fmla="*/ 0 h 175"/>
                <a:gd name="T4" fmla="*/ 0 w 178"/>
                <a:gd name="T5" fmla="*/ 0 h 175"/>
                <a:gd name="T6" fmla="*/ 0 w 178"/>
                <a:gd name="T7" fmla="*/ 174 h 175"/>
                <a:gd name="T8" fmla="*/ 177 w 178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5"/>
                <a:gd name="T17" fmla="*/ 178 w 178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5">
                  <a:moveTo>
                    <a:pt x="177" y="174"/>
                  </a:moveTo>
                  <a:lnTo>
                    <a:pt x="177" y="0"/>
                  </a:lnTo>
                  <a:lnTo>
                    <a:pt x="0" y="0"/>
                  </a:lnTo>
                  <a:lnTo>
                    <a:pt x="0" y="174"/>
                  </a:lnTo>
                  <a:lnTo>
                    <a:pt x="177" y="17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6"/>
            <p:cNvSpPr>
              <a:spLocks/>
            </p:cNvSpPr>
            <p:nvPr/>
          </p:nvSpPr>
          <p:spPr bwMode="auto">
            <a:xfrm>
              <a:off x="175" y="4597"/>
              <a:ext cx="70" cy="35"/>
            </a:xfrm>
            <a:custGeom>
              <a:avLst/>
              <a:gdLst>
                <a:gd name="T0" fmla="*/ 69 w 70"/>
                <a:gd name="T1" fmla="*/ 6 h 35"/>
                <a:gd name="T2" fmla="*/ 65 w 70"/>
                <a:gd name="T3" fmla="*/ 0 h 35"/>
                <a:gd name="T4" fmla="*/ 0 w 70"/>
                <a:gd name="T5" fmla="*/ 27 h 35"/>
                <a:gd name="T6" fmla="*/ 3 w 70"/>
                <a:gd name="T7" fmla="*/ 34 h 35"/>
                <a:gd name="T8" fmla="*/ 69 w 70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5"/>
                <a:gd name="T17" fmla="*/ 70 w 7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7"/>
            <p:cNvSpPr>
              <a:spLocks/>
            </p:cNvSpPr>
            <p:nvPr/>
          </p:nvSpPr>
          <p:spPr bwMode="auto">
            <a:xfrm>
              <a:off x="183" y="4610"/>
              <a:ext cx="69" cy="38"/>
            </a:xfrm>
            <a:custGeom>
              <a:avLst/>
              <a:gdLst>
                <a:gd name="T0" fmla="*/ 68 w 69"/>
                <a:gd name="T1" fmla="*/ 7 h 38"/>
                <a:gd name="T2" fmla="*/ 65 w 69"/>
                <a:gd name="T3" fmla="*/ 0 h 38"/>
                <a:gd name="T4" fmla="*/ 0 w 69"/>
                <a:gd name="T5" fmla="*/ 29 h 38"/>
                <a:gd name="T6" fmla="*/ 3 w 69"/>
                <a:gd name="T7" fmla="*/ 37 h 38"/>
                <a:gd name="T8" fmla="*/ 68 w 69"/>
                <a:gd name="T9" fmla="*/ 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8"/>
                <a:gd name="T17" fmla="*/ 69 w 69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8">
                  <a:moveTo>
                    <a:pt x="68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7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8"/>
            <p:cNvSpPr>
              <a:spLocks/>
            </p:cNvSpPr>
            <p:nvPr/>
          </p:nvSpPr>
          <p:spPr bwMode="auto">
            <a:xfrm>
              <a:off x="189" y="4627"/>
              <a:ext cx="69" cy="36"/>
            </a:xfrm>
            <a:custGeom>
              <a:avLst/>
              <a:gdLst>
                <a:gd name="T0" fmla="*/ 68 w 69"/>
                <a:gd name="T1" fmla="*/ 6 h 36"/>
                <a:gd name="T2" fmla="*/ 65 w 69"/>
                <a:gd name="T3" fmla="*/ 0 h 36"/>
                <a:gd name="T4" fmla="*/ 0 w 69"/>
                <a:gd name="T5" fmla="*/ 28 h 36"/>
                <a:gd name="T6" fmla="*/ 3 w 69"/>
                <a:gd name="T7" fmla="*/ 35 h 36"/>
                <a:gd name="T8" fmla="*/ 68 w 69"/>
                <a:gd name="T9" fmla="*/ 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68" y="6"/>
                  </a:moveTo>
                  <a:lnTo>
                    <a:pt x="65" y="0"/>
                  </a:lnTo>
                  <a:lnTo>
                    <a:pt x="0" y="28"/>
                  </a:lnTo>
                  <a:lnTo>
                    <a:pt x="3" y="35"/>
                  </a:lnTo>
                  <a:lnTo>
                    <a:pt x="68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9"/>
            <p:cNvSpPr>
              <a:spLocks/>
            </p:cNvSpPr>
            <p:nvPr/>
          </p:nvSpPr>
          <p:spPr bwMode="auto">
            <a:xfrm>
              <a:off x="198" y="4644"/>
              <a:ext cx="69" cy="34"/>
            </a:xfrm>
            <a:custGeom>
              <a:avLst/>
              <a:gdLst>
                <a:gd name="T0" fmla="*/ 68 w 69"/>
                <a:gd name="T1" fmla="*/ 6 h 34"/>
                <a:gd name="T2" fmla="*/ 65 w 69"/>
                <a:gd name="T3" fmla="*/ 0 h 34"/>
                <a:gd name="T4" fmla="*/ 0 w 69"/>
                <a:gd name="T5" fmla="*/ 26 h 34"/>
                <a:gd name="T6" fmla="*/ 3 w 69"/>
                <a:gd name="T7" fmla="*/ 33 h 34"/>
                <a:gd name="T8" fmla="*/ 68 w 69"/>
                <a:gd name="T9" fmla="*/ 6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4"/>
                <a:gd name="T17" fmla="*/ 69 w 6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4">
                  <a:moveTo>
                    <a:pt x="68" y="6"/>
                  </a:moveTo>
                  <a:lnTo>
                    <a:pt x="65" y="0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68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0"/>
            <p:cNvSpPr>
              <a:spLocks/>
            </p:cNvSpPr>
            <p:nvPr/>
          </p:nvSpPr>
          <p:spPr bwMode="auto">
            <a:xfrm>
              <a:off x="204" y="4660"/>
              <a:ext cx="70" cy="37"/>
            </a:xfrm>
            <a:custGeom>
              <a:avLst/>
              <a:gdLst>
                <a:gd name="T0" fmla="*/ 69 w 70"/>
                <a:gd name="T1" fmla="*/ 7 h 37"/>
                <a:gd name="T2" fmla="*/ 65 w 70"/>
                <a:gd name="T3" fmla="*/ 0 h 37"/>
                <a:gd name="T4" fmla="*/ 0 w 70"/>
                <a:gd name="T5" fmla="*/ 29 h 37"/>
                <a:gd name="T6" fmla="*/ 3 w 70"/>
                <a:gd name="T7" fmla="*/ 36 h 37"/>
                <a:gd name="T8" fmla="*/ 69 w 70"/>
                <a:gd name="T9" fmla="*/ 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7"/>
                <a:gd name="T17" fmla="*/ 70 w 70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7">
                  <a:moveTo>
                    <a:pt x="69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69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1"/>
            <p:cNvSpPr>
              <a:spLocks/>
            </p:cNvSpPr>
            <p:nvPr/>
          </p:nvSpPr>
          <p:spPr bwMode="auto">
            <a:xfrm>
              <a:off x="135" y="4557"/>
              <a:ext cx="121" cy="58"/>
            </a:xfrm>
            <a:custGeom>
              <a:avLst/>
              <a:gdLst>
                <a:gd name="T0" fmla="*/ 120 w 121"/>
                <a:gd name="T1" fmla="*/ 7 h 58"/>
                <a:gd name="T2" fmla="*/ 118 w 121"/>
                <a:gd name="T3" fmla="*/ 0 h 58"/>
                <a:gd name="T4" fmla="*/ 0 w 121"/>
                <a:gd name="T5" fmla="*/ 50 h 58"/>
                <a:gd name="T6" fmla="*/ 2 w 121"/>
                <a:gd name="T7" fmla="*/ 57 h 58"/>
                <a:gd name="T8" fmla="*/ 120 w 121"/>
                <a:gd name="T9" fmla="*/ 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8"/>
                <a:gd name="T17" fmla="*/ 121 w 121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2"/>
            <p:cNvSpPr>
              <a:spLocks/>
            </p:cNvSpPr>
            <p:nvPr/>
          </p:nvSpPr>
          <p:spPr bwMode="auto">
            <a:xfrm>
              <a:off x="117" y="4545"/>
              <a:ext cx="123" cy="60"/>
            </a:xfrm>
            <a:custGeom>
              <a:avLst/>
              <a:gdLst>
                <a:gd name="T0" fmla="*/ 122 w 123"/>
                <a:gd name="T1" fmla="*/ 7 h 60"/>
                <a:gd name="T2" fmla="*/ 119 w 123"/>
                <a:gd name="T3" fmla="*/ 0 h 60"/>
                <a:gd name="T4" fmla="*/ 0 w 123"/>
                <a:gd name="T5" fmla="*/ 51 h 60"/>
                <a:gd name="T6" fmla="*/ 2 w 123"/>
                <a:gd name="T7" fmla="*/ 59 h 60"/>
                <a:gd name="T8" fmla="*/ 122 w 123"/>
                <a:gd name="T9" fmla="*/ 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60"/>
                <a:gd name="T17" fmla="*/ 123 w 123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60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9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3"/>
            <p:cNvSpPr>
              <a:spLocks/>
            </p:cNvSpPr>
            <p:nvPr/>
          </p:nvSpPr>
          <p:spPr bwMode="auto">
            <a:xfrm>
              <a:off x="245" y="4560"/>
              <a:ext cx="55" cy="104"/>
            </a:xfrm>
            <a:custGeom>
              <a:avLst/>
              <a:gdLst>
                <a:gd name="T0" fmla="*/ 46 w 55"/>
                <a:gd name="T1" fmla="*/ 103 h 104"/>
                <a:gd name="T2" fmla="*/ 54 w 55"/>
                <a:gd name="T3" fmla="*/ 100 h 104"/>
                <a:gd name="T4" fmla="*/ 7 w 55"/>
                <a:gd name="T5" fmla="*/ 0 h 104"/>
                <a:gd name="T6" fmla="*/ 0 w 55"/>
                <a:gd name="T7" fmla="*/ 2 h 104"/>
                <a:gd name="T8" fmla="*/ 46 w 55"/>
                <a:gd name="T9" fmla="*/ 10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04"/>
                <a:gd name="T17" fmla="*/ 55 w 5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04">
                  <a:moveTo>
                    <a:pt x="46" y="103"/>
                  </a:moveTo>
                  <a:lnTo>
                    <a:pt x="54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6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4"/>
            <p:cNvSpPr>
              <a:spLocks/>
            </p:cNvSpPr>
            <p:nvPr/>
          </p:nvSpPr>
          <p:spPr bwMode="auto">
            <a:xfrm>
              <a:off x="135" y="4605"/>
              <a:ext cx="52" cy="108"/>
            </a:xfrm>
            <a:custGeom>
              <a:avLst/>
              <a:gdLst>
                <a:gd name="T0" fmla="*/ 44 w 52"/>
                <a:gd name="T1" fmla="*/ 107 h 108"/>
                <a:gd name="T2" fmla="*/ 51 w 52"/>
                <a:gd name="T3" fmla="*/ 102 h 108"/>
                <a:gd name="T4" fmla="*/ 6 w 52"/>
                <a:gd name="T5" fmla="*/ 0 h 108"/>
                <a:gd name="T6" fmla="*/ 0 w 52"/>
                <a:gd name="T7" fmla="*/ 4 h 108"/>
                <a:gd name="T8" fmla="*/ 44 w 52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08"/>
                <a:gd name="T17" fmla="*/ 52 w 52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08">
                  <a:moveTo>
                    <a:pt x="44" y="107"/>
                  </a:moveTo>
                  <a:lnTo>
                    <a:pt x="51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4" y="10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5"/>
            <p:cNvSpPr>
              <a:spLocks/>
            </p:cNvSpPr>
            <p:nvPr/>
          </p:nvSpPr>
          <p:spPr bwMode="auto">
            <a:xfrm>
              <a:off x="113" y="4599"/>
              <a:ext cx="59" cy="114"/>
            </a:xfrm>
            <a:custGeom>
              <a:avLst/>
              <a:gdLst>
                <a:gd name="T0" fmla="*/ 51 w 59"/>
                <a:gd name="T1" fmla="*/ 113 h 114"/>
                <a:gd name="T2" fmla="*/ 58 w 59"/>
                <a:gd name="T3" fmla="*/ 110 h 114"/>
                <a:gd name="T4" fmla="*/ 6 w 59"/>
                <a:gd name="T5" fmla="*/ 0 h 114"/>
                <a:gd name="T6" fmla="*/ 0 w 59"/>
                <a:gd name="T7" fmla="*/ 2 h 114"/>
                <a:gd name="T8" fmla="*/ 51 w 59"/>
                <a:gd name="T9" fmla="*/ 113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14"/>
                <a:gd name="T17" fmla="*/ 59 w 59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14">
                  <a:moveTo>
                    <a:pt x="51" y="113"/>
                  </a:moveTo>
                  <a:lnTo>
                    <a:pt x="58" y="110"/>
                  </a:lnTo>
                  <a:lnTo>
                    <a:pt x="6" y="0"/>
                  </a:lnTo>
                  <a:lnTo>
                    <a:pt x="0" y="2"/>
                  </a:lnTo>
                  <a:lnTo>
                    <a:pt x="51" y="11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6"/>
            <p:cNvSpPr>
              <a:spLocks/>
            </p:cNvSpPr>
            <p:nvPr/>
          </p:nvSpPr>
          <p:spPr bwMode="auto">
            <a:xfrm>
              <a:off x="116" y="4599"/>
              <a:ext cx="28" cy="17"/>
            </a:xfrm>
            <a:custGeom>
              <a:avLst/>
              <a:gdLst>
                <a:gd name="T0" fmla="*/ 23 w 28"/>
                <a:gd name="T1" fmla="*/ 16 h 17"/>
                <a:gd name="T2" fmla="*/ 27 w 28"/>
                <a:gd name="T3" fmla="*/ 9 h 17"/>
                <a:gd name="T4" fmla="*/ 4 w 28"/>
                <a:gd name="T5" fmla="*/ 0 h 17"/>
                <a:gd name="T6" fmla="*/ 0 w 28"/>
                <a:gd name="T7" fmla="*/ 6 h 17"/>
                <a:gd name="T8" fmla="*/ 23 w 28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"/>
                <a:gd name="T17" fmla="*/ 28 w 2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">
                  <a:moveTo>
                    <a:pt x="23" y="16"/>
                  </a:moveTo>
                  <a:lnTo>
                    <a:pt x="27" y="9"/>
                  </a:lnTo>
                  <a:lnTo>
                    <a:pt x="4" y="0"/>
                  </a:lnTo>
                  <a:lnTo>
                    <a:pt x="0" y="6"/>
                  </a:lnTo>
                  <a:lnTo>
                    <a:pt x="23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7"/>
            <p:cNvSpPr>
              <a:spLocks/>
            </p:cNvSpPr>
            <p:nvPr/>
          </p:nvSpPr>
          <p:spPr bwMode="auto">
            <a:xfrm>
              <a:off x="223" y="4552"/>
              <a:ext cx="29" cy="19"/>
            </a:xfrm>
            <a:custGeom>
              <a:avLst/>
              <a:gdLst>
                <a:gd name="T0" fmla="*/ 24 w 29"/>
                <a:gd name="T1" fmla="*/ 18 h 19"/>
                <a:gd name="T2" fmla="*/ 28 w 29"/>
                <a:gd name="T3" fmla="*/ 11 h 19"/>
                <a:gd name="T4" fmla="*/ 4 w 29"/>
                <a:gd name="T5" fmla="*/ 0 h 19"/>
                <a:gd name="T6" fmla="*/ 0 w 29"/>
                <a:gd name="T7" fmla="*/ 6 h 19"/>
                <a:gd name="T8" fmla="*/ 24 w 29"/>
                <a:gd name="T9" fmla="*/ 1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19"/>
                <a:gd name="T17" fmla="*/ 29 w 29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19">
                  <a:moveTo>
                    <a:pt x="24" y="18"/>
                  </a:moveTo>
                  <a:lnTo>
                    <a:pt x="28" y="11"/>
                  </a:lnTo>
                  <a:lnTo>
                    <a:pt x="4" y="0"/>
                  </a:lnTo>
                  <a:lnTo>
                    <a:pt x="0" y="6"/>
                  </a:lnTo>
                  <a:lnTo>
                    <a:pt x="24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940425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smtClean="0">
              <a:latin typeface="Times New Roman" pitchFamily="18" charset="0"/>
              <a:cs typeface="Arial" charset="0"/>
            </a:endParaRPr>
          </a:p>
        </p:txBody>
      </p:sp>
      <p:grpSp>
        <p:nvGrpSpPr>
          <p:cNvPr id="48132" name="Group 15"/>
          <p:cNvGrpSpPr>
            <a:grpSpLocks/>
          </p:cNvGrpSpPr>
          <p:nvPr/>
        </p:nvGrpSpPr>
        <p:grpSpPr bwMode="auto">
          <a:xfrm>
            <a:off x="217488" y="6162675"/>
            <a:ext cx="285750" cy="304800"/>
            <a:chOff x="137" y="3882"/>
            <a:chExt cx="180" cy="192"/>
          </a:xfrm>
        </p:grpSpPr>
        <p:sp>
          <p:nvSpPr>
            <p:cNvPr id="48133" name="Freeform 4"/>
            <p:cNvSpPr>
              <a:spLocks/>
            </p:cNvSpPr>
            <p:nvPr/>
          </p:nvSpPr>
          <p:spPr bwMode="auto">
            <a:xfrm>
              <a:off x="137" y="3882"/>
              <a:ext cx="180" cy="184"/>
            </a:xfrm>
            <a:custGeom>
              <a:avLst/>
              <a:gdLst>
                <a:gd name="T0" fmla="*/ 179 w 180"/>
                <a:gd name="T1" fmla="*/ 183 h 184"/>
                <a:gd name="T2" fmla="*/ 179 w 180"/>
                <a:gd name="T3" fmla="*/ 0 h 184"/>
                <a:gd name="T4" fmla="*/ 0 w 180"/>
                <a:gd name="T5" fmla="*/ 0 h 184"/>
                <a:gd name="T6" fmla="*/ 0 w 180"/>
                <a:gd name="T7" fmla="*/ 183 h 184"/>
                <a:gd name="T8" fmla="*/ 179 w 180"/>
                <a:gd name="T9" fmla="*/ 183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184"/>
                <a:gd name="T17" fmla="*/ 180 w 180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184">
                  <a:moveTo>
                    <a:pt x="179" y="183"/>
                  </a:moveTo>
                  <a:lnTo>
                    <a:pt x="179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79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Freeform 5"/>
            <p:cNvSpPr>
              <a:spLocks/>
            </p:cNvSpPr>
            <p:nvPr/>
          </p:nvSpPr>
          <p:spPr bwMode="auto">
            <a:xfrm>
              <a:off x="218" y="4056"/>
              <a:ext cx="27" cy="18"/>
            </a:xfrm>
            <a:custGeom>
              <a:avLst/>
              <a:gdLst>
                <a:gd name="T0" fmla="*/ 26 w 27"/>
                <a:gd name="T1" fmla="*/ 17 h 18"/>
                <a:gd name="T2" fmla="*/ 26 w 27"/>
                <a:gd name="T3" fmla="*/ 0 h 18"/>
                <a:gd name="T4" fmla="*/ 0 w 27"/>
                <a:gd name="T5" fmla="*/ 0 h 18"/>
                <a:gd name="T6" fmla="*/ 0 w 27"/>
                <a:gd name="T7" fmla="*/ 17 h 18"/>
                <a:gd name="T8" fmla="*/ 26 w 27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8"/>
                <a:gd name="T17" fmla="*/ 27 w 2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8">
                  <a:moveTo>
                    <a:pt x="26" y="1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6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Freeform 6"/>
            <p:cNvSpPr>
              <a:spLocks/>
            </p:cNvSpPr>
            <p:nvPr/>
          </p:nvSpPr>
          <p:spPr bwMode="auto">
            <a:xfrm>
              <a:off x="159" y="3935"/>
              <a:ext cx="33" cy="20"/>
            </a:xfrm>
            <a:custGeom>
              <a:avLst/>
              <a:gdLst>
                <a:gd name="T0" fmla="*/ 0 w 33"/>
                <a:gd name="T1" fmla="*/ 0 h 20"/>
                <a:gd name="T2" fmla="*/ 26 w 33"/>
                <a:gd name="T3" fmla="*/ 19 h 20"/>
                <a:gd name="T4" fmla="*/ 32 w 33"/>
                <a:gd name="T5" fmla="*/ 8 h 20"/>
                <a:gd name="T6" fmla="*/ 0 w 33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0"/>
                <a:gd name="T14" fmla="*/ 33 w 3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0">
                  <a:moveTo>
                    <a:pt x="0" y="0"/>
                  </a:moveTo>
                  <a:lnTo>
                    <a:pt x="26" y="19"/>
                  </a:lnTo>
                  <a:lnTo>
                    <a:pt x="32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7"/>
            <p:cNvSpPr>
              <a:spLocks/>
            </p:cNvSpPr>
            <p:nvPr/>
          </p:nvSpPr>
          <p:spPr bwMode="auto">
            <a:xfrm>
              <a:off x="270" y="3935"/>
              <a:ext cx="34" cy="20"/>
            </a:xfrm>
            <a:custGeom>
              <a:avLst/>
              <a:gdLst>
                <a:gd name="T0" fmla="*/ 33 w 34"/>
                <a:gd name="T1" fmla="*/ 0 h 20"/>
                <a:gd name="T2" fmla="*/ 6 w 34"/>
                <a:gd name="T3" fmla="*/ 19 h 20"/>
                <a:gd name="T4" fmla="*/ 0 w 34"/>
                <a:gd name="T5" fmla="*/ 9 h 20"/>
                <a:gd name="T6" fmla="*/ 33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33" y="0"/>
                  </a:moveTo>
                  <a:lnTo>
                    <a:pt x="6" y="19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>
              <a:off x="157" y="3975"/>
              <a:ext cx="33" cy="18"/>
            </a:xfrm>
            <a:custGeom>
              <a:avLst/>
              <a:gdLst>
                <a:gd name="T0" fmla="*/ 0 w 33"/>
                <a:gd name="T1" fmla="*/ 17 h 18"/>
                <a:gd name="T2" fmla="*/ 32 w 33"/>
                <a:gd name="T3" fmla="*/ 13 h 18"/>
                <a:gd name="T4" fmla="*/ 30 w 33"/>
                <a:gd name="T5" fmla="*/ 0 h 18"/>
                <a:gd name="T6" fmla="*/ 0 w 33"/>
                <a:gd name="T7" fmla="*/ 17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8"/>
                <a:gd name="T14" fmla="*/ 33 w 33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8">
                  <a:moveTo>
                    <a:pt x="0" y="17"/>
                  </a:moveTo>
                  <a:lnTo>
                    <a:pt x="32" y="13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273" y="3976"/>
              <a:ext cx="34" cy="18"/>
            </a:xfrm>
            <a:custGeom>
              <a:avLst/>
              <a:gdLst>
                <a:gd name="T0" fmla="*/ 33 w 34"/>
                <a:gd name="T1" fmla="*/ 17 h 18"/>
                <a:gd name="T2" fmla="*/ 0 w 34"/>
                <a:gd name="T3" fmla="*/ 14 h 18"/>
                <a:gd name="T4" fmla="*/ 2 w 34"/>
                <a:gd name="T5" fmla="*/ 0 h 18"/>
                <a:gd name="T6" fmla="*/ 33 w 34"/>
                <a:gd name="T7" fmla="*/ 17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8"/>
                <a:gd name="T14" fmla="*/ 34 w 3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8">
                  <a:moveTo>
                    <a:pt x="33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Freeform 10"/>
            <p:cNvSpPr>
              <a:spLocks/>
            </p:cNvSpPr>
            <p:nvPr/>
          </p:nvSpPr>
          <p:spPr bwMode="auto">
            <a:xfrm>
              <a:off x="182" y="3898"/>
              <a:ext cx="25" cy="28"/>
            </a:xfrm>
            <a:custGeom>
              <a:avLst/>
              <a:gdLst>
                <a:gd name="T0" fmla="*/ 0 w 25"/>
                <a:gd name="T1" fmla="*/ 0 h 28"/>
                <a:gd name="T2" fmla="*/ 14 w 25"/>
                <a:gd name="T3" fmla="*/ 27 h 28"/>
                <a:gd name="T4" fmla="*/ 24 w 25"/>
                <a:gd name="T5" fmla="*/ 20 h 28"/>
                <a:gd name="T6" fmla="*/ 0 w 25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28"/>
                <a:gd name="T14" fmla="*/ 25 w 25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28">
                  <a:moveTo>
                    <a:pt x="0" y="0"/>
                  </a:moveTo>
                  <a:lnTo>
                    <a:pt x="14" y="27"/>
                  </a:lnTo>
                  <a:lnTo>
                    <a:pt x="24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Freeform 11"/>
            <p:cNvSpPr>
              <a:spLocks/>
            </p:cNvSpPr>
            <p:nvPr/>
          </p:nvSpPr>
          <p:spPr bwMode="auto">
            <a:xfrm>
              <a:off x="247" y="3900"/>
              <a:ext cx="29" cy="30"/>
            </a:xfrm>
            <a:custGeom>
              <a:avLst/>
              <a:gdLst>
                <a:gd name="T0" fmla="*/ 28 w 29"/>
                <a:gd name="T1" fmla="*/ 0 h 30"/>
                <a:gd name="T2" fmla="*/ 11 w 29"/>
                <a:gd name="T3" fmla="*/ 29 h 30"/>
                <a:gd name="T4" fmla="*/ 0 w 29"/>
                <a:gd name="T5" fmla="*/ 21 h 30"/>
                <a:gd name="T6" fmla="*/ 28 w 29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0"/>
                <a:gd name="T14" fmla="*/ 29 w 29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0">
                  <a:moveTo>
                    <a:pt x="28" y="0"/>
                  </a:moveTo>
                  <a:lnTo>
                    <a:pt x="11" y="29"/>
                  </a:lnTo>
                  <a:lnTo>
                    <a:pt x="0" y="21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Freeform 12"/>
            <p:cNvSpPr>
              <a:spLocks/>
            </p:cNvSpPr>
            <p:nvPr/>
          </p:nvSpPr>
          <p:spPr bwMode="auto">
            <a:xfrm>
              <a:off x="222" y="3888"/>
              <a:ext cx="17" cy="31"/>
            </a:xfrm>
            <a:custGeom>
              <a:avLst/>
              <a:gdLst>
                <a:gd name="T0" fmla="*/ 7 w 17"/>
                <a:gd name="T1" fmla="*/ 0 h 31"/>
                <a:gd name="T2" fmla="*/ 0 w 17"/>
                <a:gd name="T3" fmla="*/ 30 h 31"/>
                <a:gd name="T4" fmla="*/ 16 w 17"/>
                <a:gd name="T5" fmla="*/ 29 h 31"/>
                <a:gd name="T6" fmla="*/ 7 w 1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1"/>
                <a:gd name="T14" fmla="*/ 17 w 1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1">
                  <a:moveTo>
                    <a:pt x="7" y="0"/>
                  </a:moveTo>
                  <a:lnTo>
                    <a:pt x="0" y="30"/>
                  </a:lnTo>
                  <a:lnTo>
                    <a:pt x="16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3"/>
            <p:cNvSpPr>
              <a:spLocks/>
            </p:cNvSpPr>
            <p:nvPr/>
          </p:nvSpPr>
          <p:spPr bwMode="auto">
            <a:xfrm>
              <a:off x="198" y="3934"/>
              <a:ext cx="65" cy="114"/>
            </a:xfrm>
            <a:custGeom>
              <a:avLst/>
              <a:gdLst>
                <a:gd name="T0" fmla="*/ 21 w 65"/>
                <a:gd name="T1" fmla="*/ 113 h 114"/>
                <a:gd name="T2" fmla="*/ 21 w 65"/>
                <a:gd name="T3" fmla="*/ 93 h 114"/>
                <a:gd name="T4" fmla="*/ 20 w 65"/>
                <a:gd name="T5" fmla="*/ 90 h 114"/>
                <a:gd name="T6" fmla="*/ 14 w 65"/>
                <a:gd name="T7" fmla="*/ 82 h 114"/>
                <a:gd name="T8" fmla="*/ 8 w 65"/>
                <a:gd name="T9" fmla="*/ 71 h 114"/>
                <a:gd name="T10" fmla="*/ 3 w 65"/>
                <a:gd name="T11" fmla="*/ 57 h 114"/>
                <a:gd name="T12" fmla="*/ 0 w 65"/>
                <a:gd name="T13" fmla="*/ 41 h 114"/>
                <a:gd name="T14" fmla="*/ 0 w 65"/>
                <a:gd name="T15" fmla="*/ 26 h 114"/>
                <a:gd name="T16" fmla="*/ 7 w 65"/>
                <a:gd name="T17" fmla="*/ 11 h 114"/>
                <a:gd name="T18" fmla="*/ 21 w 65"/>
                <a:gd name="T19" fmla="*/ 0 h 114"/>
                <a:gd name="T20" fmla="*/ 41 w 65"/>
                <a:gd name="T21" fmla="*/ 0 h 114"/>
                <a:gd name="T22" fmla="*/ 43 w 65"/>
                <a:gd name="T23" fmla="*/ 0 h 114"/>
                <a:gd name="T24" fmla="*/ 48 w 65"/>
                <a:gd name="T25" fmla="*/ 4 h 114"/>
                <a:gd name="T26" fmla="*/ 54 w 65"/>
                <a:gd name="T27" fmla="*/ 10 h 114"/>
                <a:gd name="T28" fmla="*/ 60 w 65"/>
                <a:gd name="T29" fmla="*/ 19 h 114"/>
                <a:gd name="T30" fmla="*/ 64 w 65"/>
                <a:gd name="T31" fmla="*/ 31 h 114"/>
                <a:gd name="T32" fmla="*/ 63 w 65"/>
                <a:gd name="T33" fmla="*/ 47 h 114"/>
                <a:gd name="T34" fmla="*/ 56 w 65"/>
                <a:gd name="T35" fmla="*/ 67 h 114"/>
                <a:gd name="T36" fmla="*/ 41 w 65"/>
                <a:gd name="T37" fmla="*/ 90 h 114"/>
                <a:gd name="T38" fmla="*/ 41 w 65"/>
                <a:gd name="T39" fmla="*/ 113 h 114"/>
                <a:gd name="T40" fmla="*/ 21 w 65"/>
                <a:gd name="T41" fmla="*/ 11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14"/>
                <a:gd name="T65" fmla="*/ 65 w 65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14">
                  <a:moveTo>
                    <a:pt x="21" y="113"/>
                  </a:moveTo>
                  <a:lnTo>
                    <a:pt x="21" y="93"/>
                  </a:lnTo>
                  <a:lnTo>
                    <a:pt x="20" y="90"/>
                  </a:lnTo>
                  <a:lnTo>
                    <a:pt x="14" y="82"/>
                  </a:lnTo>
                  <a:lnTo>
                    <a:pt x="8" y="71"/>
                  </a:lnTo>
                  <a:lnTo>
                    <a:pt x="3" y="57"/>
                  </a:lnTo>
                  <a:lnTo>
                    <a:pt x="0" y="41"/>
                  </a:lnTo>
                  <a:lnTo>
                    <a:pt x="0" y="26"/>
                  </a:lnTo>
                  <a:lnTo>
                    <a:pt x="7" y="11"/>
                  </a:lnTo>
                  <a:lnTo>
                    <a:pt x="21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8" y="4"/>
                  </a:lnTo>
                  <a:lnTo>
                    <a:pt x="54" y="10"/>
                  </a:lnTo>
                  <a:lnTo>
                    <a:pt x="60" y="19"/>
                  </a:lnTo>
                  <a:lnTo>
                    <a:pt x="64" y="31"/>
                  </a:lnTo>
                  <a:lnTo>
                    <a:pt x="63" y="47"/>
                  </a:lnTo>
                  <a:lnTo>
                    <a:pt x="56" y="67"/>
                  </a:lnTo>
                  <a:lnTo>
                    <a:pt x="41" y="90"/>
                  </a:lnTo>
                  <a:lnTo>
                    <a:pt x="41" y="113"/>
                  </a:lnTo>
                  <a:lnTo>
                    <a:pt x="21" y="11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Freeform 14"/>
            <p:cNvSpPr>
              <a:spLocks/>
            </p:cNvSpPr>
            <p:nvPr/>
          </p:nvSpPr>
          <p:spPr bwMode="auto">
            <a:xfrm>
              <a:off x="224" y="3955"/>
              <a:ext cx="18" cy="88"/>
            </a:xfrm>
            <a:custGeom>
              <a:avLst/>
              <a:gdLst>
                <a:gd name="T0" fmla="*/ 4 w 18"/>
                <a:gd name="T1" fmla="*/ 0 h 88"/>
                <a:gd name="T2" fmla="*/ 7 w 18"/>
                <a:gd name="T3" fmla="*/ 6 h 88"/>
                <a:gd name="T4" fmla="*/ 2 w 18"/>
                <a:gd name="T5" fmla="*/ 7 h 88"/>
                <a:gd name="T6" fmla="*/ 2 w 18"/>
                <a:gd name="T7" fmla="*/ 78 h 88"/>
                <a:gd name="T8" fmla="*/ 0 w 18"/>
                <a:gd name="T9" fmla="*/ 79 h 88"/>
                <a:gd name="T10" fmla="*/ 0 w 18"/>
                <a:gd name="T11" fmla="*/ 87 h 88"/>
                <a:gd name="T12" fmla="*/ 2 w 18"/>
                <a:gd name="T13" fmla="*/ 87 h 88"/>
                <a:gd name="T14" fmla="*/ 4 w 18"/>
                <a:gd name="T15" fmla="*/ 87 h 88"/>
                <a:gd name="T16" fmla="*/ 7 w 18"/>
                <a:gd name="T17" fmla="*/ 87 h 88"/>
                <a:gd name="T18" fmla="*/ 9 w 18"/>
                <a:gd name="T19" fmla="*/ 85 h 88"/>
                <a:gd name="T20" fmla="*/ 14 w 18"/>
                <a:gd name="T21" fmla="*/ 85 h 88"/>
                <a:gd name="T22" fmla="*/ 17 w 18"/>
                <a:gd name="T23" fmla="*/ 84 h 88"/>
                <a:gd name="T24" fmla="*/ 17 w 18"/>
                <a:gd name="T25" fmla="*/ 82 h 88"/>
                <a:gd name="T26" fmla="*/ 17 w 18"/>
                <a:gd name="T27" fmla="*/ 79 h 88"/>
                <a:gd name="T28" fmla="*/ 17 w 18"/>
                <a:gd name="T29" fmla="*/ 48 h 88"/>
                <a:gd name="T30" fmla="*/ 14 w 18"/>
                <a:gd name="T31" fmla="*/ 47 h 88"/>
                <a:gd name="T32" fmla="*/ 14 w 18"/>
                <a:gd name="T33" fmla="*/ 39 h 88"/>
                <a:gd name="T34" fmla="*/ 14 w 18"/>
                <a:gd name="T35" fmla="*/ 5 h 88"/>
                <a:gd name="T36" fmla="*/ 4 w 18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88"/>
                <a:gd name="T59" fmla="*/ 18 w 1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88">
                  <a:moveTo>
                    <a:pt x="4" y="0"/>
                  </a:moveTo>
                  <a:lnTo>
                    <a:pt x="7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4" y="87"/>
                  </a:lnTo>
                  <a:lnTo>
                    <a:pt x="7" y="87"/>
                  </a:lnTo>
                  <a:lnTo>
                    <a:pt x="9" y="85"/>
                  </a:lnTo>
                  <a:lnTo>
                    <a:pt x="14" y="85"/>
                  </a:lnTo>
                  <a:lnTo>
                    <a:pt x="17" y="84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7" y="48"/>
                  </a:lnTo>
                  <a:lnTo>
                    <a:pt x="14" y="47"/>
                  </a:lnTo>
                  <a:lnTo>
                    <a:pt x="14" y="39"/>
                  </a:lnTo>
                  <a:lnTo>
                    <a:pt x="1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08013" y="7929563"/>
            <a:ext cx="5637212" cy="417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31825" y="7945438"/>
            <a:ext cx="2909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77925" algn="l"/>
              </a:tabLst>
            </a:pP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SQL&gt; SELECT	SYSDATE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77925" algn="l"/>
              </a:tabLst>
            </a:pP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  2  FROM	DUAL;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307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graphicFrame>
        <p:nvGraphicFramePr>
          <p:cNvPr id="3074" name="Object 6"/>
          <p:cNvGraphicFramePr>
            <a:graphicFrameLocks/>
          </p:cNvGraphicFramePr>
          <p:nvPr/>
        </p:nvGraphicFramePr>
        <p:xfrm>
          <a:off x="600075" y="5622925"/>
          <a:ext cx="5540375" cy="1119188"/>
        </p:xfrm>
        <a:graphic>
          <a:graphicData uri="http://schemas.openxmlformats.org/presentationml/2006/ole">
            <p:oleObj spid="_x0000_s3074" name="Document" r:id="rId4" imgW="5540040" imgH="111888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289050" algn="l"/>
              </a:tabLst>
            </a:pPr>
            <a:endParaRPr lang="en-US" smtClean="0">
              <a:latin typeface="Courier New" pitchFamily="49" charset="0"/>
              <a:cs typeface="Arial" charset="0"/>
            </a:endParaRPr>
          </a:p>
        </p:txBody>
      </p:sp>
      <p:sp>
        <p:nvSpPr>
          <p:cNvPr id="542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19125" y="5594350"/>
            <a:ext cx="5637213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9" name="Group 9"/>
          <p:cNvGrpSpPr>
            <a:grpSpLocks/>
          </p:cNvGrpSpPr>
          <p:nvPr/>
        </p:nvGrpSpPr>
        <p:grpSpPr bwMode="auto">
          <a:xfrm>
            <a:off x="269875" y="6800850"/>
            <a:ext cx="5986463" cy="1101725"/>
            <a:chOff x="170" y="4284"/>
            <a:chExt cx="3771" cy="694"/>
          </a:xfrm>
        </p:grpSpPr>
        <p:sp>
          <p:nvSpPr>
            <p:cNvPr id="54280" name="Rectangle 7"/>
            <p:cNvSpPr>
              <a:spLocks noChangeArrowheads="1"/>
            </p:cNvSpPr>
            <p:nvPr/>
          </p:nvSpPr>
          <p:spPr bwMode="auto">
            <a:xfrm>
              <a:off x="391" y="4284"/>
              <a:ext cx="3550" cy="6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8"/>
            <p:cNvSpPr>
              <a:spLocks noChangeArrowheads="1"/>
            </p:cNvSpPr>
            <p:nvPr/>
          </p:nvSpPr>
          <p:spPr bwMode="auto">
            <a:xfrm>
              <a:off x="170" y="4286"/>
              <a:ext cx="3545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    EMPNO HIREDATE     TENURE REVIEW    NEXT_DAY( LAST_DAY(  --------- --------- --------- --------- --------- ---------</a:t>
              </a:r>
            </a:p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     7839 17-NOV-81 192.24794 17-MAY-82 20-NOV-81 30-NOV-81</a:t>
              </a:r>
            </a:p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     7698 01-MAY-81 198.76407 01-NOV-81 08-MAY-81 31-MAY-81</a:t>
              </a:r>
            </a:p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</a:p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11 rows selected.</a:t>
              </a:r>
            </a:p>
          </p:txBody>
        </p:sp>
      </p:grp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Courier New" pitchFamily="49" charset="0"/>
              <a:cs typeface="Arial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20713" y="6173788"/>
            <a:ext cx="5635625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20713" y="7018338"/>
            <a:ext cx="5635625" cy="768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" charset="0"/>
              <a:cs typeface="Arial" charset="0"/>
            </a:endParaRP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grpSp>
        <p:nvGrpSpPr>
          <p:cNvPr id="40965" name="Group 18"/>
          <p:cNvGrpSpPr>
            <a:grpSpLocks/>
          </p:cNvGrpSpPr>
          <p:nvPr/>
        </p:nvGrpSpPr>
        <p:grpSpPr bwMode="auto">
          <a:xfrm>
            <a:off x="163513" y="7645400"/>
            <a:ext cx="295275" cy="290513"/>
            <a:chOff x="103" y="4816"/>
            <a:chExt cx="186" cy="183"/>
          </a:xfrm>
        </p:grpSpPr>
        <p:sp>
          <p:nvSpPr>
            <p:cNvPr id="40966" name="Freeform 5"/>
            <p:cNvSpPr>
              <a:spLocks/>
            </p:cNvSpPr>
            <p:nvPr/>
          </p:nvSpPr>
          <p:spPr bwMode="auto">
            <a:xfrm>
              <a:off x="103" y="4816"/>
              <a:ext cx="178" cy="175"/>
            </a:xfrm>
            <a:custGeom>
              <a:avLst/>
              <a:gdLst>
                <a:gd name="T0" fmla="*/ 177 w 178"/>
                <a:gd name="T1" fmla="*/ 174 h 175"/>
                <a:gd name="T2" fmla="*/ 177 w 178"/>
                <a:gd name="T3" fmla="*/ 0 h 175"/>
                <a:gd name="T4" fmla="*/ 0 w 178"/>
                <a:gd name="T5" fmla="*/ 0 h 175"/>
                <a:gd name="T6" fmla="*/ 0 w 178"/>
                <a:gd name="T7" fmla="*/ 174 h 175"/>
                <a:gd name="T8" fmla="*/ 177 w 178"/>
                <a:gd name="T9" fmla="*/ 174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5"/>
                <a:gd name="T17" fmla="*/ 178 w 178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5">
                  <a:moveTo>
                    <a:pt x="177" y="174"/>
                  </a:moveTo>
                  <a:lnTo>
                    <a:pt x="177" y="0"/>
                  </a:lnTo>
                  <a:lnTo>
                    <a:pt x="0" y="0"/>
                  </a:lnTo>
                  <a:lnTo>
                    <a:pt x="0" y="174"/>
                  </a:lnTo>
                  <a:lnTo>
                    <a:pt x="177" y="17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Freeform 6"/>
            <p:cNvSpPr>
              <a:spLocks/>
            </p:cNvSpPr>
            <p:nvPr/>
          </p:nvSpPr>
          <p:spPr bwMode="auto">
            <a:xfrm>
              <a:off x="164" y="4882"/>
              <a:ext cx="70" cy="36"/>
            </a:xfrm>
            <a:custGeom>
              <a:avLst/>
              <a:gdLst>
                <a:gd name="T0" fmla="*/ 69 w 70"/>
                <a:gd name="T1" fmla="*/ 6 h 36"/>
                <a:gd name="T2" fmla="*/ 65 w 70"/>
                <a:gd name="T3" fmla="*/ 0 h 36"/>
                <a:gd name="T4" fmla="*/ 0 w 70"/>
                <a:gd name="T5" fmla="*/ 28 h 36"/>
                <a:gd name="T6" fmla="*/ 3 w 70"/>
                <a:gd name="T7" fmla="*/ 35 h 36"/>
                <a:gd name="T8" fmla="*/ 69 w 70"/>
                <a:gd name="T9" fmla="*/ 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6"/>
                <a:gd name="T17" fmla="*/ 70 w 70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6">
                  <a:moveTo>
                    <a:pt x="69" y="6"/>
                  </a:moveTo>
                  <a:lnTo>
                    <a:pt x="65" y="0"/>
                  </a:lnTo>
                  <a:lnTo>
                    <a:pt x="0" y="28"/>
                  </a:lnTo>
                  <a:lnTo>
                    <a:pt x="3" y="35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7"/>
            <p:cNvSpPr>
              <a:spLocks/>
            </p:cNvSpPr>
            <p:nvPr/>
          </p:nvSpPr>
          <p:spPr bwMode="auto">
            <a:xfrm>
              <a:off x="173" y="4898"/>
              <a:ext cx="70" cy="35"/>
            </a:xfrm>
            <a:custGeom>
              <a:avLst/>
              <a:gdLst>
                <a:gd name="T0" fmla="*/ 69 w 70"/>
                <a:gd name="T1" fmla="*/ 6 h 35"/>
                <a:gd name="T2" fmla="*/ 65 w 70"/>
                <a:gd name="T3" fmla="*/ 0 h 35"/>
                <a:gd name="T4" fmla="*/ 0 w 70"/>
                <a:gd name="T5" fmla="*/ 27 h 35"/>
                <a:gd name="T6" fmla="*/ 3 w 70"/>
                <a:gd name="T7" fmla="*/ 34 h 35"/>
                <a:gd name="T8" fmla="*/ 69 w 70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5"/>
                <a:gd name="T17" fmla="*/ 70 w 7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8"/>
            <p:cNvSpPr>
              <a:spLocks/>
            </p:cNvSpPr>
            <p:nvPr/>
          </p:nvSpPr>
          <p:spPr bwMode="auto">
            <a:xfrm>
              <a:off x="179" y="4914"/>
              <a:ext cx="68" cy="35"/>
            </a:xfrm>
            <a:custGeom>
              <a:avLst/>
              <a:gdLst>
                <a:gd name="T0" fmla="*/ 67 w 68"/>
                <a:gd name="T1" fmla="*/ 6 h 35"/>
                <a:gd name="T2" fmla="*/ 64 w 68"/>
                <a:gd name="T3" fmla="*/ 0 h 35"/>
                <a:gd name="T4" fmla="*/ 0 w 68"/>
                <a:gd name="T5" fmla="*/ 27 h 35"/>
                <a:gd name="T6" fmla="*/ 2 w 68"/>
                <a:gd name="T7" fmla="*/ 34 h 35"/>
                <a:gd name="T8" fmla="*/ 67 w 68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5"/>
                <a:gd name="T17" fmla="*/ 68 w 6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5">
                  <a:moveTo>
                    <a:pt x="67" y="6"/>
                  </a:moveTo>
                  <a:lnTo>
                    <a:pt x="64" y="0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7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Freeform 9"/>
            <p:cNvSpPr>
              <a:spLocks/>
            </p:cNvSpPr>
            <p:nvPr/>
          </p:nvSpPr>
          <p:spPr bwMode="auto">
            <a:xfrm>
              <a:off x="187" y="4929"/>
              <a:ext cx="70" cy="38"/>
            </a:xfrm>
            <a:custGeom>
              <a:avLst/>
              <a:gdLst>
                <a:gd name="T0" fmla="*/ 69 w 70"/>
                <a:gd name="T1" fmla="*/ 7 h 38"/>
                <a:gd name="T2" fmla="*/ 65 w 70"/>
                <a:gd name="T3" fmla="*/ 0 h 38"/>
                <a:gd name="T4" fmla="*/ 0 w 70"/>
                <a:gd name="T5" fmla="*/ 29 h 38"/>
                <a:gd name="T6" fmla="*/ 3 w 70"/>
                <a:gd name="T7" fmla="*/ 37 h 38"/>
                <a:gd name="T8" fmla="*/ 69 w 70"/>
                <a:gd name="T9" fmla="*/ 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8"/>
                <a:gd name="T17" fmla="*/ 70 w 70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8">
                  <a:moveTo>
                    <a:pt x="69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7"/>
                  </a:lnTo>
                  <a:lnTo>
                    <a:pt x="69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Freeform 10"/>
            <p:cNvSpPr>
              <a:spLocks/>
            </p:cNvSpPr>
            <p:nvPr/>
          </p:nvSpPr>
          <p:spPr bwMode="auto">
            <a:xfrm>
              <a:off x="196" y="4946"/>
              <a:ext cx="67" cy="36"/>
            </a:xfrm>
            <a:custGeom>
              <a:avLst/>
              <a:gdLst>
                <a:gd name="T0" fmla="*/ 66 w 67"/>
                <a:gd name="T1" fmla="*/ 6 h 36"/>
                <a:gd name="T2" fmla="*/ 63 w 67"/>
                <a:gd name="T3" fmla="*/ 0 h 36"/>
                <a:gd name="T4" fmla="*/ 0 w 67"/>
                <a:gd name="T5" fmla="*/ 28 h 36"/>
                <a:gd name="T6" fmla="*/ 2 w 67"/>
                <a:gd name="T7" fmla="*/ 35 h 36"/>
                <a:gd name="T8" fmla="*/ 66 w 67"/>
                <a:gd name="T9" fmla="*/ 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36"/>
                <a:gd name="T17" fmla="*/ 67 w 6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36">
                  <a:moveTo>
                    <a:pt x="66" y="6"/>
                  </a:moveTo>
                  <a:lnTo>
                    <a:pt x="63" y="0"/>
                  </a:lnTo>
                  <a:lnTo>
                    <a:pt x="0" y="28"/>
                  </a:lnTo>
                  <a:lnTo>
                    <a:pt x="2" y="35"/>
                  </a:lnTo>
                  <a:lnTo>
                    <a:pt x="66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Freeform 11"/>
            <p:cNvSpPr>
              <a:spLocks/>
            </p:cNvSpPr>
            <p:nvPr/>
          </p:nvSpPr>
          <p:spPr bwMode="auto">
            <a:xfrm>
              <a:off x="125" y="4846"/>
              <a:ext cx="121" cy="58"/>
            </a:xfrm>
            <a:custGeom>
              <a:avLst/>
              <a:gdLst>
                <a:gd name="T0" fmla="*/ 120 w 121"/>
                <a:gd name="T1" fmla="*/ 7 h 58"/>
                <a:gd name="T2" fmla="*/ 118 w 121"/>
                <a:gd name="T3" fmla="*/ 0 h 58"/>
                <a:gd name="T4" fmla="*/ 0 w 121"/>
                <a:gd name="T5" fmla="*/ 50 h 58"/>
                <a:gd name="T6" fmla="*/ 2 w 121"/>
                <a:gd name="T7" fmla="*/ 57 h 58"/>
                <a:gd name="T8" fmla="*/ 120 w 121"/>
                <a:gd name="T9" fmla="*/ 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8"/>
                <a:gd name="T17" fmla="*/ 121 w 121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12"/>
            <p:cNvSpPr>
              <a:spLocks/>
            </p:cNvSpPr>
            <p:nvPr/>
          </p:nvSpPr>
          <p:spPr bwMode="auto">
            <a:xfrm>
              <a:off x="107" y="4833"/>
              <a:ext cx="123" cy="59"/>
            </a:xfrm>
            <a:custGeom>
              <a:avLst/>
              <a:gdLst>
                <a:gd name="T0" fmla="*/ 122 w 123"/>
                <a:gd name="T1" fmla="*/ 7 h 59"/>
                <a:gd name="T2" fmla="*/ 119 w 123"/>
                <a:gd name="T3" fmla="*/ 0 h 59"/>
                <a:gd name="T4" fmla="*/ 0 w 123"/>
                <a:gd name="T5" fmla="*/ 51 h 59"/>
                <a:gd name="T6" fmla="*/ 2 w 123"/>
                <a:gd name="T7" fmla="*/ 58 h 59"/>
                <a:gd name="T8" fmla="*/ 122 w 123"/>
                <a:gd name="T9" fmla="*/ 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9"/>
                <a:gd name="T17" fmla="*/ 123 w 123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3"/>
            <p:cNvSpPr>
              <a:spLocks/>
            </p:cNvSpPr>
            <p:nvPr/>
          </p:nvSpPr>
          <p:spPr bwMode="auto">
            <a:xfrm>
              <a:off x="234" y="4848"/>
              <a:ext cx="55" cy="103"/>
            </a:xfrm>
            <a:custGeom>
              <a:avLst/>
              <a:gdLst>
                <a:gd name="T0" fmla="*/ 46 w 55"/>
                <a:gd name="T1" fmla="*/ 102 h 103"/>
                <a:gd name="T2" fmla="*/ 54 w 55"/>
                <a:gd name="T3" fmla="*/ 99 h 103"/>
                <a:gd name="T4" fmla="*/ 7 w 55"/>
                <a:gd name="T5" fmla="*/ 0 h 103"/>
                <a:gd name="T6" fmla="*/ 0 w 55"/>
                <a:gd name="T7" fmla="*/ 2 h 103"/>
                <a:gd name="T8" fmla="*/ 46 w 55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03"/>
                <a:gd name="T17" fmla="*/ 55 w 55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03">
                  <a:moveTo>
                    <a:pt x="46" y="102"/>
                  </a:moveTo>
                  <a:lnTo>
                    <a:pt x="54" y="99"/>
                  </a:lnTo>
                  <a:lnTo>
                    <a:pt x="7" y="0"/>
                  </a:lnTo>
                  <a:lnTo>
                    <a:pt x="0" y="2"/>
                  </a:lnTo>
                  <a:lnTo>
                    <a:pt x="46" y="10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14"/>
            <p:cNvSpPr>
              <a:spLocks/>
            </p:cNvSpPr>
            <p:nvPr/>
          </p:nvSpPr>
          <p:spPr bwMode="auto">
            <a:xfrm>
              <a:off x="125" y="4892"/>
              <a:ext cx="52" cy="107"/>
            </a:xfrm>
            <a:custGeom>
              <a:avLst/>
              <a:gdLst>
                <a:gd name="T0" fmla="*/ 44 w 52"/>
                <a:gd name="T1" fmla="*/ 106 h 107"/>
                <a:gd name="T2" fmla="*/ 51 w 52"/>
                <a:gd name="T3" fmla="*/ 102 h 107"/>
                <a:gd name="T4" fmla="*/ 6 w 52"/>
                <a:gd name="T5" fmla="*/ 0 h 107"/>
                <a:gd name="T6" fmla="*/ 0 w 52"/>
                <a:gd name="T7" fmla="*/ 4 h 107"/>
                <a:gd name="T8" fmla="*/ 44 w 52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07"/>
                <a:gd name="T17" fmla="*/ 52 w 52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07">
                  <a:moveTo>
                    <a:pt x="44" y="106"/>
                  </a:moveTo>
                  <a:lnTo>
                    <a:pt x="51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4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5"/>
            <p:cNvSpPr>
              <a:spLocks/>
            </p:cNvSpPr>
            <p:nvPr/>
          </p:nvSpPr>
          <p:spPr bwMode="auto">
            <a:xfrm>
              <a:off x="103" y="4884"/>
              <a:ext cx="59" cy="115"/>
            </a:xfrm>
            <a:custGeom>
              <a:avLst/>
              <a:gdLst>
                <a:gd name="T0" fmla="*/ 51 w 59"/>
                <a:gd name="T1" fmla="*/ 114 h 115"/>
                <a:gd name="T2" fmla="*/ 58 w 59"/>
                <a:gd name="T3" fmla="*/ 111 h 115"/>
                <a:gd name="T4" fmla="*/ 6 w 59"/>
                <a:gd name="T5" fmla="*/ 0 h 115"/>
                <a:gd name="T6" fmla="*/ 0 w 59"/>
                <a:gd name="T7" fmla="*/ 2 h 115"/>
                <a:gd name="T8" fmla="*/ 51 w 59"/>
                <a:gd name="T9" fmla="*/ 114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15"/>
                <a:gd name="T17" fmla="*/ 59 w 59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15">
                  <a:moveTo>
                    <a:pt x="51" y="114"/>
                  </a:moveTo>
                  <a:lnTo>
                    <a:pt x="58" y="111"/>
                  </a:lnTo>
                  <a:lnTo>
                    <a:pt x="6" y="0"/>
                  </a:lnTo>
                  <a:lnTo>
                    <a:pt x="0" y="2"/>
                  </a:lnTo>
                  <a:lnTo>
                    <a:pt x="5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16"/>
            <p:cNvSpPr>
              <a:spLocks/>
            </p:cNvSpPr>
            <p:nvPr/>
          </p:nvSpPr>
          <p:spPr bwMode="auto">
            <a:xfrm>
              <a:off x="106" y="4884"/>
              <a:ext cx="28" cy="18"/>
            </a:xfrm>
            <a:custGeom>
              <a:avLst/>
              <a:gdLst>
                <a:gd name="T0" fmla="*/ 23 w 28"/>
                <a:gd name="T1" fmla="*/ 17 h 18"/>
                <a:gd name="T2" fmla="*/ 27 w 28"/>
                <a:gd name="T3" fmla="*/ 10 h 18"/>
                <a:gd name="T4" fmla="*/ 4 w 28"/>
                <a:gd name="T5" fmla="*/ 0 h 18"/>
                <a:gd name="T6" fmla="*/ 0 w 28"/>
                <a:gd name="T7" fmla="*/ 6 h 18"/>
                <a:gd name="T8" fmla="*/ 23 w 28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8"/>
                <a:gd name="T17" fmla="*/ 28 w 28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8">
                  <a:moveTo>
                    <a:pt x="23" y="17"/>
                  </a:moveTo>
                  <a:lnTo>
                    <a:pt x="27" y="10"/>
                  </a:lnTo>
                  <a:lnTo>
                    <a:pt x="4" y="0"/>
                  </a:lnTo>
                  <a:lnTo>
                    <a:pt x="0" y="6"/>
                  </a:lnTo>
                  <a:lnTo>
                    <a:pt x="23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7"/>
            <p:cNvSpPr>
              <a:spLocks/>
            </p:cNvSpPr>
            <p:nvPr/>
          </p:nvSpPr>
          <p:spPr bwMode="auto">
            <a:xfrm>
              <a:off x="212" y="4841"/>
              <a:ext cx="31" cy="17"/>
            </a:xfrm>
            <a:custGeom>
              <a:avLst/>
              <a:gdLst>
                <a:gd name="T0" fmla="*/ 26 w 31"/>
                <a:gd name="T1" fmla="*/ 16 h 17"/>
                <a:gd name="T2" fmla="*/ 30 w 31"/>
                <a:gd name="T3" fmla="*/ 9 h 17"/>
                <a:gd name="T4" fmla="*/ 4 w 31"/>
                <a:gd name="T5" fmla="*/ 0 h 17"/>
                <a:gd name="T6" fmla="*/ 0 w 31"/>
                <a:gd name="T7" fmla="*/ 5 h 17"/>
                <a:gd name="T8" fmla="*/ 26 w 31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26" y="16"/>
                  </a:moveTo>
                  <a:lnTo>
                    <a:pt x="30" y="9"/>
                  </a:lnTo>
                  <a:lnTo>
                    <a:pt x="4" y="0"/>
                  </a:lnTo>
                  <a:lnTo>
                    <a:pt x="0" y="5"/>
                  </a:lnTo>
                  <a:lnTo>
                    <a:pt x="26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596900" y="5259388"/>
          <a:ext cx="6027738" cy="1770062"/>
        </p:xfrm>
        <a:graphic>
          <a:graphicData uri="http://schemas.openxmlformats.org/presentationml/2006/ole">
            <p:oleObj spid="_x0000_s47106" name="Document" r:id="rId4" imgW="6027480" imgH="1769760" progId="Word.Document.8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3350" y="7267575"/>
            <a:ext cx="296863" cy="288925"/>
            <a:chOff x="84" y="4578"/>
            <a:chExt cx="187" cy="182"/>
          </a:xfrm>
        </p:grpSpPr>
        <p:sp>
          <p:nvSpPr>
            <p:cNvPr id="1030" name="Freeform 5"/>
            <p:cNvSpPr>
              <a:spLocks/>
            </p:cNvSpPr>
            <p:nvPr/>
          </p:nvSpPr>
          <p:spPr bwMode="auto">
            <a:xfrm>
              <a:off x="84" y="4578"/>
              <a:ext cx="178" cy="176"/>
            </a:xfrm>
            <a:custGeom>
              <a:avLst/>
              <a:gdLst>
                <a:gd name="T0" fmla="*/ 177 w 178"/>
                <a:gd name="T1" fmla="*/ 175 h 176"/>
                <a:gd name="T2" fmla="*/ 177 w 178"/>
                <a:gd name="T3" fmla="*/ 0 h 176"/>
                <a:gd name="T4" fmla="*/ 0 w 178"/>
                <a:gd name="T5" fmla="*/ 0 h 176"/>
                <a:gd name="T6" fmla="*/ 0 w 178"/>
                <a:gd name="T7" fmla="*/ 175 h 176"/>
                <a:gd name="T8" fmla="*/ 177 w 178"/>
                <a:gd name="T9" fmla="*/ 175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6"/>
                <a:gd name="T17" fmla="*/ 178 w 178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6">
                  <a:moveTo>
                    <a:pt x="177" y="175"/>
                  </a:moveTo>
                  <a:lnTo>
                    <a:pt x="177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177" y="175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"/>
            <p:cNvSpPr>
              <a:spLocks/>
            </p:cNvSpPr>
            <p:nvPr/>
          </p:nvSpPr>
          <p:spPr bwMode="auto">
            <a:xfrm>
              <a:off x="146" y="4643"/>
              <a:ext cx="68" cy="37"/>
            </a:xfrm>
            <a:custGeom>
              <a:avLst/>
              <a:gdLst>
                <a:gd name="T0" fmla="*/ 67 w 68"/>
                <a:gd name="T1" fmla="*/ 7 h 37"/>
                <a:gd name="T2" fmla="*/ 64 w 68"/>
                <a:gd name="T3" fmla="*/ 0 h 37"/>
                <a:gd name="T4" fmla="*/ 0 w 68"/>
                <a:gd name="T5" fmla="*/ 29 h 37"/>
                <a:gd name="T6" fmla="*/ 2 w 68"/>
                <a:gd name="T7" fmla="*/ 36 h 37"/>
                <a:gd name="T8" fmla="*/ 67 w 68"/>
                <a:gd name="T9" fmla="*/ 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7"/>
                <a:gd name="T17" fmla="*/ 68 w 6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7">
                  <a:moveTo>
                    <a:pt x="67" y="7"/>
                  </a:moveTo>
                  <a:lnTo>
                    <a:pt x="64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67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7"/>
            <p:cNvSpPr>
              <a:spLocks/>
            </p:cNvSpPr>
            <p:nvPr/>
          </p:nvSpPr>
          <p:spPr bwMode="auto">
            <a:xfrm>
              <a:off x="155" y="4659"/>
              <a:ext cx="68" cy="37"/>
            </a:xfrm>
            <a:custGeom>
              <a:avLst/>
              <a:gdLst>
                <a:gd name="T0" fmla="*/ 67 w 68"/>
                <a:gd name="T1" fmla="*/ 7 h 37"/>
                <a:gd name="T2" fmla="*/ 64 w 68"/>
                <a:gd name="T3" fmla="*/ 0 h 37"/>
                <a:gd name="T4" fmla="*/ 0 w 68"/>
                <a:gd name="T5" fmla="*/ 29 h 37"/>
                <a:gd name="T6" fmla="*/ 2 w 68"/>
                <a:gd name="T7" fmla="*/ 36 h 37"/>
                <a:gd name="T8" fmla="*/ 67 w 68"/>
                <a:gd name="T9" fmla="*/ 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7"/>
                <a:gd name="T17" fmla="*/ 68 w 6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7">
                  <a:moveTo>
                    <a:pt x="67" y="7"/>
                  </a:moveTo>
                  <a:lnTo>
                    <a:pt x="64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67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160" y="4675"/>
              <a:ext cx="69" cy="35"/>
            </a:xfrm>
            <a:custGeom>
              <a:avLst/>
              <a:gdLst>
                <a:gd name="T0" fmla="*/ 68 w 69"/>
                <a:gd name="T1" fmla="*/ 6 h 35"/>
                <a:gd name="T2" fmla="*/ 65 w 69"/>
                <a:gd name="T3" fmla="*/ 0 h 35"/>
                <a:gd name="T4" fmla="*/ 0 w 69"/>
                <a:gd name="T5" fmla="*/ 27 h 35"/>
                <a:gd name="T6" fmla="*/ 3 w 69"/>
                <a:gd name="T7" fmla="*/ 34 h 35"/>
                <a:gd name="T8" fmla="*/ 68 w 69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5"/>
                <a:gd name="T17" fmla="*/ 69 w 6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5">
                  <a:moveTo>
                    <a:pt x="68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8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9"/>
            <p:cNvSpPr>
              <a:spLocks/>
            </p:cNvSpPr>
            <p:nvPr/>
          </p:nvSpPr>
          <p:spPr bwMode="auto">
            <a:xfrm>
              <a:off x="168" y="4692"/>
              <a:ext cx="70" cy="35"/>
            </a:xfrm>
            <a:custGeom>
              <a:avLst/>
              <a:gdLst>
                <a:gd name="T0" fmla="*/ 69 w 70"/>
                <a:gd name="T1" fmla="*/ 6 h 35"/>
                <a:gd name="T2" fmla="*/ 65 w 70"/>
                <a:gd name="T3" fmla="*/ 0 h 35"/>
                <a:gd name="T4" fmla="*/ 0 w 70"/>
                <a:gd name="T5" fmla="*/ 27 h 35"/>
                <a:gd name="T6" fmla="*/ 3 w 70"/>
                <a:gd name="T7" fmla="*/ 34 h 35"/>
                <a:gd name="T8" fmla="*/ 69 w 70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5"/>
                <a:gd name="T17" fmla="*/ 70 w 7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0"/>
            <p:cNvSpPr>
              <a:spLocks/>
            </p:cNvSpPr>
            <p:nvPr/>
          </p:nvSpPr>
          <p:spPr bwMode="auto">
            <a:xfrm>
              <a:off x="176" y="4707"/>
              <a:ext cx="70" cy="37"/>
            </a:xfrm>
            <a:custGeom>
              <a:avLst/>
              <a:gdLst>
                <a:gd name="T0" fmla="*/ 69 w 70"/>
                <a:gd name="T1" fmla="*/ 7 h 37"/>
                <a:gd name="T2" fmla="*/ 65 w 70"/>
                <a:gd name="T3" fmla="*/ 0 h 37"/>
                <a:gd name="T4" fmla="*/ 0 w 70"/>
                <a:gd name="T5" fmla="*/ 29 h 37"/>
                <a:gd name="T6" fmla="*/ 3 w 70"/>
                <a:gd name="T7" fmla="*/ 36 h 37"/>
                <a:gd name="T8" fmla="*/ 69 w 70"/>
                <a:gd name="T9" fmla="*/ 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7"/>
                <a:gd name="T17" fmla="*/ 70 w 70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7">
                  <a:moveTo>
                    <a:pt x="69" y="7"/>
                  </a:moveTo>
                  <a:lnTo>
                    <a:pt x="65" y="0"/>
                  </a:lnTo>
                  <a:lnTo>
                    <a:pt x="0" y="29"/>
                  </a:lnTo>
                  <a:lnTo>
                    <a:pt x="3" y="36"/>
                  </a:lnTo>
                  <a:lnTo>
                    <a:pt x="69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1"/>
            <p:cNvSpPr>
              <a:spLocks/>
            </p:cNvSpPr>
            <p:nvPr/>
          </p:nvSpPr>
          <p:spPr bwMode="auto">
            <a:xfrm>
              <a:off x="106" y="4606"/>
              <a:ext cx="121" cy="58"/>
            </a:xfrm>
            <a:custGeom>
              <a:avLst/>
              <a:gdLst>
                <a:gd name="T0" fmla="*/ 120 w 121"/>
                <a:gd name="T1" fmla="*/ 7 h 58"/>
                <a:gd name="T2" fmla="*/ 118 w 121"/>
                <a:gd name="T3" fmla="*/ 0 h 58"/>
                <a:gd name="T4" fmla="*/ 0 w 121"/>
                <a:gd name="T5" fmla="*/ 50 h 58"/>
                <a:gd name="T6" fmla="*/ 2 w 121"/>
                <a:gd name="T7" fmla="*/ 57 h 58"/>
                <a:gd name="T8" fmla="*/ 120 w 121"/>
                <a:gd name="T9" fmla="*/ 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8"/>
                <a:gd name="T17" fmla="*/ 121 w 121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2"/>
            <p:cNvSpPr>
              <a:spLocks/>
            </p:cNvSpPr>
            <p:nvPr/>
          </p:nvSpPr>
          <p:spPr bwMode="auto">
            <a:xfrm>
              <a:off x="87" y="4594"/>
              <a:ext cx="123" cy="59"/>
            </a:xfrm>
            <a:custGeom>
              <a:avLst/>
              <a:gdLst>
                <a:gd name="T0" fmla="*/ 122 w 123"/>
                <a:gd name="T1" fmla="*/ 7 h 59"/>
                <a:gd name="T2" fmla="*/ 119 w 123"/>
                <a:gd name="T3" fmla="*/ 0 h 59"/>
                <a:gd name="T4" fmla="*/ 0 w 123"/>
                <a:gd name="T5" fmla="*/ 51 h 59"/>
                <a:gd name="T6" fmla="*/ 2 w 123"/>
                <a:gd name="T7" fmla="*/ 58 h 59"/>
                <a:gd name="T8" fmla="*/ 122 w 123"/>
                <a:gd name="T9" fmla="*/ 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9"/>
                <a:gd name="T17" fmla="*/ 123 w 123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3"/>
            <p:cNvSpPr>
              <a:spLocks/>
            </p:cNvSpPr>
            <p:nvPr/>
          </p:nvSpPr>
          <p:spPr bwMode="auto">
            <a:xfrm>
              <a:off x="214" y="4608"/>
              <a:ext cx="57" cy="104"/>
            </a:xfrm>
            <a:custGeom>
              <a:avLst/>
              <a:gdLst>
                <a:gd name="T0" fmla="*/ 48 w 57"/>
                <a:gd name="T1" fmla="*/ 103 h 104"/>
                <a:gd name="T2" fmla="*/ 56 w 57"/>
                <a:gd name="T3" fmla="*/ 100 h 104"/>
                <a:gd name="T4" fmla="*/ 7 w 57"/>
                <a:gd name="T5" fmla="*/ 0 h 104"/>
                <a:gd name="T6" fmla="*/ 0 w 57"/>
                <a:gd name="T7" fmla="*/ 2 h 104"/>
                <a:gd name="T8" fmla="*/ 48 w 57"/>
                <a:gd name="T9" fmla="*/ 10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04"/>
                <a:gd name="T17" fmla="*/ 57 w 57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4">
                  <a:moveTo>
                    <a:pt x="48" y="103"/>
                  </a:moveTo>
                  <a:lnTo>
                    <a:pt x="56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8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4"/>
            <p:cNvSpPr>
              <a:spLocks/>
            </p:cNvSpPr>
            <p:nvPr/>
          </p:nvSpPr>
          <p:spPr bwMode="auto">
            <a:xfrm>
              <a:off x="106" y="4653"/>
              <a:ext cx="52" cy="107"/>
            </a:xfrm>
            <a:custGeom>
              <a:avLst/>
              <a:gdLst>
                <a:gd name="T0" fmla="*/ 44 w 52"/>
                <a:gd name="T1" fmla="*/ 106 h 107"/>
                <a:gd name="T2" fmla="*/ 51 w 52"/>
                <a:gd name="T3" fmla="*/ 102 h 107"/>
                <a:gd name="T4" fmla="*/ 6 w 52"/>
                <a:gd name="T5" fmla="*/ 0 h 107"/>
                <a:gd name="T6" fmla="*/ 0 w 52"/>
                <a:gd name="T7" fmla="*/ 4 h 107"/>
                <a:gd name="T8" fmla="*/ 44 w 52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07"/>
                <a:gd name="T17" fmla="*/ 52 w 52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07">
                  <a:moveTo>
                    <a:pt x="44" y="106"/>
                  </a:moveTo>
                  <a:lnTo>
                    <a:pt x="51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4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5"/>
            <p:cNvSpPr>
              <a:spLocks/>
            </p:cNvSpPr>
            <p:nvPr/>
          </p:nvSpPr>
          <p:spPr bwMode="auto">
            <a:xfrm>
              <a:off x="84" y="4645"/>
              <a:ext cx="59" cy="115"/>
            </a:xfrm>
            <a:custGeom>
              <a:avLst/>
              <a:gdLst>
                <a:gd name="T0" fmla="*/ 51 w 59"/>
                <a:gd name="T1" fmla="*/ 114 h 115"/>
                <a:gd name="T2" fmla="*/ 58 w 59"/>
                <a:gd name="T3" fmla="*/ 111 h 115"/>
                <a:gd name="T4" fmla="*/ 6 w 59"/>
                <a:gd name="T5" fmla="*/ 0 h 115"/>
                <a:gd name="T6" fmla="*/ 0 w 59"/>
                <a:gd name="T7" fmla="*/ 2 h 115"/>
                <a:gd name="T8" fmla="*/ 51 w 59"/>
                <a:gd name="T9" fmla="*/ 114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15"/>
                <a:gd name="T17" fmla="*/ 59 w 59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15">
                  <a:moveTo>
                    <a:pt x="51" y="114"/>
                  </a:moveTo>
                  <a:lnTo>
                    <a:pt x="58" y="111"/>
                  </a:lnTo>
                  <a:lnTo>
                    <a:pt x="6" y="0"/>
                  </a:lnTo>
                  <a:lnTo>
                    <a:pt x="0" y="2"/>
                  </a:lnTo>
                  <a:lnTo>
                    <a:pt x="5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6"/>
            <p:cNvSpPr>
              <a:spLocks/>
            </p:cNvSpPr>
            <p:nvPr/>
          </p:nvSpPr>
          <p:spPr bwMode="auto">
            <a:xfrm>
              <a:off x="86" y="4645"/>
              <a:ext cx="30" cy="18"/>
            </a:xfrm>
            <a:custGeom>
              <a:avLst/>
              <a:gdLst>
                <a:gd name="T0" fmla="*/ 25 w 30"/>
                <a:gd name="T1" fmla="*/ 17 h 18"/>
                <a:gd name="T2" fmla="*/ 29 w 30"/>
                <a:gd name="T3" fmla="*/ 10 h 18"/>
                <a:gd name="T4" fmla="*/ 4 w 30"/>
                <a:gd name="T5" fmla="*/ 0 h 18"/>
                <a:gd name="T6" fmla="*/ 0 w 30"/>
                <a:gd name="T7" fmla="*/ 6 h 18"/>
                <a:gd name="T8" fmla="*/ 25 w 30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8"/>
                <a:gd name="T17" fmla="*/ 30 w 3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8">
                  <a:moveTo>
                    <a:pt x="25" y="17"/>
                  </a:moveTo>
                  <a:lnTo>
                    <a:pt x="29" y="10"/>
                  </a:lnTo>
                  <a:lnTo>
                    <a:pt x="4" y="0"/>
                  </a:lnTo>
                  <a:lnTo>
                    <a:pt x="0" y="6"/>
                  </a:lnTo>
                  <a:lnTo>
                    <a:pt x="25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7"/>
            <p:cNvSpPr>
              <a:spLocks/>
            </p:cNvSpPr>
            <p:nvPr/>
          </p:nvSpPr>
          <p:spPr bwMode="auto">
            <a:xfrm>
              <a:off x="196" y="4601"/>
              <a:ext cx="27" cy="18"/>
            </a:xfrm>
            <a:custGeom>
              <a:avLst/>
              <a:gdLst>
                <a:gd name="T0" fmla="*/ 22 w 27"/>
                <a:gd name="T1" fmla="*/ 17 h 18"/>
                <a:gd name="T2" fmla="*/ 26 w 27"/>
                <a:gd name="T3" fmla="*/ 10 h 18"/>
                <a:gd name="T4" fmla="*/ 4 w 27"/>
                <a:gd name="T5" fmla="*/ 0 h 18"/>
                <a:gd name="T6" fmla="*/ 0 w 27"/>
                <a:gd name="T7" fmla="*/ 5 h 18"/>
                <a:gd name="T8" fmla="*/ 22 w 27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8"/>
                <a:gd name="T17" fmla="*/ 27 w 2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8">
                  <a:moveTo>
                    <a:pt x="22" y="17"/>
                  </a:moveTo>
                  <a:lnTo>
                    <a:pt x="26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22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20713" y="7310438"/>
            <a:ext cx="5635625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04788" y="7321550"/>
            <a:ext cx="5475287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900" tIns="42863" rIns="88900" bIns="42863">
            <a:spAutoFit/>
          </a:bodyPr>
          <a:lstStyle/>
          <a:p>
            <a:pPr marL="434975" lvl="1"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  empno, TO_CHAR(hiredate, 'MM/YY') Month_Hired</a:t>
            </a:r>
          </a:p>
          <a:p>
            <a:pPr marL="434975" lvl="1"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  FROM    emp</a:t>
            </a:r>
          </a:p>
          <a:p>
            <a:pPr marL="434975" lvl="1"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3  WHERE   ename = 'BLAKE';</a:t>
            </a:r>
          </a:p>
          <a:p>
            <a:pPr algn="l" defTabSz="828675"/>
            <a:endParaRPr lang="en-US" sz="110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/>
          </p:cNvGraphicFramePr>
          <p:nvPr/>
        </p:nvGraphicFramePr>
        <p:xfrm>
          <a:off x="487363" y="4870450"/>
          <a:ext cx="5991225" cy="3911600"/>
        </p:xfrm>
        <a:graphic>
          <a:graphicData uri="http://schemas.openxmlformats.org/presentationml/2006/ole">
            <p:oleObj spid="_x0000_s48130" name="Document" r:id="rId4" imgW="7048440" imgH="4601880" progId="Word.Document.8">
              <p:embed/>
            </p:oleObj>
          </a:graphicData>
        </a:graphic>
      </p:graphicFrame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4638675"/>
            <a:ext cx="5995988" cy="37496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386080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-4763" y="0"/>
            <a:ext cx="29575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4730750"/>
            <a:ext cx="5995988" cy="375126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tabLst/>
            </a:pPr>
            <a:endParaRPr lang="en-US" sz="1000" smtClean="0"/>
          </a:p>
        </p:txBody>
      </p:sp>
      <p:graphicFrame>
        <p:nvGraphicFramePr>
          <p:cNvPr id="3074" name="Object 5"/>
          <p:cNvGraphicFramePr>
            <a:graphicFrameLocks/>
          </p:cNvGraphicFramePr>
          <p:nvPr/>
        </p:nvGraphicFramePr>
        <p:xfrm>
          <a:off x="582613" y="5205413"/>
          <a:ext cx="5856287" cy="1628775"/>
        </p:xfrm>
        <a:graphic>
          <a:graphicData uri="http://schemas.openxmlformats.org/presentationml/2006/ole">
            <p:oleObj spid="_x0000_s49154" name="Document" r:id="rId4" imgW="6507000" imgH="1809720" progId="Word.Document.8">
              <p:embed/>
            </p:oleObj>
          </a:graphicData>
        </a:graphic>
      </p:graphicFrame>
      <p:sp>
        <p:nvSpPr>
          <p:cNvPr id="308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66688"/>
            <a:ext cx="5857875" cy="4392612"/>
          </a:xfrm>
          <a:ln cap="flat"/>
        </p:spPr>
      </p:sp>
      <p:graphicFrame>
        <p:nvGraphicFramePr>
          <p:cNvPr id="3075" name="Object 7"/>
          <p:cNvGraphicFramePr>
            <a:graphicFrameLocks/>
          </p:cNvGraphicFramePr>
          <p:nvPr/>
        </p:nvGraphicFramePr>
        <p:xfrm>
          <a:off x="568325" y="6859588"/>
          <a:ext cx="5980113" cy="731837"/>
        </p:xfrm>
        <a:graphic>
          <a:graphicData uri="http://schemas.openxmlformats.org/presentationml/2006/ole">
            <p:oleObj spid="_x0000_s49155" name="Document" r:id="rId5" imgW="6645240" imgH="812520" progId="Word.Document.8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/>
          </p:cNvGraphicFramePr>
          <p:nvPr/>
        </p:nvGraphicFramePr>
        <p:xfrm>
          <a:off x="474663" y="7672388"/>
          <a:ext cx="5965825" cy="1160462"/>
        </p:xfrm>
        <a:graphic>
          <a:graphicData uri="http://schemas.openxmlformats.org/presentationml/2006/ole">
            <p:oleObj spid="_x0000_s49156" name="Document" r:id="rId6" imgW="6629040" imgH="12888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3860800" y="0"/>
            <a:ext cx="2960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-4763" y="0"/>
            <a:ext cx="29575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4730750"/>
            <a:ext cx="5995988" cy="375126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tabLst/>
            </a:pPr>
            <a:endParaRPr lang="en-US" sz="1000" smtClean="0"/>
          </a:p>
        </p:txBody>
      </p:sp>
      <p:graphicFrame>
        <p:nvGraphicFramePr>
          <p:cNvPr id="4098" name="Object 5"/>
          <p:cNvGraphicFramePr>
            <a:graphicFrameLocks/>
          </p:cNvGraphicFramePr>
          <p:nvPr/>
        </p:nvGraphicFramePr>
        <p:xfrm>
          <a:off x="582613" y="5205413"/>
          <a:ext cx="5856287" cy="1628775"/>
        </p:xfrm>
        <a:graphic>
          <a:graphicData uri="http://schemas.openxmlformats.org/presentationml/2006/ole">
            <p:oleObj spid="_x0000_s50178" name="Document" r:id="rId4" imgW="6507000" imgH="1809720" progId="Word.Document.8">
              <p:embed/>
            </p:oleObj>
          </a:graphicData>
        </a:graphic>
      </p:graphicFrame>
      <p:sp>
        <p:nvSpPr>
          <p:cNvPr id="410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66688"/>
            <a:ext cx="5857875" cy="4392612"/>
          </a:xfrm>
          <a:ln cap="flat"/>
        </p:spPr>
      </p:sp>
      <p:graphicFrame>
        <p:nvGraphicFramePr>
          <p:cNvPr id="4099" name="Object 7"/>
          <p:cNvGraphicFramePr>
            <a:graphicFrameLocks/>
          </p:cNvGraphicFramePr>
          <p:nvPr/>
        </p:nvGraphicFramePr>
        <p:xfrm>
          <a:off x="568325" y="6859588"/>
          <a:ext cx="5980113" cy="731837"/>
        </p:xfrm>
        <a:graphic>
          <a:graphicData uri="http://schemas.openxmlformats.org/presentationml/2006/ole">
            <p:oleObj spid="_x0000_s50179" name="Document" r:id="rId5" imgW="6645240" imgH="812520" progId="Word.Document.8">
              <p:embed/>
            </p:oleObj>
          </a:graphicData>
        </a:graphic>
      </p:graphicFrame>
      <p:graphicFrame>
        <p:nvGraphicFramePr>
          <p:cNvPr id="4100" name="Object 8"/>
          <p:cNvGraphicFramePr>
            <a:graphicFrameLocks/>
          </p:cNvGraphicFramePr>
          <p:nvPr/>
        </p:nvGraphicFramePr>
        <p:xfrm>
          <a:off x="474663" y="7672388"/>
          <a:ext cx="5965825" cy="1160462"/>
        </p:xfrm>
        <a:graphic>
          <a:graphicData uri="http://schemas.openxmlformats.org/presentationml/2006/ole">
            <p:oleObj spid="_x0000_s50180" name="Document" r:id="rId6" imgW="6629040" imgH="128880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606425" y="5997575"/>
          <a:ext cx="5413375" cy="2805113"/>
        </p:xfrm>
        <a:graphic>
          <a:graphicData uri="http://schemas.openxmlformats.org/presentationml/2006/ole">
            <p:oleObj spid="_x0000_s51202" name="Document" r:id="rId4" imgW="6014880" imgH="311616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481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</a:pPr>
            <a:endParaRPr lang="en-US" b="0" smtClean="0">
              <a:latin typeface="Times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491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3725" y="6000750"/>
            <a:ext cx="6191250" cy="657225"/>
            <a:chOff x="374" y="3780"/>
            <a:chExt cx="3900" cy="414"/>
          </a:xfrm>
        </p:grpSpPr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391" y="3783"/>
              <a:ext cx="3806" cy="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374" y="3780"/>
              <a:ext cx="3900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SELECT ename, hiredate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  FROM   emp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3  WHERE  hiredate = TO_DATE('February 22, 1981', 'Month dd,  YYYY');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6900" y="6777038"/>
            <a:ext cx="6076950" cy="595312"/>
            <a:chOff x="376" y="4269"/>
            <a:chExt cx="3828" cy="375"/>
          </a:xfrm>
        </p:grpSpPr>
        <p:sp>
          <p:nvSpPr>
            <p:cNvPr id="49160" name="Rectangle 9"/>
            <p:cNvSpPr>
              <a:spLocks noChangeArrowheads="1"/>
            </p:cNvSpPr>
            <p:nvPr/>
          </p:nvSpPr>
          <p:spPr bwMode="auto">
            <a:xfrm>
              <a:off x="391" y="4269"/>
              <a:ext cx="3813" cy="3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376" y="4270"/>
              <a:ext cx="1395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ENAME      HIREDATE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---------- --------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0">
                  <a:solidFill>
                    <a:schemeClr val="tx1"/>
                  </a:solidFill>
                  <a:latin typeface="Courier New" pitchFamily="49" charset="0"/>
                </a:rPr>
                <a:t>WARD       22-FEB-81</a:t>
              </a:r>
            </a:p>
          </p:txBody>
        </p:sp>
      </p:grp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791200" cy="3795713"/>
          </a:xfrm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87388" y="5437188"/>
            <a:ext cx="5559425" cy="22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5"/>
          <p:cNvGraphicFramePr>
            <a:graphicFrameLocks/>
          </p:cNvGraphicFramePr>
          <p:nvPr/>
        </p:nvGraphicFramePr>
        <p:xfrm>
          <a:off x="647700" y="6753225"/>
          <a:ext cx="5816600" cy="1049338"/>
        </p:xfrm>
        <a:graphic>
          <a:graphicData uri="http://schemas.openxmlformats.org/presentationml/2006/ole">
            <p:oleObj spid="_x0000_s52226" name="Document" r:id="rId4" imgW="5816520" imgH="104904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168275"/>
            <a:ext cx="5927725" cy="44450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951537" cy="3795713"/>
          </a:xfrm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84213" y="5865813"/>
            <a:ext cx="5538787" cy="1625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1938" y="5360988"/>
            <a:ext cx="5961062" cy="428625"/>
            <a:chOff x="165" y="3377"/>
            <a:chExt cx="3755" cy="270"/>
          </a:xfrm>
        </p:grpSpPr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431" y="3396"/>
              <a:ext cx="3489" cy="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Rectangle 6"/>
            <p:cNvSpPr>
              <a:spLocks noChangeArrowheads="1"/>
            </p:cNvSpPr>
            <p:nvPr/>
          </p:nvSpPr>
          <p:spPr bwMode="auto">
            <a:xfrm>
              <a:off x="165" y="3377"/>
              <a:ext cx="2668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  <a:tabLst>
                  <a:tab pos="12065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SQL&gt; SELECT ename, sal, comm, (sal*12)+comm</a:t>
              </a:r>
            </a:p>
            <a:p>
              <a:pPr marL="446088" lvl="1" algn="l" defTabSz="869950">
                <a:lnSpc>
                  <a:spcPct val="100000"/>
                </a:lnSpc>
                <a:spcBef>
                  <a:spcPct val="0"/>
                </a:spcBef>
                <a:tabLst>
                  <a:tab pos="12065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  2  FROM   emp;</a:t>
              </a:r>
            </a:p>
          </p:txBody>
        </p:sp>
      </p:grp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257175" y="5873750"/>
            <a:ext cx="4316413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ENAME            SAL      COMM (SAL*12)+COMM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---------- --------- --------- -------------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KING            5000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BLAKE           2850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CLARK           2450         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JONES           2975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MARTIN          1250      1400         16400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446088" lvl="1" algn="l" defTabSz="871538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14 rows selected.</a:t>
            </a:r>
          </a:p>
          <a:p>
            <a:pPr algn="l" defTabSz="871538">
              <a:lnSpc>
                <a:spcPct val="100000"/>
              </a:lnSpc>
              <a:spcBef>
                <a:spcPct val="0"/>
              </a:spcBef>
            </a:pPr>
            <a:endParaRPr lang="en-US" sz="1100" b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2775" y="5810250"/>
            <a:ext cx="5565775" cy="787400"/>
            <a:chOff x="386" y="3660"/>
            <a:chExt cx="3506" cy="496"/>
          </a:xfrm>
        </p:grpSpPr>
        <p:sp>
          <p:nvSpPr>
            <p:cNvPr id="53253" name="Rectangle 4"/>
            <p:cNvSpPr>
              <a:spLocks noChangeArrowheads="1"/>
            </p:cNvSpPr>
            <p:nvPr/>
          </p:nvSpPr>
          <p:spPr bwMode="auto">
            <a:xfrm>
              <a:off x="386" y="3660"/>
              <a:ext cx="3506" cy="4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430" y="3674"/>
              <a:ext cx="233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IF job = 'ANALYST'	THEN  sal = sal*1.1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IF job = 'CLERK'      THEN  sal = sal*1.15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IF job = 'MANAGER'	THEN  sal = sal*1.20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ELSE sal = sal</a:t>
              </a:r>
            </a:p>
          </p:txBody>
        </p:sp>
      </p:grp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1600" y="6305550"/>
            <a:ext cx="285750" cy="304800"/>
            <a:chOff x="64" y="3972"/>
            <a:chExt cx="180" cy="192"/>
          </a:xfrm>
        </p:grpSpPr>
        <p:sp>
          <p:nvSpPr>
            <p:cNvPr id="55303" name="Freeform 4"/>
            <p:cNvSpPr>
              <a:spLocks/>
            </p:cNvSpPr>
            <p:nvPr/>
          </p:nvSpPr>
          <p:spPr bwMode="auto">
            <a:xfrm>
              <a:off x="64" y="3972"/>
              <a:ext cx="180" cy="183"/>
            </a:xfrm>
            <a:custGeom>
              <a:avLst/>
              <a:gdLst>
                <a:gd name="T0" fmla="*/ 179 w 180"/>
                <a:gd name="T1" fmla="*/ 182 h 183"/>
                <a:gd name="T2" fmla="*/ 179 w 180"/>
                <a:gd name="T3" fmla="*/ 0 h 183"/>
                <a:gd name="T4" fmla="*/ 0 w 180"/>
                <a:gd name="T5" fmla="*/ 0 h 183"/>
                <a:gd name="T6" fmla="*/ 0 w 180"/>
                <a:gd name="T7" fmla="*/ 182 h 183"/>
                <a:gd name="T8" fmla="*/ 179 w 180"/>
                <a:gd name="T9" fmla="*/ 182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183"/>
                <a:gd name="T17" fmla="*/ 180 w 18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183">
                  <a:moveTo>
                    <a:pt x="179" y="182"/>
                  </a:moveTo>
                  <a:lnTo>
                    <a:pt x="179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179" y="18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Freeform 5"/>
            <p:cNvSpPr>
              <a:spLocks/>
            </p:cNvSpPr>
            <p:nvPr/>
          </p:nvSpPr>
          <p:spPr bwMode="auto">
            <a:xfrm>
              <a:off x="145" y="4147"/>
              <a:ext cx="26" cy="17"/>
            </a:xfrm>
            <a:custGeom>
              <a:avLst/>
              <a:gdLst>
                <a:gd name="T0" fmla="*/ 25 w 26"/>
                <a:gd name="T1" fmla="*/ 16 h 17"/>
                <a:gd name="T2" fmla="*/ 25 w 26"/>
                <a:gd name="T3" fmla="*/ 0 h 17"/>
                <a:gd name="T4" fmla="*/ 0 w 26"/>
                <a:gd name="T5" fmla="*/ 0 h 17"/>
                <a:gd name="T6" fmla="*/ 0 w 26"/>
                <a:gd name="T7" fmla="*/ 16 h 17"/>
                <a:gd name="T8" fmla="*/ 25 w 2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"/>
                <a:gd name="T17" fmla="*/ 26 w 2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">
                  <a:moveTo>
                    <a:pt x="25" y="16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5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Freeform 6"/>
            <p:cNvSpPr>
              <a:spLocks/>
            </p:cNvSpPr>
            <p:nvPr/>
          </p:nvSpPr>
          <p:spPr bwMode="auto">
            <a:xfrm>
              <a:off x="86" y="4026"/>
              <a:ext cx="32" cy="18"/>
            </a:xfrm>
            <a:custGeom>
              <a:avLst/>
              <a:gdLst>
                <a:gd name="T0" fmla="*/ 0 w 32"/>
                <a:gd name="T1" fmla="*/ 0 h 18"/>
                <a:gd name="T2" fmla="*/ 25 w 32"/>
                <a:gd name="T3" fmla="*/ 17 h 18"/>
                <a:gd name="T4" fmla="*/ 31 w 32"/>
                <a:gd name="T5" fmla="*/ 7 h 18"/>
                <a:gd name="T6" fmla="*/ 0 w 3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18"/>
                <a:gd name="T14" fmla="*/ 32 w 3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18">
                  <a:moveTo>
                    <a:pt x="0" y="0"/>
                  </a:moveTo>
                  <a:lnTo>
                    <a:pt x="25" y="17"/>
                  </a:lnTo>
                  <a:lnTo>
                    <a:pt x="31" y="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Freeform 7"/>
            <p:cNvSpPr>
              <a:spLocks/>
            </p:cNvSpPr>
            <p:nvPr/>
          </p:nvSpPr>
          <p:spPr bwMode="auto">
            <a:xfrm>
              <a:off x="197" y="4026"/>
              <a:ext cx="33" cy="18"/>
            </a:xfrm>
            <a:custGeom>
              <a:avLst/>
              <a:gdLst>
                <a:gd name="T0" fmla="*/ 32 w 33"/>
                <a:gd name="T1" fmla="*/ 0 h 18"/>
                <a:gd name="T2" fmla="*/ 5 w 33"/>
                <a:gd name="T3" fmla="*/ 17 h 18"/>
                <a:gd name="T4" fmla="*/ 0 w 33"/>
                <a:gd name="T5" fmla="*/ 8 h 18"/>
                <a:gd name="T6" fmla="*/ 32 w 33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8"/>
                <a:gd name="T14" fmla="*/ 33 w 33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8">
                  <a:moveTo>
                    <a:pt x="32" y="0"/>
                  </a:moveTo>
                  <a:lnTo>
                    <a:pt x="5" y="17"/>
                  </a:lnTo>
                  <a:lnTo>
                    <a:pt x="0" y="8"/>
                  </a:lnTo>
                  <a:lnTo>
                    <a:pt x="32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Freeform 8"/>
            <p:cNvSpPr>
              <a:spLocks/>
            </p:cNvSpPr>
            <p:nvPr/>
          </p:nvSpPr>
          <p:spPr bwMode="auto">
            <a:xfrm>
              <a:off x="83" y="4063"/>
              <a:ext cx="33" cy="20"/>
            </a:xfrm>
            <a:custGeom>
              <a:avLst/>
              <a:gdLst>
                <a:gd name="T0" fmla="*/ 0 w 33"/>
                <a:gd name="T1" fmla="*/ 19 h 20"/>
                <a:gd name="T2" fmla="*/ 32 w 33"/>
                <a:gd name="T3" fmla="*/ 15 h 20"/>
                <a:gd name="T4" fmla="*/ 30 w 33"/>
                <a:gd name="T5" fmla="*/ 0 h 20"/>
                <a:gd name="T6" fmla="*/ 0 w 33"/>
                <a:gd name="T7" fmla="*/ 19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0"/>
                <a:gd name="T14" fmla="*/ 33 w 3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0">
                  <a:moveTo>
                    <a:pt x="0" y="19"/>
                  </a:moveTo>
                  <a:lnTo>
                    <a:pt x="32" y="15"/>
                  </a:lnTo>
                  <a:lnTo>
                    <a:pt x="30" y="0"/>
                  </a:lnTo>
                  <a:lnTo>
                    <a:pt x="0" y="1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Freeform 9"/>
            <p:cNvSpPr>
              <a:spLocks/>
            </p:cNvSpPr>
            <p:nvPr/>
          </p:nvSpPr>
          <p:spPr bwMode="auto">
            <a:xfrm>
              <a:off x="200" y="4064"/>
              <a:ext cx="33" cy="20"/>
            </a:xfrm>
            <a:custGeom>
              <a:avLst/>
              <a:gdLst>
                <a:gd name="T0" fmla="*/ 32 w 33"/>
                <a:gd name="T1" fmla="*/ 19 h 20"/>
                <a:gd name="T2" fmla="*/ 0 w 33"/>
                <a:gd name="T3" fmla="*/ 16 h 20"/>
                <a:gd name="T4" fmla="*/ 1 w 33"/>
                <a:gd name="T5" fmla="*/ 0 h 20"/>
                <a:gd name="T6" fmla="*/ 32 w 33"/>
                <a:gd name="T7" fmla="*/ 19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0"/>
                <a:gd name="T14" fmla="*/ 33 w 3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0">
                  <a:moveTo>
                    <a:pt x="32" y="19"/>
                  </a:moveTo>
                  <a:lnTo>
                    <a:pt x="0" y="16"/>
                  </a:lnTo>
                  <a:lnTo>
                    <a:pt x="1" y="0"/>
                  </a:lnTo>
                  <a:lnTo>
                    <a:pt x="32" y="1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Freeform 10"/>
            <p:cNvSpPr>
              <a:spLocks/>
            </p:cNvSpPr>
            <p:nvPr/>
          </p:nvSpPr>
          <p:spPr bwMode="auto">
            <a:xfrm>
              <a:off x="108" y="3986"/>
              <a:ext cx="27" cy="31"/>
            </a:xfrm>
            <a:custGeom>
              <a:avLst/>
              <a:gdLst>
                <a:gd name="T0" fmla="*/ 0 w 27"/>
                <a:gd name="T1" fmla="*/ 0 h 31"/>
                <a:gd name="T2" fmla="*/ 15 w 27"/>
                <a:gd name="T3" fmla="*/ 30 h 31"/>
                <a:gd name="T4" fmla="*/ 26 w 27"/>
                <a:gd name="T5" fmla="*/ 23 h 31"/>
                <a:gd name="T6" fmla="*/ 0 w 2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31"/>
                <a:gd name="T14" fmla="*/ 27 w 2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31">
                  <a:moveTo>
                    <a:pt x="0" y="0"/>
                  </a:moveTo>
                  <a:lnTo>
                    <a:pt x="15" y="30"/>
                  </a:lnTo>
                  <a:lnTo>
                    <a:pt x="26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Freeform 11"/>
            <p:cNvSpPr>
              <a:spLocks/>
            </p:cNvSpPr>
            <p:nvPr/>
          </p:nvSpPr>
          <p:spPr bwMode="auto">
            <a:xfrm>
              <a:off x="174" y="3988"/>
              <a:ext cx="29" cy="33"/>
            </a:xfrm>
            <a:custGeom>
              <a:avLst/>
              <a:gdLst>
                <a:gd name="T0" fmla="*/ 28 w 29"/>
                <a:gd name="T1" fmla="*/ 0 h 33"/>
                <a:gd name="T2" fmla="*/ 11 w 29"/>
                <a:gd name="T3" fmla="*/ 32 h 33"/>
                <a:gd name="T4" fmla="*/ 0 w 29"/>
                <a:gd name="T5" fmla="*/ 23 h 33"/>
                <a:gd name="T6" fmla="*/ 28 w 2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3"/>
                <a:gd name="T14" fmla="*/ 29 w 2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3">
                  <a:moveTo>
                    <a:pt x="28" y="0"/>
                  </a:moveTo>
                  <a:lnTo>
                    <a:pt x="11" y="32"/>
                  </a:lnTo>
                  <a:lnTo>
                    <a:pt x="0" y="23"/>
                  </a:ln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Freeform 12"/>
            <p:cNvSpPr>
              <a:spLocks/>
            </p:cNvSpPr>
            <p:nvPr/>
          </p:nvSpPr>
          <p:spPr bwMode="auto">
            <a:xfrm>
              <a:off x="148" y="3976"/>
              <a:ext cx="17" cy="32"/>
            </a:xfrm>
            <a:custGeom>
              <a:avLst/>
              <a:gdLst>
                <a:gd name="T0" fmla="*/ 7 w 17"/>
                <a:gd name="T1" fmla="*/ 0 h 32"/>
                <a:gd name="T2" fmla="*/ 0 w 17"/>
                <a:gd name="T3" fmla="*/ 31 h 32"/>
                <a:gd name="T4" fmla="*/ 16 w 17"/>
                <a:gd name="T5" fmla="*/ 29 h 32"/>
                <a:gd name="T6" fmla="*/ 7 w 1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2"/>
                <a:gd name="T14" fmla="*/ 17 w 1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2">
                  <a:moveTo>
                    <a:pt x="7" y="0"/>
                  </a:moveTo>
                  <a:lnTo>
                    <a:pt x="0" y="31"/>
                  </a:lnTo>
                  <a:lnTo>
                    <a:pt x="16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Freeform 13"/>
            <p:cNvSpPr>
              <a:spLocks/>
            </p:cNvSpPr>
            <p:nvPr/>
          </p:nvSpPr>
          <p:spPr bwMode="auto">
            <a:xfrm>
              <a:off x="123" y="4025"/>
              <a:ext cx="67" cy="115"/>
            </a:xfrm>
            <a:custGeom>
              <a:avLst/>
              <a:gdLst>
                <a:gd name="T0" fmla="*/ 21 w 67"/>
                <a:gd name="T1" fmla="*/ 114 h 115"/>
                <a:gd name="T2" fmla="*/ 22 w 67"/>
                <a:gd name="T3" fmla="*/ 94 h 115"/>
                <a:gd name="T4" fmla="*/ 20 w 67"/>
                <a:gd name="T5" fmla="*/ 91 h 115"/>
                <a:gd name="T6" fmla="*/ 14 w 67"/>
                <a:gd name="T7" fmla="*/ 83 h 115"/>
                <a:gd name="T8" fmla="*/ 8 w 67"/>
                <a:gd name="T9" fmla="*/ 72 h 115"/>
                <a:gd name="T10" fmla="*/ 3 w 67"/>
                <a:gd name="T11" fmla="*/ 58 h 115"/>
                <a:gd name="T12" fmla="*/ 0 w 67"/>
                <a:gd name="T13" fmla="*/ 42 h 115"/>
                <a:gd name="T14" fmla="*/ 0 w 67"/>
                <a:gd name="T15" fmla="*/ 27 h 115"/>
                <a:gd name="T16" fmla="*/ 7 w 67"/>
                <a:gd name="T17" fmla="*/ 12 h 115"/>
                <a:gd name="T18" fmla="*/ 22 w 67"/>
                <a:gd name="T19" fmla="*/ 0 h 115"/>
                <a:gd name="T20" fmla="*/ 42 w 67"/>
                <a:gd name="T21" fmla="*/ 0 h 115"/>
                <a:gd name="T22" fmla="*/ 45 w 67"/>
                <a:gd name="T23" fmla="*/ 1 h 115"/>
                <a:gd name="T24" fmla="*/ 50 w 67"/>
                <a:gd name="T25" fmla="*/ 5 h 115"/>
                <a:gd name="T26" fmla="*/ 56 w 67"/>
                <a:gd name="T27" fmla="*/ 11 h 115"/>
                <a:gd name="T28" fmla="*/ 62 w 67"/>
                <a:gd name="T29" fmla="*/ 20 h 115"/>
                <a:gd name="T30" fmla="*/ 66 w 67"/>
                <a:gd name="T31" fmla="*/ 32 h 115"/>
                <a:gd name="T32" fmla="*/ 65 w 67"/>
                <a:gd name="T33" fmla="*/ 48 h 115"/>
                <a:gd name="T34" fmla="*/ 58 w 67"/>
                <a:gd name="T35" fmla="*/ 68 h 115"/>
                <a:gd name="T36" fmla="*/ 42 w 67"/>
                <a:gd name="T37" fmla="*/ 91 h 115"/>
                <a:gd name="T38" fmla="*/ 42 w 67"/>
                <a:gd name="T39" fmla="*/ 114 h 115"/>
                <a:gd name="T40" fmla="*/ 21 w 67"/>
                <a:gd name="T41" fmla="*/ 114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115"/>
                <a:gd name="T65" fmla="*/ 67 w 67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115">
                  <a:moveTo>
                    <a:pt x="21" y="114"/>
                  </a:moveTo>
                  <a:lnTo>
                    <a:pt x="22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2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50" y="5"/>
                  </a:lnTo>
                  <a:lnTo>
                    <a:pt x="56" y="11"/>
                  </a:lnTo>
                  <a:lnTo>
                    <a:pt x="62" y="20"/>
                  </a:lnTo>
                  <a:lnTo>
                    <a:pt x="66" y="32"/>
                  </a:lnTo>
                  <a:lnTo>
                    <a:pt x="65" y="48"/>
                  </a:lnTo>
                  <a:lnTo>
                    <a:pt x="58" y="68"/>
                  </a:lnTo>
                  <a:lnTo>
                    <a:pt x="42" y="91"/>
                  </a:lnTo>
                  <a:lnTo>
                    <a:pt x="42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Freeform 14"/>
            <p:cNvSpPr>
              <a:spLocks/>
            </p:cNvSpPr>
            <p:nvPr/>
          </p:nvSpPr>
          <p:spPr bwMode="auto">
            <a:xfrm>
              <a:off x="150" y="4044"/>
              <a:ext cx="17" cy="88"/>
            </a:xfrm>
            <a:custGeom>
              <a:avLst/>
              <a:gdLst>
                <a:gd name="T0" fmla="*/ 4 w 17"/>
                <a:gd name="T1" fmla="*/ 0 h 88"/>
                <a:gd name="T2" fmla="*/ 6 w 17"/>
                <a:gd name="T3" fmla="*/ 6 h 88"/>
                <a:gd name="T4" fmla="*/ 2 w 17"/>
                <a:gd name="T5" fmla="*/ 7 h 88"/>
                <a:gd name="T6" fmla="*/ 2 w 17"/>
                <a:gd name="T7" fmla="*/ 78 h 88"/>
                <a:gd name="T8" fmla="*/ 0 w 17"/>
                <a:gd name="T9" fmla="*/ 79 h 88"/>
                <a:gd name="T10" fmla="*/ 0 w 17"/>
                <a:gd name="T11" fmla="*/ 87 h 88"/>
                <a:gd name="T12" fmla="*/ 2 w 17"/>
                <a:gd name="T13" fmla="*/ 87 h 88"/>
                <a:gd name="T14" fmla="*/ 4 w 17"/>
                <a:gd name="T15" fmla="*/ 87 h 88"/>
                <a:gd name="T16" fmla="*/ 6 w 17"/>
                <a:gd name="T17" fmla="*/ 87 h 88"/>
                <a:gd name="T18" fmla="*/ 9 w 17"/>
                <a:gd name="T19" fmla="*/ 85 h 88"/>
                <a:gd name="T20" fmla="*/ 13 w 17"/>
                <a:gd name="T21" fmla="*/ 85 h 88"/>
                <a:gd name="T22" fmla="*/ 16 w 17"/>
                <a:gd name="T23" fmla="*/ 84 h 88"/>
                <a:gd name="T24" fmla="*/ 16 w 17"/>
                <a:gd name="T25" fmla="*/ 82 h 88"/>
                <a:gd name="T26" fmla="*/ 16 w 17"/>
                <a:gd name="T27" fmla="*/ 79 h 88"/>
                <a:gd name="T28" fmla="*/ 16 w 17"/>
                <a:gd name="T29" fmla="*/ 48 h 88"/>
                <a:gd name="T30" fmla="*/ 13 w 17"/>
                <a:gd name="T31" fmla="*/ 47 h 88"/>
                <a:gd name="T32" fmla="*/ 13 w 17"/>
                <a:gd name="T33" fmla="*/ 39 h 88"/>
                <a:gd name="T34" fmla="*/ 13 w 17"/>
                <a:gd name="T35" fmla="*/ 5 h 88"/>
                <a:gd name="T36" fmla="*/ 4 w 17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8"/>
                <a:gd name="T59" fmla="*/ 17 w 17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8">
                  <a:moveTo>
                    <a:pt x="4" y="0"/>
                  </a:moveTo>
                  <a:lnTo>
                    <a:pt x="6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9" y="85"/>
                  </a:lnTo>
                  <a:lnTo>
                    <a:pt x="13" y="85"/>
                  </a:lnTo>
                  <a:lnTo>
                    <a:pt x="16" y="84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3" y="39"/>
                  </a:lnTo>
                  <a:lnTo>
                    <a:pt x="13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1" name="Rectangle 16"/>
          <p:cNvSpPr>
            <a:spLocks noChangeArrowheads="1"/>
          </p:cNvSpPr>
          <p:nvPr/>
        </p:nvSpPr>
        <p:spPr bwMode="auto">
          <a:xfrm>
            <a:off x="604838" y="7100888"/>
            <a:ext cx="5529262" cy="1108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17"/>
          <p:cNvSpPr>
            <a:spLocks noChangeArrowheads="1"/>
          </p:cNvSpPr>
          <p:nvPr/>
        </p:nvSpPr>
        <p:spPr bwMode="auto">
          <a:xfrm>
            <a:off x="592138" y="7118350"/>
            <a:ext cx="3698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900" tIns="42863" rIns="88900" bIns="42863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    TO_CHAR(NEXT_DAY(ADD_MONTHS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            (hiredate, 6), 'FRIDAY'),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3            'fmDay, Month ddth, YYYY')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4            "Next 6 Month Review"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5  FROM      emp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6  ORDER BY  hiredate;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50EF31C0-66CA-4388-92E2-9A82B78CF544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68300" y="4621213"/>
            <a:ext cx="5794375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r>
              <a:rPr lang="en-US" sz="1100">
                <a:solidFill>
                  <a:schemeClr val="tx1"/>
                </a:solidFill>
                <a:latin typeface="Arial" charset="0"/>
              </a:rPr>
              <a:t>Character Functions</a:t>
            </a: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Single-row </a:t>
            </a:r>
            <a:r>
              <a:rPr lang="en-US" sz="1100" b="0">
                <a:solidFill>
                  <a:srgbClr val="FC0128"/>
                </a:solidFill>
                <a:latin typeface="Times New Roman" pitchFamily="18" charset="0"/>
              </a:rPr>
              <a:t>character functions </a:t>
            </a: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accept character data as input and can return both character and number values. Character functions can be divided into the following:</a:t>
            </a:r>
          </a:p>
          <a:p>
            <a:pPr marL="439738" lvl="2" indent="-211138" algn="l" defTabSz="382588">
              <a:lnSpc>
                <a:spcPct val="95000"/>
              </a:lnSpc>
              <a:spcBef>
                <a:spcPct val="30000"/>
              </a:spcBef>
              <a:buFontTx/>
              <a:buChar char="•"/>
              <a:tabLst>
                <a:tab pos="446088" algn="l"/>
              </a:tabLst>
            </a:pP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Case conversion functions</a:t>
            </a:r>
          </a:p>
          <a:p>
            <a:pPr marL="439738" lvl="2" indent="-211138" algn="l" defTabSz="382588">
              <a:lnSpc>
                <a:spcPct val="95000"/>
              </a:lnSpc>
              <a:spcBef>
                <a:spcPct val="30000"/>
              </a:spcBef>
              <a:buFontTx/>
              <a:buChar char="•"/>
              <a:tabLst>
                <a:tab pos="446088" algn="l"/>
              </a:tabLst>
            </a:pP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Character manipulation functions </a:t>
            </a: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200">
              <a:solidFill>
                <a:schemeClr val="tx1"/>
              </a:solidFill>
              <a:latin typeface="Times New Roman" pitchFamily="18" charset="0"/>
            </a:endParaRP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r>
              <a:rPr lang="en-US" sz="110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11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1100">
                <a:solidFill>
                  <a:schemeClr val="tx1"/>
                </a:solidFill>
                <a:latin typeface="Times New Roman" pitchFamily="18" charset="0"/>
              </a:rPr>
              <a:t>Note: </a:t>
            </a: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This list is a subset of the available character functions.</a:t>
            </a:r>
          </a:p>
          <a:p>
            <a:pPr marL="114300" lvl="1" algn="l" defTabSz="382588">
              <a:lnSpc>
                <a:spcPct val="95000"/>
              </a:lnSpc>
              <a:spcBef>
                <a:spcPct val="30000"/>
              </a:spcBef>
              <a:tabLst>
                <a:tab pos="446088" algn="l"/>
              </a:tabLst>
            </a:pP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For more information, see </a:t>
            </a:r>
            <a:br>
              <a:rPr lang="en-US" sz="1100" b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1100" b="0" i="1">
                <a:solidFill>
                  <a:schemeClr val="tx1"/>
                </a:solidFill>
                <a:latin typeface="Times New Roman" pitchFamily="18" charset="0"/>
              </a:rPr>
              <a:t>Oracle Server SQL Reference, </a:t>
            </a:r>
            <a:r>
              <a:rPr lang="en-US" sz="1100" b="0">
                <a:solidFill>
                  <a:schemeClr val="tx1"/>
                </a:solidFill>
                <a:latin typeface="Times New Roman" pitchFamily="18" charset="0"/>
              </a:rPr>
              <a:t>Release 8, “Character Functions.”</a:t>
            </a:r>
          </a:p>
          <a:p>
            <a:pPr algn="l" defTabSz="382588">
              <a:lnSpc>
                <a:spcPct val="100000"/>
              </a:lnSpc>
              <a:spcBef>
                <a:spcPct val="30000"/>
              </a:spcBef>
              <a:tabLst>
                <a:tab pos="446088" algn="l"/>
              </a:tabLst>
            </a:pPr>
            <a:endParaRPr lang="en-US" sz="11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/>
          </p:cNvGraphicFramePr>
          <p:nvPr>
            <p:ph type="body" idx="1"/>
          </p:nvPr>
        </p:nvGraphicFramePr>
        <p:xfrm>
          <a:off x="503238" y="5661025"/>
          <a:ext cx="5972175" cy="2624138"/>
        </p:xfrm>
        <a:graphic>
          <a:graphicData uri="http://schemas.openxmlformats.org/presentationml/2006/ole">
            <p:oleObj spid="_x0000_s1026" name="Document" r:id="rId4" imgW="6156000" imgH="2705040" progId="Word.Document.8">
              <p:embed/>
            </p:oleObj>
          </a:graphicData>
        </a:graphic>
      </p:graphicFrame>
      <p:sp>
        <p:nvSpPr>
          <p:cNvPr id="1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15938" y="4627563"/>
            <a:ext cx="179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" name="Group 21"/>
          <p:cNvGrpSpPr>
            <a:grpSpLocks/>
          </p:cNvGrpSpPr>
          <p:nvPr/>
        </p:nvGrpSpPr>
        <p:grpSpPr bwMode="auto">
          <a:xfrm>
            <a:off x="169863" y="8407400"/>
            <a:ext cx="295275" cy="290513"/>
            <a:chOff x="107" y="5296"/>
            <a:chExt cx="186" cy="183"/>
          </a:xfrm>
        </p:grpSpPr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107" y="5296"/>
              <a:ext cx="178" cy="177"/>
            </a:xfrm>
            <a:custGeom>
              <a:avLst/>
              <a:gdLst>
                <a:gd name="T0" fmla="*/ 177 w 178"/>
                <a:gd name="T1" fmla="*/ 176 h 177"/>
                <a:gd name="T2" fmla="*/ 177 w 178"/>
                <a:gd name="T3" fmla="*/ 0 h 177"/>
                <a:gd name="T4" fmla="*/ 0 w 178"/>
                <a:gd name="T5" fmla="*/ 0 h 177"/>
                <a:gd name="T6" fmla="*/ 0 w 178"/>
                <a:gd name="T7" fmla="*/ 176 h 177"/>
                <a:gd name="T8" fmla="*/ 177 w 178"/>
                <a:gd name="T9" fmla="*/ 176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7"/>
                <a:gd name="T17" fmla="*/ 178 w 178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7">
                  <a:moveTo>
                    <a:pt x="177" y="176"/>
                  </a:moveTo>
                  <a:lnTo>
                    <a:pt x="177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177" y="17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9"/>
            <p:cNvSpPr>
              <a:spLocks/>
            </p:cNvSpPr>
            <p:nvPr/>
          </p:nvSpPr>
          <p:spPr bwMode="auto">
            <a:xfrm>
              <a:off x="169" y="5361"/>
              <a:ext cx="69" cy="39"/>
            </a:xfrm>
            <a:custGeom>
              <a:avLst/>
              <a:gdLst>
                <a:gd name="T0" fmla="*/ 68 w 69"/>
                <a:gd name="T1" fmla="*/ 7 h 39"/>
                <a:gd name="T2" fmla="*/ 65 w 69"/>
                <a:gd name="T3" fmla="*/ 0 h 39"/>
                <a:gd name="T4" fmla="*/ 0 w 69"/>
                <a:gd name="T5" fmla="*/ 30 h 39"/>
                <a:gd name="T6" fmla="*/ 3 w 69"/>
                <a:gd name="T7" fmla="*/ 38 h 39"/>
                <a:gd name="T8" fmla="*/ 68 w 69"/>
                <a:gd name="T9" fmla="*/ 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9"/>
                <a:gd name="T17" fmla="*/ 69 w 6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9">
                  <a:moveTo>
                    <a:pt x="68" y="7"/>
                  </a:moveTo>
                  <a:lnTo>
                    <a:pt x="65" y="0"/>
                  </a:lnTo>
                  <a:lnTo>
                    <a:pt x="0" y="30"/>
                  </a:lnTo>
                  <a:lnTo>
                    <a:pt x="3" y="38"/>
                  </a:lnTo>
                  <a:lnTo>
                    <a:pt x="68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0"/>
            <p:cNvSpPr>
              <a:spLocks/>
            </p:cNvSpPr>
            <p:nvPr/>
          </p:nvSpPr>
          <p:spPr bwMode="auto">
            <a:xfrm>
              <a:off x="177" y="5378"/>
              <a:ext cx="69" cy="36"/>
            </a:xfrm>
            <a:custGeom>
              <a:avLst/>
              <a:gdLst>
                <a:gd name="T0" fmla="*/ 68 w 69"/>
                <a:gd name="T1" fmla="*/ 6 h 36"/>
                <a:gd name="T2" fmla="*/ 65 w 69"/>
                <a:gd name="T3" fmla="*/ 0 h 36"/>
                <a:gd name="T4" fmla="*/ 0 w 69"/>
                <a:gd name="T5" fmla="*/ 28 h 36"/>
                <a:gd name="T6" fmla="*/ 3 w 69"/>
                <a:gd name="T7" fmla="*/ 35 h 36"/>
                <a:gd name="T8" fmla="*/ 68 w 69"/>
                <a:gd name="T9" fmla="*/ 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6"/>
                <a:gd name="T17" fmla="*/ 69 w 6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6">
                  <a:moveTo>
                    <a:pt x="68" y="6"/>
                  </a:moveTo>
                  <a:lnTo>
                    <a:pt x="65" y="0"/>
                  </a:lnTo>
                  <a:lnTo>
                    <a:pt x="0" y="28"/>
                  </a:lnTo>
                  <a:lnTo>
                    <a:pt x="3" y="35"/>
                  </a:lnTo>
                  <a:lnTo>
                    <a:pt x="68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1"/>
            <p:cNvSpPr>
              <a:spLocks/>
            </p:cNvSpPr>
            <p:nvPr/>
          </p:nvSpPr>
          <p:spPr bwMode="auto">
            <a:xfrm>
              <a:off x="183" y="5394"/>
              <a:ext cx="69" cy="34"/>
            </a:xfrm>
            <a:custGeom>
              <a:avLst/>
              <a:gdLst>
                <a:gd name="T0" fmla="*/ 68 w 69"/>
                <a:gd name="T1" fmla="*/ 6 h 34"/>
                <a:gd name="T2" fmla="*/ 65 w 69"/>
                <a:gd name="T3" fmla="*/ 0 h 34"/>
                <a:gd name="T4" fmla="*/ 0 w 69"/>
                <a:gd name="T5" fmla="*/ 26 h 34"/>
                <a:gd name="T6" fmla="*/ 3 w 69"/>
                <a:gd name="T7" fmla="*/ 33 h 34"/>
                <a:gd name="T8" fmla="*/ 68 w 69"/>
                <a:gd name="T9" fmla="*/ 6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4"/>
                <a:gd name="T17" fmla="*/ 69 w 69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4">
                  <a:moveTo>
                    <a:pt x="68" y="6"/>
                  </a:moveTo>
                  <a:lnTo>
                    <a:pt x="65" y="0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68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2"/>
            <p:cNvSpPr>
              <a:spLocks/>
            </p:cNvSpPr>
            <p:nvPr/>
          </p:nvSpPr>
          <p:spPr bwMode="auto">
            <a:xfrm>
              <a:off x="191" y="5411"/>
              <a:ext cx="70" cy="35"/>
            </a:xfrm>
            <a:custGeom>
              <a:avLst/>
              <a:gdLst>
                <a:gd name="T0" fmla="*/ 69 w 70"/>
                <a:gd name="T1" fmla="*/ 6 h 35"/>
                <a:gd name="T2" fmla="*/ 65 w 70"/>
                <a:gd name="T3" fmla="*/ 0 h 35"/>
                <a:gd name="T4" fmla="*/ 0 w 70"/>
                <a:gd name="T5" fmla="*/ 27 h 35"/>
                <a:gd name="T6" fmla="*/ 3 w 70"/>
                <a:gd name="T7" fmla="*/ 34 h 35"/>
                <a:gd name="T8" fmla="*/ 69 w 70"/>
                <a:gd name="T9" fmla="*/ 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5"/>
                <a:gd name="T17" fmla="*/ 70 w 70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5">
                  <a:moveTo>
                    <a:pt x="69" y="6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3" y="34"/>
                  </a:lnTo>
                  <a:lnTo>
                    <a:pt x="69" y="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3"/>
            <p:cNvSpPr>
              <a:spLocks/>
            </p:cNvSpPr>
            <p:nvPr/>
          </p:nvSpPr>
          <p:spPr bwMode="auto">
            <a:xfrm>
              <a:off x="200" y="5425"/>
              <a:ext cx="68" cy="40"/>
            </a:xfrm>
            <a:custGeom>
              <a:avLst/>
              <a:gdLst>
                <a:gd name="T0" fmla="*/ 67 w 68"/>
                <a:gd name="T1" fmla="*/ 7 h 40"/>
                <a:gd name="T2" fmla="*/ 64 w 68"/>
                <a:gd name="T3" fmla="*/ 0 h 40"/>
                <a:gd name="T4" fmla="*/ 0 w 68"/>
                <a:gd name="T5" fmla="*/ 31 h 40"/>
                <a:gd name="T6" fmla="*/ 2 w 68"/>
                <a:gd name="T7" fmla="*/ 39 h 40"/>
                <a:gd name="T8" fmla="*/ 67 w 68"/>
                <a:gd name="T9" fmla="*/ 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40"/>
                <a:gd name="T17" fmla="*/ 68 w 6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40">
                  <a:moveTo>
                    <a:pt x="67" y="7"/>
                  </a:moveTo>
                  <a:lnTo>
                    <a:pt x="64" y="0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67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4"/>
            <p:cNvSpPr>
              <a:spLocks/>
            </p:cNvSpPr>
            <p:nvPr/>
          </p:nvSpPr>
          <p:spPr bwMode="auto">
            <a:xfrm>
              <a:off x="129" y="5325"/>
              <a:ext cx="121" cy="58"/>
            </a:xfrm>
            <a:custGeom>
              <a:avLst/>
              <a:gdLst>
                <a:gd name="T0" fmla="*/ 120 w 121"/>
                <a:gd name="T1" fmla="*/ 7 h 58"/>
                <a:gd name="T2" fmla="*/ 118 w 121"/>
                <a:gd name="T3" fmla="*/ 0 h 58"/>
                <a:gd name="T4" fmla="*/ 0 w 121"/>
                <a:gd name="T5" fmla="*/ 50 h 58"/>
                <a:gd name="T6" fmla="*/ 2 w 121"/>
                <a:gd name="T7" fmla="*/ 57 h 58"/>
                <a:gd name="T8" fmla="*/ 120 w 121"/>
                <a:gd name="T9" fmla="*/ 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8"/>
                <a:gd name="T17" fmla="*/ 121 w 121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8">
                  <a:moveTo>
                    <a:pt x="120" y="7"/>
                  </a:moveTo>
                  <a:lnTo>
                    <a:pt x="118" y="0"/>
                  </a:lnTo>
                  <a:lnTo>
                    <a:pt x="0" y="50"/>
                  </a:lnTo>
                  <a:lnTo>
                    <a:pt x="2" y="57"/>
                  </a:lnTo>
                  <a:lnTo>
                    <a:pt x="120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5"/>
            <p:cNvSpPr>
              <a:spLocks/>
            </p:cNvSpPr>
            <p:nvPr/>
          </p:nvSpPr>
          <p:spPr bwMode="auto">
            <a:xfrm>
              <a:off x="111" y="5313"/>
              <a:ext cx="123" cy="59"/>
            </a:xfrm>
            <a:custGeom>
              <a:avLst/>
              <a:gdLst>
                <a:gd name="T0" fmla="*/ 122 w 123"/>
                <a:gd name="T1" fmla="*/ 7 h 59"/>
                <a:gd name="T2" fmla="*/ 119 w 123"/>
                <a:gd name="T3" fmla="*/ 0 h 59"/>
                <a:gd name="T4" fmla="*/ 0 w 123"/>
                <a:gd name="T5" fmla="*/ 51 h 59"/>
                <a:gd name="T6" fmla="*/ 2 w 123"/>
                <a:gd name="T7" fmla="*/ 58 h 59"/>
                <a:gd name="T8" fmla="*/ 122 w 123"/>
                <a:gd name="T9" fmla="*/ 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9"/>
                <a:gd name="T17" fmla="*/ 123 w 123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9">
                  <a:moveTo>
                    <a:pt x="122" y="7"/>
                  </a:moveTo>
                  <a:lnTo>
                    <a:pt x="119" y="0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122" y="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6"/>
            <p:cNvSpPr>
              <a:spLocks/>
            </p:cNvSpPr>
            <p:nvPr/>
          </p:nvSpPr>
          <p:spPr bwMode="auto">
            <a:xfrm>
              <a:off x="238" y="5327"/>
              <a:ext cx="55" cy="104"/>
            </a:xfrm>
            <a:custGeom>
              <a:avLst/>
              <a:gdLst>
                <a:gd name="T0" fmla="*/ 46 w 55"/>
                <a:gd name="T1" fmla="*/ 103 h 104"/>
                <a:gd name="T2" fmla="*/ 54 w 55"/>
                <a:gd name="T3" fmla="*/ 100 h 104"/>
                <a:gd name="T4" fmla="*/ 7 w 55"/>
                <a:gd name="T5" fmla="*/ 0 h 104"/>
                <a:gd name="T6" fmla="*/ 0 w 55"/>
                <a:gd name="T7" fmla="*/ 2 h 104"/>
                <a:gd name="T8" fmla="*/ 46 w 55"/>
                <a:gd name="T9" fmla="*/ 10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04"/>
                <a:gd name="T17" fmla="*/ 55 w 5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04">
                  <a:moveTo>
                    <a:pt x="46" y="103"/>
                  </a:moveTo>
                  <a:lnTo>
                    <a:pt x="54" y="100"/>
                  </a:lnTo>
                  <a:lnTo>
                    <a:pt x="7" y="0"/>
                  </a:lnTo>
                  <a:lnTo>
                    <a:pt x="0" y="2"/>
                  </a:lnTo>
                  <a:lnTo>
                    <a:pt x="46" y="10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7"/>
            <p:cNvSpPr>
              <a:spLocks/>
            </p:cNvSpPr>
            <p:nvPr/>
          </p:nvSpPr>
          <p:spPr bwMode="auto">
            <a:xfrm>
              <a:off x="129" y="5372"/>
              <a:ext cx="52" cy="107"/>
            </a:xfrm>
            <a:custGeom>
              <a:avLst/>
              <a:gdLst>
                <a:gd name="T0" fmla="*/ 44 w 52"/>
                <a:gd name="T1" fmla="*/ 106 h 107"/>
                <a:gd name="T2" fmla="*/ 51 w 52"/>
                <a:gd name="T3" fmla="*/ 102 h 107"/>
                <a:gd name="T4" fmla="*/ 6 w 52"/>
                <a:gd name="T5" fmla="*/ 0 h 107"/>
                <a:gd name="T6" fmla="*/ 0 w 52"/>
                <a:gd name="T7" fmla="*/ 4 h 107"/>
                <a:gd name="T8" fmla="*/ 44 w 52"/>
                <a:gd name="T9" fmla="*/ 10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07"/>
                <a:gd name="T17" fmla="*/ 52 w 52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07">
                  <a:moveTo>
                    <a:pt x="44" y="106"/>
                  </a:moveTo>
                  <a:lnTo>
                    <a:pt x="51" y="102"/>
                  </a:lnTo>
                  <a:lnTo>
                    <a:pt x="6" y="0"/>
                  </a:lnTo>
                  <a:lnTo>
                    <a:pt x="0" y="4"/>
                  </a:lnTo>
                  <a:lnTo>
                    <a:pt x="44" y="10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8"/>
            <p:cNvSpPr>
              <a:spLocks/>
            </p:cNvSpPr>
            <p:nvPr/>
          </p:nvSpPr>
          <p:spPr bwMode="auto">
            <a:xfrm>
              <a:off x="107" y="5363"/>
              <a:ext cx="58" cy="116"/>
            </a:xfrm>
            <a:custGeom>
              <a:avLst/>
              <a:gdLst>
                <a:gd name="T0" fmla="*/ 50 w 58"/>
                <a:gd name="T1" fmla="*/ 115 h 116"/>
                <a:gd name="T2" fmla="*/ 57 w 58"/>
                <a:gd name="T3" fmla="*/ 112 h 116"/>
                <a:gd name="T4" fmla="*/ 5 w 58"/>
                <a:gd name="T5" fmla="*/ 0 h 116"/>
                <a:gd name="T6" fmla="*/ 0 w 58"/>
                <a:gd name="T7" fmla="*/ 2 h 116"/>
                <a:gd name="T8" fmla="*/ 50 w 58"/>
                <a:gd name="T9" fmla="*/ 115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16"/>
                <a:gd name="T17" fmla="*/ 58 w 58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116">
                  <a:moveTo>
                    <a:pt x="50" y="115"/>
                  </a:moveTo>
                  <a:lnTo>
                    <a:pt x="57" y="112"/>
                  </a:lnTo>
                  <a:lnTo>
                    <a:pt x="5" y="0"/>
                  </a:lnTo>
                  <a:lnTo>
                    <a:pt x="0" y="2"/>
                  </a:lnTo>
                  <a:lnTo>
                    <a:pt x="50" y="115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19"/>
            <p:cNvSpPr>
              <a:spLocks/>
            </p:cNvSpPr>
            <p:nvPr/>
          </p:nvSpPr>
          <p:spPr bwMode="auto">
            <a:xfrm>
              <a:off x="110" y="5363"/>
              <a:ext cx="28" cy="19"/>
            </a:xfrm>
            <a:custGeom>
              <a:avLst/>
              <a:gdLst>
                <a:gd name="T0" fmla="*/ 23 w 28"/>
                <a:gd name="T1" fmla="*/ 18 h 19"/>
                <a:gd name="T2" fmla="*/ 27 w 28"/>
                <a:gd name="T3" fmla="*/ 11 h 19"/>
                <a:gd name="T4" fmla="*/ 4 w 28"/>
                <a:gd name="T5" fmla="*/ 0 h 19"/>
                <a:gd name="T6" fmla="*/ 0 w 28"/>
                <a:gd name="T7" fmla="*/ 7 h 19"/>
                <a:gd name="T8" fmla="*/ 23 w 28"/>
                <a:gd name="T9" fmla="*/ 1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9"/>
                <a:gd name="T17" fmla="*/ 28 w 28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9">
                  <a:moveTo>
                    <a:pt x="23" y="18"/>
                  </a:moveTo>
                  <a:lnTo>
                    <a:pt x="27" y="11"/>
                  </a:lnTo>
                  <a:lnTo>
                    <a:pt x="4" y="0"/>
                  </a:lnTo>
                  <a:lnTo>
                    <a:pt x="0" y="7"/>
                  </a:lnTo>
                  <a:lnTo>
                    <a:pt x="23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0"/>
            <p:cNvSpPr>
              <a:spLocks/>
            </p:cNvSpPr>
            <p:nvPr/>
          </p:nvSpPr>
          <p:spPr bwMode="auto">
            <a:xfrm>
              <a:off x="217" y="5320"/>
              <a:ext cx="29" cy="19"/>
            </a:xfrm>
            <a:custGeom>
              <a:avLst/>
              <a:gdLst>
                <a:gd name="T0" fmla="*/ 24 w 29"/>
                <a:gd name="T1" fmla="*/ 18 h 19"/>
                <a:gd name="T2" fmla="*/ 28 w 29"/>
                <a:gd name="T3" fmla="*/ 11 h 19"/>
                <a:gd name="T4" fmla="*/ 4 w 29"/>
                <a:gd name="T5" fmla="*/ 0 h 19"/>
                <a:gd name="T6" fmla="*/ 0 w 29"/>
                <a:gd name="T7" fmla="*/ 6 h 19"/>
                <a:gd name="T8" fmla="*/ 24 w 29"/>
                <a:gd name="T9" fmla="*/ 1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19"/>
                <a:gd name="T17" fmla="*/ 29 w 29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19">
                  <a:moveTo>
                    <a:pt x="24" y="18"/>
                  </a:moveTo>
                  <a:lnTo>
                    <a:pt x="28" y="11"/>
                  </a:lnTo>
                  <a:lnTo>
                    <a:pt x="4" y="0"/>
                  </a:lnTo>
                  <a:lnTo>
                    <a:pt x="0" y="6"/>
                  </a:lnTo>
                  <a:lnTo>
                    <a:pt x="24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27013" algn="l"/>
              </a:tabLst>
            </a:pPr>
            <a:endParaRPr lang="en-US" b="0" smtClean="0">
              <a:latin typeface="Courier New" pitchFamily="49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25475" y="6645275"/>
            <a:ext cx="5641975" cy="1214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37" name="Group 7"/>
          <p:cNvGrpSpPr>
            <a:grpSpLocks/>
          </p:cNvGrpSpPr>
          <p:nvPr/>
        </p:nvGrpSpPr>
        <p:grpSpPr bwMode="auto">
          <a:xfrm>
            <a:off x="620713" y="5897563"/>
            <a:ext cx="5683250" cy="655637"/>
            <a:chOff x="391" y="3715"/>
            <a:chExt cx="3580" cy="413"/>
          </a:xfrm>
        </p:grpSpPr>
        <p:sp>
          <p:nvSpPr>
            <p:cNvPr id="44038" name="Rectangle 5"/>
            <p:cNvSpPr>
              <a:spLocks noChangeArrowheads="1"/>
            </p:cNvSpPr>
            <p:nvPr/>
          </p:nvSpPr>
          <p:spPr bwMode="auto">
            <a:xfrm>
              <a:off x="391" y="3715"/>
              <a:ext cx="3550" cy="4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410" y="3738"/>
              <a:ext cx="3561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869950">
                <a:lnSpc>
                  <a:spcPct val="100000"/>
                </a:lnSpc>
                <a:spcBef>
                  <a:spcPct val="0"/>
                </a:spcBef>
                <a:tabLst>
                  <a:tab pos="455613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SQL&gt;	SELECT	'The job title for '||INITCAP(ename)||' is '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  <a:tabLst>
                  <a:tab pos="455613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  2 			||LOWER(job) AS "EMPLOYEE DETAILS"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  <a:tabLst>
                  <a:tab pos="455613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  3	FROM	emp;</a:t>
              </a:r>
            </a:p>
          </p:txBody>
        </p:sp>
      </p:grp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50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96900" y="6734175"/>
            <a:ext cx="5634038" cy="325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23888" y="6773863"/>
            <a:ext cx="22002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900" tIns="42863" rIns="88900" bIns="42863">
            <a:spAutoFit/>
          </a:bodyPr>
          <a:lstStyle/>
          <a:p>
            <a:pPr algn="l" defTabSz="382588">
              <a:lnSpc>
                <a:spcPct val="100000"/>
              </a:lnSpc>
              <a:spcBef>
                <a:spcPct val="0"/>
              </a:spcBef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… WHERE	ename = 'BLAKE'</a:t>
            </a:r>
          </a:p>
        </p:txBody>
      </p: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98488" y="7554913"/>
            <a:ext cx="5634037" cy="617537"/>
            <a:chOff x="377" y="4759"/>
            <a:chExt cx="3549" cy="389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77" y="4759"/>
              <a:ext cx="3549" cy="3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407" y="4774"/>
              <a:ext cx="2405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869950">
                <a:lnSpc>
                  <a:spcPct val="100000"/>
                </a:lnSpc>
                <a:spcBef>
                  <a:spcPct val="0"/>
                </a:spcBef>
                <a:tabLst>
                  <a:tab pos="12065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SQL&gt; SELECT   	empno, INITCAP(ename), deptno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  <a:tabLst>
                  <a:tab pos="12065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  <a:tabLst>
                  <a:tab pos="1206500" algn="l"/>
                </a:tabLst>
              </a:pP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  3  WHERE    	LOWER(ename) = </a:t>
              </a: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'</a:t>
              </a: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blake</a:t>
              </a: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'</a:t>
              </a:r>
              <a:r>
                <a:rPr lang="en-US" sz="110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08013" y="5999163"/>
            <a:ext cx="5637212" cy="79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06425" y="6897688"/>
            <a:ext cx="5637213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08000" y="6897688"/>
            <a:ext cx="5616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900" tIns="42863" rIns="88900" bIns="42863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27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	ENAME    CONCAT(ENAME,JOB)   LENGTH(ENAME) INSTR(ENAME,'A')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27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	-------- ------------------- ------------- ----------------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27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	MARTIN   MARTINSALESMAN                  6                2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27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	ALLEN    ALLENSALESMAN                   5               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14363" y="6003925"/>
            <a:ext cx="6007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77925" algn="l"/>
              </a:tabLst>
            </a:pP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SQL&gt; SELECT 	ename, CONCAT(ename, job), LENGTH(ename),			INSTR(ename, 'A')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77925" algn="l"/>
              </a:tabLst>
            </a:pP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77925" algn="l"/>
              </a:tabLst>
            </a:pPr>
            <a:r>
              <a:rPr lang="en-US" sz="1100">
                <a:solidFill>
                  <a:srgbClr val="000000"/>
                </a:solidFill>
                <a:latin typeface="Courier New" pitchFamily="49" charset="0"/>
              </a:rPr>
              <a:t>  3  WHERE 	SUBSTR(ename, -1, 1) = 'N';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EDB81-600F-4AEA-B7EB-F1D0325DF8D5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743D95C-10E7-4205-B6FD-F816E864F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18DB3-73C4-4A6F-B920-2ECE51732D96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D4994-77C4-4F0B-B733-C9507F7F2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A193C-FDB9-4453-9B6B-2AD37725C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80C2D-E21C-4981-85E1-8D6298D9AB0E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498A8-2343-4905-8EB8-8A9696173568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CBA6-A39E-4295-AB63-506663DA65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1763-1E93-431C-BD71-F6C132DBBB62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9D6DAFC-9750-49B5-A11B-8BD60C3E8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B72A1-3F36-4C8A-9319-8E8AC2B00DF5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10062-12F1-4B7E-9AEF-1A0687AD4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2CFD2-6EB3-4EE3-94FA-46E0A9BBCC03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0EFD87E-ADB1-4FE0-9230-5A5B391CF7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5891-6DED-4B28-8972-373981849A8B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87C72-9C69-4694-95D3-AE948ADC5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48A36-C464-4DBE-9A87-CCD9077F1F6A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C10FAA-A476-4C40-A32D-536BFFF6AD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0D2223C-9B0F-436A-AE28-CFF632A67B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891A8-5EE9-40EE-AA66-6BBD2CDA46B3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21A46-27F7-4B92-84A0-E8B169F3E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5E674-C312-4C56-A5B8-761047EB2FCB}" type="datetime1">
              <a:rPr lang="en-US"/>
              <a:pPr>
                <a:defRPr/>
              </a:pPr>
              <a:t>7/3/2020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43C43BD3-901C-424B-92EB-611222DAFF6A}" type="datetime1">
              <a:rPr lang="en-US"/>
              <a:pPr>
                <a:defRPr/>
              </a:pPr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C8F19892-EA2F-4779-89C5-67CC9E928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10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06: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Single-Row Functions 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88D5C-F3C4-4977-972F-3A41F309381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812800" y="2916238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Replace(‘toy’,’y’,’let’)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blackWhite">
          <a:xfrm>
            <a:off x="5041900" y="2914650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blackWhite">
          <a:xfrm>
            <a:off x="812800" y="2430463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blackWhite">
          <a:xfrm>
            <a:off x="5041900" y="2430463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25606" name="Arc 6"/>
          <p:cNvSpPr>
            <a:spLocks/>
          </p:cNvSpPr>
          <p:nvPr/>
        </p:nvSpPr>
        <p:spPr bwMode="ltGray">
          <a:xfrm>
            <a:off x="5459413" y="24082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83513" cy="881063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Character Manipulation Functions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93738" y="1814513"/>
            <a:ext cx="8281987" cy="4984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lang="en-US" smtClean="0"/>
              <a:t>Manipulate character strings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EB130-5D5B-4A57-BFA8-A97A256B7B5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636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blackWhite">
          <a:xfrm>
            <a:off x="9636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Using the Character Manipulation Functions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74900" y="2192338"/>
            <a:ext cx="3860800" cy="2976562"/>
            <a:chOff x="1496" y="1381"/>
            <a:chExt cx="2432" cy="1875"/>
          </a:xfrm>
        </p:grpSpPr>
        <p:sp>
          <p:nvSpPr>
            <p:cNvPr id="26641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38700" y="2190750"/>
            <a:ext cx="3479800" cy="2978150"/>
            <a:chOff x="3048" y="1380"/>
            <a:chExt cx="2192" cy="1876"/>
          </a:xfrm>
        </p:grpSpPr>
        <p:sp>
          <p:nvSpPr>
            <p:cNvPr id="26639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654300" y="2587625"/>
            <a:ext cx="5918200" cy="2581275"/>
            <a:chOff x="1672" y="1630"/>
            <a:chExt cx="3728" cy="1626"/>
          </a:xfrm>
        </p:grpSpPr>
        <p:sp>
          <p:nvSpPr>
            <p:cNvPr id="26637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2" name="Rectangle 14"/>
          <p:cNvSpPr>
            <a:spLocks noChangeArrowheads="1"/>
          </p:cNvSpPr>
          <p:nvPr/>
        </p:nvSpPr>
        <p:spPr bwMode="blackWhite">
          <a:xfrm>
            <a:off x="9509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6543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6"/>
          <p:cNvSpPr>
            <a:spLocks noChangeArrowheads="1"/>
          </p:cNvSpPr>
          <p:nvPr/>
        </p:nvSpPr>
        <p:spPr bwMode="auto">
          <a:xfrm>
            <a:off x="25971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26635" name="Rectangle 17"/>
          <p:cNvSpPr>
            <a:spLocks noChangeArrowheads="1"/>
          </p:cNvSpPr>
          <p:nvPr/>
        </p:nvSpPr>
        <p:spPr bwMode="blackWhite">
          <a:xfrm>
            <a:off x="10144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50EAA-BE06-464D-8946-20EB22EDF8C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Number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3575" y="1419225"/>
            <a:ext cx="8016875" cy="44735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 smtClean="0">
                <a:solidFill>
                  <a:schemeClr val="tx1"/>
                </a:solidFill>
              </a:rPr>
              <a:t>ROUND:	Rounds value to specified decimal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>
                <a:solidFill>
                  <a:srgbClr val="002060"/>
                </a:solidFill>
              </a:rPr>
              <a:t>ROUND(45.926, 2)</a:t>
            </a:r>
            <a:r>
              <a:rPr lang="en-US" dirty="0" smtClean="0">
                <a:solidFill>
                  <a:srgbClr val="FF3300"/>
                </a:solidFill>
              </a:rPr>
              <a:t>		</a:t>
            </a:r>
            <a:r>
              <a:rPr lang="en-US" dirty="0" smtClean="0">
                <a:solidFill>
                  <a:srgbClr val="002060"/>
                </a:solidFill>
              </a:rPr>
              <a:t>45.93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 smtClean="0">
                <a:solidFill>
                  <a:schemeClr val="tx1"/>
                </a:solidFill>
              </a:rPr>
              <a:t>TRUNC:	Truncates value to specified decimal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>
                <a:solidFill>
                  <a:srgbClr val="002060"/>
                </a:solidFill>
              </a:rPr>
              <a:t>TRUNC(45.926, 2)	</a:t>
            </a:r>
            <a:r>
              <a:rPr lang="en-US" dirty="0" smtClean="0">
                <a:solidFill>
                  <a:srgbClr val="FF3300"/>
                </a:solidFill>
              </a:rPr>
              <a:t>		</a:t>
            </a:r>
            <a:r>
              <a:rPr lang="en-US" dirty="0" smtClean="0">
                <a:solidFill>
                  <a:srgbClr val="002060"/>
                </a:solidFill>
              </a:rPr>
              <a:t>45.92</a:t>
            </a:r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 smtClean="0">
                <a:solidFill>
                  <a:schemeClr val="tx1"/>
                </a:solidFill>
              </a:rPr>
              <a:t>MOD: Returns remainder of division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>
                <a:solidFill>
                  <a:srgbClr val="002060"/>
                </a:solidFill>
              </a:rPr>
              <a:t>MOD(1600, 300)</a:t>
            </a:r>
            <a:r>
              <a:rPr lang="en-US" dirty="0" smtClean="0">
                <a:solidFill>
                  <a:srgbClr val="FF3300"/>
                </a:solidFill>
              </a:rPr>
              <a:t>			</a:t>
            </a:r>
            <a:r>
              <a:rPr lang="en-US" dirty="0" smtClean="0">
                <a:solidFill>
                  <a:srgbClr val="002060"/>
                </a:solidFill>
              </a:rPr>
              <a:t>100</a:t>
            </a:r>
          </a:p>
        </p:txBody>
      </p:sp>
      <p:sp>
        <p:nvSpPr>
          <p:cNvPr id="27652" name="Arc 4"/>
          <p:cNvSpPr>
            <a:spLocks/>
          </p:cNvSpPr>
          <p:nvPr/>
        </p:nvSpPr>
        <p:spPr bwMode="ltGray">
          <a:xfrm>
            <a:off x="5459413" y="2813050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886200" y="2057400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733800" y="2819400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429000" y="3733800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B6ACC-345A-4898-A579-4F9E69556CC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963613" y="3540125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963613" y="1990725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the ROUND Function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50913" y="2009775"/>
            <a:ext cx="3811587" cy="2359025"/>
            <a:chOff x="599" y="1266"/>
            <a:chExt cx="2401" cy="1486"/>
          </a:xfrm>
        </p:grpSpPr>
        <p:sp>
          <p:nvSpPr>
            <p:cNvPr id="28687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5163" y="2009775"/>
            <a:ext cx="3894137" cy="2359025"/>
            <a:chOff x="2019" y="1266"/>
            <a:chExt cx="2453" cy="1486"/>
          </a:xfrm>
        </p:grpSpPr>
        <p:sp>
          <p:nvSpPr>
            <p:cNvPr id="2868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613025" y="2308225"/>
            <a:ext cx="5133975" cy="2060575"/>
            <a:chOff x="1646" y="1454"/>
            <a:chExt cx="3234" cy="1298"/>
          </a:xfrm>
        </p:grpSpPr>
        <p:sp>
          <p:nvSpPr>
            <p:cNvPr id="28683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0" name="Rectangle 14"/>
          <p:cNvSpPr>
            <a:spLocks noChangeArrowheads="1"/>
          </p:cNvSpPr>
          <p:nvPr/>
        </p:nvSpPr>
        <p:spPr bwMode="blackWhite">
          <a:xfrm>
            <a:off x="950913" y="166052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blackWhite">
          <a:xfrm>
            <a:off x="976313" y="3552825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9359E-D632-42AE-861B-60C56F9C2C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954088" y="21463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blackWhite">
          <a:xfrm>
            <a:off x="949325" y="37861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0913" y="2193925"/>
            <a:ext cx="3811587" cy="2457450"/>
            <a:chOff x="599" y="1382"/>
            <a:chExt cx="2401" cy="1548"/>
          </a:xfrm>
        </p:grpSpPr>
        <p:sp>
          <p:nvSpPr>
            <p:cNvPr id="29711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19450" y="2193925"/>
            <a:ext cx="3638550" cy="2457450"/>
            <a:chOff x="2028" y="1382"/>
            <a:chExt cx="2292" cy="1548"/>
          </a:xfrm>
        </p:grpSpPr>
        <p:sp>
          <p:nvSpPr>
            <p:cNvPr id="29709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28900" y="2571750"/>
            <a:ext cx="4781550" cy="2079625"/>
            <a:chOff x="1656" y="1620"/>
            <a:chExt cx="3012" cy="1310"/>
          </a:xfrm>
        </p:grpSpPr>
        <p:sp>
          <p:nvSpPr>
            <p:cNvPr id="29707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Rectangle 13"/>
          <p:cNvSpPr>
            <a:spLocks noChangeArrowheads="1"/>
          </p:cNvSpPr>
          <p:nvPr/>
        </p:nvSpPr>
        <p:spPr bwMode="blackWhite">
          <a:xfrm>
            <a:off x="950913" y="19081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9704" name="Rectangle 14"/>
          <p:cNvSpPr>
            <a:spLocks noChangeArrowheads="1"/>
          </p:cNvSpPr>
          <p:nvPr/>
        </p:nvSpPr>
        <p:spPr bwMode="blackWhite">
          <a:xfrm>
            <a:off x="950913" y="37909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  <p:sp>
        <p:nvSpPr>
          <p:cNvPr id="2970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the TRUNC Function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DB96C-8E67-4025-A1CA-D1A2E014A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blackWhite">
          <a:xfrm>
            <a:off x="906463" y="4268788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the MOD Function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60425" y="1382713"/>
            <a:ext cx="7385050" cy="13112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Calculate the remainder of the ratio of salary to commission for all employees whose job title is salesman.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blackWhite">
          <a:xfrm>
            <a:off x="900113" y="2921000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17600" y="2901950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164138" y="3035300"/>
            <a:ext cx="2135187" cy="2789238"/>
            <a:chOff x="3253" y="1912"/>
            <a:chExt cx="1345" cy="1757"/>
          </a:xfrm>
        </p:grpSpPr>
        <p:sp>
          <p:nvSpPr>
            <p:cNvPr id="30731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1003300" y="3014663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blackWhite">
          <a:xfrm>
            <a:off x="882650" y="4281488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D58F0-7E97-4E1B-8599-AB68F331A1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Working with Dates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4225" y="1490663"/>
            <a:ext cx="7385050" cy="3790950"/>
          </a:xfrm>
        </p:spPr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Oracle stores dates in an internal numeric format: century, year, month, day, hours, minutes, seconds.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The default date format is DD-MON-YY.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SYSDATE is a function returning date and time.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DUAL is a dummy table used to view SYSDATE.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D65D2-317E-4A3E-A5F5-3A2DA13380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Arithmetic with Dates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2828925"/>
          </a:xfrm>
        </p:spPr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Add or subtract a number to or from a date for a resultant </a:t>
            </a:r>
            <a:r>
              <a:rPr lang="en-US" i="1" smtClean="0">
                <a:solidFill>
                  <a:schemeClr val="tx1"/>
                </a:solidFill>
              </a:rPr>
              <a:t>date</a:t>
            </a:r>
            <a:r>
              <a:rPr lang="en-US" smtClean="0">
                <a:solidFill>
                  <a:schemeClr val="tx1"/>
                </a:solidFill>
              </a:rPr>
              <a:t> value.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Subtract two dates to find the </a:t>
            </a:r>
            <a:r>
              <a:rPr lang="en-US" i="1" smtClean="0">
                <a:solidFill>
                  <a:schemeClr val="tx1"/>
                </a:solidFill>
              </a:rPr>
              <a:t>number </a:t>
            </a:r>
            <a:r>
              <a:rPr lang="en-US" smtClean="0">
                <a:solidFill>
                  <a:schemeClr val="tx1"/>
                </a:solidFill>
              </a:rPr>
              <a:t>of days between those dates.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Add </a:t>
            </a:r>
            <a:r>
              <a:rPr lang="en-US" i="1" smtClean="0">
                <a:solidFill>
                  <a:schemeClr val="tx1"/>
                </a:solidFill>
              </a:rPr>
              <a:t>hours</a:t>
            </a:r>
            <a:r>
              <a:rPr lang="en-US" smtClean="0">
                <a:solidFill>
                  <a:schemeClr val="tx1"/>
                </a:solidFill>
              </a:rPr>
              <a:t> to a date by dividing the number of hours by 24.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1A7C1-2BE1-4E52-B075-743D922947A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blackWhite">
          <a:xfrm>
            <a:off x="949325" y="240506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blackWhite">
          <a:xfrm>
            <a:off x="949325" y="3903663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Using Arithmetic Operators with Dates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00300" y="2441575"/>
            <a:ext cx="4076700" cy="2759075"/>
            <a:chOff x="1512" y="1538"/>
            <a:chExt cx="2568" cy="1738"/>
          </a:xfrm>
        </p:grpSpPr>
        <p:sp>
          <p:nvSpPr>
            <p:cNvPr id="33801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Rectangle 8"/>
          <p:cNvSpPr>
            <a:spLocks noChangeArrowheads="1"/>
          </p:cNvSpPr>
          <p:nvPr/>
        </p:nvSpPr>
        <p:spPr bwMode="blackWhite">
          <a:xfrm>
            <a:off x="949325" y="2155825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blackWhite">
          <a:xfrm>
            <a:off x="950913" y="3908425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6556F-1700-4574-B6A5-C9C1548247B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blackWhite">
          <a:xfrm>
            <a:off x="260350" y="1663700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blackWhite">
          <a:xfrm>
            <a:off x="3078163" y="1663700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Date Functions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106738" y="2286000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47650" y="2286000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47650" y="3063875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47650" y="3756025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47650" y="4554538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47650" y="5038725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47650" y="5548313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3106738" y="3063875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106738" y="3756025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106738" y="4554538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106738" y="5038725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3106738" y="5548313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68288" y="29368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68288" y="364172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68288" y="43846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68288" y="49180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68288" y="5468938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268288" y="2232025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247650" y="1752600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124200" y="1752600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C4AD6-06A0-4F7A-8EE6-5969C56F67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214EF-58A1-4CD0-B940-7A94582156D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4500" dirty="0" smtClean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4500" dirty="0" smtClean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4500" dirty="0" smtClean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sz="4500" dirty="0" smtClean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sz="4500" dirty="0" smtClean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sz="4500" dirty="0" smtClean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sz="4500" dirty="0" smtClean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sz="4500" dirty="0" smtClean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sz="4500" dirty="0" smtClean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50913" y="1601788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Date Functions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50913" y="2730500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31863" y="3929063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950913" y="5311775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972050" y="2235200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267450" y="20320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819900" y="2730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6819900" y="4024313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819900" y="531177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6324600" y="4216400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6324600" y="2940050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324600" y="5530850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1F1F-F153-4446-9C35-3CD49D3687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Date Functions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81000" y="16764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85800" y="23622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219200" y="31242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514600" y="38862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83B1A-4FD5-492F-B357-E2009E586B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 flipV="1">
            <a:off x="4610100" y="2628900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1" name="Freeform 3"/>
          <p:cNvSpPr>
            <a:spLocks/>
          </p:cNvSpPr>
          <p:nvPr/>
        </p:nvSpPr>
        <p:spPr bwMode="auto">
          <a:xfrm>
            <a:off x="2952750" y="3219450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Conversion Functions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blackWhite">
          <a:xfrm>
            <a:off x="1600200" y="3538538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blackWhite">
          <a:xfrm>
            <a:off x="4800600" y="3538538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blackWhite">
          <a:xfrm>
            <a:off x="3217863" y="1652588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1CC49-CDF6-42B5-ABF0-4B04C3C8B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Implicit Datatype Conversion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7575" y="1624013"/>
            <a:ext cx="7769225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For assignments, the Oracle can automatically convert the following: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blackWhite">
          <a:xfrm>
            <a:off x="963613" y="2711450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blackWhite">
          <a:xfrm>
            <a:off x="4619625" y="2711450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50913" y="327660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50913" y="2689225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708525" y="2689225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50913" y="40100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950913" y="470217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50913" y="3098800"/>
            <a:ext cx="7278687" cy="2201863"/>
            <a:chOff x="599" y="1952"/>
            <a:chExt cx="4585" cy="1387"/>
          </a:xfrm>
        </p:grpSpPr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950913" y="53943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679950" y="327660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4679950" y="40100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4679950" y="470217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22544" name="Rectangle 20"/>
          <p:cNvSpPr>
            <a:spLocks noChangeArrowheads="1"/>
          </p:cNvSpPr>
          <p:nvPr/>
        </p:nvSpPr>
        <p:spPr bwMode="auto">
          <a:xfrm>
            <a:off x="4679950" y="53943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98247-FCF1-4A25-A501-1A8F7BE06C5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Implicit Datatype Conversion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6425" y="1795463"/>
            <a:ext cx="7983538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For expression evaluation, the Oracle Server can automatically convert the following: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D8A56-8040-4965-B712-3FF22C7E25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Explicit Datatype Conversion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7388" y="33543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584575" y="33543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751263"/>
            <a:ext cx="2644775" cy="1182687"/>
            <a:chOff x="1248" y="2363"/>
            <a:chExt cx="1666" cy="745"/>
          </a:xfrm>
        </p:grpSpPr>
        <p:sp>
          <p:nvSpPr>
            <p:cNvPr id="54277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78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843088" y="503396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900238" y="1566863"/>
            <a:ext cx="2740025" cy="1725612"/>
            <a:chOff x="1197" y="987"/>
            <a:chExt cx="1726" cy="1087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54281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282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21225" y="3354388"/>
            <a:ext cx="3554413" cy="2136775"/>
            <a:chOff x="2974" y="2113"/>
            <a:chExt cx="2239" cy="1346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54286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287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695825" y="1566863"/>
            <a:ext cx="2673350" cy="1725612"/>
            <a:chOff x="2958" y="987"/>
            <a:chExt cx="1684" cy="1087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54292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293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30715-B738-4F4E-B979-B4413BDFC91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TO_CHAR Function with Dates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286000"/>
            <a:ext cx="8047038" cy="3597275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en-US" smtClean="0"/>
              <a:t>The format model:</a:t>
            </a:r>
          </a:p>
          <a:p>
            <a:pPr lvl="1" eaLnBrk="1" hangingPunct="1">
              <a:lnSpc>
                <a:spcPct val="85000"/>
              </a:lnSpc>
              <a:buClr>
                <a:srgbClr val="FF3300"/>
              </a:buClr>
              <a:buSzPct val="90000"/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Must be enclosed in single quotation marks and is case sensitive</a:t>
            </a:r>
          </a:p>
          <a:p>
            <a:pPr lvl="1" eaLnBrk="1" hangingPunct="1">
              <a:lnSpc>
                <a:spcPct val="85000"/>
              </a:lnSpc>
              <a:buClr>
                <a:srgbClr val="FF3300"/>
              </a:buClr>
              <a:buSzPct val="90000"/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Can include any valid date format element</a:t>
            </a:r>
          </a:p>
          <a:p>
            <a:pPr lvl="1" eaLnBrk="1" hangingPunct="1">
              <a:lnSpc>
                <a:spcPct val="85000"/>
              </a:lnSpc>
              <a:buClr>
                <a:srgbClr val="FF3300"/>
              </a:buClr>
              <a:buSzPct val="90000"/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Has an </a:t>
            </a:r>
            <a:r>
              <a:rPr lang="en-US" sz="2400" i="1" smtClean="0">
                <a:solidFill>
                  <a:schemeClr val="tx1"/>
                </a:solidFill>
              </a:rPr>
              <a:t>fm</a:t>
            </a:r>
            <a:r>
              <a:rPr lang="en-US" sz="2400" smtClean="0">
                <a:solidFill>
                  <a:schemeClr val="tx1"/>
                </a:solidFill>
              </a:rPr>
              <a:t> element to remove padded blanks or suppress leading zeros</a:t>
            </a:r>
          </a:p>
          <a:p>
            <a:pPr lvl="1" eaLnBrk="1" hangingPunct="1">
              <a:lnSpc>
                <a:spcPct val="85000"/>
              </a:lnSpc>
              <a:buClr>
                <a:srgbClr val="FF3300"/>
              </a:buClr>
              <a:buSzPct val="90000"/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Is separated from the date value by a comma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blackWhite">
          <a:xfrm>
            <a:off x="949325" y="1576388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F2AEF-2CF1-4906-A80F-7C50EE44EF9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blackWhite">
          <a:xfrm>
            <a:off x="963613" y="1516063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blackWhite">
          <a:xfrm>
            <a:off x="3328988" y="1516063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50913" y="1693863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Elements of Date Format Model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50913" y="24225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950913" y="3132138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950913" y="3798888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950913" y="4551363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50913" y="526097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517900" y="1693863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517900" y="242252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517900" y="3132138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517900" y="4368800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517900" y="526097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3517900" y="3798888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50913" y="2252663"/>
            <a:ext cx="7278687" cy="2936875"/>
            <a:chOff x="599" y="1419"/>
            <a:chExt cx="4585" cy="1850"/>
          </a:xfrm>
        </p:grpSpPr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026F9-5FEC-4516-9F0E-697EA42D163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Elements of Date Format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566863"/>
            <a:ext cx="7385050" cy="3524250"/>
          </a:xfrm>
        </p:spPr>
        <p:txBody>
          <a:bodyPr/>
          <a:lstStyle/>
          <a:p>
            <a:pPr marL="285750" indent="-285750" eaLnBrk="1" hangingPunct="1">
              <a:lnSpc>
                <a:spcPct val="105000"/>
              </a:lnSpc>
              <a:buClr>
                <a:srgbClr val="FFCC66"/>
              </a:buClr>
              <a:buSzPct val="125000"/>
            </a:pPr>
            <a:r>
              <a:rPr lang="en-US" smtClean="0"/>
              <a:t>Time elements format the time portion of the date.</a:t>
            </a:r>
            <a:br>
              <a:rPr lang="en-US" smtClean="0"/>
            </a:br>
            <a:endParaRPr lang="en-US" smtClean="0"/>
          </a:p>
          <a:p>
            <a:pPr marL="285750" indent="-285750" eaLnBrk="1" hangingPunct="1">
              <a:lnSpc>
                <a:spcPct val="105000"/>
              </a:lnSpc>
              <a:buClr>
                <a:srgbClr val="FFCC66"/>
              </a:buClr>
              <a:buSzPct val="125000"/>
            </a:pPr>
            <a:r>
              <a:rPr lang="en-US" smtClean="0"/>
              <a:t>Add character strings by enclosing them in double quotation marks.</a:t>
            </a:r>
            <a:br>
              <a:rPr lang="en-US" smtClean="0"/>
            </a:br>
            <a:endParaRPr lang="en-US" smtClean="0"/>
          </a:p>
          <a:p>
            <a:pPr marL="285750" indent="-285750" eaLnBrk="1" hangingPunct="1">
              <a:lnSpc>
                <a:spcPct val="105000"/>
              </a:lnSpc>
              <a:buClr>
                <a:srgbClr val="FFCC66"/>
              </a:buClr>
              <a:buSzPct val="125000"/>
            </a:pPr>
            <a:r>
              <a:rPr lang="en-US" smtClean="0"/>
              <a:t>Number suffixes spell out numbers.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82700" y="2484438"/>
            <a:ext cx="6843713" cy="522287"/>
            <a:chOff x="808" y="1565"/>
            <a:chExt cx="4311" cy="329"/>
          </a:xfrm>
        </p:grpSpPr>
        <p:sp>
          <p:nvSpPr>
            <p:cNvPr id="2766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</a:p>
          </p:txBody>
        </p:sp>
        <p:sp>
          <p:nvSpPr>
            <p:cNvPr id="2766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5400" y="3886200"/>
            <a:ext cx="6864350" cy="522288"/>
            <a:chOff x="797" y="2522"/>
            <a:chExt cx="4324" cy="329"/>
          </a:xfrm>
        </p:grpSpPr>
        <p:sp>
          <p:nvSpPr>
            <p:cNvPr id="27660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65238" y="5076825"/>
            <a:ext cx="6864350" cy="522288"/>
            <a:chOff x="797" y="3198"/>
            <a:chExt cx="4324" cy="329"/>
          </a:xfrm>
        </p:grpSpPr>
        <p:sp>
          <p:nvSpPr>
            <p:cNvPr id="27656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</a:p>
          </p:txBody>
        </p:sp>
        <p:sp>
          <p:nvSpPr>
            <p:cNvPr id="27659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4F752-894D-4058-8011-8A8807461B6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 smtClean="0">
                <a:solidFill>
                  <a:schemeClr val="tx1"/>
                </a:solidFill>
              </a:rPr>
              <a:t>Using TO_CHAR Function with Dates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62D3A-F573-420F-9D8D-7F9106DD15C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52463" y="1903413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52463" y="3273425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0275" y="2203450"/>
            <a:ext cx="6297613" cy="3294063"/>
            <a:chOff x="1386" y="1388"/>
            <a:chExt cx="3967" cy="2075"/>
          </a:xfrm>
        </p:grpSpPr>
        <p:sp>
          <p:nvSpPr>
            <p:cNvPr id="28681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9" name="Rectangle 8"/>
          <p:cNvSpPr>
            <a:spLocks noChangeArrowheads="1"/>
          </p:cNvSpPr>
          <p:nvPr/>
        </p:nvSpPr>
        <p:spPr bwMode="blackWhite">
          <a:xfrm>
            <a:off x="631825" y="1706563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	TO_CHAR(hiredate, 'fmDD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blackWhite">
          <a:xfrm>
            <a:off x="657225" y="3278188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SQL Functions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blackWhite">
          <a:xfrm>
            <a:off x="3444875" y="201453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2085975"/>
            <a:ext cx="2595563" cy="3163888"/>
            <a:chOff x="480" y="1314"/>
            <a:chExt cx="1635" cy="1993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18450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18451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295650" y="297180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810250" y="2085975"/>
            <a:ext cx="2549525" cy="2555875"/>
            <a:chOff x="3660" y="1314"/>
            <a:chExt cx="1606" cy="1610"/>
          </a:xfrm>
        </p:grpSpPr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5FF5-5803-483E-AF56-3DB1ED3547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142413" cy="881063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TO_CHAR Function with Numbers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286000"/>
            <a:ext cx="7385050" cy="1311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Use these formats with the TO_CHAR function to display a number value as a character: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blackWhite">
          <a:xfrm>
            <a:off x="762000" y="16764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blackWhite">
          <a:xfrm>
            <a:off x="949325" y="3219450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blackWhite">
          <a:xfrm>
            <a:off x="2214563" y="3219450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36625" y="32480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936625" y="36877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936625" y="41719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936625" y="46529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936625" y="36703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936625" y="413702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936625" y="559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936625" y="50990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936625" y="55245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936625" y="4624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936625" y="5132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93938" y="32480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293938" y="368776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293938" y="41719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2293938" y="465296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293938" y="50990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2293938" y="558641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E8E9B-9C95-4C59-8D73-9ABE698A7DE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blackWhite">
          <a:xfrm>
            <a:off x="936625" y="2281238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blackWhite">
          <a:xfrm>
            <a:off x="949325" y="3867150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26363" cy="881063"/>
          </a:xfrm>
        </p:spPr>
        <p:txBody>
          <a:bodyPr/>
          <a:lstStyle/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Using TO_CHAR Function with Numbers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19175" y="2401888"/>
            <a:ext cx="4860925" cy="2311400"/>
            <a:chOff x="642" y="1513"/>
            <a:chExt cx="3062" cy="1456"/>
          </a:xfrm>
        </p:grpSpPr>
        <p:sp>
          <p:nvSpPr>
            <p:cNvPr id="3072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6" name="Rectangle 8"/>
          <p:cNvSpPr>
            <a:spLocks noChangeArrowheads="1"/>
          </p:cNvSpPr>
          <p:nvPr/>
        </p:nvSpPr>
        <p:spPr bwMode="blackWhite">
          <a:xfrm>
            <a:off x="915988" y="2149475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blackWhite">
          <a:xfrm>
            <a:off x="962025" y="3851275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9E43E-F907-4181-BEEE-DD0A9C3AAAF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01000" cy="881063"/>
          </a:xfrm>
        </p:spPr>
        <p:txBody>
          <a:bodyPr/>
          <a:lstStyle/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TO_NUMBER and TO_DATE Functions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60438" y="1816100"/>
            <a:ext cx="7385050" cy="904875"/>
          </a:xfrm>
        </p:spPr>
        <p:txBody>
          <a:bodyPr/>
          <a:lstStyle/>
          <a:p>
            <a:pPr lvl="1" eaLnBrk="1" hangingPunct="1">
              <a:buClr>
                <a:srgbClr val="FF3300"/>
              </a:buClr>
              <a:buSzPct val="95000"/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Convert a character string to a number format using the </a:t>
            </a:r>
            <a:r>
              <a:rPr lang="en-US" b="1" smtClean="0">
                <a:solidFill>
                  <a:schemeClr val="tx1"/>
                </a:solidFill>
              </a:rPr>
              <a:t>TO_NUMBER</a:t>
            </a:r>
            <a:r>
              <a:rPr lang="en-US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blackWhite">
          <a:xfrm>
            <a:off x="1216025" y="2990850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85800" y="3962400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blackWhite">
          <a:xfrm>
            <a:off x="1254125" y="5037138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3D999-F267-4BA2-9CB6-148B53B9FD7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NVL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568450"/>
            <a:ext cx="7385050" cy="368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Converts null to an actual value</a:t>
            </a:r>
          </a:p>
          <a:p>
            <a:pPr lvl="1" eaLnBrk="1" hangingPunct="1">
              <a:buClr>
                <a:srgbClr val="FF3300"/>
              </a:buClr>
              <a:buSzPct val="100000"/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Datatypes that can be used are date, character, and number.</a:t>
            </a:r>
          </a:p>
          <a:p>
            <a:pPr lvl="1" eaLnBrk="1" hangingPunct="1">
              <a:buClr>
                <a:srgbClr val="FF3300"/>
              </a:buClr>
              <a:buSzPct val="100000"/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Datatypes must match </a:t>
            </a:r>
          </a:p>
          <a:p>
            <a:pPr lvl="2" eaLnBrk="1" hangingPunct="1"/>
            <a:r>
              <a:rPr lang="en-US" smtClean="0"/>
              <a:t>NVL(comm,0)</a:t>
            </a:r>
          </a:p>
          <a:p>
            <a:pPr lvl="2" eaLnBrk="1" hangingPunct="1"/>
            <a:r>
              <a:rPr lang="en-US" smtClean="0"/>
              <a:t>NVL(hiredate,'01-JAN-97')</a:t>
            </a:r>
          </a:p>
          <a:p>
            <a:pPr lvl="2" eaLnBrk="1" hangingPunct="1"/>
            <a:r>
              <a:rPr lang="en-US" smtClean="0"/>
              <a:t>NVL(job,'No Job Yet')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2D6D0-7325-4A18-AF43-1B5510170D3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blackWhite">
          <a:xfrm>
            <a:off x="955675" y="177482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blackWhite">
          <a:xfrm>
            <a:off x="930275" y="288448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80000" y="1809750"/>
            <a:ext cx="2978150" cy="3271838"/>
            <a:chOff x="3200" y="1140"/>
            <a:chExt cx="1876" cy="2061"/>
          </a:xfrm>
        </p:grpSpPr>
        <p:sp>
          <p:nvSpPr>
            <p:cNvPr id="33801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7" name="Rectangle 7"/>
          <p:cNvSpPr>
            <a:spLocks noChangeArrowheads="1"/>
          </p:cNvSpPr>
          <p:nvPr/>
        </p:nvSpPr>
        <p:spPr bwMode="blackWhite">
          <a:xfrm>
            <a:off x="935038" y="166846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the NVL Function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blackWhite">
          <a:xfrm>
            <a:off x="935038" y="286861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F6E6D-D50D-4B5D-8638-5881F5240D3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NVL2(expr1,expr2,expr3)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3099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If exp1 is not null it returns exp2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If exp1 is null it returns exp3</a:t>
            </a:r>
          </a:p>
          <a:p>
            <a:pPr marL="0" indent="0" eaLnBrk="1" hangingPunct="1">
              <a:buFontTx/>
              <a:buNone/>
            </a:pPr>
            <a:r>
              <a:rPr lang="en-US" i="1" smtClean="0"/>
              <a:t>Example:</a:t>
            </a:r>
          </a:p>
          <a:p>
            <a:pPr marL="0" indent="0" eaLnBrk="1" hangingPunct="1">
              <a:buFontTx/>
              <a:buNone/>
            </a:pPr>
            <a:r>
              <a:rPr lang="en-US" b="1" smtClean="0"/>
              <a:t>Select nvl2(comm,comm+sal,sal) from emp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F9D21-A891-4492-B42D-F6260A018F2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NULLIF(expr1,expr2)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384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Compares 2 expressions and returns null if they are equal or the first expression if they are not equal.</a:t>
            </a:r>
          </a:p>
          <a:p>
            <a:pPr marL="0" indent="0" eaLnBrk="1" hangingPunct="1">
              <a:buFontTx/>
              <a:buNone/>
            </a:pPr>
            <a:r>
              <a:rPr lang="en-US" i="1" smtClean="0"/>
              <a:t>Example:</a:t>
            </a:r>
          </a:p>
          <a:p>
            <a:pPr marL="0" indent="0" eaLnBrk="1" hangingPunct="1">
              <a:buFontTx/>
              <a:buNone/>
            </a:pPr>
            <a:r>
              <a:rPr lang="en-US" sz="2400" b="1" smtClean="0"/>
              <a:t>Select ename,length(ename),job,length(job),</a:t>
            </a:r>
          </a:p>
          <a:p>
            <a:pPr marL="0" indent="0" eaLnBrk="1" hangingPunct="1">
              <a:buFontTx/>
              <a:buNone/>
            </a:pPr>
            <a:r>
              <a:rPr lang="en-US" sz="2400" b="1" smtClean="0"/>
              <a:t>NULLIF(ename,job) from emp;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DFF31-5462-4F37-9D49-8336190DBD7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DECODE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1311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Facilitates conditional inquiries by doing the work of a </a:t>
            </a:r>
            <a:r>
              <a:rPr lang="en-US" i="1" smtClean="0"/>
              <a:t>CASE</a:t>
            </a:r>
            <a:r>
              <a:rPr lang="en-US" smtClean="0"/>
              <a:t> or </a:t>
            </a:r>
            <a:r>
              <a:rPr lang="en-US" i="1" smtClean="0"/>
              <a:t>IF-THEN-ELSE</a:t>
            </a:r>
            <a:r>
              <a:rPr lang="en-US" smtClean="0"/>
              <a:t> statement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blackWhite">
          <a:xfrm>
            <a:off x="949325" y="3289300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D9FE4-FD3D-4C5F-8EED-1EB18500619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blackWhite">
          <a:xfrm>
            <a:off x="949325" y="1778000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blackWhite">
          <a:xfrm>
            <a:off x="954088" y="4076700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Using the DECODE Function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08263" y="2111375"/>
            <a:ext cx="4638675" cy="3365500"/>
            <a:chOff x="1643" y="1330"/>
            <a:chExt cx="2922" cy="2120"/>
          </a:xfrm>
        </p:grpSpPr>
        <p:sp>
          <p:nvSpPr>
            <p:cNvPr id="37897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Rectangle 8"/>
          <p:cNvSpPr>
            <a:spLocks noChangeArrowheads="1"/>
          </p:cNvSpPr>
          <p:nvPr/>
        </p:nvSpPr>
        <p:spPr bwMode="blackWhite">
          <a:xfrm>
            <a:off x="931863" y="1736725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job, sal,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FROM   emp;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blackWhite">
          <a:xfrm>
            <a:off x="958850" y="4060825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4FD46-F1B9-4153-90FE-56172C7AD6C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2"/>
          <p:cNvSpPr>
            <a:spLocks/>
          </p:cNvSpPr>
          <p:nvPr/>
        </p:nvSpPr>
        <p:spPr bwMode="auto">
          <a:xfrm>
            <a:off x="1512888" y="4381500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Nesting Functions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1866900"/>
          </a:xfrm>
        </p:spPr>
        <p:txBody>
          <a:bodyPr/>
          <a:lstStyle/>
          <a:p>
            <a:pPr lvl="1" eaLnBrk="1" hangingPunct="1"/>
            <a:r>
              <a:rPr lang="en-US" smtClean="0"/>
              <a:t>Single-row functions can be nested to any level.</a:t>
            </a:r>
          </a:p>
          <a:p>
            <a:pPr lvl="1" eaLnBrk="1" hangingPunct="1"/>
            <a:r>
              <a:rPr lang="en-US" smtClean="0"/>
              <a:t>Nested functions are evaluated from deepest level to the least-deep level.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blackWhite">
          <a:xfrm>
            <a:off x="942975" y="3681413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39838" y="3849688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724150" y="4524375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724150" y="5000625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724150" y="5492750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38922" name="Freeform 10"/>
          <p:cNvSpPr>
            <a:spLocks/>
          </p:cNvSpPr>
          <p:nvPr/>
        </p:nvSpPr>
        <p:spPr bwMode="auto">
          <a:xfrm>
            <a:off x="2120900" y="4360863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Freeform 11"/>
          <p:cNvSpPr>
            <a:spLocks/>
          </p:cNvSpPr>
          <p:nvPr/>
        </p:nvSpPr>
        <p:spPr bwMode="auto">
          <a:xfrm>
            <a:off x="2586038" y="4379913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300F0-39A8-42D8-9C57-37A51298F9D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267" name="Freeform 3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Two Types of SQL Functions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4F8AA-C91A-4FCA-BE69-8C500419A3E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blackWhite">
          <a:xfrm>
            <a:off x="949325" y="2090738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blackWhite">
          <a:xfrm>
            <a:off x="949325" y="3859213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Nesting Functions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6188" y="2360613"/>
            <a:ext cx="4545012" cy="1868487"/>
            <a:chOff x="1585" y="1487"/>
            <a:chExt cx="2863" cy="1177"/>
          </a:xfrm>
        </p:grpSpPr>
        <p:sp>
          <p:nvSpPr>
            <p:cNvPr id="3994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2" name="Rectangle 8"/>
          <p:cNvSpPr>
            <a:spLocks noChangeArrowheads="1"/>
          </p:cNvSpPr>
          <p:nvPr/>
        </p:nvSpPr>
        <p:spPr bwMode="blackWhite">
          <a:xfrm>
            <a:off x="936625" y="1963738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blackWhite">
          <a:xfrm>
            <a:off x="962025" y="3871913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9CEA1-F1DC-4FE0-AC05-40F6CF8D80E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EC23A-FFEE-404E-9CB7-99DABCE891E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cs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Single-Row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422400"/>
            <a:ext cx="7385050" cy="3276600"/>
          </a:xfrm>
        </p:spPr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Manipulate data items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Accept arguments and return one value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Act on each row returned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Return one result per row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May modify the datatype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Can be nested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White">
          <a:xfrm>
            <a:off x="882650" y="4978400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D0018-FB97-4866-9860-6AD7D18371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4583113" y="2532062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H="1" flipV="1">
            <a:off x="2641600" y="3448050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4602163" y="3430587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2857500" y="3951287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602163" y="3951287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Single-Row Functions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blackWhite">
          <a:xfrm>
            <a:off x="2006600" y="5110162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blackWhite">
          <a:xfrm>
            <a:off x="3733800" y="1828800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blackWhite">
          <a:xfrm>
            <a:off x="6210300" y="3016250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blackWhite">
          <a:xfrm>
            <a:off x="5354638" y="5130800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blackWhite">
          <a:xfrm>
            <a:off x="1220788" y="3016250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blackWhite">
          <a:xfrm>
            <a:off x="3527425" y="3468687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166D3-F6AF-4E2F-A43C-AF5D5F2F109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Character Functions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blackWhite">
          <a:xfrm>
            <a:off x="3352800" y="1600200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01775" y="4229100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737100" y="4195762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4508500" y="2543175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2549525" y="2882900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blackWhite">
          <a:xfrm>
            <a:off x="641350" y="3163887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blackWhite">
          <a:xfrm>
            <a:off x="4591050" y="3149600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337300" y="4271962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61F03-C917-4B75-BB76-4ABDD2A5B8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60438" y="24304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4697413" y="24304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23556" name="Arc 4"/>
          <p:cNvSpPr>
            <a:spLocks/>
          </p:cNvSpPr>
          <p:nvPr/>
        </p:nvSpPr>
        <p:spPr bwMode="ltGray">
          <a:xfrm>
            <a:off x="5459413" y="24082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</a:rPr>
              <a:t>Case Conversion Functions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4984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Convert case for character strings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blackWhite">
          <a:xfrm>
            <a:off x="965200" y="29273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blackWhite">
          <a:xfrm>
            <a:off x="4697413" y="29194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82400-A121-4E63-B5DC-D2D588D8EC4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12075" cy="881063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Using Case Conversion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447800"/>
            <a:ext cx="7385050" cy="90487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Display the employee number, name, and department number for employee Blake.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blackWhite">
          <a:xfrm>
            <a:off x="917575" y="2336800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empno, ename, deptno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ename = 'blake';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3800475"/>
            <a:ext cx="7396163" cy="2236788"/>
            <a:chOff x="576" y="2394"/>
            <a:chExt cx="4659" cy="1409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4585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7930B-9FDC-47A6-A51D-194846CD404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5848</TotalTime>
  <Words>1550</Words>
  <Application>Microsoft PowerPoint</Application>
  <PresentationFormat>On-screen Show (4:3)</PresentationFormat>
  <Paragraphs>523</Paragraphs>
  <Slides>41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Civic</vt:lpstr>
      <vt:lpstr>Document</vt:lpstr>
      <vt:lpstr>Introduction to Database Lecture 06: Single-Row Functions  </vt:lpstr>
      <vt:lpstr>Learning Objectives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Juena Ahmed Noshin</dc:creator>
  <cp:lastModifiedBy>user pc</cp:lastModifiedBy>
  <cp:revision>340</cp:revision>
  <cp:lastPrinted>1998-08-26T21:38:14Z</cp:lastPrinted>
  <dcterms:created xsi:type="dcterms:W3CDTF">1995-06-17T23:31:02Z</dcterms:created>
  <dcterms:modified xsi:type="dcterms:W3CDTF">2020-07-03T15:40:40Z</dcterms:modified>
</cp:coreProperties>
</file>