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20" r:id="rId2"/>
    <p:sldId id="322" r:id="rId3"/>
    <p:sldId id="260" r:id="rId4"/>
    <p:sldId id="281" r:id="rId5"/>
    <p:sldId id="324" r:id="rId6"/>
    <p:sldId id="330" r:id="rId7"/>
    <p:sldId id="326" r:id="rId8"/>
    <p:sldId id="327" r:id="rId9"/>
    <p:sldId id="328" r:id="rId10"/>
    <p:sldId id="329" r:id="rId11"/>
    <p:sldId id="321" r:id="rId12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3"/>
    <a:srgbClr val="339933"/>
    <a:srgbClr val="66CCFF"/>
    <a:srgbClr val="EAEAEA"/>
    <a:srgbClr val="000000"/>
    <a:srgbClr val="FF5050"/>
    <a:srgbClr val="DDDDDD"/>
    <a:srgbClr val="FC01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2581" autoAdjust="0"/>
  </p:normalViewPr>
  <p:slideViewPr>
    <p:cSldViewPr>
      <p:cViewPr>
        <p:scale>
          <a:sx n="95" d="100"/>
          <a:sy n="95" d="100"/>
        </p:scale>
        <p:origin x="-66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2200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73DF252-D1DE-45CA-A8E3-4ABD5D802EF4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155575"/>
            <a:ext cx="5875337" cy="440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Class Management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2788" y="8594725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Introduction to Oracle: SQL and PL/SQL  5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0B504F8C-BFE7-45F1-A650-98408E57874B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49263" indent="-214313" algn="l" defTabSz="403225" rtl="0" eaLnBrk="0" fontAlgn="base" hangingPunct="0">
      <a:spcBef>
        <a:spcPct val="30000"/>
      </a:spcBef>
      <a:spcAft>
        <a:spcPct val="0"/>
      </a:spcAft>
      <a:buChar char="•"/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2488" indent="-217488" algn="l" defTabSz="403225" rtl="0" eaLnBrk="0" fontAlgn="base" hangingPunct="0">
      <a:spcBef>
        <a:spcPct val="30000"/>
      </a:spcBef>
      <a:spcAft>
        <a:spcPct val="0"/>
      </a:spcAft>
      <a:buChar char="–"/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1026" name="Document" r:id="rId4" imgW="5989320" imgH="227772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F0EEE8EB-3B49-49A7-9954-44DEE6ED755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CA6E3B-AD9F-4CF6-BB10-F1153A01CAFB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62977E3-E962-49AF-895D-D5D78F862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D5AE08-C47D-4EF0-B379-EB450939CB58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594E1-CFE3-4C5F-BA16-FB894653D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AA4A1-950A-44E1-80A0-62A4EA379B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9FF17-D8F9-4C9C-AA7D-218635CC5825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1D952-F974-43C2-B11B-2BA58FF3A133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28582-6C39-4CEF-A54D-7D26C4312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01817D-176E-4DB0-A8EE-3C0623DED16A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8FE421-182E-4845-8E7C-55A365F24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7D5728-1009-4AB7-8DDE-E144C1FC0D08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177CF-5BAF-4099-8977-EE2EF4AD3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D1E65D-32D8-453C-9349-A25322A006C2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367EFF2-B6DF-4864-8C72-8540D0A628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4D80CA-D555-41DE-BBBC-C415852D3752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CA590-D890-43C3-8069-797C7BCC5D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F9CDA4-71A6-40DC-A98D-71D2795D6EB0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5DE0B8-6918-4639-9D4F-265B1BDDE5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64D4D03-95F9-4C52-B570-6401540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A22990-0FDD-4209-900E-184306487896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AF1FE-D194-40E3-9C74-E263A852E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633A09-433E-4FAA-935D-6348DFB1CF9C}" type="datetime1">
              <a:rPr lang="en-US"/>
              <a:pPr>
                <a:defRPr/>
              </a:pPr>
              <a:t>7/3/2020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67F484-F0BE-4FC4-8921-03B3B62666D5}" type="datetime1">
              <a:rPr lang="en-US"/>
              <a:pPr>
                <a:defRPr/>
              </a:pPr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DA528FC-9E75-46A9-A271-A35C0BB0E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62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</a:t>
            </a: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DDL and DML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Updating the contents of a table</a:t>
            </a:r>
          </a:p>
          <a:p>
            <a:pPr marL="514350" indent="-514350">
              <a:buNone/>
            </a:pPr>
            <a:r>
              <a:rPr lang="en-US" dirty="0" smtClean="0"/>
              <a:t>a) Updating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&gt;=&lt;exp&gt;;</a:t>
            </a:r>
            <a:br>
              <a:rPr lang="en-US" i="1" dirty="0" smtClean="0"/>
            </a:br>
            <a:endParaRPr lang="en-US" i="1" dirty="0" smtClean="0"/>
          </a:p>
          <a:p>
            <a:pPr>
              <a:buNone/>
            </a:pPr>
            <a:r>
              <a:rPr lang="en-US" dirty="0" smtClean="0"/>
              <a:t>b) Updating selected records:</a:t>
            </a:r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sz="2000" i="1" dirty="0" smtClean="0"/>
              <a:t>Update &lt;</a:t>
            </a:r>
            <a:r>
              <a:rPr lang="en-US" sz="2000" i="1" dirty="0" err="1" smtClean="0"/>
              <a:t>tablename</a:t>
            </a:r>
            <a:r>
              <a:rPr lang="en-US" sz="2000" i="1" dirty="0" smtClean="0"/>
              <a:t>&gt; set &lt;</a:t>
            </a:r>
            <a:r>
              <a:rPr lang="en-US" sz="2000" i="1" dirty="0" err="1" smtClean="0"/>
              <a:t>col</a:t>
            </a:r>
            <a:r>
              <a:rPr lang="en-US" sz="2000" i="1" dirty="0" smtClean="0"/>
              <a:t>&gt;=&lt;exp&gt;,&lt;</a:t>
            </a:r>
            <a:r>
              <a:rPr lang="en-US" sz="2000" i="1" dirty="0" err="1" smtClean="0"/>
              <a:t>col</a:t>
            </a:r>
            <a:r>
              <a:rPr lang="en-US" sz="2000" i="1" dirty="0" smtClean="0"/>
              <a:t>&gt;=&lt;exp&gt; where&lt;condition&gt;;</a:t>
            </a:r>
            <a:br>
              <a:rPr lang="en-US" sz="2000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298A0-D0EF-432C-BA95-41C8391EA66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EB6C-98C0-4B8B-B724-E9E452D5166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 Definition Language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 Manipulation Language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SQL Data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lvl="1" eaLnBrk="1" hangingPunct="1">
              <a:buClr>
                <a:srgbClr val="C00000"/>
              </a:buClr>
              <a:buSzPct val="10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SQL is structured query language.SQL contains different data types those are: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-&gt;char(size)</a:t>
            </a:r>
          </a:p>
          <a:p>
            <a:pPr lvl="1" eaLnBrk="1" hangingPunct="1">
              <a:buClr>
                <a:srgbClr val="C00000"/>
              </a:buClr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	-&gt;</a:t>
            </a:r>
            <a:r>
              <a:rPr lang="en-US" dirty="0" err="1" smtClean="0">
                <a:solidFill>
                  <a:schemeClr val="tx1"/>
                </a:solidFill>
              </a:rPr>
              <a:t>varchar</a:t>
            </a:r>
            <a:r>
              <a:rPr lang="en-US" dirty="0" smtClean="0">
                <a:solidFill>
                  <a:schemeClr val="tx1"/>
                </a:solidFill>
              </a:rPr>
              <a:t>(size)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-&gt;varchar2(size)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-&gt;date</a:t>
            </a:r>
          </a:p>
          <a:p>
            <a:pPr lvl="1" eaLnBrk="1" hangingPunct="1">
              <a:buClr>
                <a:srgbClr val="C00000"/>
              </a:buClr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	-&gt;number(</a:t>
            </a:r>
            <a:r>
              <a:rPr lang="en-US" dirty="0" err="1" smtClean="0">
                <a:solidFill>
                  <a:schemeClr val="tx1"/>
                </a:solidFill>
              </a:rPr>
              <a:t>p,s</a:t>
            </a:r>
            <a:r>
              <a:rPr lang="en-US" dirty="0" smtClean="0">
                <a:solidFill>
                  <a:schemeClr val="tx1"/>
                </a:solidFill>
              </a:rPr>
              <a:t>) //** p-PRECISION s-SCALE **//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-&gt;number(size)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-&gt;raw(size)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-&gt;raw/long raw(size)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Table Creation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Create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defines each column of the table uniquely. Each column has minimum of three attributes, a name ,</a:t>
            </a:r>
            <a:br>
              <a:rPr lang="en-US" dirty="0" smtClean="0"/>
            </a:br>
            <a:r>
              <a:rPr lang="en-US" dirty="0" smtClean="0"/>
              <a:t>data type and size.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Syntax: </a:t>
            </a:r>
            <a:r>
              <a:rPr lang="en-US" dirty="0" smtClean="0"/>
              <a:t>Create table &lt;table name&gt; (&lt;col1&gt; 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&gt;(&lt;size&gt;),&lt;col2&gt;&lt;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&gt;(&lt;size&gt;));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298A0-D0EF-432C-BA95-41C8391EA66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Table Modification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	Add new columns: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add(&lt;new </a:t>
            </a:r>
            <a:r>
              <a:rPr lang="en-US" dirty="0" err="1" smtClean="0"/>
              <a:t>col</a:t>
            </a:r>
            <a:r>
              <a:rPr lang="en-US" dirty="0" smtClean="0"/>
              <a:t>&gt; &lt;</a:t>
            </a:r>
            <a:r>
              <a:rPr lang="en-US" dirty="0" err="1" smtClean="0"/>
              <a:t>datatype</a:t>
            </a:r>
            <a:r>
              <a:rPr lang="en-US" dirty="0" smtClean="0"/>
              <a:t>(size), &lt;</a:t>
            </a:r>
            <a:r>
              <a:rPr lang="en-US" dirty="0" err="1" smtClean="0"/>
              <a:t>newcol</a:t>
            </a:r>
            <a:r>
              <a:rPr lang="en-US" dirty="0" smtClean="0"/>
              <a:t>&gt; </a:t>
            </a:r>
            <a:r>
              <a:rPr lang="en-US" dirty="0" err="1" smtClean="0"/>
              <a:t>datatype</a:t>
            </a:r>
            <a:r>
              <a:rPr lang="en-US" dirty="0" smtClean="0"/>
              <a:t>(size));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Dropping a column from a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drop column &lt;</a:t>
            </a:r>
            <a:r>
              <a:rPr lang="en-US" dirty="0" err="1" smtClean="0"/>
              <a:t>col</a:t>
            </a:r>
            <a:r>
              <a:rPr lang="en-US" dirty="0" smtClean="0"/>
              <a:t>&gt;;</a:t>
            </a:r>
          </a:p>
          <a:p>
            <a:pPr>
              <a:buNone/>
            </a:pPr>
            <a:r>
              <a:rPr lang="en-US" i="1" dirty="0" smtClean="0"/>
              <a:t>	Modifying existing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modify(&lt;</a:t>
            </a:r>
            <a:r>
              <a:rPr lang="en-US" dirty="0" err="1" smtClean="0"/>
              <a:t>col</a:t>
            </a:r>
            <a:r>
              <a:rPr lang="en-US" dirty="0" smtClean="0"/>
              <a:t>&gt;&lt;</a:t>
            </a:r>
            <a:r>
              <a:rPr lang="en-US" dirty="0" err="1" smtClean="0"/>
              <a:t>newdatatype</a:t>
            </a:r>
            <a:r>
              <a:rPr lang="en-US" dirty="0" smtClean="0"/>
              <a:t>&gt;(&lt;</a:t>
            </a:r>
            <a:r>
              <a:rPr lang="en-US" dirty="0" err="1" smtClean="0"/>
              <a:t>newsize</a:t>
            </a:r>
            <a:r>
              <a:rPr lang="en-US" dirty="0" smtClean="0"/>
              <a:t>&gt;));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298A0-D0EF-432C-BA95-41C8391EA66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Rename, </a:t>
            </a:r>
            <a:r>
              <a:rPr lang="en-US" b="1" dirty="0" err="1" smtClean="0">
                <a:solidFill>
                  <a:schemeClr val="tx1"/>
                </a:solidFill>
              </a:rPr>
              <a:t>Trunc</a:t>
            </a:r>
            <a:r>
              <a:rPr lang="en-US" b="1" dirty="0" smtClean="0">
                <a:solidFill>
                  <a:schemeClr val="tx1"/>
                </a:solidFill>
              </a:rPr>
              <a:t>, Destroy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Renaming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  <a:r>
              <a:rPr lang="en-US" dirty="0" smtClean="0"/>
              <a:t>Rename &lt;</a:t>
            </a:r>
            <a:r>
              <a:rPr lang="en-US" dirty="0" err="1" smtClean="0"/>
              <a:t>oldtable</a:t>
            </a:r>
            <a:r>
              <a:rPr lang="en-US" dirty="0" smtClean="0"/>
              <a:t>&gt; to &lt;new table&gt;;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Truncating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  <a:r>
              <a:rPr lang="en-US" dirty="0" smtClean="0"/>
              <a:t>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Destroying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  <a:r>
              <a:rPr lang="en-US" dirty="0" smtClean="0"/>
              <a:t>Drop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298A0-D0EF-432C-BA95-41C8391EA66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DML Operation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Data Manipulation Language (DML) </a:t>
            </a:r>
            <a:r>
              <a:rPr lang="en-US" dirty="0" smtClean="0"/>
              <a:t>statements</a:t>
            </a:r>
          </a:p>
          <a:p>
            <a:pPr>
              <a:buNone/>
            </a:pPr>
            <a:r>
              <a:rPr lang="en-US" dirty="0" smtClean="0"/>
              <a:t>are used for managing data within schema objects.</a:t>
            </a:r>
            <a:br>
              <a:rPr lang="en-US" dirty="0" smtClean="0"/>
            </a:br>
            <a:r>
              <a:rPr lang="en-US" dirty="0" smtClean="0"/>
              <a:t>INSERT - insert data into a table</a:t>
            </a:r>
            <a:br>
              <a:rPr lang="en-US" dirty="0" smtClean="0"/>
            </a:br>
            <a:r>
              <a:rPr lang="en-US" dirty="0" smtClean="0"/>
              <a:t>UPDATE - updates existing data within a table</a:t>
            </a:r>
            <a:br>
              <a:rPr lang="en-US" dirty="0" smtClean="0"/>
            </a:br>
            <a:r>
              <a:rPr lang="en-US" dirty="0" smtClean="0"/>
              <a:t>DELETE - deletes all records from a table, the space for the records remain</a:t>
            </a:r>
            <a:br>
              <a:rPr lang="en-US" dirty="0" smtClean="0"/>
            </a:br>
            <a:r>
              <a:rPr lang="en-US" dirty="0" smtClean="0"/>
              <a:t>MERGE - UPSERT operation (insert or update)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298A0-D0EF-432C-BA95-41C8391EA66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Inserting Data into Tables: </a:t>
            </a:r>
            <a:r>
              <a:rPr lang="en-US" dirty="0" smtClean="0"/>
              <a:t>Once a table is created</a:t>
            </a:r>
          </a:p>
          <a:p>
            <a:pPr>
              <a:buNone/>
            </a:pPr>
            <a:r>
              <a:rPr lang="en-US" dirty="0" smtClean="0"/>
              <a:t>the most natural thing to do is load this table with</a:t>
            </a:r>
          </a:p>
          <a:p>
            <a:pPr>
              <a:buNone/>
            </a:pPr>
            <a:r>
              <a:rPr lang="en-US" dirty="0" smtClean="0"/>
              <a:t>data to be manipulated later.</a:t>
            </a:r>
          </a:p>
          <a:p>
            <a:pPr>
              <a:buNone/>
            </a:pPr>
            <a:r>
              <a:rPr lang="en-US" dirty="0" smtClean="0"/>
              <a:t>Syntax 1: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(&lt;col1&gt;,&lt;col2&gt;…..&lt;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 n&gt;)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 </a:t>
            </a:r>
          </a:p>
          <a:p>
            <a:pPr>
              <a:buNone/>
            </a:pPr>
            <a:r>
              <a:rPr lang="en-US" dirty="0" smtClean="0"/>
              <a:t>Syntax 2:</a:t>
            </a:r>
          </a:p>
          <a:p>
            <a:pPr>
              <a:buNone/>
            </a:pPr>
            <a:r>
              <a:rPr lang="en-US" sz="2000" i="1" dirty="0" smtClean="0"/>
              <a:t>insert into &lt;</a:t>
            </a:r>
            <a:r>
              <a:rPr lang="en-US" sz="2000" i="1" dirty="0" err="1" smtClean="0"/>
              <a:t>tablename</a:t>
            </a:r>
            <a:r>
              <a:rPr lang="en-US" sz="2000" i="1" dirty="0" smtClean="0"/>
              <a:t>&gt; values(&lt;</a:t>
            </a:r>
            <a:r>
              <a:rPr lang="en-US" sz="2000" i="1" dirty="0" err="1" smtClean="0"/>
              <a:t>val</a:t>
            </a:r>
            <a:r>
              <a:rPr lang="en-US" sz="2000" i="1" dirty="0" smtClean="0"/>
              <a:t> 1&gt;,&lt;</a:t>
            </a:r>
            <a:r>
              <a:rPr lang="en-US" sz="2000" i="1" dirty="0" err="1" smtClean="0"/>
              <a:t>val</a:t>
            </a:r>
            <a:r>
              <a:rPr lang="en-US" sz="2000" i="1" dirty="0" smtClean="0"/>
              <a:t> 2&gt;…….,&lt;</a:t>
            </a:r>
            <a:r>
              <a:rPr lang="en-US" sz="2000" i="1" dirty="0" err="1" smtClean="0"/>
              <a:t>val</a:t>
            </a:r>
            <a:r>
              <a:rPr lang="en-US" sz="2000" i="1" dirty="0" smtClean="0"/>
              <a:t> n&gt;);</a:t>
            </a:r>
            <a:br>
              <a:rPr lang="en-US" sz="2000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298A0-D0EF-432C-BA95-41C8391EA66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Delete operations</a:t>
            </a:r>
          </a:p>
          <a:p>
            <a:pPr marL="514350" indent="-514350">
              <a:buNone/>
            </a:pPr>
            <a:r>
              <a:rPr lang="en-US" dirty="0" smtClean="0"/>
              <a:t>a) Remove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&gt;;</a:t>
            </a:r>
            <a:br>
              <a:rPr lang="en-US" i="1" dirty="0" smtClean="0"/>
            </a:b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b) Removal of a specified row/s: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where &lt;condition&gt;;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298A0-D0EF-432C-BA95-41C8391EA66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2293</TotalTime>
  <Words>182</Words>
  <Application>Microsoft PowerPoint</Application>
  <PresentationFormat>On-screen Show (4:3)</PresentationFormat>
  <Paragraphs>69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Civic</vt:lpstr>
      <vt:lpstr>Document</vt:lpstr>
      <vt:lpstr>Introduction to Database Lecture 09: DDL and DML </vt:lpstr>
      <vt:lpstr>Learning Objectives</vt:lpstr>
      <vt:lpstr>SQL Data Types</vt:lpstr>
      <vt:lpstr>Table Creation</vt:lpstr>
      <vt:lpstr>Table Modification</vt:lpstr>
      <vt:lpstr>Rename, Trunc, Destroy</vt:lpstr>
      <vt:lpstr>DML Operation</vt:lpstr>
      <vt:lpstr>INSERT</vt:lpstr>
      <vt:lpstr>DELETE</vt:lpstr>
      <vt:lpstr>UPDATE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IntroductionToDatabase</dc:title>
  <dc:creator>Juena Ahmed Noshin</dc:creator>
  <cp:lastModifiedBy>user pc</cp:lastModifiedBy>
  <cp:revision>239</cp:revision>
  <cp:lastPrinted>1998-09-17T00:09:17Z</cp:lastPrinted>
  <dcterms:created xsi:type="dcterms:W3CDTF">1995-06-17T23:31:02Z</dcterms:created>
  <dcterms:modified xsi:type="dcterms:W3CDTF">2020-07-03T15:49:38Z</dcterms:modified>
</cp:coreProperties>
</file>