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20" r:id="rId2"/>
    <p:sldId id="322" r:id="rId3"/>
    <p:sldId id="26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21" r:id="rId17"/>
  </p:sldIdLst>
  <p:sldSz cx="9144000" cy="6858000" type="screen4x3"/>
  <p:notesSz cx="6818313" cy="9128125"/>
  <p:defaultTextStyle>
    <a:defPPr>
      <a:defRPr lang="en-US"/>
    </a:defPPr>
    <a:lvl1pPr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1pPr>
    <a:lvl2pPr marL="4572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2pPr>
    <a:lvl3pPr marL="9144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3pPr>
    <a:lvl4pPr marL="13716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4pPr>
    <a:lvl5pPr marL="18288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33"/>
    <a:srgbClr val="339933"/>
    <a:srgbClr val="66CCFF"/>
    <a:srgbClr val="EAEAEA"/>
    <a:srgbClr val="000000"/>
    <a:srgbClr val="FF5050"/>
    <a:srgbClr val="DDDDDD"/>
    <a:srgbClr val="FC012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72581" autoAdjust="0"/>
  </p:normalViewPr>
  <p:slideViewPr>
    <p:cSldViewPr>
      <p:cViewPr>
        <p:scale>
          <a:sx n="77" d="100"/>
          <a:sy n="77" d="100"/>
        </p:scale>
        <p:origin x="-117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48" y="2126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5175" y="8712200"/>
            <a:ext cx="52800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89013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pitchFamily="34" charset="0"/>
              </a:rPr>
              <a:t>&lt;Course name&gt; &lt;Lesson number&gt;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F73DF252-D1DE-45CA-A8E3-4ABD5D802EF4}" type="slidenum">
              <a:rPr lang="en-US" sz="1000">
                <a:solidFill>
                  <a:schemeClr val="tx1"/>
                </a:solidFill>
                <a:latin typeface="Arial" pitchFamily="34" charset="0"/>
              </a:rPr>
              <a:pPr defTabSz="989013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75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155575"/>
            <a:ext cx="5875337" cy="4403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765675"/>
            <a:ext cx="59959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Heading (Level 1) Arial 11pt Bold</a:t>
            </a:r>
          </a:p>
          <a:p>
            <a:pPr lvl="1"/>
            <a:r>
              <a:rPr lang="en-US" noProof="0" smtClean="0"/>
              <a:t>Body Text (Level 2) Times New Roman 11pt</a:t>
            </a:r>
          </a:p>
          <a:p>
            <a:pPr lvl="2"/>
            <a:r>
              <a:rPr lang="en-US" noProof="0" smtClean="0"/>
              <a:t>Bullet 1 (Level 3) Times New Roman 11pt</a:t>
            </a:r>
          </a:p>
          <a:p>
            <a:pPr lvl="3"/>
            <a:r>
              <a:rPr lang="en-US" noProof="0" smtClean="0"/>
              <a:t>Bullet 2 (Level 4) Times New Roman 11pt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r>
              <a:rPr lang="en-US" noProof="0" smtClean="0"/>
              <a:t>Technical Note (Level 1) Arial 11pt Bold (CHANGE TO BLUE)</a:t>
            </a:r>
          </a:p>
          <a:p>
            <a:pPr lvl="0"/>
            <a:r>
              <a:rPr lang="en-US" noProof="0" smtClean="0"/>
              <a:t>Class Management Note (Level 1) Arial 11pt Bold (CHANGE TO BLUE)</a:t>
            </a:r>
          </a:p>
          <a:p>
            <a:pPr lvl="1"/>
            <a:r>
              <a:rPr lang="en-US" noProof="0" smtClean="0"/>
              <a:t>Body Text (Level 2) Times New Roman 11pt (CHANGE TO BLUE)</a:t>
            </a:r>
          </a:p>
          <a:p>
            <a:pPr lvl="2"/>
            <a:r>
              <a:rPr lang="en-US" noProof="0" smtClean="0"/>
              <a:t>Bullet 1 (Level 3) Times New Roman 11pt (CHANGE TO BLUE)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12788" y="8594725"/>
            <a:ext cx="527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89013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pitchFamily="34" charset="0"/>
              </a:rPr>
              <a:t>Introduction to Oracle: SQL and PL/SQL  5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0B504F8C-BFE7-45F1-A650-98408E57874B}" type="slidenum">
              <a:rPr lang="en-US" sz="1000">
                <a:solidFill>
                  <a:schemeClr val="tx1"/>
                </a:solidFill>
                <a:latin typeface="Arial" pitchFamily="34" charset="0"/>
              </a:rPr>
              <a:pPr defTabSz="989013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148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3225" rtl="0" eaLnBrk="0" fontAlgn="base" hangingPunct="0">
      <a:spcBef>
        <a:spcPct val="30000"/>
      </a:spcBef>
      <a:spcAft>
        <a:spcPct val="0"/>
      </a:spcAft>
      <a:tabLst>
        <a:tab pos="455613" algn="l"/>
      </a:tabLst>
      <a:defRPr sz="11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403225" rtl="0" eaLnBrk="0" fontAlgn="base" hangingPunct="0">
      <a:spcBef>
        <a:spcPct val="30000"/>
      </a:spcBef>
      <a:spcAft>
        <a:spcPct val="0"/>
      </a:spcAft>
      <a:tabLst>
        <a:tab pos="455613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49263" indent="-214313" algn="l" defTabSz="403225" rtl="0" eaLnBrk="0" fontAlgn="base" hangingPunct="0">
      <a:spcBef>
        <a:spcPct val="30000"/>
      </a:spcBef>
      <a:spcAft>
        <a:spcPct val="0"/>
      </a:spcAft>
      <a:buChar char="•"/>
      <a:tabLst>
        <a:tab pos="455613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2488" indent="-217488" algn="l" defTabSz="403225" rtl="0" eaLnBrk="0" fontAlgn="base" hangingPunct="0">
      <a:spcBef>
        <a:spcPct val="30000"/>
      </a:spcBef>
      <a:spcAft>
        <a:spcPct val="0"/>
      </a:spcAft>
      <a:buChar char="–"/>
      <a:tabLst>
        <a:tab pos="455613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defTabSz="403225" rtl="0" eaLnBrk="0" fontAlgn="base" hangingPunct="0">
      <a:spcBef>
        <a:spcPct val="30000"/>
      </a:spcBef>
      <a:spcAft>
        <a:spcPct val="0"/>
      </a:spcAft>
      <a:tabLst>
        <a:tab pos="455613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 smtClean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p:oleObj spid="_x0000_s1030" name="Document" r:id="rId4" imgW="5989320" imgH="2278380" progId="Word.Document.8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 smtClean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p:oleObj spid="_x0000_s10244" name="Document" r:id="rId4" imgW="5989320" imgH="2278380" progId="Word.Document.8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 smtClean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p:oleObj spid="_x0000_s11267" name="Document" r:id="rId4" imgW="5989320" imgH="2278380" progId="Word.Document.8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 smtClean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p:oleObj spid="_x0000_s12291" name="Document" r:id="rId4" imgW="5989320" imgH="2278380" progId="Word.Document.8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 smtClean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p:oleObj spid="_x0000_s13315" name="Document" r:id="rId4" imgW="5989320" imgH="2278380" progId="Word.Document.8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9900" y="152400"/>
            <a:ext cx="5873750" cy="44069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62388" y="8670925"/>
            <a:ext cx="2954337" cy="455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10" tIns="45555" rIns="91110" bIns="45555"/>
          <a:lstStyle/>
          <a:p>
            <a:fld id="{F0EEE8EB-3B49-49A7-9954-44DEE6ED7554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 smtClean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p:oleObj spid="_x0000_s2052" name="Document" r:id="rId4" imgW="5989320" imgH="2278380" progId="Word.Document.8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 smtClean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p:oleObj spid="_x0000_s3076" name="Document" r:id="rId4" imgW="5989320" imgH="2278380" progId="Word.Document.8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 smtClean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p:oleObj spid="_x0000_s4100" name="Document" r:id="rId4" imgW="5989320" imgH="2278380" progId="Word.Document.8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 smtClean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p:oleObj spid="_x0000_s5124" name="Document" r:id="rId4" imgW="5989320" imgH="2278380" progId="Word.Document.8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 smtClean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p:oleObj spid="_x0000_s6148" name="Document" r:id="rId4" imgW="5989320" imgH="2278380" progId="Word.Document.8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 smtClean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p:oleObj spid="_x0000_s7172" name="Document" r:id="rId4" imgW="5989320" imgH="2278380" progId="Word.Document.8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 smtClean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p:oleObj spid="_x0000_s8196" name="Document" r:id="rId4" imgW="5989320" imgH="2278380" progId="Word.Document.8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 smtClean="0">
              <a:latin typeface="Times New Roman" pitchFamily="18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155575"/>
            <a:ext cx="5872163" cy="4403725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87350" y="5429250"/>
          <a:ext cx="5989638" cy="2278063"/>
        </p:xfrm>
        <a:graphic>
          <a:graphicData uri="http://schemas.openxmlformats.org/presentationml/2006/ole">
            <p:oleObj spid="_x0000_s9220" name="Document" r:id="rId4" imgW="5989320" imgH="2278380" progId="Word.Document.8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7075" y="8002588"/>
            <a:ext cx="1809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CA6E3B-AD9F-4CF6-BB10-F1153A01CAFB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62977E3-E962-49AF-895D-D5D78F862A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D5AE08-C47D-4EF0-B379-EB450939CB58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594E1-CFE3-4C5F-BA16-FB894653D1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AA4A1-950A-44E1-80A0-62A4EA379B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89FF17-D8F9-4C9C-AA7D-218635CC5825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1D952-F974-43C2-B11B-2BA58FF3A133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28582-6C39-4CEF-A54D-7D26C4312D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01817D-176E-4DB0-A8EE-3C0623DED16A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F8FE421-182E-4845-8E7C-55A365F244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7D5728-1009-4AB7-8DDE-E144C1FC0D08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177CF-5BAF-4099-8977-EE2EF4AD3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D1E65D-32D8-453C-9349-A25322A006C2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367EFF2-B6DF-4864-8C72-8540D0A628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4D80CA-D555-41DE-BBBC-C415852D3752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CA590-D890-43C3-8069-797C7BCC5D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F9CDA4-71A6-40DC-A98D-71D2795D6EB0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5DE0B8-6918-4639-9D4F-265B1BDDE5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64D4D03-95F9-4C52-B570-64015409C1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A22990-0FDD-4209-900E-184306487896}" type="datetime1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AF1FE-D194-40E3-9C74-E263A852E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633A09-433E-4FAA-935D-6348DFB1CF9C}" type="datetime1">
              <a:rPr lang="en-US"/>
              <a:pPr>
                <a:defRPr/>
              </a:pPr>
              <a:t>7/3/2020</a:t>
            </a:fld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A67F484-F0BE-4FC4-8921-03B3B62666D5}" type="datetime1">
              <a:rPr lang="en-US"/>
              <a:pPr>
                <a:defRPr/>
              </a:pPr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1DA528FC-9E75-46A9-A271-A35C0BB0E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62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6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505200"/>
            <a:ext cx="8229600" cy="1600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Database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</a:t>
            </a:r>
            <a:r>
              <a:rPr 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10: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Constraints &amp; Edit Constraints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Edit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Constraints are </a:t>
            </a:r>
            <a:r>
              <a:rPr lang="en-US" dirty="0"/>
              <a:t>the rules enforced on data columns on table. These are used to limit the type of data </a:t>
            </a:r>
            <a:r>
              <a:rPr lang="en-US" dirty="0" smtClean="0"/>
              <a:t> that </a:t>
            </a:r>
            <a:r>
              <a:rPr lang="en-US" dirty="0"/>
              <a:t>can go into a table. This ensures the accuracy and reliability of the data in the </a:t>
            </a:r>
            <a:r>
              <a:rPr lang="en-US" dirty="0" smtClean="0"/>
              <a:t>database.</a:t>
            </a:r>
          </a:p>
          <a:p>
            <a:pPr marL="0" indent="0">
              <a:buNone/>
            </a:pPr>
            <a:r>
              <a:rPr lang="en-US" dirty="0" smtClean="0"/>
              <a:t>Previously, we </a:t>
            </a:r>
            <a:r>
              <a:rPr lang="en-US" dirty="0"/>
              <a:t>have learnt to </a:t>
            </a:r>
            <a:r>
              <a:rPr lang="en-US" dirty="0" smtClean="0"/>
              <a:t>add</a:t>
            </a:r>
          </a:p>
          <a:p>
            <a:pPr marL="0" indent="0">
              <a:buNone/>
            </a:pPr>
            <a:r>
              <a:rPr lang="en-US" dirty="0" smtClean="0"/>
              <a:t>constraints </a:t>
            </a:r>
            <a:r>
              <a:rPr lang="en-US" dirty="0"/>
              <a:t>on the time of </a:t>
            </a:r>
            <a:r>
              <a:rPr lang="en-US" dirty="0" smtClean="0"/>
              <a:t>creating </a:t>
            </a:r>
            <a:r>
              <a:rPr lang="en-US" dirty="0"/>
              <a:t>the table. You can also add or </a:t>
            </a:r>
            <a:r>
              <a:rPr lang="en-US" dirty="0" smtClean="0"/>
              <a:t> change </a:t>
            </a:r>
            <a:r>
              <a:rPr lang="en-US" dirty="0"/>
              <a:t>constraint after table </a:t>
            </a:r>
            <a:r>
              <a:rPr lang="en-US" dirty="0" smtClean="0"/>
              <a:t> have been created.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6152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Add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alter table &lt;</a:t>
            </a:r>
            <a:r>
              <a:rPr lang="en-US" dirty="0" smtClean="0"/>
              <a:t>table&gt;add </a:t>
            </a:r>
            <a:r>
              <a:rPr lang="en-US" dirty="0"/>
              <a:t>constraint &lt;</a:t>
            </a:r>
            <a:r>
              <a:rPr lang="en-US" dirty="0" err="1"/>
              <a:t>constraint_name</a:t>
            </a:r>
            <a:r>
              <a:rPr lang="en-US" dirty="0"/>
              <a:t>&gt; &lt;constraint type&gt; (&lt;col&gt;);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**</a:t>
            </a:r>
            <a:r>
              <a:rPr lang="en-US" dirty="0"/>
              <a:t>for foreign key:</a:t>
            </a:r>
          </a:p>
          <a:p>
            <a:pPr marL="0" indent="0">
              <a:buNone/>
            </a:pPr>
            <a:r>
              <a:rPr lang="en-US" dirty="0"/>
              <a:t>alter table &lt;</a:t>
            </a:r>
            <a:r>
              <a:rPr lang="en-US" dirty="0" smtClean="0"/>
              <a:t>table&gt;add constraint&lt;</a:t>
            </a:r>
            <a:r>
              <a:rPr lang="en-US" dirty="0" err="1" smtClean="0"/>
              <a:t>constraint_name</a:t>
            </a:r>
            <a:r>
              <a:rPr lang="en-US" dirty="0"/>
              <a:t>&gt; foreign </a:t>
            </a:r>
            <a:r>
              <a:rPr lang="en-US" dirty="0" smtClean="0"/>
              <a:t>key(&lt;</a:t>
            </a:r>
            <a:r>
              <a:rPr lang="en-US" dirty="0"/>
              <a:t>current table </a:t>
            </a:r>
            <a:r>
              <a:rPr lang="en-US" dirty="0" err="1"/>
              <a:t>col</a:t>
            </a:r>
            <a:r>
              <a:rPr lang="en-US" dirty="0" smtClean="0"/>
              <a:t>&gt;) references &lt;reference </a:t>
            </a:r>
            <a:r>
              <a:rPr lang="en-US" dirty="0"/>
              <a:t>table name&gt;(&lt;reference col&gt;);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5767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Drop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alter table &lt;</a:t>
            </a:r>
            <a:r>
              <a:rPr lang="en-US" dirty="0" smtClean="0"/>
              <a:t>table&gt; drop constraint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constraint_name</a:t>
            </a:r>
            <a:r>
              <a:rPr lang="en-US" dirty="0"/>
              <a:t>&gt;;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009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Disable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alter table &lt;</a:t>
            </a:r>
            <a:r>
              <a:rPr lang="en-US" dirty="0" smtClean="0"/>
              <a:t>table&gt; disable </a:t>
            </a:r>
            <a:r>
              <a:rPr lang="en-US" dirty="0"/>
              <a:t> </a:t>
            </a:r>
            <a:r>
              <a:rPr lang="en-US" dirty="0" smtClean="0"/>
              <a:t>constraint </a:t>
            </a:r>
            <a:r>
              <a:rPr lang="en-US" dirty="0"/>
              <a:t>&lt;</a:t>
            </a:r>
            <a:r>
              <a:rPr lang="en-US" dirty="0" err="1"/>
              <a:t>constraint_name</a:t>
            </a:r>
            <a:r>
              <a:rPr lang="en-US" dirty="0"/>
              <a:t>&gt;;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6587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Enable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alter table &lt;table&gt;</a:t>
            </a:r>
          </a:p>
          <a:p>
            <a:pPr marL="0" indent="0">
              <a:buNone/>
            </a:pPr>
            <a:r>
              <a:rPr lang="en-US" dirty="0"/>
              <a:t>enable constraint &lt;</a:t>
            </a:r>
            <a:r>
              <a:rPr lang="en-US" dirty="0" err="1"/>
              <a:t>constraint_name</a:t>
            </a:r>
            <a:r>
              <a:rPr lang="en-US" dirty="0"/>
              <a:t>&gt;;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2387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Viewing </a:t>
            </a:r>
            <a:r>
              <a:rPr lang="en-US" sz="2800" b="1" dirty="0" err="1" smtClean="0">
                <a:solidFill>
                  <a:schemeClr val="tx1"/>
                </a:solidFill>
              </a:rPr>
              <a:t>Colums</a:t>
            </a:r>
            <a:r>
              <a:rPr lang="en-US" sz="2800" b="1" dirty="0" smtClean="0">
                <a:solidFill>
                  <a:schemeClr val="tx1"/>
                </a:solidFill>
              </a:rPr>
              <a:t> Associated with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constraint_name</a:t>
            </a:r>
            <a:r>
              <a:rPr lang="en-US" dirty="0"/>
              <a:t>, </a:t>
            </a:r>
            <a:r>
              <a:rPr lang="en-US" dirty="0" err="1"/>
              <a:t>column_name</a:t>
            </a:r>
            <a:r>
              <a:rPr lang="en-US" dirty="0"/>
              <a:t> from </a:t>
            </a:r>
            <a:r>
              <a:rPr lang="en-US" dirty="0" err="1"/>
              <a:t>user_cons_columns</a:t>
            </a:r>
            <a:r>
              <a:rPr lang="en-US" dirty="0"/>
              <a:t> where</a:t>
            </a:r>
          </a:p>
          <a:p>
            <a:pPr marL="0" indent="0">
              <a:buNone/>
            </a:pPr>
            <a:r>
              <a:rPr lang="en-US" dirty="0" err="1" smtClean="0"/>
              <a:t>table_name</a:t>
            </a:r>
            <a:r>
              <a:rPr lang="en-US" dirty="0" smtClean="0"/>
              <a:t> </a:t>
            </a:r>
            <a:r>
              <a:rPr lang="en-US" dirty="0"/>
              <a:t>= ‘&lt;table&gt;’;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1139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3EB6C-98C0-4B8B-B724-E9E452D51664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THANK 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Data Constraints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Edit Constraints</a:t>
            </a:r>
            <a:br>
              <a:rPr lang="en-US" dirty="0" smtClean="0"/>
            </a:b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Data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 marL="0" indent="0"/>
            <a:r>
              <a:rPr lang="en-US" dirty="0" smtClean="0"/>
              <a:t>Constraints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the rules enforced on data columns on table</a:t>
            </a:r>
            <a:r>
              <a:rPr lang="en-US" dirty="0" smtClean="0"/>
              <a:t>.</a:t>
            </a:r>
          </a:p>
          <a:p>
            <a:pPr marL="0" indent="0"/>
            <a:r>
              <a:rPr lang="en-US" dirty="0" smtClean="0"/>
              <a:t>Used </a:t>
            </a:r>
            <a:r>
              <a:rPr lang="en-US" dirty="0"/>
              <a:t>to limit the type of data </a:t>
            </a:r>
            <a:r>
              <a:rPr lang="en-US" dirty="0" smtClean="0"/>
              <a:t> that </a:t>
            </a:r>
            <a:r>
              <a:rPr lang="en-US" dirty="0"/>
              <a:t>can go into a </a:t>
            </a:r>
            <a:r>
              <a:rPr lang="en-US" dirty="0" smtClean="0"/>
              <a:t>table</a:t>
            </a:r>
          </a:p>
          <a:p>
            <a:pPr marL="0" indent="0"/>
            <a:r>
              <a:rPr lang="en-US" dirty="0" smtClean="0"/>
              <a:t>Ensures </a:t>
            </a:r>
            <a:r>
              <a:rPr lang="en-US" dirty="0"/>
              <a:t>the accuracy and reliability of the data in </a:t>
            </a:r>
            <a:r>
              <a:rPr lang="en-US" dirty="0" smtClean="0"/>
              <a:t>the database</a:t>
            </a:r>
          </a:p>
          <a:p>
            <a:pPr marL="0" indent="0"/>
            <a:r>
              <a:rPr lang="en-US" dirty="0" smtClean="0"/>
              <a:t> Could </a:t>
            </a:r>
            <a:r>
              <a:rPr lang="en-US" dirty="0"/>
              <a:t>be column level or table </a:t>
            </a:r>
            <a:r>
              <a:rPr lang="en-US" dirty="0" smtClean="0"/>
              <a:t>level</a:t>
            </a:r>
          </a:p>
          <a:p>
            <a:pPr marL="0" indent="0"/>
            <a:r>
              <a:rPr lang="en-US" dirty="0" smtClean="0"/>
              <a:t>Column </a:t>
            </a:r>
            <a:r>
              <a:rPr lang="en-US" dirty="0"/>
              <a:t>level constraints are applied only to one </a:t>
            </a:r>
            <a:r>
              <a:rPr lang="en-US" dirty="0" smtClean="0"/>
              <a:t>column</a:t>
            </a:r>
          </a:p>
          <a:p>
            <a:pPr marL="0" indent="0"/>
            <a:r>
              <a:rPr lang="en-US" dirty="0" smtClean="0"/>
              <a:t>Table </a:t>
            </a:r>
            <a:r>
              <a:rPr lang="en-US" dirty="0"/>
              <a:t>level constraints are applied to the whole table.</a:t>
            </a:r>
          </a:p>
          <a:p>
            <a:pPr lvl="1" eaLnBrk="1" hangingPunct="1">
              <a:buClr>
                <a:srgbClr val="C00000"/>
              </a:buClr>
              <a:buSzPct val="100000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Data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are commonly used constraints available in SQL:</a:t>
            </a:r>
          </a:p>
          <a:p>
            <a:r>
              <a:rPr lang="en-US" dirty="0" smtClean="0"/>
              <a:t>NOT NULL Constraint</a:t>
            </a:r>
            <a:r>
              <a:rPr lang="en-US" dirty="0"/>
              <a:t>: Ensures that a column cannot have NULL value.</a:t>
            </a:r>
          </a:p>
          <a:p>
            <a:r>
              <a:rPr lang="en-US" dirty="0" smtClean="0"/>
              <a:t>DEFAULT</a:t>
            </a:r>
            <a:r>
              <a:rPr lang="en-US" dirty="0"/>
              <a:t> </a:t>
            </a:r>
            <a:r>
              <a:rPr lang="en-US" dirty="0" smtClean="0"/>
              <a:t>Constraint</a:t>
            </a:r>
            <a:r>
              <a:rPr lang="en-US" dirty="0"/>
              <a:t>: Provides a default value for a column when none is specified.</a:t>
            </a:r>
          </a:p>
          <a:p>
            <a:r>
              <a:rPr lang="en-US" dirty="0" smtClean="0"/>
              <a:t>UNIQUE</a:t>
            </a:r>
            <a:r>
              <a:rPr lang="en-US" dirty="0"/>
              <a:t> </a:t>
            </a:r>
            <a:r>
              <a:rPr lang="en-US" dirty="0" smtClean="0"/>
              <a:t>Constraint</a:t>
            </a:r>
            <a:r>
              <a:rPr lang="en-US" dirty="0"/>
              <a:t>: Ensures that all values in a column are different.</a:t>
            </a:r>
          </a:p>
          <a:p>
            <a:r>
              <a:rPr lang="en-US" dirty="0" smtClean="0"/>
              <a:t>PRIMARY Key </a:t>
            </a:r>
            <a:r>
              <a:rPr lang="en-US" dirty="0"/>
              <a:t>Uniquely identified each rows/records </a:t>
            </a:r>
            <a:r>
              <a:rPr lang="en-US" dirty="0" smtClean="0"/>
              <a:t> in </a:t>
            </a:r>
            <a:r>
              <a:rPr lang="en-US" dirty="0"/>
              <a:t>a database table.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5093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Data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r>
              <a:rPr lang="en-US" dirty="0"/>
              <a:t>FOREIGN </a:t>
            </a:r>
            <a:r>
              <a:rPr lang="en-US" dirty="0" smtClean="0"/>
              <a:t>Key: </a:t>
            </a:r>
            <a:r>
              <a:rPr lang="en-US" dirty="0"/>
              <a:t>Uniquely identified a rows/records in any another database table.</a:t>
            </a:r>
          </a:p>
          <a:p>
            <a:r>
              <a:rPr lang="en-US" dirty="0" smtClean="0"/>
              <a:t>CHECK Constraint</a:t>
            </a:r>
            <a:r>
              <a:rPr lang="en-US" dirty="0"/>
              <a:t>: The CHECK constraint ensures that all values in a column satisfy certain </a:t>
            </a:r>
            <a:r>
              <a:rPr lang="en-US" dirty="0" smtClean="0"/>
              <a:t> conditions.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Constraints can be specified when a table is </a:t>
            </a:r>
            <a:r>
              <a:rPr lang="en-US" dirty="0" smtClean="0"/>
              <a:t>created with </a:t>
            </a:r>
            <a:r>
              <a:rPr lang="en-US" dirty="0"/>
              <a:t>the </a:t>
            </a:r>
            <a:r>
              <a:rPr lang="en-US" dirty="0" smtClean="0"/>
              <a:t> CREATE TABLE statement </a:t>
            </a:r>
            <a:r>
              <a:rPr lang="en-US" dirty="0"/>
              <a:t>or you can use </a:t>
            </a:r>
            <a:r>
              <a:rPr lang="en-US" dirty="0" smtClean="0"/>
              <a:t> ALTER TABLE statement </a:t>
            </a:r>
            <a:r>
              <a:rPr lang="en-US" dirty="0"/>
              <a:t>to create constraints even after the table is created.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4343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NOT NULL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/>
              <a:t>NOT NULL constraint enforces a field </a:t>
            </a:r>
            <a:r>
              <a:rPr lang="en-US" dirty="0" smtClean="0"/>
              <a:t>to</a:t>
            </a:r>
          </a:p>
          <a:p>
            <a:pPr>
              <a:buNone/>
            </a:pPr>
            <a:r>
              <a:rPr lang="en-US" dirty="0" smtClean="0"/>
              <a:t>always </a:t>
            </a:r>
            <a:r>
              <a:rPr lang="en-US" dirty="0"/>
              <a:t>contain a value. This means that </a:t>
            </a:r>
            <a:r>
              <a:rPr lang="en-US" dirty="0" smtClean="0"/>
              <a:t>you</a:t>
            </a:r>
          </a:p>
          <a:p>
            <a:pPr>
              <a:buNone/>
            </a:pPr>
            <a:r>
              <a:rPr lang="en-US" dirty="0" smtClean="0"/>
              <a:t>cannot </a:t>
            </a:r>
            <a:r>
              <a:rPr lang="en-US" dirty="0"/>
              <a:t>insert </a:t>
            </a:r>
            <a:r>
              <a:rPr lang="en-US" dirty="0" smtClean="0"/>
              <a:t>a new record</a:t>
            </a:r>
            <a:r>
              <a:rPr lang="en-US" dirty="0"/>
              <a:t>, or update a </a:t>
            </a:r>
            <a:r>
              <a:rPr lang="en-US" dirty="0" smtClean="0"/>
              <a:t>record</a:t>
            </a:r>
          </a:p>
          <a:p>
            <a:pPr>
              <a:buNone/>
            </a:pPr>
            <a:r>
              <a:rPr lang="en-US" dirty="0" smtClean="0"/>
              <a:t>without </a:t>
            </a:r>
            <a:r>
              <a:rPr lang="en-US" dirty="0"/>
              <a:t>adding a value to this field.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&lt;</a:t>
            </a:r>
            <a:r>
              <a:rPr lang="en-US" dirty="0"/>
              <a:t>col&gt;&lt;</a:t>
            </a:r>
            <a:r>
              <a:rPr lang="en-US" dirty="0" err="1"/>
              <a:t>datatype</a:t>
            </a:r>
            <a:r>
              <a:rPr lang="en-US" dirty="0"/>
              <a:t>&gt;(size)not null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4057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UNIQUE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UNIQUE constraint uniquely identifies each record in a database table.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&lt;col&gt;&lt;</a:t>
            </a:r>
            <a:r>
              <a:rPr lang="en-US" dirty="0" err="1"/>
              <a:t>datatype</a:t>
            </a:r>
            <a:r>
              <a:rPr lang="en-US" dirty="0"/>
              <a:t>&gt;(size)unique;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6048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PRIMARY KEY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PRIMARY KEY constraint </a:t>
            </a:r>
            <a:r>
              <a:rPr lang="en-US" dirty="0" smtClean="0"/>
              <a:t>uniquely</a:t>
            </a:r>
          </a:p>
          <a:p>
            <a:pPr marL="0" indent="0">
              <a:buNone/>
            </a:pPr>
            <a:r>
              <a:rPr lang="en-US" dirty="0" smtClean="0"/>
              <a:t>identifies </a:t>
            </a:r>
            <a:r>
              <a:rPr lang="en-US" dirty="0"/>
              <a:t>each record in a database </a:t>
            </a:r>
            <a:r>
              <a:rPr lang="en-US" dirty="0" smtClean="0"/>
              <a:t>table.</a:t>
            </a:r>
          </a:p>
          <a:p>
            <a:pPr marL="0" indent="0">
              <a:buNone/>
            </a:pPr>
            <a:r>
              <a:rPr lang="en-US" dirty="0" smtClean="0"/>
              <a:t>Primary </a:t>
            </a:r>
            <a:r>
              <a:rPr lang="en-US" dirty="0"/>
              <a:t>keys must </a:t>
            </a:r>
            <a:r>
              <a:rPr lang="en-US" dirty="0" smtClean="0"/>
              <a:t> contain </a:t>
            </a:r>
            <a:r>
              <a:rPr lang="en-US" dirty="0"/>
              <a:t>unique values. 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 smtClean="0"/>
              <a:t>primary </a:t>
            </a:r>
            <a:r>
              <a:rPr lang="en-US" dirty="0"/>
              <a:t>key column cannot contain </a:t>
            </a:r>
            <a:r>
              <a:rPr lang="en-US" dirty="0" smtClean="0"/>
              <a:t>NULL</a:t>
            </a:r>
          </a:p>
          <a:p>
            <a:pPr marL="0" indent="0">
              <a:buNone/>
            </a:pPr>
            <a:r>
              <a:rPr lang="en-US" dirty="0" smtClean="0"/>
              <a:t>values</a:t>
            </a:r>
            <a:r>
              <a:rPr lang="en-US" dirty="0"/>
              <a:t>. Each table should have a </a:t>
            </a:r>
            <a:r>
              <a:rPr lang="en-US" dirty="0" smtClean="0"/>
              <a:t> primary key,</a:t>
            </a:r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each table can have only ONE primary </a:t>
            </a:r>
            <a:r>
              <a:rPr lang="en-US" dirty="0" smtClean="0"/>
              <a:t>key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&lt;col&gt;&lt;</a:t>
            </a:r>
            <a:r>
              <a:rPr lang="en-US" dirty="0" err="1"/>
              <a:t>datatype</a:t>
            </a:r>
            <a:r>
              <a:rPr lang="en-US" dirty="0"/>
              <a:t>&gt;(size)primary </a:t>
            </a:r>
            <a:r>
              <a:rPr lang="en-US" dirty="0" smtClean="0"/>
              <a:t>key    Or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constraint  &lt;</a:t>
            </a:r>
            <a:r>
              <a:rPr lang="en-US" dirty="0" err="1"/>
              <a:t>constraint_name</a:t>
            </a:r>
            <a:r>
              <a:rPr lang="en-US" dirty="0"/>
              <a:t>&gt; primary key(&lt;col1&gt;, &lt;col2&gt;)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17195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CHECK Constraints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7385050" cy="4495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CHECK constraint is used to limit the</a:t>
            </a:r>
          </a:p>
          <a:p>
            <a:pPr>
              <a:buNone/>
            </a:pPr>
            <a:r>
              <a:rPr lang="en-US" dirty="0" smtClean="0"/>
              <a:t>value range that can be placed in a column. If</a:t>
            </a:r>
          </a:p>
          <a:p>
            <a:pPr>
              <a:buNone/>
            </a:pPr>
            <a:r>
              <a:rPr lang="en-US" dirty="0" smtClean="0"/>
              <a:t>you define a  CHECK constraint  on a single</a:t>
            </a:r>
          </a:p>
          <a:p>
            <a:pPr>
              <a:buNone/>
            </a:pPr>
            <a:r>
              <a:rPr lang="en-US" dirty="0" smtClean="0"/>
              <a:t>column it allows only certain values for this</a:t>
            </a:r>
          </a:p>
          <a:p>
            <a:pPr>
              <a:buNone/>
            </a:pPr>
            <a:r>
              <a:rPr lang="en-US" dirty="0" smtClean="0"/>
              <a:t>column.</a:t>
            </a:r>
          </a:p>
          <a:p>
            <a:pPr marL="0" indent="0">
              <a:buNone/>
            </a:pPr>
            <a:r>
              <a:rPr lang="en-US" dirty="0" smtClean="0"/>
              <a:t>Syntax: 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col&gt;&lt;</a:t>
            </a:r>
            <a:r>
              <a:rPr lang="en-US" dirty="0" err="1"/>
              <a:t>datatype</a:t>
            </a:r>
            <a:r>
              <a:rPr lang="en-US" dirty="0"/>
              <a:t>&gt;(size) check(&lt;logical expression&gt;)</a:t>
            </a:r>
          </a:p>
          <a:p>
            <a:pPr marL="0" indent="0">
              <a:buNone/>
            </a:pPr>
            <a:r>
              <a:rPr lang="en-US" dirty="0" smtClean="0"/>
              <a:t>Or,</a:t>
            </a:r>
          </a:p>
          <a:p>
            <a:pPr marL="0" indent="0">
              <a:buNone/>
            </a:pPr>
            <a:r>
              <a:rPr lang="en-US" dirty="0" smtClean="0"/>
              <a:t>constraint &lt;</a:t>
            </a:r>
            <a:r>
              <a:rPr lang="en-US" dirty="0" err="1" smtClean="0"/>
              <a:t>constraint_name</a:t>
            </a:r>
            <a:r>
              <a:rPr lang="en-US" dirty="0" smtClean="0"/>
              <a:t>&gt; check &lt;</a:t>
            </a:r>
            <a:r>
              <a:rPr lang="en-US" dirty="0" err="1" smtClean="0"/>
              <a:t>col</a:t>
            </a:r>
            <a:r>
              <a:rPr lang="en-US" dirty="0" smtClean="0"/>
              <a:t>&gt; (&lt;logical expression&gt;)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2EC97-28FB-4897-A3E2-EA902E73EA2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9969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2523</TotalTime>
  <Words>610</Words>
  <Application>Microsoft Office PowerPoint</Application>
  <PresentationFormat>On-screen Show (4:3)</PresentationFormat>
  <Paragraphs>112</Paragraphs>
  <Slides>16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Civic</vt:lpstr>
      <vt:lpstr>Document</vt:lpstr>
      <vt:lpstr>Introduction to Database Lecture 10: Data Constraints &amp; Edit Constraints </vt:lpstr>
      <vt:lpstr>Learning Objectives</vt:lpstr>
      <vt:lpstr>Data Constraints</vt:lpstr>
      <vt:lpstr>Data Constraints</vt:lpstr>
      <vt:lpstr>Data Constraints</vt:lpstr>
      <vt:lpstr>NOT NULL Constraints</vt:lpstr>
      <vt:lpstr>UNIQUE Constraints</vt:lpstr>
      <vt:lpstr>PRIMARY KEY Constraints</vt:lpstr>
      <vt:lpstr>CHECK Constraints</vt:lpstr>
      <vt:lpstr>Edit Constraints</vt:lpstr>
      <vt:lpstr>Add Constraints</vt:lpstr>
      <vt:lpstr>Drop Constraints</vt:lpstr>
      <vt:lpstr>Disable Constraints</vt:lpstr>
      <vt:lpstr>Enable Constraints</vt:lpstr>
      <vt:lpstr>Viewing Colums Associated with Constraints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IntroductionToDatabase</dc:title>
  <dc:creator>Juena Ahmed Noshin</dc:creator>
  <cp:lastModifiedBy>user pc</cp:lastModifiedBy>
  <cp:revision>274</cp:revision>
  <cp:lastPrinted>1998-09-17T00:09:17Z</cp:lastPrinted>
  <dcterms:created xsi:type="dcterms:W3CDTF">1995-06-17T23:31:02Z</dcterms:created>
  <dcterms:modified xsi:type="dcterms:W3CDTF">2020-07-03T15:50:02Z</dcterms:modified>
</cp:coreProperties>
</file>