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385" r:id="rId2"/>
    <p:sldId id="408" r:id="rId3"/>
    <p:sldId id="420" r:id="rId4"/>
    <p:sldId id="421" r:id="rId5"/>
    <p:sldId id="422" r:id="rId6"/>
    <p:sldId id="423" r:id="rId7"/>
    <p:sldId id="424" r:id="rId8"/>
    <p:sldId id="406" r:id="rId9"/>
  </p:sldIdLst>
  <p:sldSz cx="9144000" cy="6858000" type="screen4x3"/>
  <p:notesSz cx="6818313" cy="9128125"/>
  <p:defaultTextStyle>
    <a:defPPr>
      <a:defRPr lang="en-US"/>
    </a:defPPr>
    <a:lvl1pPr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pitchFamily="34" charset="0"/>
      </a:defRPr>
    </a:lvl1pPr>
    <a:lvl2pPr marL="4572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pitchFamily="34" charset="0"/>
      </a:defRPr>
    </a:lvl2pPr>
    <a:lvl3pPr marL="9144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pitchFamily="34" charset="0"/>
      </a:defRPr>
    </a:lvl3pPr>
    <a:lvl4pPr marL="13716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pitchFamily="34" charset="0"/>
      </a:defRPr>
    </a:lvl4pPr>
    <a:lvl5pPr marL="18288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DDDDDD"/>
    <a:srgbClr val="FF5050"/>
    <a:srgbClr val="FF9966"/>
    <a:srgbClr val="000000"/>
    <a:srgbClr val="FFCC00"/>
    <a:srgbClr val="FF3300"/>
    <a:srgbClr val="FC012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67851" autoAdjust="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5" d="100"/>
          <a:sy n="75" d="100"/>
        </p:scale>
        <p:origin x="-448" y="2126"/>
      </p:cViewPr>
      <p:guideLst>
        <p:guide orient="horz" pos="2160"/>
        <p:guide pos="28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66763" y="8713788"/>
            <a:ext cx="52768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41388">
              <a:lnSpc>
                <a:spcPct val="100000"/>
              </a:lnSpc>
              <a:spcBef>
                <a:spcPct val="50000"/>
              </a:spcBef>
            </a:pPr>
            <a:r>
              <a:rPr lang="en-US" sz="1000">
                <a:solidFill>
                  <a:schemeClr val="tx1"/>
                </a:solidFill>
                <a:latin typeface="Arial" pitchFamily="34" charset="0"/>
              </a:rPr>
              <a:t>&lt;Course name&gt; &lt;Lesson number&gt;</a:t>
            </a:r>
            <a:r>
              <a:rPr lang="en-US" sz="1000">
                <a:solidFill>
                  <a:schemeClr val="tx1"/>
                </a:solidFill>
                <a:latin typeface="Times New Roman" pitchFamily="18" charset="0"/>
              </a:rPr>
              <a:t>-</a:t>
            </a:r>
            <a:fld id="{23BEF4D2-04F5-44B1-A1CD-CFCA8EE23E76}" type="slidenum">
              <a:rPr lang="en-US" sz="1000">
                <a:solidFill>
                  <a:schemeClr val="tx1"/>
                </a:solidFill>
                <a:latin typeface="Arial" pitchFamily="34" charset="0"/>
              </a:rPr>
              <a:pPr defTabSz="941388">
                <a:lnSpc>
                  <a:spcPct val="100000"/>
                </a:lnSpc>
                <a:spcBef>
                  <a:spcPct val="50000"/>
                </a:spcBef>
              </a:pPr>
              <a:t>‹#›</a:t>
            </a:fld>
            <a:endParaRPr lang="en-US" sz="100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6186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3075" y="161925"/>
            <a:ext cx="5867400" cy="4397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5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9575" y="4765675"/>
            <a:ext cx="5995988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Heading (Level 1) Arial 11pt Bold</a:t>
            </a:r>
          </a:p>
          <a:p>
            <a:pPr lvl="1"/>
            <a:r>
              <a:rPr lang="en-US" smtClean="0"/>
              <a:t>Body Text (Level 2) Times New Roman 11pt</a:t>
            </a:r>
          </a:p>
          <a:p>
            <a:pPr lvl="2"/>
            <a:r>
              <a:rPr lang="en-US" smtClean="0"/>
              <a:t>Bullet 1 (Level 3) Times New Roman 11pt</a:t>
            </a:r>
          </a:p>
          <a:p>
            <a:pPr lvl="3"/>
            <a:r>
              <a:rPr lang="en-US" smtClean="0"/>
              <a:t>Bullet 2 (Level 4) Times New Roman 11pt</a:t>
            </a:r>
          </a:p>
          <a:p>
            <a:pPr lvl="0"/>
            <a:endParaRPr lang="en-US" smtClean="0"/>
          </a:p>
          <a:p>
            <a:pPr lvl="0"/>
            <a:endParaRPr lang="en-US" smtClean="0"/>
          </a:p>
          <a:p>
            <a:pPr lvl="0"/>
            <a:endParaRPr lang="en-US" smtClean="0"/>
          </a:p>
          <a:p>
            <a:pPr lvl="0"/>
            <a:endParaRPr lang="en-US" smtClean="0"/>
          </a:p>
          <a:p>
            <a:pPr lvl="0"/>
            <a:endParaRPr lang="en-US" smtClean="0"/>
          </a:p>
          <a:p>
            <a:pPr lvl="0"/>
            <a:endParaRPr lang="en-US" smtClean="0"/>
          </a:p>
          <a:p>
            <a:pPr lvl="0"/>
            <a:endParaRPr lang="en-US" smtClean="0"/>
          </a:p>
          <a:p>
            <a:pPr lvl="0"/>
            <a:endParaRPr lang="en-US" smtClean="0"/>
          </a:p>
          <a:p>
            <a:pPr lvl="0"/>
            <a:r>
              <a:rPr lang="en-US" smtClean="0"/>
              <a:t>Technical Note (Level 1) Arial 11pt Bold (CHANGE TO BLUE)</a:t>
            </a:r>
          </a:p>
          <a:p>
            <a:pPr lvl="0"/>
            <a:r>
              <a:rPr lang="en-US" smtClean="0"/>
              <a:t>Class Management Note (Level 1) Arial 11pt Bold (CHANGE TO BLUE)</a:t>
            </a:r>
          </a:p>
          <a:p>
            <a:pPr lvl="1"/>
            <a:r>
              <a:rPr lang="en-US" smtClean="0"/>
              <a:t>Body Text (Level 2) Times New Roman 11pt (CHANGE TO BLUE)</a:t>
            </a:r>
          </a:p>
          <a:p>
            <a:pPr lvl="2"/>
            <a:r>
              <a:rPr lang="en-US" smtClean="0"/>
              <a:t>Bullet 1 (Level 3) Times New Roman 11pt (CHANGE TO BLUE)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712788" y="8593138"/>
            <a:ext cx="52705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41388">
              <a:lnSpc>
                <a:spcPct val="100000"/>
              </a:lnSpc>
              <a:spcBef>
                <a:spcPct val="50000"/>
              </a:spcBef>
            </a:pPr>
            <a:r>
              <a:rPr lang="en-US" sz="1000">
                <a:solidFill>
                  <a:schemeClr val="tx1"/>
                </a:solidFill>
                <a:latin typeface="Arial" pitchFamily="34" charset="0"/>
              </a:rPr>
              <a:t>Introduction to Oracle: SQL and PL/SQL  6</a:t>
            </a:r>
            <a:r>
              <a:rPr lang="en-US" sz="1000">
                <a:solidFill>
                  <a:schemeClr val="tx1"/>
                </a:solidFill>
                <a:latin typeface="Times New Roman" pitchFamily="18" charset="0"/>
              </a:rPr>
              <a:t>-</a:t>
            </a:r>
            <a:fld id="{3D68CB40-D8CC-405F-843C-1442FB0632DC}" type="slidenum">
              <a:rPr lang="en-US" sz="1000">
                <a:solidFill>
                  <a:schemeClr val="tx1"/>
                </a:solidFill>
                <a:latin typeface="Arial" pitchFamily="34" charset="0"/>
              </a:rPr>
              <a:pPr defTabSz="941388">
                <a:lnSpc>
                  <a:spcPct val="100000"/>
                </a:lnSpc>
                <a:spcBef>
                  <a:spcPct val="50000"/>
                </a:spcBef>
              </a:pPr>
              <a:t>‹#›</a:t>
            </a:fld>
            <a:endParaRPr lang="en-US" sz="100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9388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82588" rtl="0" eaLnBrk="0" fontAlgn="base" hangingPunct="0">
      <a:spcBef>
        <a:spcPct val="30000"/>
      </a:spcBef>
      <a:spcAft>
        <a:spcPct val="0"/>
      </a:spcAft>
      <a:tabLst>
        <a:tab pos="446088" algn="l"/>
      </a:tabLst>
      <a:defRPr sz="11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14300" algn="l" defTabSz="382588" rtl="0" eaLnBrk="0" fontAlgn="base" hangingPunct="0">
      <a:spcBef>
        <a:spcPct val="30000"/>
      </a:spcBef>
      <a:spcAft>
        <a:spcPct val="0"/>
      </a:spcAft>
      <a:tabLst>
        <a:tab pos="4460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439738" indent="-211138" algn="l" defTabSz="382588" rtl="0" eaLnBrk="0" fontAlgn="base" hangingPunct="0">
      <a:spcBef>
        <a:spcPct val="30000"/>
      </a:spcBef>
      <a:spcAft>
        <a:spcPct val="0"/>
      </a:spcAft>
      <a:buChar char="•"/>
      <a:tabLst>
        <a:tab pos="4460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831850" indent="-212725" algn="l" defTabSz="382588" rtl="0" eaLnBrk="0" fontAlgn="base" hangingPunct="0">
      <a:spcBef>
        <a:spcPct val="30000"/>
      </a:spcBef>
      <a:spcAft>
        <a:spcPct val="0"/>
      </a:spcAft>
      <a:buChar char="–"/>
      <a:tabLst>
        <a:tab pos="4460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5675313" algn="l" defTabSz="382588" rtl="0" eaLnBrk="0" fontAlgn="base" hangingPunct="0">
      <a:spcBef>
        <a:spcPct val="30000"/>
      </a:spcBef>
      <a:spcAft>
        <a:spcPct val="0"/>
      </a:spcAft>
      <a:tabLst>
        <a:tab pos="446088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860800" y="0"/>
            <a:ext cx="29591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-3175" y="0"/>
            <a:ext cx="29559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19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161925"/>
            <a:ext cx="5864225" cy="4397375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161925"/>
            <a:ext cx="5864225" cy="4397375"/>
          </a:xfrm>
          <a:ln cap="flat"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>
                <a:tab pos="285750" algn="l"/>
                <a:tab pos="1289050" algn="l"/>
              </a:tabLst>
            </a:pPr>
            <a:endParaRPr lang="en-US" b="0" dirty="0">
              <a:latin typeface="Times New Roman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17538" y="5613400"/>
            <a:ext cx="5643562" cy="1001713"/>
            <a:chOff x="389" y="3536"/>
            <a:chExt cx="3555" cy="631"/>
          </a:xfrm>
        </p:grpSpPr>
        <p:sp>
          <p:nvSpPr>
            <p:cNvPr id="32772" name="Rectangle 4"/>
            <p:cNvSpPr>
              <a:spLocks noChangeArrowheads="1"/>
            </p:cNvSpPr>
            <p:nvPr/>
          </p:nvSpPr>
          <p:spPr bwMode="auto">
            <a:xfrm>
              <a:off x="389" y="3536"/>
              <a:ext cx="3555" cy="6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3" name="Rectangle 5"/>
            <p:cNvSpPr>
              <a:spLocks noChangeArrowheads="1"/>
            </p:cNvSpPr>
            <p:nvPr/>
          </p:nvSpPr>
          <p:spPr bwMode="auto">
            <a:xfrm>
              <a:off x="399" y="3563"/>
              <a:ext cx="2287" cy="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422275">
                <a:lnSpc>
                  <a:spcPct val="100000"/>
                </a:lnSpc>
                <a:spcBef>
                  <a:spcPct val="0"/>
                </a:spcBef>
                <a:spcAft>
                  <a:spcPct val="24000"/>
                </a:spcAft>
              </a:pPr>
              <a:r>
                <a:rPr lang="en-US" sz="1100">
                  <a:solidFill>
                    <a:schemeClr val="tx1"/>
                  </a:solidFill>
                  <a:latin typeface="Courier New" pitchFamily="49" charset="0"/>
                </a:rPr>
                <a:t>SQL&gt; SELECT  	ename, sal, deptno</a:t>
              </a:r>
              <a:br>
                <a:rPr lang="en-US" sz="1100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100">
                  <a:solidFill>
                    <a:schemeClr val="tx1"/>
                  </a:solidFill>
                  <a:latin typeface="Courier New" pitchFamily="49" charset="0"/>
                </a:rPr>
                <a:t>  2  FROM    	emp</a:t>
              </a:r>
              <a:br>
                <a:rPr lang="en-US" sz="1100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100">
                  <a:solidFill>
                    <a:schemeClr val="tx1"/>
                  </a:solidFill>
                  <a:latin typeface="Courier New" pitchFamily="49" charset="0"/>
                </a:rPr>
                <a:t>  3  WHERE   	sal IN (SELECT    MIN(sal)</a:t>
              </a:r>
              <a:br>
                <a:rPr lang="en-US" sz="1100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100">
                  <a:solidFill>
                    <a:schemeClr val="tx1"/>
                  </a:solidFill>
                  <a:latin typeface="Courier New" pitchFamily="49" charset="0"/>
                </a:rPr>
                <a:t>  4				  FROM     emp</a:t>
              </a:r>
              <a:br>
                <a:rPr lang="en-US" sz="1100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100">
                  <a:solidFill>
                    <a:schemeClr val="tx1"/>
                  </a:solidFill>
                  <a:latin typeface="Courier New" pitchFamily="49" charset="0"/>
                </a:rPr>
                <a:t>  5				  GROUP BY deptno);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12775" y="7670800"/>
            <a:ext cx="5645150" cy="647700"/>
            <a:chOff x="386" y="4832"/>
            <a:chExt cx="3556" cy="408"/>
          </a:xfrm>
        </p:grpSpPr>
        <p:sp>
          <p:nvSpPr>
            <p:cNvPr id="32775" name="Rectangle 7"/>
            <p:cNvSpPr>
              <a:spLocks noChangeArrowheads="1"/>
            </p:cNvSpPr>
            <p:nvPr/>
          </p:nvSpPr>
          <p:spPr bwMode="auto">
            <a:xfrm>
              <a:off x="386" y="4832"/>
              <a:ext cx="3556" cy="4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6" name="Rectangle 8"/>
            <p:cNvSpPr>
              <a:spLocks noChangeArrowheads="1"/>
            </p:cNvSpPr>
            <p:nvPr/>
          </p:nvSpPr>
          <p:spPr bwMode="auto">
            <a:xfrm>
              <a:off x="403" y="4852"/>
              <a:ext cx="2123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422275">
                <a:lnSpc>
                  <a:spcPct val="100000"/>
                </a:lnSpc>
                <a:spcBef>
                  <a:spcPct val="0"/>
                </a:spcBef>
                <a:spcAft>
                  <a:spcPct val="24000"/>
                </a:spcAft>
              </a:pPr>
              <a:r>
                <a:rPr lang="en-US" sz="1100">
                  <a:solidFill>
                    <a:schemeClr val="tx1"/>
                  </a:solidFill>
                  <a:latin typeface="Courier New" pitchFamily="49" charset="0"/>
                </a:rPr>
                <a:t>SQL&gt; SELECT   ename, sal, deptno</a:t>
              </a:r>
              <a:br>
                <a:rPr lang="en-US" sz="1100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100">
                  <a:solidFill>
                    <a:schemeClr val="tx1"/>
                  </a:solidFill>
                  <a:latin typeface="Courier New" pitchFamily="49" charset="0"/>
                </a:rPr>
                <a:t>  2  FROM     emp</a:t>
              </a:r>
              <a:br>
                <a:rPr lang="en-US" sz="1100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100">
                  <a:solidFill>
                    <a:schemeClr val="tx1"/>
                  </a:solidFill>
                  <a:latin typeface="Courier New" pitchFamily="49" charset="0"/>
                </a:rPr>
                <a:t>  3  WHERE    sal IN (800, 950, 1300);</a:t>
              </a:r>
            </a:p>
          </p:txBody>
        </p:sp>
      </p:grp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161925"/>
            <a:ext cx="5864225" cy="4397375"/>
          </a:xfrm>
          <a:ln cap="flat"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161925"/>
            <a:ext cx="5864225" cy="4397375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9900" y="152400"/>
            <a:ext cx="5873750" cy="4406900"/>
          </a:xfrm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62388" y="8670925"/>
            <a:ext cx="2954337" cy="4556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110" tIns="45555" rIns="91110" bIns="45555"/>
          <a:lstStyle/>
          <a:p>
            <a:fld id="{F0EEE8EB-3B49-49A7-9954-44DEE6ED7554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9900" y="152400"/>
            <a:ext cx="5873750" cy="4406900"/>
          </a:xfrm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62388" y="8670925"/>
            <a:ext cx="2954337" cy="4556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110" tIns="45555" rIns="91110" bIns="45555"/>
          <a:lstStyle/>
          <a:p>
            <a:fld id="{F0EEE8EB-3B49-49A7-9954-44DEE6ED7554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9900" y="152400"/>
            <a:ext cx="5873750" cy="4406900"/>
          </a:xfrm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62388" y="8670925"/>
            <a:ext cx="2954337" cy="4556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110" tIns="45555" rIns="91110" bIns="45555"/>
          <a:lstStyle/>
          <a:p>
            <a:fld id="{F0EEE8EB-3B49-49A7-9954-44DEE6ED7554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4EB8-C3EA-4395-9222-C48FCFD37A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E55B27E-D4CE-485B-B065-1500A04622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7D3A3A2-DD09-4C12-9A4D-77F31FE6E1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8BE14D6-B1DE-43C7-A55B-4966F511DB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5D97-E9DF-485F-9593-4A2E9DAEFC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F6D50A6-8879-43CF-AFE7-ECCDD2D1FD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08C9B69-1430-4939-B1A7-316411684F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C7A868-A53E-4465-B7B2-79DEEB3F4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571041A-F28C-4368-B4C5-451B0C19C7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812FFAD-327B-47AA-9A5B-5F3CB02644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012522-16EF-43ED-A1EB-DAC7A96B09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600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Database</a:t>
            </a:r>
            <a:b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12: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Subqueries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Part 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015ECB-9F2C-4194-8DBC-DDD1CB92DD6C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91458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Learning Objectives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A3A2-DD09-4C12-9A4D-77F31FE6E1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60425" y="1795463"/>
            <a:ext cx="7385050" cy="3940175"/>
          </a:xfrm>
          <a:noFill/>
          <a:ln/>
        </p:spPr>
        <p:txBody>
          <a:bodyPr/>
          <a:lstStyle/>
          <a:p>
            <a:pPr>
              <a:buNone/>
            </a:pPr>
            <a:r>
              <a:rPr lang="en-US" dirty="0" smtClean="0"/>
              <a:t>To know about:</a:t>
            </a:r>
            <a:endParaRPr lang="en-US" dirty="0"/>
          </a:p>
          <a:p>
            <a:pPr lvl="1">
              <a:buClr>
                <a:srgbClr val="FF0000"/>
              </a:buClr>
              <a:buSzPct val="105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Multiple-row Subquery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Multiple-Row Subqueries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A3A2-DD09-4C12-9A4D-77F31FE6E1F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60425" y="1262063"/>
            <a:ext cx="7673975" cy="1054100"/>
          </a:xfrm>
          <a:noFill/>
          <a:ln/>
        </p:spPr>
        <p:txBody>
          <a:bodyPr>
            <a:normAutofit fontScale="92500" lnSpcReduction="10000"/>
          </a:bodyPr>
          <a:lstStyle/>
          <a:p>
            <a:pPr lvl="1">
              <a:buClr>
                <a:srgbClr val="FF0000"/>
              </a:buClr>
              <a:buSzPct val="105000"/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Clr>
                <a:srgbClr val="FF0000"/>
              </a:buClr>
              <a:buSzPct val="105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Return </a:t>
            </a:r>
            <a:r>
              <a:rPr lang="en-US" dirty="0">
                <a:solidFill>
                  <a:schemeClr val="tx1"/>
                </a:solidFill>
              </a:rPr>
              <a:t>more than one row</a:t>
            </a:r>
          </a:p>
          <a:p>
            <a:pPr lvl="1">
              <a:buClr>
                <a:srgbClr val="FF0000"/>
              </a:buClr>
              <a:buSzPct val="105000"/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 multiple-row comparison operators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331913" y="2560638"/>
            <a:ext cx="1939925" cy="2627312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/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Operator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      IN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     ANY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  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     ALL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248025" y="2560638"/>
            <a:ext cx="4741863" cy="2627312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/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Meaning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Equal to any member in the list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Compare value to each value returned by the subquery 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Compare value to every value returned by the subquery 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 flipV="1">
            <a:off x="1336675" y="2978150"/>
            <a:ext cx="6648450" cy="1588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1336675" y="3470275"/>
            <a:ext cx="66421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1336675" y="4384675"/>
            <a:ext cx="66421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blackWhite">
          <a:xfrm>
            <a:off x="939800" y="1857375"/>
            <a:ext cx="7480300" cy="209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  <a:tab pos="32004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  <a:tab pos="32004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758952"/>
          </a:xfrm>
          <a:noFill/>
          <a:ln/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Using ANY Operator </a:t>
            </a:r>
            <a:r>
              <a:rPr lang="en-US" b="1" dirty="0" smtClean="0">
                <a:solidFill>
                  <a:schemeClr val="tx1"/>
                </a:solidFill>
              </a:rPr>
              <a:t>in </a:t>
            </a:r>
            <a:r>
              <a:rPr lang="en-US" b="1" dirty="0">
                <a:solidFill>
                  <a:schemeClr val="tx1"/>
                </a:solidFill>
              </a:rPr>
              <a:t>Multiple-Row Subqueries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A3A2-DD09-4C12-9A4D-77F31FE6E1FD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557588" y="1973263"/>
            <a:ext cx="4722812" cy="1651000"/>
            <a:chOff x="2241" y="1243"/>
            <a:chExt cx="2975" cy="1040"/>
          </a:xfrm>
        </p:grpSpPr>
        <p:sp>
          <p:nvSpPr>
            <p:cNvPr id="33796" name="Rectangle 4"/>
            <p:cNvSpPr>
              <a:spLocks noChangeArrowheads="1"/>
            </p:cNvSpPr>
            <p:nvPr/>
          </p:nvSpPr>
          <p:spPr bwMode="ltGray">
            <a:xfrm>
              <a:off x="2605" y="1751"/>
              <a:ext cx="2611" cy="532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2241" y="1243"/>
              <a:ext cx="2040" cy="846"/>
              <a:chOff x="2241" y="1243"/>
              <a:chExt cx="2040" cy="846"/>
            </a:xfrm>
          </p:grpSpPr>
          <p:sp>
            <p:nvSpPr>
              <p:cNvPr id="33797" name="Rectangle 5"/>
              <p:cNvSpPr>
                <a:spLocks noChangeArrowheads="1"/>
              </p:cNvSpPr>
              <p:nvPr/>
            </p:nvSpPr>
            <p:spPr bwMode="ltGray">
              <a:xfrm>
                <a:off x="2241" y="1569"/>
                <a:ext cx="339" cy="207"/>
              </a:xfrm>
              <a:prstGeom prst="rect">
                <a:avLst/>
              </a:prstGeom>
              <a:solidFill>
                <a:srgbClr val="FF5050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798" name="Arc 6"/>
              <p:cNvSpPr>
                <a:spLocks/>
              </p:cNvSpPr>
              <p:nvPr/>
            </p:nvSpPr>
            <p:spPr bwMode="auto">
              <a:xfrm rot="10800000">
                <a:off x="2756" y="1706"/>
                <a:ext cx="1349" cy="383"/>
              </a:xfrm>
              <a:custGeom>
                <a:avLst/>
                <a:gdLst>
                  <a:gd name="G0" fmla="+- 21600 0 0"/>
                  <a:gd name="G1" fmla="+- 2588 0 0"/>
                  <a:gd name="G2" fmla="+- 21600 0 0"/>
                  <a:gd name="T0" fmla="*/ 27030 w 27030"/>
                  <a:gd name="T1" fmla="*/ 23494 h 24188"/>
                  <a:gd name="T2" fmla="*/ 156 w 27030"/>
                  <a:gd name="T3" fmla="*/ 0 h 24188"/>
                  <a:gd name="T4" fmla="*/ 21600 w 27030"/>
                  <a:gd name="T5" fmla="*/ 2588 h 24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030" h="24188" fill="none" extrusionOk="0">
                    <a:moveTo>
                      <a:pt x="27030" y="23494"/>
                    </a:moveTo>
                    <a:cubicBezTo>
                      <a:pt x="25256" y="23954"/>
                      <a:pt x="23432" y="24187"/>
                      <a:pt x="21600" y="24188"/>
                    </a:cubicBezTo>
                    <a:cubicBezTo>
                      <a:pt x="9670" y="24188"/>
                      <a:pt x="0" y="14517"/>
                      <a:pt x="0" y="2588"/>
                    </a:cubicBezTo>
                    <a:cubicBezTo>
                      <a:pt x="-1" y="1722"/>
                      <a:pt x="51" y="858"/>
                      <a:pt x="155" y="-1"/>
                    </a:cubicBezTo>
                  </a:path>
                  <a:path w="27030" h="24188" stroke="0" extrusionOk="0">
                    <a:moveTo>
                      <a:pt x="27030" y="23494"/>
                    </a:moveTo>
                    <a:cubicBezTo>
                      <a:pt x="25256" y="23954"/>
                      <a:pt x="23432" y="24187"/>
                      <a:pt x="21600" y="24188"/>
                    </a:cubicBezTo>
                    <a:cubicBezTo>
                      <a:pt x="9670" y="24188"/>
                      <a:pt x="0" y="14517"/>
                      <a:pt x="0" y="2588"/>
                    </a:cubicBezTo>
                    <a:cubicBezTo>
                      <a:pt x="-1" y="1722"/>
                      <a:pt x="51" y="858"/>
                      <a:pt x="155" y="-1"/>
                    </a:cubicBezTo>
                    <a:lnTo>
                      <a:pt x="21600" y="2588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FF5050"/>
                </a:solidFill>
                <a:round/>
                <a:headEnd type="stealth" w="med" len="lg"/>
                <a:tailEnd type="none" w="sm" len="sm"/>
              </a:ln>
              <a:effectLst>
                <a:outerShdw dist="35921" dir="2700000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99" name="Rectangle 7"/>
              <p:cNvSpPr>
                <a:spLocks noChangeArrowheads="1"/>
              </p:cNvSpPr>
              <p:nvPr/>
            </p:nvSpPr>
            <p:spPr bwMode="auto">
              <a:xfrm>
                <a:off x="2847" y="1571"/>
                <a:ext cx="276" cy="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200">
                    <a:solidFill>
                      <a:srgbClr val="FF5050"/>
                    </a:solidFill>
                    <a:latin typeface="Arial" pitchFamily="34" charset="0"/>
                  </a:rPr>
                  <a:t>950</a:t>
                </a:r>
              </a:p>
            </p:txBody>
          </p:sp>
          <p:sp>
            <p:nvSpPr>
              <p:cNvPr id="33800" name="Arc 8"/>
              <p:cNvSpPr>
                <a:spLocks/>
              </p:cNvSpPr>
              <p:nvPr/>
            </p:nvSpPr>
            <p:spPr bwMode="auto">
              <a:xfrm rot="10800000">
                <a:off x="2757" y="1594"/>
                <a:ext cx="1389" cy="383"/>
              </a:xfrm>
              <a:custGeom>
                <a:avLst/>
                <a:gdLst>
                  <a:gd name="G0" fmla="+- 21600 0 0"/>
                  <a:gd name="G1" fmla="+- 2587 0 0"/>
                  <a:gd name="G2" fmla="+- 21600 0 0"/>
                  <a:gd name="T0" fmla="*/ 27030 w 27030"/>
                  <a:gd name="T1" fmla="*/ 23493 h 24187"/>
                  <a:gd name="T2" fmla="*/ 155 w 27030"/>
                  <a:gd name="T3" fmla="*/ 0 h 24187"/>
                  <a:gd name="T4" fmla="*/ 21600 w 27030"/>
                  <a:gd name="T5" fmla="*/ 2587 h 24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030" h="24187" fill="none" extrusionOk="0">
                    <a:moveTo>
                      <a:pt x="27030" y="23493"/>
                    </a:moveTo>
                    <a:cubicBezTo>
                      <a:pt x="25256" y="23953"/>
                      <a:pt x="23432" y="24186"/>
                      <a:pt x="21600" y="24187"/>
                    </a:cubicBezTo>
                    <a:cubicBezTo>
                      <a:pt x="9670" y="24187"/>
                      <a:pt x="0" y="14516"/>
                      <a:pt x="0" y="2587"/>
                    </a:cubicBezTo>
                    <a:cubicBezTo>
                      <a:pt x="-1" y="1722"/>
                      <a:pt x="51" y="858"/>
                      <a:pt x="155" y="0"/>
                    </a:cubicBezTo>
                  </a:path>
                  <a:path w="27030" h="24187" stroke="0" extrusionOk="0">
                    <a:moveTo>
                      <a:pt x="27030" y="23493"/>
                    </a:moveTo>
                    <a:cubicBezTo>
                      <a:pt x="25256" y="23953"/>
                      <a:pt x="23432" y="24186"/>
                      <a:pt x="21600" y="24187"/>
                    </a:cubicBezTo>
                    <a:cubicBezTo>
                      <a:pt x="9670" y="24187"/>
                      <a:pt x="0" y="14516"/>
                      <a:pt x="0" y="2587"/>
                    </a:cubicBezTo>
                    <a:cubicBezTo>
                      <a:pt x="-1" y="1722"/>
                      <a:pt x="51" y="858"/>
                      <a:pt x="155" y="0"/>
                    </a:cubicBezTo>
                    <a:lnTo>
                      <a:pt x="21600" y="2587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FF5050"/>
                </a:solidFill>
                <a:round/>
                <a:headEnd type="stealth" w="med" len="lg"/>
                <a:tailEnd type="none" w="sm" len="sm"/>
              </a:ln>
              <a:effectLst>
                <a:outerShdw dist="35921" dir="2700000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01" name="Arc 9"/>
              <p:cNvSpPr>
                <a:spLocks/>
              </p:cNvSpPr>
              <p:nvPr/>
            </p:nvSpPr>
            <p:spPr bwMode="auto">
              <a:xfrm rot="10800000">
                <a:off x="2757" y="1482"/>
                <a:ext cx="1457" cy="383"/>
              </a:xfrm>
              <a:custGeom>
                <a:avLst/>
                <a:gdLst>
                  <a:gd name="G0" fmla="+- 21600 0 0"/>
                  <a:gd name="G1" fmla="+- 2587 0 0"/>
                  <a:gd name="G2" fmla="+- 21600 0 0"/>
                  <a:gd name="T0" fmla="*/ 27017 w 27017"/>
                  <a:gd name="T1" fmla="*/ 23497 h 24187"/>
                  <a:gd name="T2" fmla="*/ 156 w 27017"/>
                  <a:gd name="T3" fmla="*/ 0 h 24187"/>
                  <a:gd name="T4" fmla="*/ 21600 w 27017"/>
                  <a:gd name="T5" fmla="*/ 2587 h 24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017" h="24187" fill="none" extrusionOk="0">
                    <a:moveTo>
                      <a:pt x="27016" y="23496"/>
                    </a:moveTo>
                    <a:cubicBezTo>
                      <a:pt x="25247" y="23955"/>
                      <a:pt x="23427" y="24186"/>
                      <a:pt x="21600" y="24187"/>
                    </a:cubicBezTo>
                    <a:cubicBezTo>
                      <a:pt x="9670" y="24187"/>
                      <a:pt x="0" y="14516"/>
                      <a:pt x="0" y="2587"/>
                    </a:cubicBezTo>
                    <a:cubicBezTo>
                      <a:pt x="-1" y="1722"/>
                      <a:pt x="51" y="858"/>
                      <a:pt x="155" y="-1"/>
                    </a:cubicBezTo>
                  </a:path>
                  <a:path w="27017" h="24187" stroke="0" extrusionOk="0">
                    <a:moveTo>
                      <a:pt x="27016" y="23496"/>
                    </a:moveTo>
                    <a:cubicBezTo>
                      <a:pt x="25247" y="23955"/>
                      <a:pt x="23427" y="24186"/>
                      <a:pt x="21600" y="24187"/>
                    </a:cubicBezTo>
                    <a:cubicBezTo>
                      <a:pt x="9670" y="24187"/>
                      <a:pt x="0" y="14516"/>
                      <a:pt x="0" y="2587"/>
                    </a:cubicBezTo>
                    <a:cubicBezTo>
                      <a:pt x="-1" y="1722"/>
                      <a:pt x="51" y="858"/>
                      <a:pt x="155" y="-1"/>
                    </a:cubicBezTo>
                    <a:lnTo>
                      <a:pt x="21600" y="2587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FF5050"/>
                </a:solidFill>
                <a:round/>
                <a:headEnd type="stealth" w="med" len="lg"/>
                <a:tailEnd type="none" w="sm" len="sm"/>
              </a:ln>
              <a:effectLst>
                <a:outerShdw dist="35921" dir="2700000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02" name="Arc 10"/>
              <p:cNvSpPr>
                <a:spLocks/>
              </p:cNvSpPr>
              <p:nvPr/>
            </p:nvSpPr>
            <p:spPr bwMode="auto">
              <a:xfrm rot="10800000">
                <a:off x="2757" y="1370"/>
                <a:ext cx="1524" cy="383"/>
              </a:xfrm>
              <a:custGeom>
                <a:avLst/>
                <a:gdLst>
                  <a:gd name="G0" fmla="+- 21600 0 0"/>
                  <a:gd name="G1" fmla="+- 2587 0 0"/>
                  <a:gd name="G2" fmla="+- 21600 0 0"/>
                  <a:gd name="T0" fmla="*/ 27008 w 27008"/>
                  <a:gd name="T1" fmla="*/ 23499 h 24187"/>
                  <a:gd name="T2" fmla="*/ 155 w 27008"/>
                  <a:gd name="T3" fmla="*/ 0 h 24187"/>
                  <a:gd name="T4" fmla="*/ 21600 w 27008"/>
                  <a:gd name="T5" fmla="*/ 2587 h 24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008" h="24187" fill="none" extrusionOk="0">
                    <a:moveTo>
                      <a:pt x="27008" y="23499"/>
                    </a:moveTo>
                    <a:cubicBezTo>
                      <a:pt x="25241" y="23955"/>
                      <a:pt x="23424" y="24186"/>
                      <a:pt x="21600" y="24187"/>
                    </a:cubicBezTo>
                    <a:cubicBezTo>
                      <a:pt x="9670" y="24187"/>
                      <a:pt x="0" y="14516"/>
                      <a:pt x="0" y="2587"/>
                    </a:cubicBezTo>
                    <a:cubicBezTo>
                      <a:pt x="-1" y="1722"/>
                      <a:pt x="51" y="858"/>
                      <a:pt x="155" y="0"/>
                    </a:cubicBezTo>
                  </a:path>
                  <a:path w="27008" h="24187" stroke="0" extrusionOk="0">
                    <a:moveTo>
                      <a:pt x="27008" y="23499"/>
                    </a:moveTo>
                    <a:cubicBezTo>
                      <a:pt x="25241" y="23955"/>
                      <a:pt x="23424" y="24186"/>
                      <a:pt x="21600" y="24187"/>
                    </a:cubicBezTo>
                    <a:cubicBezTo>
                      <a:pt x="9670" y="24187"/>
                      <a:pt x="0" y="14516"/>
                      <a:pt x="0" y="2587"/>
                    </a:cubicBezTo>
                    <a:cubicBezTo>
                      <a:pt x="-1" y="1722"/>
                      <a:pt x="51" y="858"/>
                      <a:pt x="155" y="0"/>
                    </a:cubicBezTo>
                    <a:lnTo>
                      <a:pt x="21600" y="2587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FF5050"/>
                </a:solidFill>
                <a:round/>
                <a:headEnd type="stealth" w="med" len="lg"/>
                <a:tailEnd type="none" w="sm" len="sm"/>
              </a:ln>
              <a:effectLst>
                <a:outerShdw dist="35921" dir="2700000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03" name="Rectangle 11"/>
              <p:cNvSpPr>
                <a:spLocks noChangeArrowheads="1"/>
              </p:cNvSpPr>
              <p:nvPr/>
            </p:nvSpPr>
            <p:spPr bwMode="auto">
              <a:xfrm>
                <a:off x="2891" y="1459"/>
                <a:ext cx="276" cy="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200">
                    <a:solidFill>
                      <a:srgbClr val="FF5050"/>
                    </a:solidFill>
                    <a:latin typeface="Arial" pitchFamily="34" charset="0"/>
                  </a:rPr>
                  <a:t>800</a:t>
                </a:r>
              </a:p>
            </p:txBody>
          </p:sp>
          <p:sp>
            <p:nvSpPr>
              <p:cNvPr id="33804" name="Rectangle 12"/>
              <p:cNvSpPr>
                <a:spLocks noChangeArrowheads="1"/>
              </p:cNvSpPr>
              <p:nvPr/>
            </p:nvSpPr>
            <p:spPr bwMode="auto">
              <a:xfrm>
                <a:off x="2908" y="1347"/>
                <a:ext cx="330" cy="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200">
                    <a:solidFill>
                      <a:srgbClr val="FF5050"/>
                    </a:solidFill>
                    <a:latin typeface="Arial" pitchFamily="34" charset="0"/>
                  </a:rPr>
                  <a:t>1100</a:t>
                </a:r>
              </a:p>
            </p:txBody>
          </p:sp>
          <p:sp>
            <p:nvSpPr>
              <p:cNvPr id="33805" name="Rectangle 13"/>
              <p:cNvSpPr>
                <a:spLocks noChangeArrowheads="1"/>
              </p:cNvSpPr>
              <p:nvPr/>
            </p:nvSpPr>
            <p:spPr bwMode="auto">
              <a:xfrm>
                <a:off x="3228" y="1243"/>
                <a:ext cx="330" cy="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200">
                    <a:solidFill>
                      <a:srgbClr val="FF5050"/>
                    </a:solidFill>
                    <a:latin typeface="Arial" pitchFamily="34" charset="0"/>
                  </a:rPr>
                  <a:t>1300</a:t>
                </a:r>
              </a:p>
            </p:txBody>
          </p:sp>
        </p:grpSp>
      </p:grpSp>
      <p:sp>
        <p:nvSpPr>
          <p:cNvPr id="33808" name="Rectangle 16"/>
          <p:cNvSpPr>
            <a:spLocks noChangeArrowheads="1"/>
          </p:cNvSpPr>
          <p:nvPr/>
        </p:nvSpPr>
        <p:spPr bwMode="blackWhite">
          <a:xfrm>
            <a:off x="933450" y="4238625"/>
            <a:ext cx="7486650" cy="11906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EMPNO ENAME      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7654 MARTIN     SALESMAN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7521 WARD       SALESMAN 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blackWhite">
          <a:xfrm>
            <a:off x="920750" y="1844675"/>
            <a:ext cx="7432675" cy="21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  <a:tab pos="32004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empno, ename, 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  <a:tab pos="32004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  <a:tab pos="32004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 sal &lt; ANY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  <a:tab pos="32004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			(SELECT	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  <a:tab pos="32004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5 			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  <a:tab pos="32004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6			WHERE	job = 'CLERK')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  <a:tab pos="32004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7  AND	    job &lt;&gt; 'CLERK';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7200" y="5791200"/>
            <a:ext cx="845820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mtClean="0">
                <a:solidFill>
                  <a:schemeClr val="tx1"/>
                </a:solidFill>
              </a:rPr>
              <a:t>&lt;ANY </a:t>
            </a:r>
            <a:r>
              <a:rPr lang="en-US" dirty="0" smtClean="0">
                <a:solidFill>
                  <a:schemeClr val="tx1"/>
                </a:solidFill>
              </a:rPr>
              <a:t>means less than the maximum. &gt;ANY means more than the minimum. =ANY is equivalent to IN.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8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75895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smtClean="0">
                <a:solidFill>
                  <a:schemeClr val="tx1"/>
                </a:solidFill>
              </a:rPr>
              <a:t>Using IN Operator in Multiple-Row </a:t>
            </a:r>
            <a:r>
              <a:rPr lang="en-US" sz="3200" b="1" dirty="0" err="1" smtClean="0">
                <a:solidFill>
                  <a:schemeClr val="tx1"/>
                </a:solidFill>
              </a:rPr>
              <a:t>Subqueries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A3A2-DD09-4C12-9A4D-77F31FE6E1F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2895600"/>
            <a:ext cx="7385050" cy="1609725"/>
          </a:xfrm>
        </p:spPr>
        <p:txBody>
          <a:bodyPr/>
          <a:lstStyle/>
          <a:p>
            <a:pPr algn="just">
              <a:buNone/>
            </a:pPr>
            <a:r>
              <a:rPr lang="en-US" dirty="0"/>
              <a:t>Select </a:t>
            </a:r>
            <a:r>
              <a:rPr lang="en-US" dirty="0" err="1"/>
              <a:t>ename</a:t>
            </a:r>
            <a:r>
              <a:rPr lang="en-US" dirty="0"/>
              <a:t> from </a:t>
            </a:r>
            <a:r>
              <a:rPr lang="en-US" dirty="0" err="1" smtClean="0"/>
              <a:t>emp</a:t>
            </a:r>
            <a:r>
              <a:rPr lang="en-US" dirty="0"/>
              <a:t> </a:t>
            </a:r>
            <a:r>
              <a:rPr lang="en-US" dirty="0" smtClean="0"/>
              <a:t>where </a:t>
            </a:r>
            <a:r>
              <a:rPr lang="en-US" dirty="0" err="1"/>
              <a:t>sal</a:t>
            </a:r>
            <a:r>
              <a:rPr lang="en-US" dirty="0"/>
              <a:t> in (Select min(</a:t>
            </a:r>
            <a:r>
              <a:rPr lang="en-US" dirty="0" err="1"/>
              <a:t>sal</a:t>
            </a:r>
            <a:r>
              <a:rPr lang="en-US" dirty="0"/>
              <a:t>) from </a:t>
            </a:r>
            <a:r>
              <a:rPr lang="en-US" dirty="0" err="1" smtClean="0"/>
              <a:t>emp</a:t>
            </a:r>
            <a:r>
              <a:rPr lang="en-US" dirty="0"/>
              <a:t> </a:t>
            </a:r>
            <a:r>
              <a:rPr lang="en-US" dirty="0" smtClean="0"/>
              <a:t>Group </a:t>
            </a:r>
            <a:r>
              <a:rPr lang="en-US" dirty="0"/>
              <a:t>by </a:t>
            </a:r>
            <a:r>
              <a:rPr lang="en-US" dirty="0" err="1"/>
              <a:t>deptno</a:t>
            </a:r>
            <a:r>
              <a:rPr lang="en-US" dirty="0"/>
              <a:t>);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676400"/>
            <a:ext cx="8001000" cy="107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Find the employee names who get the department wise lowest salary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75895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Using ALL Operator in Multiple-Row </a:t>
            </a:r>
            <a:r>
              <a:rPr lang="en-US" b="1" dirty="0" err="1" smtClean="0">
                <a:solidFill>
                  <a:schemeClr val="tx1"/>
                </a:solidFill>
              </a:rPr>
              <a:t>Subqueries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D3EB6C-98C0-4B8B-B724-E9E452D51664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</a:t>
            </a: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</a:t>
            </a: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0" y="1600200"/>
            <a:ext cx="3581400" cy="4525963"/>
          </a:xfrm>
          <a:prstGeom prst="rect">
            <a:avLst/>
          </a:prstGeom>
        </p:spPr>
        <p:txBody>
          <a:bodyPr/>
          <a:lstStyle/>
          <a:p>
            <a:pPr marL="342900" indent="-342900" algn="l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946150" y="1890713"/>
            <a:ext cx="7473950" cy="184943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536950" y="2090738"/>
            <a:ext cx="4697413" cy="1584325"/>
            <a:chOff x="2228" y="1317"/>
            <a:chExt cx="2959" cy="998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ltGray">
            <a:xfrm>
              <a:off x="2336" y="1783"/>
              <a:ext cx="2851" cy="532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2228" y="1317"/>
              <a:ext cx="2365" cy="736"/>
              <a:chOff x="2228" y="1317"/>
              <a:chExt cx="2365" cy="736"/>
            </a:xfrm>
          </p:grpSpPr>
          <p:sp>
            <p:nvSpPr>
              <p:cNvPr id="11" name="Rectangle 5"/>
              <p:cNvSpPr>
                <a:spLocks noChangeArrowheads="1"/>
              </p:cNvSpPr>
              <p:nvPr/>
            </p:nvSpPr>
            <p:spPr bwMode="ltGray">
              <a:xfrm>
                <a:off x="2228" y="1573"/>
                <a:ext cx="339" cy="207"/>
              </a:xfrm>
              <a:prstGeom prst="rect">
                <a:avLst/>
              </a:prstGeom>
              <a:solidFill>
                <a:srgbClr val="FF5050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Arc 6"/>
              <p:cNvSpPr>
                <a:spLocks/>
              </p:cNvSpPr>
              <p:nvPr/>
            </p:nvSpPr>
            <p:spPr bwMode="auto">
              <a:xfrm rot="10800000">
                <a:off x="2728" y="1670"/>
                <a:ext cx="1775" cy="383"/>
              </a:xfrm>
              <a:custGeom>
                <a:avLst/>
                <a:gdLst>
                  <a:gd name="G0" fmla="+- 21600 0 0"/>
                  <a:gd name="G1" fmla="+- 2586 0 0"/>
                  <a:gd name="G2" fmla="+- 21600 0 0"/>
                  <a:gd name="T0" fmla="*/ 27022 w 27022"/>
                  <a:gd name="T1" fmla="*/ 23494 h 24186"/>
                  <a:gd name="T2" fmla="*/ 155 w 27022"/>
                  <a:gd name="T3" fmla="*/ 0 h 24186"/>
                  <a:gd name="T4" fmla="*/ 21600 w 27022"/>
                  <a:gd name="T5" fmla="*/ 2586 h 24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022" h="24186" fill="none" extrusionOk="0">
                    <a:moveTo>
                      <a:pt x="27022" y="23494"/>
                    </a:moveTo>
                    <a:cubicBezTo>
                      <a:pt x="25251" y="23953"/>
                      <a:pt x="23429" y="24185"/>
                      <a:pt x="21600" y="24186"/>
                    </a:cubicBezTo>
                    <a:cubicBezTo>
                      <a:pt x="9670" y="24186"/>
                      <a:pt x="0" y="14515"/>
                      <a:pt x="0" y="2586"/>
                    </a:cubicBezTo>
                    <a:cubicBezTo>
                      <a:pt x="-1" y="1721"/>
                      <a:pt x="51" y="858"/>
                      <a:pt x="155" y="0"/>
                    </a:cubicBezTo>
                  </a:path>
                  <a:path w="27022" h="24186" stroke="0" extrusionOk="0">
                    <a:moveTo>
                      <a:pt x="27022" y="23494"/>
                    </a:moveTo>
                    <a:cubicBezTo>
                      <a:pt x="25251" y="23953"/>
                      <a:pt x="23429" y="24185"/>
                      <a:pt x="21600" y="24186"/>
                    </a:cubicBezTo>
                    <a:cubicBezTo>
                      <a:pt x="9670" y="24186"/>
                      <a:pt x="0" y="14515"/>
                      <a:pt x="0" y="2586"/>
                    </a:cubicBezTo>
                    <a:cubicBezTo>
                      <a:pt x="-1" y="1721"/>
                      <a:pt x="51" y="858"/>
                      <a:pt x="155" y="0"/>
                    </a:cubicBezTo>
                    <a:lnTo>
                      <a:pt x="21600" y="2586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FF5050"/>
                </a:solidFill>
                <a:round/>
                <a:headEnd type="stealth" w="med" len="lg"/>
                <a:tailEnd type="none" w="sm" len="sm"/>
              </a:ln>
              <a:effectLst>
                <a:outerShdw dist="35921" dir="2700000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2752" y="1547"/>
                <a:ext cx="49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000">
                    <a:solidFill>
                      <a:srgbClr val="FF5050"/>
                    </a:solidFill>
                    <a:latin typeface="Arial" pitchFamily="34" charset="0"/>
                  </a:rPr>
                  <a:t>2916.6667</a:t>
                </a:r>
              </a:p>
            </p:txBody>
          </p:sp>
          <p:sp>
            <p:nvSpPr>
              <p:cNvPr id="14" name="Arc 8"/>
              <p:cNvSpPr>
                <a:spLocks/>
              </p:cNvSpPr>
              <p:nvPr/>
            </p:nvSpPr>
            <p:spPr bwMode="auto">
              <a:xfrm rot="10800000">
                <a:off x="2728" y="1558"/>
                <a:ext cx="1810" cy="383"/>
              </a:xfrm>
              <a:custGeom>
                <a:avLst/>
                <a:gdLst>
                  <a:gd name="G0" fmla="+- 21600 0 0"/>
                  <a:gd name="G1" fmla="+- 2589 0 0"/>
                  <a:gd name="G2" fmla="+- 21600 0 0"/>
                  <a:gd name="T0" fmla="*/ 27020 w 27020"/>
                  <a:gd name="T1" fmla="*/ 23498 h 24189"/>
                  <a:gd name="T2" fmla="*/ 156 w 27020"/>
                  <a:gd name="T3" fmla="*/ 0 h 24189"/>
                  <a:gd name="T4" fmla="*/ 21600 w 27020"/>
                  <a:gd name="T5" fmla="*/ 2589 h 24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020" h="24189" fill="none" extrusionOk="0">
                    <a:moveTo>
                      <a:pt x="27019" y="23497"/>
                    </a:moveTo>
                    <a:cubicBezTo>
                      <a:pt x="25249" y="23956"/>
                      <a:pt x="23428" y="24188"/>
                      <a:pt x="21600" y="24189"/>
                    </a:cubicBezTo>
                    <a:cubicBezTo>
                      <a:pt x="9670" y="24189"/>
                      <a:pt x="0" y="14518"/>
                      <a:pt x="0" y="2589"/>
                    </a:cubicBezTo>
                    <a:cubicBezTo>
                      <a:pt x="-1" y="1723"/>
                      <a:pt x="52" y="859"/>
                      <a:pt x="155" y="-1"/>
                    </a:cubicBezTo>
                  </a:path>
                  <a:path w="27020" h="24189" stroke="0" extrusionOk="0">
                    <a:moveTo>
                      <a:pt x="27019" y="23497"/>
                    </a:moveTo>
                    <a:cubicBezTo>
                      <a:pt x="25249" y="23956"/>
                      <a:pt x="23428" y="24188"/>
                      <a:pt x="21600" y="24189"/>
                    </a:cubicBezTo>
                    <a:cubicBezTo>
                      <a:pt x="9670" y="24189"/>
                      <a:pt x="0" y="14518"/>
                      <a:pt x="0" y="2589"/>
                    </a:cubicBezTo>
                    <a:cubicBezTo>
                      <a:pt x="-1" y="1723"/>
                      <a:pt x="52" y="859"/>
                      <a:pt x="155" y="-1"/>
                    </a:cubicBezTo>
                    <a:lnTo>
                      <a:pt x="21600" y="2589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FF5050"/>
                </a:solidFill>
                <a:round/>
                <a:headEnd type="stealth" w="med" len="lg"/>
                <a:tailEnd type="none" w="sm" len="sm"/>
              </a:ln>
              <a:effectLst>
                <a:outerShdw dist="35921" dir="2700000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Arc 9"/>
              <p:cNvSpPr>
                <a:spLocks/>
              </p:cNvSpPr>
              <p:nvPr/>
            </p:nvSpPr>
            <p:spPr bwMode="auto">
              <a:xfrm rot="10800000">
                <a:off x="2728" y="1446"/>
                <a:ext cx="1865" cy="383"/>
              </a:xfrm>
              <a:custGeom>
                <a:avLst/>
                <a:gdLst>
                  <a:gd name="G0" fmla="+- 21600 0 0"/>
                  <a:gd name="G1" fmla="+- 2587 0 0"/>
                  <a:gd name="G2" fmla="+- 21600 0 0"/>
                  <a:gd name="T0" fmla="*/ 27021 w 27021"/>
                  <a:gd name="T1" fmla="*/ 23496 h 24187"/>
                  <a:gd name="T2" fmla="*/ 156 w 27021"/>
                  <a:gd name="T3" fmla="*/ 0 h 24187"/>
                  <a:gd name="T4" fmla="*/ 21600 w 27021"/>
                  <a:gd name="T5" fmla="*/ 2587 h 24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021" h="24187" fill="none" extrusionOk="0">
                    <a:moveTo>
                      <a:pt x="27020" y="23495"/>
                    </a:moveTo>
                    <a:cubicBezTo>
                      <a:pt x="25250" y="23954"/>
                      <a:pt x="23428" y="24186"/>
                      <a:pt x="21600" y="24187"/>
                    </a:cubicBezTo>
                    <a:cubicBezTo>
                      <a:pt x="9670" y="24187"/>
                      <a:pt x="0" y="14516"/>
                      <a:pt x="0" y="2587"/>
                    </a:cubicBezTo>
                    <a:cubicBezTo>
                      <a:pt x="-1" y="1722"/>
                      <a:pt x="51" y="858"/>
                      <a:pt x="155" y="-1"/>
                    </a:cubicBezTo>
                  </a:path>
                  <a:path w="27021" h="24187" stroke="0" extrusionOk="0">
                    <a:moveTo>
                      <a:pt x="27020" y="23495"/>
                    </a:moveTo>
                    <a:cubicBezTo>
                      <a:pt x="25250" y="23954"/>
                      <a:pt x="23428" y="24186"/>
                      <a:pt x="21600" y="24187"/>
                    </a:cubicBezTo>
                    <a:cubicBezTo>
                      <a:pt x="9670" y="24187"/>
                      <a:pt x="0" y="14516"/>
                      <a:pt x="0" y="2587"/>
                    </a:cubicBezTo>
                    <a:cubicBezTo>
                      <a:pt x="-1" y="1722"/>
                      <a:pt x="51" y="858"/>
                      <a:pt x="155" y="-1"/>
                    </a:cubicBezTo>
                    <a:lnTo>
                      <a:pt x="21600" y="2587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FF5050"/>
                </a:solidFill>
                <a:round/>
                <a:headEnd type="stealth" w="med" len="lg"/>
                <a:tailEnd type="none" w="sm" len="sm"/>
              </a:ln>
              <a:effectLst>
                <a:outerShdw dist="17961" dir="2700000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2841" y="1429"/>
                <a:ext cx="29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000">
                    <a:solidFill>
                      <a:srgbClr val="FF5050"/>
                    </a:solidFill>
                    <a:latin typeface="Arial" pitchFamily="34" charset="0"/>
                  </a:rPr>
                  <a:t>2175</a:t>
                </a:r>
              </a:p>
            </p:txBody>
          </p:sp>
          <p:sp>
            <p:nvSpPr>
              <p:cNvPr id="17" name="Rectangle 11"/>
              <p:cNvSpPr>
                <a:spLocks noChangeArrowheads="1"/>
              </p:cNvSpPr>
              <p:nvPr/>
            </p:nvSpPr>
            <p:spPr bwMode="auto">
              <a:xfrm>
                <a:off x="3212" y="1317"/>
                <a:ext cx="49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000">
                    <a:solidFill>
                      <a:srgbClr val="FF5050"/>
                    </a:solidFill>
                    <a:latin typeface="Arial" pitchFamily="34" charset="0"/>
                  </a:rPr>
                  <a:t>1566.6667</a:t>
                </a:r>
              </a:p>
            </p:txBody>
          </p:sp>
        </p:grpSp>
      </p:grpSp>
      <p:sp>
        <p:nvSpPr>
          <p:cNvPr id="18" name="Rectangle 14"/>
          <p:cNvSpPr>
            <a:spLocks noChangeArrowheads="1"/>
          </p:cNvSpPr>
          <p:nvPr/>
        </p:nvSpPr>
        <p:spPr bwMode="blackWhite">
          <a:xfrm>
            <a:off x="939800" y="4017963"/>
            <a:ext cx="7480300" cy="17399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EMPNO ENAME      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7839 KING       PRESIDENT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7566 JONES      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7902 FORD       ANALYST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7788 SCOTT      ANALYST</a:t>
            </a: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blackWhite">
          <a:xfrm>
            <a:off x="927100" y="1878013"/>
            <a:ext cx="7432675" cy="187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&gt; ALL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		 (SELECT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avg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5 			FROM	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6			GROUP BY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28600" y="5867400"/>
            <a:ext cx="891540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&gt;ALL means more than the maximum and &lt;ALL means less than the minimum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96720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D3EB6C-98C0-4B8B-B724-E9E452D51664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</a:t>
            </a: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</a:t>
            </a: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THANK </a:t>
            </a: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YOU </a:t>
            </a:r>
            <a:b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0" y="1600200"/>
            <a:ext cx="3581400" cy="4525963"/>
          </a:xfrm>
          <a:prstGeom prst="rect">
            <a:avLst/>
          </a:prstGeom>
        </p:spPr>
        <p:txBody>
          <a:bodyPr/>
          <a:lstStyle/>
          <a:p>
            <a:pPr marL="342900" indent="-342900" algn="l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96720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D3EB6C-98C0-4B8B-B724-E9E452D51664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</a:t>
            </a: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</a:t>
            </a: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THANK </a:t>
            </a: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YOU </a:t>
            </a:r>
            <a:b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0" y="1600200"/>
            <a:ext cx="3581400" cy="4525963"/>
          </a:xfrm>
          <a:prstGeom prst="rect">
            <a:avLst/>
          </a:prstGeom>
        </p:spPr>
        <p:txBody>
          <a:bodyPr/>
          <a:lstStyle/>
          <a:p>
            <a:pPr marL="342900" indent="-342900" algn="l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96720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2258</TotalTime>
  <Words>251</Words>
  <Application>Microsoft Office PowerPoint</Application>
  <PresentationFormat>On-screen Show (4:3)</PresentationFormat>
  <Paragraphs>79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Introduction to Database Lecture 12: Subqueries: Part 02 </vt:lpstr>
      <vt:lpstr>Learning Objectives</vt:lpstr>
      <vt:lpstr>Multiple-Row Subqueries</vt:lpstr>
      <vt:lpstr>Using ANY Operator in Multiple-Row Subqueries</vt:lpstr>
      <vt:lpstr>Using IN Operator in Multiple-Row Subqueries</vt:lpstr>
      <vt:lpstr>Using ALL Operator in Multiple-Row Subqueries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</dc:title>
  <dc:creator>Juena Ahmed Noshin</dc:creator>
  <cp:lastModifiedBy>user pc</cp:lastModifiedBy>
  <cp:revision>201</cp:revision>
  <cp:lastPrinted>1998-06-30T21:15:58Z</cp:lastPrinted>
  <dcterms:created xsi:type="dcterms:W3CDTF">1995-06-17T23:31:02Z</dcterms:created>
  <dcterms:modified xsi:type="dcterms:W3CDTF">2020-09-01T04:20:48Z</dcterms:modified>
</cp:coreProperties>
</file>