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419" r:id="rId2"/>
    <p:sldId id="420" r:id="rId3"/>
    <p:sldId id="500" r:id="rId4"/>
    <p:sldId id="475" r:id="rId5"/>
    <p:sldId id="502" r:id="rId6"/>
    <p:sldId id="503" r:id="rId7"/>
    <p:sldId id="477" r:id="rId8"/>
    <p:sldId id="478" r:id="rId9"/>
    <p:sldId id="479" r:id="rId10"/>
    <p:sldId id="480" r:id="rId11"/>
    <p:sldId id="488" r:id="rId12"/>
    <p:sldId id="470" r:id="rId13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0033"/>
    <a:srgbClr val="000000"/>
    <a:srgbClr val="0099CC"/>
    <a:srgbClr val="FFCC66"/>
    <a:srgbClr val="FF9900"/>
    <a:srgbClr val="FF3300"/>
    <a:srgbClr val="FC012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44403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5375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5E6A67C-5171-4676-ACF2-568C80EFCC45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3837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152400"/>
            <a:ext cx="588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Heading (Level 1) Arial 11pt Bold</a:t>
            </a:r>
          </a:p>
          <a:p>
            <a:pPr lvl="1"/>
            <a:r>
              <a:rPr lang="en-US" noProof="0" smtClean="0"/>
              <a:t>Body Text (Level 2) Times New Roman 11pt</a:t>
            </a:r>
          </a:p>
          <a:p>
            <a:pPr lvl="2"/>
            <a:r>
              <a:rPr lang="en-US" noProof="0" smtClean="0"/>
              <a:t>Bullet 1 (Level 3) Times New Roman 11pt</a:t>
            </a:r>
          </a:p>
          <a:p>
            <a:pPr lvl="3"/>
            <a:r>
              <a:rPr lang="en-US" noProof="0" smtClean="0"/>
              <a:t>Bullet 2 (Level 4) Times New Roman 11pt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r>
              <a:rPr lang="en-US" noProof="0" smtClean="0"/>
              <a:t>Technical Note (Level 1) Arial 11pt Bold (CHANGE TO BLUE)</a:t>
            </a:r>
          </a:p>
          <a:p>
            <a:pPr lvl="0"/>
            <a:r>
              <a:rPr lang="en-US" noProof="0" smtClean="0"/>
              <a:t>Class Management Note (Level 1) Arial 11pt Bold (CHANGE TO BLUE)</a:t>
            </a:r>
          </a:p>
          <a:p>
            <a:pPr lvl="1"/>
            <a:r>
              <a:rPr lang="en-US" noProof="0" smtClean="0"/>
              <a:t>Body Text (Level 2) Times New Roman 11pt (CHANGE TO BLUE)</a:t>
            </a:r>
          </a:p>
          <a:p>
            <a:pPr lvl="2"/>
            <a:r>
              <a:rPr lang="en-US" noProof="0" smtClean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Introduction to Oracle: SQL and PL/SQL  1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B517E57-D154-464F-AB6B-48A81B16AB24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209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409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157163"/>
            <a:ext cx="5870575" cy="4402137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0C407F45-0339-4FDF-92C1-48833CA8D8B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2275" y="4765675"/>
            <a:ext cx="5995988" cy="3749675"/>
          </a:xfrm>
          <a:noFill/>
          <a:ln/>
        </p:spPr>
        <p:txBody>
          <a:bodyPr/>
          <a:lstStyle/>
          <a:p>
            <a:r>
              <a:rPr lang="en-US" smtClean="0"/>
              <a:t>What Is a View?</a:t>
            </a:r>
          </a:p>
          <a:p>
            <a:pPr lvl="1"/>
            <a:r>
              <a:rPr lang="en-US" smtClean="0"/>
              <a:t>You can present logical subsets or combinations of data by creating views of tables. </a:t>
            </a:r>
            <a:r>
              <a:rPr lang="en-US" smtClean="0">
                <a:latin typeface="Times" charset="0"/>
              </a:rPr>
              <a:t>A </a:t>
            </a:r>
            <a:r>
              <a:rPr lang="en-US" smtClean="0">
                <a:solidFill>
                  <a:srgbClr val="FC0128"/>
                </a:solidFill>
                <a:latin typeface="Times" charset="0"/>
              </a:rPr>
              <a:t>view </a:t>
            </a:r>
            <a:r>
              <a:rPr lang="en-US" smtClean="0">
                <a:latin typeface="Times" charset="0"/>
              </a:rPr>
              <a:t>is a logical table based on a table or another view. A view contains no data of its own but is like a window through which data from tables can be viewed or changed. The tables on which a view is based are called </a:t>
            </a:r>
            <a:r>
              <a:rPr lang="en-US" i="1" smtClean="0">
                <a:solidFill>
                  <a:srgbClr val="FC0128"/>
                </a:solidFill>
                <a:latin typeface="Times" charset="0"/>
              </a:rPr>
              <a:t>base tables</a:t>
            </a:r>
            <a:r>
              <a:rPr lang="en-US" smtClean="0">
                <a:solidFill>
                  <a:srgbClr val="FC0128"/>
                </a:solidFill>
                <a:latin typeface="Times" charset="0"/>
              </a:rPr>
              <a:t>.</a:t>
            </a:r>
            <a:r>
              <a:rPr lang="en-US" smtClean="0">
                <a:latin typeface="Times" charset="0"/>
              </a:rPr>
              <a:t> The view is stored as a SELECT statement in the data dictionary.</a:t>
            </a:r>
          </a:p>
          <a:p>
            <a:endParaRPr lang="en-US" b="0" dirty="0">
              <a:latin typeface="Times" charset="0"/>
            </a:endParaRPr>
          </a:p>
        </p:txBody>
      </p:sp>
      <p:sp>
        <p:nvSpPr>
          <p:cNvPr id="122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157163"/>
            <a:ext cx="5870575" cy="4402137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Advantages of Views</a:t>
            </a:r>
          </a:p>
          <a:p>
            <a:pPr lvl="2"/>
            <a:r>
              <a:rPr lang="en-US" dirty="0"/>
              <a:t>Views restrict access to the database because the view can display a selective portion of the database.</a:t>
            </a:r>
          </a:p>
          <a:p>
            <a:pPr lvl="2"/>
            <a:r>
              <a:rPr lang="en-US" dirty="0"/>
              <a:t>Views allow users to make simple queries to retrieve the results from complicated queries. For example, views allow users to query information from multiple tables without knowing how to write a join statement.</a:t>
            </a:r>
          </a:p>
          <a:p>
            <a:pPr lvl="2"/>
            <a:r>
              <a:rPr lang="en-US" dirty="0"/>
              <a:t>Views provide data independence for ad hoc users and application programs. One view can be used to retrieve data from several tables.</a:t>
            </a:r>
          </a:p>
          <a:p>
            <a:pPr lvl="2"/>
            <a:r>
              <a:rPr lang="en-US" dirty="0"/>
              <a:t>Views provide groups of users access to data according to their particular criteria.</a:t>
            </a:r>
          </a:p>
          <a:p>
            <a:pPr lvl="1"/>
            <a:r>
              <a:rPr lang="en-US" dirty="0"/>
              <a:t>For more information, see</a:t>
            </a:r>
            <a:br>
              <a:rPr lang="en-US" dirty="0"/>
            </a:br>
            <a:r>
              <a:rPr lang="en-US" i="1" dirty="0"/>
              <a:t>Oracle Server SQL Reference, </a:t>
            </a:r>
            <a:r>
              <a:rPr lang="en-US" dirty="0"/>
              <a:t>Release 8, “CREATE VIEW.”</a:t>
            </a:r>
          </a:p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43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6688" y="6599238"/>
            <a:ext cx="293687" cy="290512"/>
            <a:chOff x="105" y="4157"/>
            <a:chExt cx="185" cy="183"/>
          </a:xfrm>
        </p:grpSpPr>
        <p:sp>
          <p:nvSpPr>
            <p:cNvPr id="14342" name="Freeform 6"/>
            <p:cNvSpPr>
              <a:spLocks/>
            </p:cNvSpPr>
            <p:nvPr/>
          </p:nvSpPr>
          <p:spPr bwMode="auto">
            <a:xfrm>
              <a:off x="105" y="4157"/>
              <a:ext cx="176" cy="177"/>
            </a:xfrm>
            <a:custGeom>
              <a:avLst/>
              <a:gdLst/>
              <a:ahLst/>
              <a:cxnLst>
                <a:cxn ang="0">
                  <a:pos x="175" y="176"/>
                </a:cxn>
                <a:cxn ang="0">
                  <a:pos x="175" y="0"/>
                </a:cxn>
                <a:cxn ang="0">
                  <a:pos x="0" y="0"/>
                </a:cxn>
                <a:cxn ang="0">
                  <a:pos x="0" y="176"/>
                </a:cxn>
                <a:cxn ang="0">
                  <a:pos x="175" y="176"/>
                </a:cxn>
              </a:cxnLst>
              <a:rect l="0" t="0" r="r" b="b"/>
              <a:pathLst>
                <a:path w="176" h="177">
                  <a:moveTo>
                    <a:pt x="175" y="176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175" y="17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165" y="4223"/>
              <a:ext cx="71" cy="37"/>
            </a:xfrm>
            <a:custGeom>
              <a:avLst/>
              <a:gdLst/>
              <a:ahLst/>
              <a:cxnLst>
                <a:cxn ang="0">
                  <a:pos x="70" y="7"/>
                </a:cxn>
                <a:cxn ang="0">
                  <a:pos x="66" y="0"/>
                </a:cxn>
                <a:cxn ang="0">
                  <a:pos x="0" y="29"/>
                </a:cxn>
                <a:cxn ang="0">
                  <a:pos x="3" y="36"/>
                </a:cxn>
                <a:cxn ang="0">
                  <a:pos x="70" y="7"/>
                </a:cxn>
              </a:cxnLst>
              <a:rect l="0" t="0" r="r" b="b"/>
              <a:pathLst>
                <a:path w="71" h="37">
                  <a:moveTo>
                    <a:pt x="70" y="7"/>
                  </a:moveTo>
                  <a:lnTo>
                    <a:pt x="66" y="0"/>
                  </a:lnTo>
                  <a:lnTo>
                    <a:pt x="0" y="29"/>
                  </a:lnTo>
                  <a:lnTo>
                    <a:pt x="3" y="36"/>
                  </a:lnTo>
                  <a:lnTo>
                    <a:pt x="7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8"/>
            <p:cNvSpPr>
              <a:spLocks/>
            </p:cNvSpPr>
            <p:nvPr/>
          </p:nvSpPr>
          <p:spPr bwMode="auto">
            <a:xfrm>
              <a:off x="174" y="4239"/>
              <a:ext cx="69" cy="37"/>
            </a:xfrm>
            <a:custGeom>
              <a:avLst/>
              <a:gdLst/>
              <a:ahLst/>
              <a:cxnLst>
                <a:cxn ang="0">
                  <a:pos x="68" y="7"/>
                </a:cxn>
                <a:cxn ang="0">
                  <a:pos x="65" y="0"/>
                </a:cxn>
                <a:cxn ang="0">
                  <a:pos x="0" y="29"/>
                </a:cxn>
                <a:cxn ang="0">
                  <a:pos x="3" y="36"/>
                </a:cxn>
                <a:cxn ang="0">
                  <a:pos x="68" y="7"/>
                </a:cxn>
              </a:cxnLst>
              <a:rect l="0" t="0" r="r" b="b"/>
              <a:pathLst>
                <a:path w="69" h="37">
                  <a:moveTo>
                    <a:pt x="68" y="7"/>
                  </a:moveTo>
                  <a:lnTo>
                    <a:pt x="65" y="0"/>
                  </a:lnTo>
                  <a:lnTo>
                    <a:pt x="0" y="29"/>
                  </a:lnTo>
                  <a:lnTo>
                    <a:pt x="3" y="36"/>
                  </a:lnTo>
                  <a:lnTo>
                    <a:pt x="68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Freeform 9"/>
            <p:cNvSpPr>
              <a:spLocks/>
            </p:cNvSpPr>
            <p:nvPr/>
          </p:nvSpPr>
          <p:spPr bwMode="auto">
            <a:xfrm>
              <a:off x="180" y="4255"/>
              <a:ext cx="68" cy="35"/>
            </a:xfrm>
            <a:custGeom>
              <a:avLst/>
              <a:gdLst/>
              <a:ahLst/>
              <a:cxnLst>
                <a:cxn ang="0">
                  <a:pos x="67" y="6"/>
                </a:cxn>
                <a:cxn ang="0">
                  <a:pos x="64" y="0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7" y="6"/>
                </a:cxn>
              </a:cxnLst>
              <a:rect l="0" t="0" r="r" b="b"/>
              <a:pathLst>
                <a:path w="68" h="35">
                  <a:moveTo>
                    <a:pt x="67" y="6"/>
                  </a:moveTo>
                  <a:lnTo>
                    <a:pt x="64" y="0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7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188" y="4272"/>
              <a:ext cx="70" cy="35"/>
            </a:xfrm>
            <a:custGeom>
              <a:avLst/>
              <a:gdLst/>
              <a:ahLst/>
              <a:cxnLst>
                <a:cxn ang="0">
                  <a:pos x="69" y="6"/>
                </a:cxn>
                <a:cxn ang="0">
                  <a:pos x="65" y="0"/>
                </a:cxn>
                <a:cxn ang="0">
                  <a:pos x="0" y="27"/>
                </a:cxn>
                <a:cxn ang="0">
                  <a:pos x="3" y="34"/>
                </a:cxn>
                <a:cxn ang="0">
                  <a:pos x="69" y="6"/>
                </a:cxn>
              </a:cxnLst>
              <a:rect l="0" t="0" r="r" b="b"/>
              <a:pathLst>
                <a:path w="70" h="35">
                  <a:moveTo>
                    <a:pt x="69" y="6"/>
                  </a:moveTo>
                  <a:lnTo>
                    <a:pt x="65" y="0"/>
                  </a:lnTo>
                  <a:lnTo>
                    <a:pt x="0" y="27"/>
                  </a:lnTo>
                  <a:lnTo>
                    <a:pt x="3" y="34"/>
                  </a:lnTo>
                  <a:lnTo>
                    <a:pt x="69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Freeform 11"/>
            <p:cNvSpPr>
              <a:spLocks/>
            </p:cNvSpPr>
            <p:nvPr/>
          </p:nvSpPr>
          <p:spPr bwMode="auto">
            <a:xfrm>
              <a:off x="196" y="4287"/>
              <a:ext cx="69" cy="38"/>
            </a:xfrm>
            <a:custGeom>
              <a:avLst/>
              <a:gdLst/>
              <a:ahLst/>
              <a:cxnLst>
                <a:cxn ang="0">
                  <a:pos x="68" y="7"/>
                </a:cxn>
                <a:cxn ang="0">
                  <a:pos x="65" y="0"/>
                </a:cxn>
                <a:cxn ang="0">
                  <a:pos x="0" y="29"/>
                </a:cxn>
                <a:cxn ang="0">
                  <a:pos x="3" y="37"/>
                </a:cxn>
                <a:cxn ang="0">
                  <a:pos x="68" y="7"/>
                </a:cxn>
              </a:cxnLst>
              <a:rect l="0" t="0" r="r" b="b"/>
              <a:pathLst>
                <a:path w="69" h="38">
                  <a:moveTo>
                    <a:pt x="68" y="7"/>
                  </a:moveTo>
                  <a:lnTo>
                    <a:pt x="65" y="0"/>
                  </a:lnTo>
                  <a:lnTo>
                    <a:pt x="0" y="29"/>
                  </a:lnTo>
                  <a:lnTo>
                    <a:pt x="3" y="37"/>
                  </a:lnTo>
                  <a:lnTo>
                    <a:pt x="68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Freeform 12"/>
            <p:cNvSpPr>
              <a:spLocks/>
            </p:cNvSpPr>
            <p:nvPr/>
          </p:nvSpPr>
          <p:spPr bwMode="auto">
            <a:xfrm>
              <a:off x="125" y="4186"/>
              <a:ext cx="121" cy="58"/>
            </a:xfrm>
            <a:custGeom>
              <a:avLst/>
              <a:gdLst/>
              <a:ahLst/>
              <a:cxnLst>
                <a:cxn ang="0">
                  <a:pos x="120" y="7"/>
                </a:cxn>
                <a:cxn ang="0">
                  <a:pos x="118" y="0"/>
                </a:cxn>
                <a:cxn ang="0">
                  <a:pos x="0" y="50"/>
                </a:cxn>
                <a:cxn ang="0">
                  <a:pos x="2" y="57"/>
                </a:cxn>
                <a:cxn ang="0">
                  <a:pos x="120" y="7"/>
                </a:cxn>
              </a:cxnLst>
              <a:rect l="0" t="0" r="r" b="b"/>
              <a:pathLst>
                <a:path w="121" h="58">
                  <a:moveTo>
                    <a:pt x="120" y="7"/>
                  </a:moveTo>
                  <a:lnTo>
                    <a:pt x="118" y="0"/>
                  </a:lnTo>
                  <a:lnTo>
                    <a:pt x="0" y="50"/>
                  </a:lnTo>
                  <a:lnTo>
                    <a:pt x="2" y="57"/>
                  </a:lnTo>
                  <a:lnTo>
                    <a:pt x="12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109" y="4174"/>
              <a:ext cx="123" cy="59"/>
            </a:xfrm>
            <a:custGeom>
              <a:avLst/>
              <a:gdLst/>
              <a:ahLst/>
              <a:cxnLst>
                <a:cxn ang="0">
                  <a:pos x="122" y="7"/>
                </a:cxn>
                <a:cxn ang="0">
                  <a:pos x="119" y="0"/>
                </a:cxn>
                <a:cxn ang="0">
                  <a:pos x="0" y="51"/>
                </a:cxn>
                <a:cxn ang="0">
                  <a:pos x="2" y="58"/>
                </a:cxn>
                <a:cxn ang="0">
                  <a:pos x="122" y="7"/>
                </a:cxn>
              </a:cxnLst>
              <a:rect l="0" t="0" r="r" b="b"/>
              <a:pathLst>
                <a:path w="123" h="59">
                  <a:moveTo>
                    <a:pt x="122" y="7"/>
                  </a:moveTo>
                  <a:lnTo>
                    <a:pt x="119" y="0"/>
                  </a:lnTo>
                  <a:lnTo>
                    <a:pt x="0" y="51"/>
                  </a:lnTo>
                  <a:lnTo>
                    <a:pt x="2" y="58"/>
                  </a:lnTo>
                  <a:lnTo>
                    <a:pt x="122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Freeform 14"/>
            <p:cNvSpPr>
              <a:spLocks/>
            </p:cNvSpPr>
            <p:nvPr/>
          </p:nvSpPr>
          <p:spPr bwMode="auto">
            <a:xfrm>
              <a:off x="236" y="4188"/>
              <a:ext cx="54" cy="104"/>
            </a:xfrm>
            <a:custGeom>
              <a:avLst/>
              <a:gdLst/>
              <a:ahLst/>
              <a:cxnLst>
                <a:cxn ang="0">
                  <a:pos x="46" y="103"/>
                </a:cxn>
                <a:cxn ang="0">
                  <a:pos x="53" y="100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46" y="103"/>
                </a:cxn>
              </a:cxnLst>
              <a:rect l="0" t="0" r="r" b="b"/>
              <a:pathLst>
                <a:path w="54" h="104">
                  <a:moveTo>
                    <a:pt x="46" y="103"/>
                  </a:moveTo>
                  <a:lnTo>
                    <a:pt x="53" y="100"/>
                  </a:lnTo>
                  <a:lnTo>
                    <a:pt x="7" y="0"/>
                  </a:lnTo>
                  <a:lnTo>
                    <a:pt x="0" y="2"/>
                  </a:lnTo>
                  <a:lnTo>
                    <a:pt x="46" y="10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Freeform 15"/>
            <p:cNvSpPr>
              <a:spLocks/>
            </p:cNvSpPr>
            <p:nvPr/>
          </p:nvSpPr>
          <p:spPr bwMode="auto">
            <a:xfrm>
              <a:off x="125" y="4233"/>
              <a:ext cx="53" cy="107"/>
            </a:xfrm>
            <a:custGeom>
              <a:avLst/>
              <a:gdLst/>
              <a:ahLst/>
              <a:cxnLst>
                <a:cxn ang="0">
                  <a:pos x="45" y="106"/>
                </a:cxn>
                <a:cxn ang="0">
                  <a:pos x="52" y="102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45" y="106"/>
                </a:cxn>
              </a:cxnLst>
              <a:rect l="0" t="0" r="r" b="b"/>
              <a:pathLst>
                <a:path w="53" h="107">
                  <a:moveTo>
                    <a:pt x="45" y="106"/>
                  </a:moveTo>
                  <a:lnTo>
                    <a:pt x="52" y="102"/>
                  </a:lnTo>
                  <a:lnTo>
                    <a:pt x="6" y="0"/>
                  </a:lnTo>
                  <a:lnTo>
                    <a:pt x="0" y="4"/>
                  </a:lnTo>
                  <a:lnTo>
                    <a:pt x="45" y="10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05" y="4225"/>
              <a:ext cx="57" cy="115"/>
            </a:xfrm>
            <a:custGeom>
              <a:avLst/>
              <a:gdLst/>
              <a:ahLst/>
              <a:cxnLst>
                <a:cxn ang="0">
                  <a:pos x="49" y="114"/>
                </a:cxn>
                <a:cxn ang="0">
                  <a:pos x="56" y="111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49" y="114"/>
                </a:cxn>
              </a:cxnLst>
              <a:rect l="0" t="0" r="r" b="b"/>
              <a:pathLst>
                <a:path w="57" h="115">
                  <a:moveTo>
                    <a:pt x="49" y="114"/>
                  </a:moveTo>
                  <a:lnTo>
                    <a:pt x="56" y="111"/>
                  </a:lnTo>
                  <a:lnTo>
                    <a:pt x="5" y="0"/>
                  </a:lnTo>
                  <a:lnTo>
                    <a:pt x="0" y="2"/>
                  </a:lnTo>
                  <a:lnTo>
                    <a:pt x="49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Freeform 17"/>
            <p:cNvSpPr>
              <a:spLocks/>
            </p:cNvSpPr>
            <p:nvPr/>
          </p:nvSpPr>
          <p:spPr bwMode="auto">
            <a:xfrm>
              <a:off x="108" y="4225"/>
              <a:ext cx="27" cy="18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6" y="10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22" y="17"/>
                </a:cxn>
              </a:cxnLst>
              <a:rect l="0" t="0" r="r" b="b"/>
              <a:pathLst>
                <a:path w="27" h="18">
                  <a:moveTo>
                    <a:pt x="22" y="17"/>
                  </a:moveTo>
                  <a:lnTo>
                    <a:pt x="26" y="10"/>
                  </a:lnTo>
                  <a:lnTo>
                    <a:pt x="4" y="0"/>
                  </a:lnTo>
                  <a:lnTo>
                    <a:pt x="0" y="6"/>
                  </a:lnTo>
                  <a:lnTo>
                    <a:pt x="22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Freeform 18"/>
            <p:cNvSpPr>
              <a:spLocks/>
            </p:cNvSpPr>
            <p:nvPr/>
          </p:nvSpPr>
          <p:spPr bwMode="auto">
            <a:xfrm>
              <a:off x="215" y="4181"/>
              <a:ext cx="28" cy="18"/>
            </a:xfrm>
            <a:custGeom>
              <a:avLst/>
              <a:gdLst/>
              <a:ahLst/>
              <a:cxnLst>
                <a:cxn ang="0">
                  <a:pos x="23" y="17"/>
                </a:cxn>
                <a:cxn ang="0">
                  <a:pos x="27" y="1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23" y="17"/>
                </a:cxn>
              </a:cxnLst>
              <a:rect l="0" t="0" r="r" b="b"/>
              <a:pathLst>
                <a:path w="28" h="18">
                  <a:moveTo>
                    <a:pt x="23" y="17"/>
                  </a:moveTo>
                  <a:lnTo>
                    <a:pt x="27" y="10"/>
                  </a:lnTo>
                  <a:lnTo>
                    <a:pt x="4" y="0"/>
                  </a:lnTo>
                  <a:lnTo>
                    <a:pt x="0" y="5"/>
                  </a:lnTo>
                  <a:lnTo>
                    <a:pt x="23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Advantages of Views</a:t>
            </a:r>
          </a:p>
          <a:p>
            <a:pPr lvl="2"/>
            <a:r>
              <a:rPr lang="en-US" dirty="0"/>
              <a:t>Views restrict access to the database because the view can display a selective portion of the database.</a:t>
            </a:r>
          </a:p>
          <a:p>
            <a:pPr lvl="2"/>
            <a:r>
              <a:rPr lang="en-US" dirty="0"/>
              <a:t>Views allow users to make simple queries to retrieve the results from complicated queries. For example, views allow users to query information from multiple tables without knowing how to write a join statement.</a:t>
            </a:r>
          </a:p>
          <a:p>
            <a:pPr lvl="2"/>
            <a:r>
              <a:rPr lang="en-US" dirty="0"/>
              <a:t>Views provide data independence for ad hoc users and application programs. One view can be used to retrieve data from several tables.</a:t>
            </a:r>
          </a:p>
          <a:p>
            <a:pPr lvl="2"/>
            <a:r>
              <a:rPr lang="en-US" dirty="0"/>
              <a:t>Views provide groups of users access to data according to their particular criteria.</a:t>
            </a:r>
          </a:p>
          <a:p>
            <a:pPr lvl="1"/>
            <a:r>
              <a:rPr lang="en-US" dirty="0"/>
              <a:t>For more information, see</a:t>
            </a:r>
            <a:br>
              <a:rPr lang="en-US" dirty="0"/>
            </a:br>
            <a:r>
              <a:rPr lang="en-US" i="1" dirty="0"/>
              <a:t>Oracle Server SQL Reference, </a:t>
            </a:r>
            <a:r>
              <a:rPr lang="en-US" dirty="0"/>
              <a:t>Release 8, “CREATE VIEW.”</a:t>
            </a:r>
          </a:p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43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6688" y="6599238"/>
            <a:ext cx="293687" cy="290512"/>
            <a:chOff x="105" y="4157"/>
            <a:chExt cx="185" cy="183"/>
          </a:xfrm>
        </p:grpSpPr>
        <p:sp>
          <p:nvSpPr>
            <p:cNvPr id="14342" name="Freeform 6"/>
            <p:cNvSpPr>
              <a:spLocks/>
            </p:cNvSpPr>
            <p:nvPr/>
          </p:nvSpPr>
          <p:spPr bwMode="auto">
            <a:xfrm>
              <a:off x="105" y="4157"/>
              <a:ext cx="176" cy="177"/>
            </a:xfrm>
            <a:custGeom>
              <a:avLst/>
              <a:gdLst/>
              <a:ahLst/>
              <a:cxnLst>
                <a:cxn ang="0">
                  <a:pos x="175" y="176"/>
                </a:cxn>
                <a:cxn ang="0">
                  <a:pos x="175" y="0"/>
                </a:cxn>
                <a:cxn ang="0">
                  <a:pos x="0" y="0"/>
                </a:cxn>
                <a:cxn ang="0">
                  <a:pos x="0" y="176"/>
                </a:cxn>
                <a:cxn ang="0">
                  <a:pos x="175" y="176"/>
                </a:cxn>
              </a:cxnLst>
              <a:rect l="0" t="0" r="r" b="b"/>
              <a:pathLst>
                <a:path w="176" h="177">
                  <a:moveTo>
                    <a:pt x="175" y="176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175" y="17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165" y="4223"/>
              <a:ext cx="71" cy="37"/>
            </a:xfrm>
            <a:custGeom>
              <a:avLst/>
              <a:gdLst/>
              <a:ahLst/>
              <a:cxnLst>
                <a:cxn ang="0">
                  <a:pos x="70" y="7"/>
                </a:cxn>
                <a:cxn ang="0">
                  <a:pos x="66" y="0"/>
                </a:cxn>
                <a:cxn ang="0">
                  <a:pos x="0" y="29"/>
                </a:cxn>
                <a:cxn ang="0">
                  <a:pos x="3" y="36"/>
                </a:cxn>
                <a:cxn ang="0">
                  <a:pos x="70" y="7"/>
                </a:cxn>
              </a:cxnLst>
              <a:rect l="0" t="0" r="r" b="b"/>
              <a:pathLst>
                <a:path w="71" h="37">
                  <a:moveTo>
                    <a:pt x="70" y="7"/>
                  </a:moveTo>
                  <a:lnTo>
                    <a:pt x="66" y="0"/>
                  </a:lnTo>
                  <a:lnTo>
                    <a:pt x="0" y="29"/>
                  </a:lnTo>
                  <a:lnTo>
                    <a:pt x="3" y="36"/>
                  </a:lnTo>
                  <a:lnTo>
                    <a:pt x="7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8"/>
            <p:cNvSpPr>
              <a:spLocks/>
            </p:cNvSpPr>
            <p:nvPr/>
          </p:nvSpPr>
          <p:spPr bwMode="auto">
            <a:xfrm>
              <a:off x="174" y="4239"/>
              <a:ext cx="69" cy="37"/>
            </a:xfrm>
            <a:custGeom>
              <a:avLst/>
              <a:gdLst/>
              <a:ahLst/>
              <a:cxnLst>
                <a:cxn ang="0">
                  <a:pos x="68" y="7"/>
                </a:cxn>
                <a:cxn ang="0">
                  <a:pos x="65" y="0"/>
                </a:cxn>
                <a:cxn ang="0">
                  <a:pos x="0" y="29"/>
                </a:cxn>
                <a:cxn ang="0">
                  <a:pos x="3" y="36"/>
                </a:cxn>
                <a:cxn ang="0">
                  <a:pos x="68" y="7"/>
                </a:cxn>
              </a:cxnLst>
              <a:rect l="0" t="0" r="r" b="b"/>
              <a:pathLst>
                <a:path w="69" h="37">
                  <a:moveTo>
                    <a:pt x="68" y="7"/>
                  </a:moveTo>
                  <a:lnTo>
                    <a:pt x="65" y="0"/>
                  </a:lnTo>
                  <a:lnTo>
                    <a:pt x="0" y="29"/>
                  </a:lnTo>
                  <a:lnTo>
                    <a:pt x="3" y="36"/>
                  </a:lnTo>
                  <a:lnTo>
                    <a:pt x="68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Freeform 9"/>
            <p:cNvSpPr>
              <a:spLocks/>
            </p:cNvSpPr>
            <p:nvPr/>
          </p:nvSpPr>
          <p:spPr bwMode="auto">
            <a:xfrm>
              <a:off x="180" y="4255"/>
              <a:ext cx="68" cy="35"/>
            </a:xfrm>
            <a:custGeom>
              <a:avLst/>
              <a:gdLst/>
              <a:ahLst/>
              <a:cxnLst>
                <a:cxn ang="0">
                  <a:pos x="67" y="6"/>
                </a:cxn>
                <a:cxn ang="0">
                  <a:pos x="64" y="0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7" y="6"/>
                </a:cxn>
              </a:cxnLst>
              <a:rect l="0" t="0" r="r" b="b"/>
              <a:pathLst>
                <a:path w="68" h="35">
                  <a:moveTo>
                    <a:pt x="67" y="6"/>
                  </a:moveTo>
                  <a:lnTo>
                    <a:pt x="64" y="0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7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188" y="4272"/>
              <a:ext cx="70" cy="35"/>
            </a:xfrm>
            <a:custGeom>
              <a:avLst/>
              <a:gdLst/>
              <a:ahLst/>
              <a:cxnLst>
                <a:cxn ang="0">
                  <a:pos x="69" y="6"/>
                </a:cxn>
                <a:cxn ang="0">
                  <a:pos x="65" y="0"/>
                </a:cxn>
                <a:cxn ang="0">
                  <a:pos x="0" y="27"/>
                </a:cxn>
                <a:cxn ang="0">
                  <a:pos x="3" y="34"/>
                </a:cxn>
                <a:cxn ang="0">
                  <a:pos x="69" y="6"/>
                </a:cxn>
              </a:cxnLst>
              <a:rect l="0" t="0" r="r" b="b"/>
              <a:pathLst>
                <a:path w="70" h="35">
                  <a:moveTo>
                    <a:pt x="69" y="6"/>
                  </a:moveTo>
                  <a:lnTo>
                    <a:pt x="65" y="0"/>
                  </a:lnTo>
                  <a:lnTo>
                    <a:pt x="0" y="27"/>
                  </a:lnTo>
                  <a:lnTo>
                    <a:pt x="3" y="34"/>
                  </a:lnTo>
                  <a:lnTo>
                    <a:pt x="69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Freeform 11"/>
            <p:cNvSpPr>
              <a:spLocks/>
            </p:cNvSpPr>
            <p:nvPr/>
          </p:nvSpPr>
          <p:spPr bwMode="auto">
            <a:xfrm>
              <a:off x="196" y="4287"/>
              <a:ext cx="69" cy="38"/>
            </a:xfrm>
            <a:custGeom>
              <a:avLst/>
              <a:gdLst/>
              <a:ahLst/>
              <a:cxnLst>
                <a:cxn ang="0">
                  <a:pos x="68" y="7"/>
                </a:cxn>
                <a:cxn ang="0">
                  <a:pos x="65" y="0"/>
                </a:cxn>
                <a:cxn ang="0">
                  <a:pos x="0" y="29"/>
                </a:cxn>
                <a:cxn ang="0">
                  <a:pos x="3" y="37"/>
                </a:cxn>
                <a:cxn ang="0">
                  <a:pos x="68" y="7"/>
                </a:cxn>
              </a:cxnLst>
              <a:rect l="0" t="0" r="r" b="b"/>
              <a:pathLst>
                <a:path w="69" h="38">
                  <a:moveTo>
                    <a:pt x="68" y="7"/>
                  </a:moveTo>
                  <a:lnTo>
                    <a:pt x="65" y="0"/>
                  </a:lnTo>
                  <a:lnTo>
                    <a:pt x="0" y="29"/>
                  </a:lnTo>
                  <a:lnTo>
                    <a:pt x="3" y="37"/>
                  </a:lnTo>
                  <a:lnTo>
                    <a:pt x="68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Freeform 12"/>
            <p:cNvSpPr>
              <a:spLocks/>
            </p:cNvSpPr>
            <p:nvPr/>
          </p:nvSpPr>
          <p:spPr bwMode="auto">
            <a:xfrm>
              <a:off x="125" y="4186"/>
              <a:ext cx="121" cy="58"/>
            </a:xfrm>
            <a:custGeom>
              <a:avLst/>
              <a:gdLst/>
              <a:ahLst/>
              <a:cxnLst>
                <a:cxn ang="0">
                  <a:pos x="120" y="7"/>
                </a:cxn>
                <a:cxn ang="0">
                  <a:pos x="118" y="0"/>
                </a:cxn>
                <a:cxn ang="0">
                  <a:pos x="0" y="50"/>
                </a:cxn>
                <a:cxn ang="0">
                  <a:pos x="2" y="57"/>
                </a:cxn>
                <a:cxn ang="0">
                  <a:pos x="120" y="7"/>
                </a:cxn>
              </a:cxnLst>
              <a:rect l="0" t="0" r="r" b="b"/>
              <a:pathLst>
                <a:path w="121" h="58">
                  <a:moveTo>
                    <a:pt x="120" y="7"/>
                  </a:moveTo>
                  <a:lnTo>
                    <a:pt x="118" y="0"/>
                  </a:lnTo>
                  <a:lnTo>
                    <a:pt x="0" y="50"/>
                  </a:lnTo>
                  <a:lnTo>
                    <a:pt x="2" y="57"/>
                  </a:lnTo>
                  <a:lnTo>
                    <a:pt x="12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109" y="4174"/>
              <a:ext cx="123" cy="59"/>
            </a:xfrm>
            <a:custGeom>
              <a:avLst/>
              <a:gdLst/>
              <a:ahLst/>
              <a:cxnLst>
                <a:cxn ang="0">
                  <a:pos x="122" y="7"/>
                </a:cxn>
                <a:cxn ang="0">
                  <a:pos x="119" y="0"/>
                </a:cxn>
                <a:cxn ang="0">
                  <a:pos x="0" y="51"/>
                </a:cxn>
                <a:cxn ang="0">
                  <a:pos x="2" y="58"/>
                </a:cxn>
                <a:cxn ang="0">
                  <a:pos x="122" y="7"/>
                </a:cxn>
              </a:cxnLst>
              <a:rect l="0" t="0" r="r" b="b"/>
              <a:pathLst>
                <a:path w="123" h="59">
                  <a:moveTo>
                    <a:pt x="122" y="7"/>
                  </a:moveTo>
                  <a:lnTo>
                    <a:pt x="119" y="0"/>
                  </a:lnTo>
                  <a:lnTo>
                    <a:pt x="0" y="51"/>
                  </a:lnTo>
                  <a:lnTo>
                    <a:pt x="2" y="58"/>
                  </a:lnTo>
                  <a:lnTo>
                    <a:pt x="122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Freeform 14"/>
            <p:cNvSpPr>
              <a:spLocks/>
            </p:cNvSpPr>
            <p:nvPr/>
          </p:nvSpPr>
          <p:spPr bwMode="auto">
            <a:xfrm>
              <a:off x="236" y="4188"/>
              <a:ext cx="54" cy="104"/>
            </a:xfrm>
            <a:custGeom>
              <a:avLst/>
              <a:gdLst/>
              <a:ahLst/>
              <a:cxnLst>
                <a:cxn ang="0">
                  <a:pos x="46" y="103"/>
                </a:cxn>
                <a:cxn ang="0">
                  <a:pos x="53" y="100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46" y="103"/>
                </a:cxn>
              </a:cxnLst>
              <a:rect l="0" t="0" r="r" b="b"/>
              <a:pathLst>
                <a:path w="54" h="104">
                  <a:moveTo>
                    <a:pt x="46" y="103"/>
                  </a:moveTo>
                  <a:lnTo>
                    <a:pt x="53" y="100"/>
                  </a:lnTo>
                  <a:lnTo>
                    <a:pt x="7" y="0"/>
                  </a:lnTo>
                  <a:lnTo>
                    <a:pt x="0" y="2"/>
                  </a:lnTo>
                  <a:lnTo>
                    <a:pt x="46" y="10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Freeform 15"/>
            <p:cNvSpPr>
              <a:spLocks/>
            </p:cNvSpPr>
            <p:nvPr/>
          </p:nvSpPr>
          <p:spPr bwMode="auto">
            <a:xfrm>
              <a:off x="125" y="4233"/>
              <a:ext cx="53" cy="107"/>
            </a:xfrm>
            <a:custGeom>
              <a:avLst/>
              <a:gdLst/>
              <a:ahLst/>
              <a:cxnLst>
                <a:cxn ang="0">
                  <a:pos x="45" y="106"/>
                </a:cxn>
                <a:cxn ang="0">
                  <a:pos x="52" y="102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45" y="106"/>
                </a:cxn>
              </a:cxnLst>
              <a:rect l="0" t="0" r="r" b="b"/>
              <a:pathLst>
                <a:path w="53" h="107">
                  <a:moveTo>
                    <a:pt x="45" y="106"/>
                  </a:moveTo>
                  <a:lnTo>
                    <a:pt x="52" y="102"/>
                  </a:lnTo>
                  <a:lnTo>
                    <a:pt x="6" y="0"/>
                  </a:lnTo>
                  <a:lnTo>
                    <a:pt x="0" y="4"/>
                  </a:lnTo>
                  <a:lnTo>
                    <a:pt x="45" y="10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05" y="4225"/>
              <a:ext cx="57" cy="115"/>
            </a:xfrm>
            <a:custGeom>
              <a:avLst/>
              <a:gdLst/>
              <a:ahLst/>
              <a:cxnLst>
                <a:cxn ang="0">
                  <a:pos x="49" y="114"/>
                </a:cxn>
                <a:cxn ang="0">
                  <a:pos x="56" y="111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49" y="114"/>
                </a:cxn>
              </a:cxnLst>
              <a:rect l="0" t="0" r="r" b="b"/>
              <a:pathLst>
                <a:path w="57" h="115">
                  <a:moveTo>
                    <a:pt x="49" y="114"/>
                  </a:moveTo>
                  <a:lnTo>
                    <a:pt x="56" y="111"/>
                  </a:lnTo>
                  <a:lnTo>
                    <a:pt x="5" y="0"/>
                  </a:lnTo>
                  <a:lnTo>
                    <a:pt x="0" y="2"/>
                  </a:lnTo>
                  <a:lnTo>
                    <a:pt x="49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Freeform 17"/>
            <p:cNvSpPr>
              <a:spLocks/>
            </p:cNvSpPr>
            <p:nvPr/>
          </p:nvSpPr>
          <p:spPr bwMode="auto">
            <a:xfrm>
              <a:off x="108" y="4225"/>
              <a:ext cx="27" cy="18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6" y="10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22" y="17"/>
                </a:cxn>
              </a:cxnLst>
              <a:rect l="0" t="0" r="r" b="b"/>
              <a:pathLst>
                <a:path w="27" h="18">
                  <a:moveTo>
                    <a:pt x="22" y="17"/>
                  </a:moveTo>
                  <a:lnTo>
                    <a:pt x="26" y="10"/>
                  </a:lnTo>
                  <a:lnTo>
                    <a:pt x="4" y="0"/>
                  </a:lnTo>
                  <a:lnTo>
                    <a:pt x="0" y="6"/>
                  </a:lnTo>
                  <a:lnTo>
                    <a:pt x="22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Freeform 18"/>
            <p:cNvSpPr>
              <a:spLocks/>
            </p:cNvSpPr>
            <p:nvPr/>
          </p:nvSpPr>
          <p:spPr bwMode="auto">
            <a:xfrm>
              <a:off x="215" y="4181"/>
              <a:ext cx="28" cy="18"/>
            </a:xfrm>
            <a:custGeom>
              <a:avLst/>
              <a:gdLst/>
              <a:ahLst/>
              <a:cxnLst>
                <a:cxn ang="0">
                  <a:pos x="23" y="17"/>
                </a:cxn>
                <a:cxn ang="0">
                  <a:pos x="27" y="1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23" y="17"/>
                </a:cxn>
              </a:cxnLst>
              <a:rect l="0" t="0" r="r" b="b"/>
              <a:pathLst>
                <a:path w="28" h="18">
                  <a:moveTo>
                    <a:pt x="23" y="17"/>
                  </a:moveTo>
                  <a:lnTo>
                    <a:pt x="27" y="10"/>
                  </a:lnTo>
                  <a:lnTo>
                    <a:pt x="4" y="0"/>
                  </a:lnTo>
                  <a:lnTo>
                    <a:pt x="0" y="5"/>
                  </a:lnTo>
                  <a:lnTo>
                    <a:pt x="23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Advantages of Views</a:t>
            </a:r>
          </a:p>
          <a:p>
            <a:pPr lvl="2"/>
            <a:r>
              <a:rPr lang="en-US" dirty="0"/>
              <a:t>Views restrict access to the database because the view can display a selective portion of the database.</a:t>
            </a:r>
          </a:p>
          <a:p>
            <a:pPr lvl="2"/>
            <a:r>
              <a:rPr lang="en-US" dirty="0"/>
              <a:t>Views allow users to make simple queries to retrieve the results from complicated queries. For example, views allow users to query information from multiple tables without knowing how to write a join statement.</a:t>
            </a:r>
          </a:p>
          <a:p>
            <a:pPr lvl="2"/>
            <a:r>
              <a:rPr lang="en-US" dirty="0"/>
              <a:t>Views provide data independence for ad hoc users and application programs. One view can be used to retrieve data from several tables.</a:t>
            </a:r>
          </a:p>
          <a:p>
            <a:pPr lvl="2"/>
            <a:r>
              <a:rPr lang="en-US" dirty="0"/>
              <a:t>Views provide groups of users access to data according to their particular criteria.</a:t>
            </a:r>
          </a:p>
          <a:p>
            <a:pPr lvl="1"/>
            <a:r>
              <a:rPr lang="en-US" dirty="0"/>
              <a:t>For more information, see</a:t>
            </a:r>
            <a:br>
              <a:rPr lang="en-US" dirty="0"/>
            </a:br>
            <a:r>
              <a:rPr lang="en-US" i="1" dirty="0"/>
              <a:t>Oracle Server SQL Reference, </a:t>
            </a:r>
            <a:r>
              <a:rPr lang="en-US" dirty="0"/>
              <a:t>Release 8, “CREATE VIEW.”</a:t>
            </a:r>
          </a:p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43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6688" y="6599238"/>
            <a:ext cx="293687" cy="290512"/>
            <a:chOff x="105" y="4157"/>
            <a:chExt cx="185" cy="183"/>
          </a:xfrm>
        </p:grpSpPr>
        <p:sp>
          <p:nvSpPr>
            <p:cNvPr id="14342" name="Freeform 6"/>
            <p:cNvSpPr>
              <a:spLocks/>
            </p:cNvSpPr>
            <p:nvPr/>
          </p:nvSpPr>
          <p:spPr bwMode="auto">
            <a:xfrm>
              <a:off x="105" y="4157"/>
              <a:ext cx="176" cy="177"/>
            </a:xfrm>
            <a:custGeom>
              <a:avLst/>
              <a:gdLst/>
              <a:ahLst/>
              <a:cxnLst>
                <a:cxn ang="0">
                  <a:pos x="175" y="176"/>
                </a:cxn>
                <a:cxn ang="0">
                  <a:pos x="175" y="0"/>
                </a:cxn>
                <a:cxn ang="0">
                  <a:pos x="0" y="0"/>
                </a:cxn>
                <a:cxn ang="0">
                  <a:pos x="0" y="176"/>
                </a:cxn>
                <a:cxn ang="0">
                  <a:pos x="175" y="176"/>
                </a:cxn>
              </a:cxnLst>
              <a:rect l="0" t="0" r="r" b="b"/>
              <a:pathLst>
                <a:path w="176" h="177">
                  <a:moveTo>
                    <a:pt x="175" y="176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175" y="17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165" y="4223"/>
              <a:ext cx="71" cy="37"/>
            </a:xfrm>
            <a:custGeom>
              <a:avLst/>
              <a:gdLst/>
              <a:ahLst/>
              <a:cxnLst>
                <a:cxn ang="0">
                  <a:pos x="70" y="7"/>
                </a:cxn>
                <a:cxn ang="0">
                  <a:pos x="66" y="0"/>
                </a:cxn>
                <a:cxn ang="0">
                  <a:pos x="0" y="29"/>
                </a:cxn>
                <a:cxn ang="0">
                  <a:pos x="3" y="36"/>
                </a:cxn>
                <a:cxn ang="0">
                  <a:pos x="70" y="7"/>
                </a:cxn>
              </a:cxnLst>
              <a:rect l="0" t="0" r="r" b="b"/>
              <a:pathLst>
                <a:path w="71" h="37">
                  <a:moveTo>
                    <a:pt x="70" y="7"/>
                  </a:moveTo>
                  <a:lnTo>
                    <a:pt x="66" y="0"/>
                  </a:lnTo>
                  <a:lnTo>
                    <a:pt x="0" y="29"/>
                  </a:lnTo>
                  <a:lnTo>
                    <a:pt x="3" y="36"/>
                  </a:lnTo>
                  <a:lnTo>
                    <a:pt x="7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8"/>
            <p:cNvSpPr>
              <a:spLocks/>
            </p:cNvSpPr>
            <p:nvPr/>
          </p:nvSpPr>
          <p:spPr bwMode="auto">
            <a:xfrm>
              <a:off x="174" y="4239"/>
              <a:ext cx="69" cy="37"/>
            </a:xfrm>
            <a:custGeom>
              <a:avLst/>
              <a:gdLst/>
              <a:ahLst/>
              <a:cxnLst>
                <a:cxn ang="0">
                  <a:pos x="68" y="7"/>
                </a:cxn>
                <a:cxn ang="0">
                  <a:pos x="65" y="0"/>
                </a:cxn>
                <a:cxn ang="0">
                  <a:pos x="0" y="29"/>
                </a:cxn>
                <a:cxn ang="0">
                  <a:pos x="3" y="36"/>
                </a:cxn>
                <a:cxn ang="0">
                  <a:pos x="68" y="7"/>
                </a:cxn>
              </a:cxnLst>
              <a:rect l="0" t="0" r="r" b="b"/>
              <a:pathLst>
                <a:path w="69" h="37">
                  <a:moveTo>
                    <a:pt x="68" y="7"/>
                  </a:moveTo>
                  <a:lnTo>
                    <a:pt x="65" y="0"/>
                  </a:lnTo>
                  <a:lnTo>
                    <a:pt x="0" y="29"/>
                  </a:lnTo>
                  <a:lnTo>
                    <a:pt x="3" y="36"/>
                  </a:lnTo>
                  <a:lnTo>
                    <a:pt x="68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Freeform 9"/>
            <p:cNvSpPr>
              <a:spLocks/>
            </p:cNvSpPr>
            <p:nvPr/>
          </p:nvSpPr>
          <p:spPr bwMode="auto">
            <a:xfrm>
              <a:off x="180" y="4255"/>
              <a:ext cx="68" cy="35"/>
            </a:xfrm>
            <a:custGeom>
              <a:avLst/>
              <a:gdLst/>
              <a:ahLst/>
              <a:cxnLst>
                <a:cxn ang="0">
                  <a:pos x="67" y="6"/>
                </a:cxn>
                <a:cxn ang="0">
                  <a:pos x="64" y="0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7" y="6"/>
                </a:cxn>
              </a:cxnLst>
              <a:rect l="0" t="0" r="r" b="b"/>
              <a:pathLst>
                <a:path w="68" h="35">
                  <a:moveTo>
                    <a:pt x="67" y="6"/>
                  </a:moveTo>
                  <a:lnTo>
                    <a:pt x="64" y="0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7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188" y="4272"/>
              <a:ext cx="70" cy="35"/>
            </a:xfrm>
            <a:custGeom>
              <a:avLst/>
              <a:gdLst/>
              <a:ahLst/>
              <a:cxnLst>
                <a:cxn ang="0">
                  <a:pos x="69" y="6"/>
                </a:cxn>
                <a:cxn ang="0">
                  <a:pos x="65" y="0"/>
                </a:cxn>
                <a:cxn ang="0">
                  <a:pos x="0" y="27"/>
                </a:cxn>
                <a:cxn ang="0">
                  <a:pos x="3" y="34"/>
                </a:cxn>
                <a:cxn ang="0">
                  <a:pos x="69" y="6"/>
                </a:cxn>
              </a:cxnLst>
              <a:rect l="0" t="0" r="r" b="b"/>
              <a:pathLst>
                <a:path w="70" h="35">
                  <a:moveTo>
                    <a:pt x="69" y="6"/>
                  </a:moveTo>
                  <a:lnTo>
                    <a:pt x="65" y="0"/>
                  </a:lnTo>
                  <a:lnTo>
                    <a:pt x="0" y="27"/>
                  </a:lnTo>
                  <a:lnTo>
                    <a:pt x="3" y="34"/>
                  </a:lnTo>
                  <a:lnTo>
                    <a:pt x="69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Freeform 11"/>
            <p:cNvSpPr>
              <a:spLocks/>
            </p:cNvSpPr>
            <p:nvPr/>
          </p:nvSpPr>
          <p:spPr bwMode="auto">
            <a:xfrm>
              <a:off x="196" y="4287"/>
              <a:ext cx="69" cy="38"/>
            </a:xfrm>
            <a:custGeom>
              <a:avLst/>
              <a:gdLst/>
              <a:ahLst/>
              <a:cxnLst>
                <a:cxn ang="0">
                  <a:pos x="68" y="7"/>
                </a:cxn>
                <a:cxn ang="0">
                  <a:pos x="65" y="0"/>
                </a:cxn>
                <a:cxn ang="0">
                  <a:pos x="0" y="29"/>
                </a:cxn>
                <a:cxn ang="0">
                  <a:pos x="3" y="37"/>
                </a:cxn>
                <a:cxn ang="0">
                  <a:pos x="68" y="7"/>
                </a:cxn>
              </a:cxnLst>
              <a:rect l="0" t="0" r="r" b="b"/>
              <a:pathLst>
                <a:path w="69" h="38">
                  <a:moveTo>
                    <a:pt x="68" y="7"/>
                  </a:moveTo>
                  <a:lnTo>
                    <a:pt x="65" y="0"/>
                  </a:lnTo>
                  <a:lnTo>
                    <a:pt x="0" y="29"/>
                  </a:lnTo>
                  <a:lnTo>
                    <a:pt x="3" y="37"/>
                  </a:lnTo>
                  <a:lnTo>
                    <a:pt x="68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Freeform 12"/>
            <p:cNvSpPr>
              <a:spLocks/>
            </p:cNvSpPr>
            <p:nvPr/>
          </p:nvSpPr>
          <p:spPr bwMode="auto">
            <a:xfrm>
              <a:off x="125" y="4186"/>
              <a:ext cx="121" cy="58"/>
            </a:xfrm>
            <a:custGeom>
              <a:avLst/>
              <a:gdLst/>
              <a:ahLst/>
              <a:cxnLst>
                <a:cxn ang="0">
                  <a:pos x="120" y="7"/>
                </a:cxn>
                <a:cxn ang="0">
                  <a:pos x="118" y="0"/>
                </a:cxn>
                <a:cxn ang="0">
                  <a:pos x="0" y="50"/>
                </a:cxn>
                <a:cxn ang="0">
                  <a:pos x="2" y="57"/>
                </a:cxn>
                <a:cxn ang="0">
                  <a:pos x="120" y="7"/>
                </a:cxn>
              </a:cxnLst>
              <a:rect l="0" t="0" r="r" b="b"/>
              <a:pathLst>
                <a:path w="121" h="58">
                  <a:moveTo>
                    <a:pt x="120" y="7"/>
                  </a:moveTo>
                  <a:lnTo>
                    <a:pt x="118" y="0"/>
                  </a:lnTo>
                  <a:lnTo>
                    <a:pt x="0" y="50"/>
                  </a:lnTo>
                  <a:lnTo>
                    <a:pt x="2" y="57"/>
                  </a:lnTo>
                  <a:lnTo>
                    <a:pt x="12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109" y="4174"/>
              <a:ext cx="123" cy="59"/>
            </a:xfrm>
            <a:custGeom>
              <a:avLst/>
              <a:gdLst/>
              <a:ahLst/>
              <a:cxnLst>
                <a:cxn ang="0">
                  <a:pos x="122" y="7"/>
                </a:cxn>
                <a:cxn ang="0">
                  <a:pos x="119" y="0"/>
                </a:cxn>
                <a:cxn ang="0">
                  <a:pos x="0" y="51"/>
                </a:cxn>
                <a:cxn ang="0">
                  <a:pos x="2" y="58"/>
                </a:cxn>
                <a:cxn ang="0">
                  <a:pos x="122" y="7"/>
                </a:cxn>
              </a:cxnLst>
              <a:rect l="0" t="0" r="r" b="b"/>
              <a:pathLst>
                <a:path w="123" h="59">
                  <a:moveTo>
                    <a:pt x="122" y="7"/>
                  </a:moveTo>
                  <a:lnTo>
                    <a:pt x="119" y="0"/>
                  </a:lnTo>
                  <a:lnTo>
                    <a:pt x="0" y="51"/>
                  </a:lnTo>
                  <a:lnTo>
                    <a:pt x="2" y="58"/>
                  </a:lnTo>
                  <a:lnTo>
                    <a:pt x="122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Freeform 14"/>
            <p:cNvSpPr>
              <a:spLocks/>
            </p:cNvSpPr>
            <p:nvPr/>
          </p:nvSpPr>
          <p:spPr bwMode="auto">
            <a:xfrm>
              <a:off x="236" y="4188"/>
              <a:ext cx="54" cy="104"/>
            </a:xfrm>
            <a:custGeom>
              <a:avLst/>
              <a:gdLst/>
              <a:ahLst/>
              <a:cxnLst>
                <a:cxn ang="0">
                  <a:pos x="46" y="103"/>
                </a:cxn>
                <a:cxn ang="0">
                  <a:pos x="53" y="100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46" y="103"/>
                </a:cxn>
              </a:cxnLst>
              <a:rect l="0" t="0" r="r" b="b"/>
              <a:pathLst>
                <a:path w="54" h="104">
                  <a:moveTo>
                    <a:pt x="46" y="103"/>
                  </a:moveTo>
                  <a:lnTo>
                    <a:pt x="53" y="100"/>
                  </a:lnTo>
                  <a:lnTo>
                    <a:pt x="7" y="0"/>
                  </a:lnTo>
                  <a:lnTo>
                    <a:pt x="0" y="2"/>
                  </a:lnTo>
                  <a:lnTo>
                    <a:pt x="46" y="10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Freeform 15"/>
            <p:cNvSpPr>
              <a:spLocks/>
            </p:cNvSpPr>
            <p:nvPr/>
          </p:nvSpPr>
          <p:spPr bwMode="auto">
            <a:xfrm>
              <a:off x="125" y="4233"/>
              <a:ext cx="53" cy="107"/>
            </a:xfrm>
            <a:custGeom>
              <a:avLst/>
              <a:gdLst/>
              <a:ahLst/>
              <a:cxnLst>
                <a:cxn ang="0">
                  <a:pos x="45" y="106"/>
                </a:cxn>
                <a:cxn ang="0">
                  <a:pos x="52" y="102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45" y="106"/>
                </a:cxn>
              </a:cxnLst>
              <a:rect l="0" t="0" r="r" b="b"/>
              <a:pathLst>
                <a:path w="53" h="107">
                  <a:moveTo>
                    <a:pt x="45" y="106"/>
                  </a:moveTo>
                  <a:lnTo>
                    <a:pt x="52" y="102"/>
                  </a:lnTo>
                  <a:lnTo>
                    <a:pt x="6" y="0"/>
                  </a:lnTo>
                  <a:lnTo>
                    <a:pt x="0" y="4"/>
                  </a:lnTo>
                  <a:lnTo>
                    <a:pt x="45" y="10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05" y="4225"/>
              <a:ext cx="57" cy="115"/>
            </a:xfrm>
            <a:custGeom>
              <a:avLst/>
              <a:gdLst/>
              <a:ahLst/>
              <a:cxnLst>
                <a:cxn ang="0">
                  <a:pos x="49" y="114"/>
                </a:cxn>
                <a:cxn ang="0">
                  <a:pos x="56" y="111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49" y="114"/>
                </a:cxn>
              </a:cxnLst>
              <a:rect l="0" t="0" r="r" b="b"/>
              <a:pathLst>
                <a:path w="57" h="115">
                  <a:moveTo>
                    <a:pt x="49" y="114"/>
                  </a:moveTo>
                  <a:lnTo>
                    <a:pt x="56" y="111"/>
                  </a:lnTo>
                  <a:lnTo>
                    <a:pt x="5" y="0"/>
                  </a:lnTo>
                  <a:lnTo>
                    <a:pt x="0" y="2"/>
                  </a:lnTo>
                  <a:lnTo>
                    <a:pt x="49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Freeform 17"/>
            <p:cNvSpPr>
              <a:spLocks/>
            </p:cNvSpPr>
            <p:nvPr/>
          </p:nvSpPr>
          <p:spPr bwMode="auto">
            <a:xfrm>
              <a:off x="108" y="4225"/>
              <a:ext cx="27" cy="18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6" y="10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22" y="17"/>
                </a:cxn>
              </a:cxnLst>
              <a:rect l="0" t="0" r="r" b="b"/>
              <a:pathLst>
                <a:path w="27" h="18">
                  <a:moveTo>
                    <a:pt x="22" y="17"/>
                  </a:moveTo>
                  <a:lnTo>
                    <a:pt x="26" y="10"/>
                  </a:lnTo>
                  <a:lnTo>
                    <a:pt x="4" y="0"/>
                  </a:lnTo>
                  <a:lnTo>
                    <a:pt x="0" y="6"/>
                  </a:lnTo>
                  <a:lnTo>
                    <a:pt x="22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Freeform 18"/>
            <p:cNvSpPr>
              <a:spLocks/>
            </p:cNvSpPr>
            <p:nvPr/>
          </p:nvSpPr>
          <p:spPr bwMode="auto">
            <a:xfrm>
              <a:off x="215" y="4181"/>
              <a:ext cx="28" cy="18"/>
            </a:xfrm>
            <a:custGeom>
              <a:avLst/>
              <a:gdLst/>
              <a:ahLst/>
              <a:cxnLst>
                <a:cxn ang="0">
                  <a:pos x="23" y="17"/>
                </a:cxn>
                <a:cxn ang="0">
                  <a:pos x="27" y="1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23" y="17"/>
                </a:cxn>
              </a:cxnLst>
              <a:rect l="0" t="0" r="r" b="b"/>
              <a:pathLst>
                <a:path w="28" h="18">
                  <a:moveTo>
                    <a:pt x="23" y="17"/>
                  </a:moveTo>
                  <a:lnTo>
                    <a:pt x="27" y="10"/>
                  </a:lnTo>
                  <a:lnTo>
                    <a:pt x="4" y="0"/>
                  </a:lnTo>
                  <a:lnTo>
                    <a:pt x="0" y="5"/>
                  </a:lnTo>
                  <a:lnTo>
                    <a:pt x="23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6156325" cy="3749675"/>
          </a:xfrm>
          <a:noFill/>
          <a:ln/>
        </p:spPr>
        <p:txBody>
          <a:bodyPr/>
          <a:lstStyle/>
          <a:p>
            <a:r>
              <a:rPr lang="en-US" dirty="0"/>
              <a:t>Creating a View</a:t>
            </a:r>
          </a:p>
          <a:p>
            <a:pPr lvl="1"/>
            <a:r>
              <a:rPr lang="en-US" dirty="0"/>
              <a:t>You can create a view by embedding a </a:t>
            </a:r>
            <a:r>
              <a:rPr lang="en-US" dirty="0" err="1"/>
              <a:t>subquery</a:t>
            </a:r>
            <a:r>
              <a:rPr lang="en-US" dirty="0"/>
              <a:t> within the </a:t>
            </a:r>
            <a:r>
              <a:rPr lang="en-US" dirty="0">
                <a:solidFill>
                  <a:srgbClr val="FC0128"/>
                </a:solidFill>
              </a:rPr>
              <a:t>CREATE VIEW </a:t>
            </a:r>
            <a:r>
              <a:rPr lang="en-US" dirty="0"/>
              <a:t>statement. </a:t>
            </a:r>
          </a:p>
          <a:p>
            <a:pPr lvl="1"/>
            <a:r>
              <a:rPr lang="en-US" dirty="0"/>
              <a:t>In the syntax:</a:t>
            </a:r>
          </a:p>
          <a:p>
            <a:pPr lvl="1"/>
            <a:r>
              <a:rPr lang="en-US" dirty="0"/>
              <a:t>	OR REPLACE		re-creates the view if it already exists</a:t>
            </a:r>
          </a:p>
          <a:p>
            <a:pPr lvl="1"/>
            <a:r>
              <a:rPr lang="en-US" dirty="0"/>
              <a:t>	FORCE			creates the view regardless of whether or not the base tables exist</a:t>
            </a:r>
          </a:p>
          <a:p>
            <a:pPr lvl="1"/>
            <a:r>
              <a:rPr lang="en-US" dirty="0"/>
              <a:t>	NOFORCE			creates the view only if the base tables exist (This is the default.)</a:t>
            </a:r>
          </a:p>
          <a:p>
            <a:pPr lvl="1"/>
            <a:r>
              <a:rPr lang="en-US" dirty="0"/>
              <a:t>	</a:t>
            </a:r>
            <a:r>
              <a:rPr lang="en-US" i="1" dirty="0"/>
              <a:t>view</a:t>
            </a:r>
            <a:r>
              <a:rPr lang="en-US" dirty="0"/>
              <a:t>				is the name of the view</a:t>
            </a:r>
          </a:p>
          <a:p>
            <a:pPr lvl="1"/>
            <a:r>
              <a:rPr lang="en-US" dirty="0"/>
              <a:t>	</a:t>
            </a:r>
            <a:r>
              <a:rPr lang="en-US" i="1" dirty="0"/>
              <a:t>alias</a:t>
            </a:r>
            <a:r>
              <a:rPr lang="en-US" dirty="0"/>
              <a:t>				specifies names for the expressions selected by the view’s query (The </a:t>
            </a:r>
            <a:r>
              <a:rPr lang="en-US" dirty="0" smtClean="0"/>
              <a:t>number </a:t>
            </a:r>
            <a:r>
              <a:rPr lang="en-US" dirty="0"/>
              <a:t>of aliases must match the number of expressions </a:t>
            </a:r>
            <a:r>
              <a:rPr lang="en-US" dirty="0" smtClean="0"/>
              <a:t>					selected </a:t>
            </a:r>
            <a:r>
              <a:rPr lang="en-US" dirty="0"/>
              <a:t>by </a:t>
            </a:r>
            <a:r>
              <a:rPr lang="en-US" dirty="0" smtClean="0"/>
              <a:t>the </a:t>
            </a:r>
            <a:r>
              <a:rPr lang="en-US" dirty="0"/>
              <a:t>view.)</a:t>
            </a:r>
          </a:p>
          <a:p>
            <a:pPr lvl="1"/>
            <a:r>
              <a:rPr lang="en-US" dirty="0"/>
              <a:t>	</a:t>
            </a:r>
            <a:r>
              <a:rPr lang="en-US" i="1" dirty="0" err="1"/>
              <a:t>subquery</a:t>
            </a:r>
            <a:r>
              <a:rPr lang="en-US" dirty="0"/>
              <a:t>			is a complete SELECT statement (You can use aliases for the columns </a:t>
            </a:r>
            <a:r>
              <a:rPr lang="en-US" dirty="0" smtClean="0"/>
              <a:t>in </a:t>
            </a:r>
            <a:r>
              <a:rPr lang="en-US" dirty="0"/>
              <a:t>the SELECT list.)</a:t>
            </a:r>
          </a:p>
          <a:p>
            <a:pPr lvl="1"/>
            <a:r>
              <a:rPr lang="en-US" dirty="0"/>
              <a:t>	WITH CHECK </a:t>
            </a:r>
            <a:r>
              <a:rPr lang="en-US" dirty="0" err="1" smtClean="0"/>
              <a:t>OPTIONspecifies</a:t>
            </a:r>
            <a:r>
              <a:rPr lang="en-US" dirty="0" smtClean="0"/>
              <a:t> </a:t>
            </a:r>
            <a:r>
              <a:rPr lang="en-US" dirty="0"/>
              <a:t>that only rows accessible to the view can be inserted or </a:t>
            </a:r>
            <a:r>
              <a:rPr lang="en-US" dirty="0" smtClean="0"/>
              <a:t>updated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i="1" dirty="0"/>
              <a:t>constraint			</a:t>
            </a:r>
            <a:r>
              <a:rPr lang="en-US" dirty="0"/>
              <a:t>is the name assigned to the CHECK OPTION constraint</a:t>
            </a:r>
          </a:p>
          <a:p>
            <a:pPr lvl="1"/>
            <a:r>
              <a:rPr lang="en-US" dirty="0"/>
              <a:t>	WITH READ ONLY	ensures that no DML operations can be performed on this view</a:t>
            </a:r>
          </a:p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157163"/>
            <a:ext cx="5870575" cy="4402137"/>
          </a:xfrm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15950" y="5649913"/>
            <a:ext cx="5619750" cy="950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6/17/2017</a:t>
            </a: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9E1EBF1-7C23-4048-A44E-855059E8A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4AB1-19D3-4A17-B870-F9167AC37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810C-8979-4CEC-96CD-E0D5E02B5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6/17/2017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8632-7304-4A16-9764-8BED3D3E8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6/17/2017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84A096-A90C-42DE-8201-C22ACB1D9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6/17/2017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F95D-D1BF-4989-BFB8-18CC4B2B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6/17/2017</a:t>
            </a:r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D84E620-21EC-41E1-9377-F5C9298EE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6/17/2017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9DEA-2E1C-4FF1-AB61-5AE86F21F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6/17/2017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806F43-B017-4AA9-811C-22CDF613F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90B897-255A-49BE-A496-951493819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6/17/2017</a:t>
            </a: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648DA-3415-4D65-937C-1C2C32B36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6/17/2017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6/17/2017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3B0FDF8-656D-4688-8D8A-F09712EA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Introduction to Database 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15: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blackWhite">
          <a:xfrm>
            <a:off x="935038" y="1704975"/>
            <a:ext cx="7497762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80803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80803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Retrieving Data from a View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White">
          <a:xfrm>
            <a:off x="923925" y="2565400"/>
            <a:ext cx="7497763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EMPLOYEE_NUMBER NAME         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 7698 BLAKE           2850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 7654 MARTIN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 7499 ALLEN           1600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 7844 TURNER   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 7900 JAMES            950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 7521 WARD  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6 rows selected.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ltGray">
          <a:xfrm>
            <a:off x="2747963" y="1981200"/>
            <a:ext cx="1228725" cy="34290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blackWhite">
          <a:xfrm>
            <a:off x="892175" y="1692275"/>
            <a:ext cx="75231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8080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	SELECT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8080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	FROM	salvu30;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blackWhite">
          <a:xfrm>
            <a:off x="923925" y="4295775"/>
            <a:ext cx="7493000" cy="5921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Removing a View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60425" y="1795463"/>
            <a:ext cx="7385050" cy="1311275"/>
          </a:xfrm>
          <a:noFill/>
          <a:ln/>
        </p:spPr>
        <p:txBody>
          <a:bodyPr/>
          <a:lstStyle/>
          <a:p>
            <a:r>
              <a:rPr lang="en-US"/>
              <a:t>Remove a view without losing data because a view is based on underlying tables in the database.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blackWhite">
          <a:xfrm>
            <a:off x="915988" y="4283075"/>
            <a:ext cx="75184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  <a:tab pos="1717675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DROP VIEW empvu10;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  <a:tab pos="1717675" algn="l"/>
              </a:tabLst>
            </a:pPr>
            <a:r>
              <a:rPr 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View dropped.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blackWhite">
          <a:xfrm>
            <a:off x="928688" y="3306763"/>
            <a:ext cx="7493000" cy="3381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DROP VIEW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view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FA578-6CA6-42C0-840A-1CC104BF0A3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THANK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Describe a view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Create a view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Retrieve data through a view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Drop </a:t>
            </a:r>
            <a:r>
              <a:rPr lang="en-US" dirty="0" smtClean="0"/>
              <a:t>a view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View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344738" y="1622425"/>
            <a:ext cx="5684837" cy="3965575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EMPNO ENAME   JOB         MGR HIREDATE    SAL  COMM  DEPTNO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----- ------- --------- ----- --------- ----- ----- -------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7839 KING    PRESIDENT       17-NOV-81  5000            10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7698 BLAKE   MANAGER    7839 01-MAY-81  2850            30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7782 CLARK   MANAGER    7839 09-JUN-81  2450            10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7566 JONES   MANAGER    7839 02-APR-81  2975            20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7654 MARTIN  SALESMAN   7698 28-SEP-81  1250  1400      30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7499 ALLEN   SALESMAN   7698 20-FEB-81  1600   300      30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7844 TURNER  SALESMAN   7698 08-SEP-81  1500     0      30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7900 JAMES   CLERK      7698 03-DEC-81   950            30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7521 WARD    SALESMAN   7698 22-FEB-81  1250   500      30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7902 FORD    ANALYST    7566 03-DEC-81  3000            20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7369 SMITH   CLERK      7902 17-DEC-80   800            20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7788 SCOTT   ANALYST    7566 09-DEC-82  3000            20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7876 ADAMS   CLERK      7788 12-JAN-83  1100            20</a:t>
            </a:r>
          </a:p>
          <a:p>
            <a:pPr algn="l">
              <a:lnSpc>
                <a:spcPts val="19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7934 MILLER  CLERK      7782 23-JAN-82  1300            10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70125" y="1222375"/>
            <a:ext cx="15970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EMP Table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195388" y="1622425"/>
            <a:ext cx="6881812" cy="4244975"/>
            <a:chOff x="753" y="1022"/>
            <a:chExt cx="4305" cy="2498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blackWhite">
            <a:xfrm>
              <a:off x="1477" y="1022"/>
              <a:ext cx="3581" cy="2498"/>
            </a:xfrm>
            <a:prstGeom prst="rect">
              <a:avLst/>
            </a:prstGeom>
            <a:solidFill>
              <a:srgbClr val="77777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EMPNO ENAME    JOB        MGR HIREDATE     SAL  COMM  DEPTNO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----- -------- --------- ---- --------- ------ ----- -------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7839  KING     PRESIDENT      17-NOV-81   5000            10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7782  CLARK    MANAGER   7839 09-JUN-81   1500   300      10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7934  MILLER   CLERK     7782 23-JAN-82   1300            10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7566  JONES    MANAGER   7839 02-APR-81   2975            20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7788  SCOTT    ANALYST   7566 09-DEC-82   3000            20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7876  ADAMS    CLERK     7788 12-JAN-83   1100            20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7369  SMITH    CLERK     7902 17-DEC-80    800            20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7902  FORD     ANALYST   7566 03-DEC-81   3000            20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7698  BLAKE    MANAGER   7839 01-MAY-81   2850            30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7654  MARTIN   SALESMAN  7698 28-SEP-81   1250  1400      30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7499  ALLEN    SALESMAN  7698 20-FEB-81   1600   300      30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7844  TURNER   SALESMAN  7698 08-SEP-81   1500     0      30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7900  JAMES    CLERK     7698 03-DEC-81    950            30</a:t>
              </a:r>
            </a:p>
            <a:p>
              <a:pPr algn="l">
                <a:lnSpc>
                  <a:spcPts val="19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urier New" pitchFamily="49" charset="0"/>
                </a:rPr>
                <a:t>7521  WARD     SALESMAN  7698 22-FEB-81   1250   500      30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53" y="1380"/>
              <a:ext cx="4288" cy="1801"/>
              <a:chOff x="753" y="1380"/>
              <a:chExt cx="4288" cy="1801"/>
            </a:xfrm>
          </p:grpSpPr>
          <p:sp>
            <p:nvSpPr>
              <p:cNvPr id="11270" name="Freeform 6"/>
              <p:cNvSpPr>
                <a:spLocks/>
              </p:cNvSpPr>
              <p:nvPr/>
            </p:nvSpPr>
            <p:spPr bwMode="blackWhite">
              <a:xfrm>
                <a:off x="4056" y="1380"/>
                <a:ext cx="985" cy="1801"/>
              </a:xfrm>
              <a:custGeom>
                <a:avLst/>
                <a:gdLst/>
                <a:ahLst/>
                <a:cxnLst>
                  <a:cxn ang="0">
                    <a:pos x="984" y="0"/>
                  </a:cxn>
                  <a:cxn ang="0">
                    <a:pos x="984" y="387"/>
                  </a:cxn>
                  <a:cxn ang="0">
                    <a:pos x="12" y="1800"/>
                  </a:cxn>
                  <a:cxn ang="0">
                    <a:pos x="0" y="780"/>
                  </a:cxn>
                  <a:cxn ang="0">
                    <a:pos x="984" y="0"/>
                  </a:cxn>
                </a:cxnLst>
                <a:rect l="0" t="0" r="r" b="b"/>
                <a:pathLst>
                  <a:path w="985" h="1801">
                    <a:moveTo>
                      <a:pt x="984" y="0"/>
                    </a:moveTo>
                    <a:lnTo>
                      <a:pt x="984" y="387"/>
                    </a:lnTo>
                    <a:lnTo>
                      <a:pt x="12" y="1800"/>
                    </a:lnTo>
                    <a:lnTo>
                      <a:pt x="0" y="780"/>
                    </a:lnTo>
                    <a:lnTo>
                      <a:pt x="984" y="0"/>
                    </a:lnTo>
                  </a:path>
                </a:pathLst>
              </a:custGeom>
              <a:solidFill>
                <a:srgbClr val="FF663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1" name="Freeform 7"/>
              <p:cNvSpPr>
                <a:spLocks/>
              </p:cNvSpPr>
              <p:nvPr/>
            </p:nvSpPr>
            <p:spPr bwMode="blackWhite">
              <a:xfrm>
                <a:off x="816" y="1380"/>
                <a:ext cx="4225" cy="781"/>
              </a:xfrm>
              <a:custGeom>
                <a:avLst/>
                <a:gdLst/>
                <a:ahLst/>
                <a:cxnLst>
                  <a:cxn ang="0">
                    <a:pos x="0" y="780"/>
                  </a:cxn>
                  <a:cxn ang="0">
                    <a:pos x="696" y="0"/>
                  </a:cxn>
                  <a:cxn ang="0">
                    <a:pos x="4224" y="0"/>
                  </a:cxn>
                  <a:cxn ang="0">
                    <a:pos x="3252" y="780"/>
                  </a:cxn>
                  <a:cxn ang="0">
                    <a:pos x="0" y="780"/>
                  </a:cxn>
                </a:cxnLst>
                <a:rect l="0" t="0" r="r" b="b"/>
                <a:pathLst>
                  <a:path w="4225" h="781">
                    <a:moveTo>
                      <a:pt x="0" y="780"/>
                    </a:moveTo>
                    <a:lnTo>
                      <a:pt x="696" y="0"/>
                    </a:lnTo>
                    <a:lnTo>
                      <a:pt x="4224" y="0"/>
                    </a:lnTo>
                    <a:lnTo>
                      <a:pt x="3252" y="780"/>
                    </a:lnTo>
                    <a:lnTo>
                      <a:pt x="0" y="780"/>
                    </a:lnTo>
                  </a:path>
                </a:pathLst>
              </a:custGeom>
              <a:solidFill>
                <a:srgbClr val="FF9966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753" y="1886"/>
                <a:ext cx="3376" cy="1291"/>
                <a:chOff x="753" y="1886"/>
                <a:chExt cx="3376" cy="1291"/>
              </a:xfrm>
            </p:grpSpPr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812" y="2136"/>
                  <a:ext cx="3317" cy="1041"/>
                  <a:chOff x="812" y="2136"/>
                  <a:chExt cx="3317" cy="1041"/>
                </a:xfrm>
              </p:grpSpPr>
              <p:sp>
                <p:nvSpPr>
                  <p:cNvPr id="11272" name="Rectangle 8"/>
                  <p:cNvSpPr>
                    <a:spLocks noChangeArrowheads="1"/>
                  </p:cNvSpPr>
                  <p:nvPr/>
                </p:nvSpPr>
                <p:spPr bwMode="blackWhite">
                  <a:xfrm>
                    <a:off x="812" y="2136"/>
                    <a:ext cx="3238" cy="104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DDDDDD">
                          <a:gamma/>
                          <a:shade val="89804"/>
                          <a:invGamma/>
                        </a:srgbClr>
                      </a:gs>
                      <a:gs pos="50000">
                        <a:srgbClr val="DDDDDD"/>
                      </a:gs>
                      <a:gs pos="100000">
                        <a:srgbClr val="DDDDDD">
                          <a:gamma/>
                          <a:shade val="89804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>
                    <a:outerShdw dist="71842" dir="2700000" algn="ctr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3" name="Rectangle 9"/>
                  <p:cNvSpPr>
                    <a:spLocks noChangeArrowheads="1"/>
                  </p:cNvSpPr>
                  <p:nvPr/>
                </p:nvSpPr>
                <p:spPr bwMode="blackWhite">
                  <a:xfrm>
                    <a:off x="814" y="2233"/>
                    <a:ext cx="3315" cy="8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l">
                      <a:lnSpc>
                        <a:spcPts val="1300"/>
                      </a:lnSpc>
                      <a:spcBef>
                        <a:spcPct val="0"/>
                      </a:spcBef>
                      <a:tabLst>
                        <a:tab pos="2911475" algn="l"/>
                      </a:tabLst>
                    </a:pPr>
                    <a:r>
                      <a:rPr lang="en-US" sz="2400">
                        <a:solidFill>
                          <a:srgbClr val="000000"/>
                        </a:solidFill>
                        <a:latin typeface="Courier New" pitchFamily="49" charset="0"/>
                      </a:rPr>
                      <a:t> </a:t>
                    </a:r>
                    <a:r>
                      <a:rPr lang="en-US" sz="2200">
                        <a:solidFill>
                          <a:srgbClr val="000000"/>
                        </a:solidFill>
                        <a:latin typeface="Courier New" pitchFamily="49" charset="0"/>
                      </a:rPr>
                      <a:t>EMPNO ENAME    JOB        </a:t>
                    </a:r>
                  </a:p>
                  <a:p>
                    <a:pPr algn="l">
                      <a:lnSpc>
                        <a:spcPts val="1300"/>
                      </a:lnSpc>
                      <a:spcBef>
                        <a:spcPct val="0"/>
                      </a:spcBef>
                      <a:tabLst>
                        <a:tab pos="2911475" algn="l"/>
                      </a:tabLst>
                    </a:pPr>
                    <a:r>
                      <a:rPr lang="en-US" sz="2200">
                        <a:solidFill>
                          <a:srgbClr val="000000"/>
                        </a:solidFill>
                        <a:latin typeface="Courier New" pitchFamily="49" charset="0"/>
                      </a:rPr>
                      <a:t>------ -------- ----------- </a:t>
                    </a:r>
                  </a:p>
                  <a:p>
                    <a:pPr algn="l">
                      <a:lnSpc>
                        <a:spcPct val="100000"/>
                      </a:lnSpc>
                      <a:spcBef>
                        <a:spcPct val="0"/>
                      </a:spcBef>
                      <a:tabLst>
                        <a:tab pos="2911475" algn="l"/>
                      </a:tabLst>
                    </a:pPr>
                    <a:r>
                      <a:rPr lang="en-US" sz="2200">
                        <a:solidFill>
                          <a:srgbClr val="000000"/>
                        </a:solidFill>
                        <a:latin typeface="Courier New" pitchFamily="49" charset="0"/>
                      </a:rPr>
                      <a:t>  7839 KING     PRESIDENT</a:t>
                    </a:r>
                  </a:p>
                  <a:p>
                    <a:pPr algn="l">
                      <a:lnSpc>
                        <a:spcPct val="100000"/>
                      </a:lnSpc>
                      <a:spcBef>
                        <a:spcPct val="0"/>
                      </a:spcBef>
                      <a:tabLst>
                        <a:tab pos="2911475" algn="l"/>
                      </a:tabLst>
                    </a:pPr>
                    <a:r>
                      <a:rPr lang="en-US" sz="2200">
                        <a:solidFill>
                          <a:srgbClr val="000000"/>
                        </a:solidFill>
                        <a:latin typeface="Courier New" pitchFamily="49" charset="0"/>
                      </a:rPr>
                      <a:t>  7782 CLARK    MANAGER</a:t>
                    </a:r>
                  </a:p>
                  <a:p>
                    <a:pPr algn="l">
                      <a:lnSpc>
                        <a:spcPct val="100000"/>
                      </a:lnSpc>
                      <a:spcBef>
                        <a:spcPct val="0"/>
                      </a:spcBef>
                      <a:tabLst>
                        <a:tab pos="2911475" algn="l"/>
                      </a:tabLst>
                    </a:pPr>
                    <a:r>
                      <a:rPr lang="en-US" sz="2200">
                        <a:solidFill>
                          <a:srgbClr val="000000"/>
                        </a:solidFill>
                        <a:latin typeface="Courier New" pitchFamily="49" charset="0"/>
                      </a:rPr>
                      <a:t>  7934 MILLER   CLERK</a:t>
                    </a:r>
                  </a:p>
                </p:txBody>
              </p:sp>
            </p:grpSp>
            <p:sp>
              <p:nvSpPr>
                <p:cNvPr id="11275" name="Rectangle 11"/>
                <p:cNvSpPr>
                  <a:spLocks noChangeArrowheads="1"/>
                </p:cNvSpPr>
                <p:nvPr/>
              </p:nvSpPr>
              <p:spPr bwMode="blackWhite">
                <a:xfrm>
                  <a:off x="753" y="1886"/>
                  <a:ext cx="1681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sz="2200" dirty="0">
                      <a:solidFill>
                        <a:srgbClr val="FF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      EMPVU10 View</a:t>
                  </a:r>
                </a:p>
              </p:txBody>
            </p:sp>
          </p:grpSp>
        </p:grp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View…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85050" cy="2571750"/>
          </a:xfrm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present logical subsets or combinations of data by creating views of tables.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" charset="0"/>
              </a:rPr>
              <a:t>A </a:t>
            </a:r>
            <a:r>
              <a:rPr lang="en-US" dirty="0">
                <a:solidFill>
                  <a:srgbClr val="FC0128"/>
                </a:solidFill>
                <a:latin typeface="Times" charset="0"/>
              </a:rPr>
              <a:t>view </a:t>
            </a:r>
            <a:r>
              <a:rPr lang="en-US" dirty="0">
                <a:latin typeface="Times" charset="0"/>
              </a:rPr>
              <a:t>is a logical table based on a table or another view. </a:t>
            </a:r>
            <a:endParaRPr lang="en-US" dirty="0" smtClean="0">
              <a:latin typeface="Times" charset="0"/>
            </a:endParaRPr>
          </a:p>
          <a:p>
            <a:r>
              <a:rPr lang="en-US" dirty="0" smtClean="0">
                <a:latin typeface="Times" charset="0"/>
              </a:rPr>
              <a:t>A </a:t>
            </a:r>
            <a:r>
              <a:rPr lang="en-US" dirty="0">
                <a:latin typeface="Times" charset="0"/>
              </a:rPr>
              <a:t>view contains no data of its own but is like a window through which data from tables can be viewed or changed. </a:t>
            </a:r>
            <a:endParaRPr lang="en-US" dirty="0" smtClean="0">
              <a:latin typeface="Times" charset="0"/>
            </a:endParaRPr>
          </a:p>
          <a:p>
            <a:r>
              <a:rPr lang="en-US" dirty="0" smtClean="0">
                <a:latin typeface="Times" charset="0"/>
              </a:rPr>
              <a:t>The </a:t>
            </a:r>
            <a:r>
              <a:rPr lang="en-US" dirty="0">
                <a:latin typeface="Times" charset="0"/>
              </a:rPr>
              <a:t>tables on which a view is based are called </a:t>
            </a:r>
            <a:r>
              <a:rPr lang="en-US" i="1" dirty="0">
                <a:solidFill>
                  <a:srgbClr val="FC0128"/>
                </a:solidFill>
                <a:latin typeface="Times" charset="0"/>
              </a:rPr>
              <a:t>base tables</a:t>
            </a:r>
            <a:r>
              <a:rPr lang="en-US" dirty="0">
                <a:solidFill>
                  <a:srgbClr val="FC0128"/>
                </a:solidFill>
                <a:latin typeface="Times" charset="0"/>
              </a:rPr>
              <a:t>.</a:t>
            </a:r>
            <a:r>
              <a:rPr lang="en-US" dirty="0">
                <a:latin typeface="Times" charset="0"/>
              </a:rPr>
              <a:t> </a:t>
            </a:r>
            <a:endParaRPr lang="en-US" dirty="0" smtClean="0"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Advantage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85050" cy="2571750"/>
          </a:xfrm>
          <a:noFill/>
          <a:ln/>
        </p:spPr>
        <p:txBody>
          <a:bodyPr/>
          <a:lstStyle/>
          <a:p>
            <a:r>
              <a:rPr lang="en-US" sz="2400" dirty="0" smtClean="0"/>
              <a:t>Views </a:t>
            </a:r>
            <a:r>
              <a:rPr lang="en-US" sz="2400" dirty="0"/>
              <a:t>restrict access to the database because the view can display a selective portion of the </a:t>
            </a:r>
            <a:r>
              <a:rPr lang="en-US" sz="2400" dirty="0" smtClean="0"/>
              <a:t>database.</a:t>
            </a:r>
          </a:p>
          <a:p>
            <a:r>
              <a:rPr lang="en-US" sz="2400" dirty="0" smtClean="0"/>
              <a:t>Views </a:t>
            </a:r>
            <a:r>
              <a:rPr lang="en-US" sz="2400" dirty="0"/>
              <a:t>allow users to make simple queries to retrieve the results from complicated queries. For example, views allow users to query information from multiple tables without knowing how to write a join </a:t>
            </a:r>
            <a:r>
              <a:rPr lang="en-US" sz="2400" dirty="0" smtClean="0"/>
              <a:t>statement</a:t>
            </a:r>
          </a:p>
          <a:p>
            <a:r>
              <a:rPr lang="en-US" sz="2400" dirty="0" smtClean="0"/>
              <a:t>One </a:t>
            </a:r>
            <a:r>
              <a:rPr lang="en-US" sz="2400" dirty="0"/>
              <a:t>view can be used to retrieve data from several </a:t>
            </a:r>
            <a:r>
              <a:rPr lang="en-US" sz="2400" dirty="0" smtClean="0"/>
              <a:t>tables</a:t>
            </a:r>
          </a:p>
          <a:p>
            <a:r>
              <a:rPr lang="en-US" sz="2400" dirty="0" smtClean="0"/>
              <a:t>Views </a:t>
            </a:r>
            <a:r>
              <a:rPr lang="en-US" sz="2400" dirty="0"/>
              <a:t>provide groups of users access to data according to their particular criteria.</a:t>
            </a:r>
          </a:p>
          <a:p>
            <a:endParaRPr lang="en-US" sz="2400" dirty="0">
              <a:latin typeface="Times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8127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Classification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85050" cy="2571750"/>
          </a:xfrm>
          <a:noFill/>
          <a:ln/>
        </p:spPr>
        <p:txBody>
          <a:bodyPr/>
          <a:lstStyle/>
          <a:p>
            <a:r>
              <a:rPr lang="en-US" dirty="0"/>
              <a:t>Simple Views Versus Complex Views</a:t>
            </a:r>
          </a:p>
          <a:p>
            <a:pPr lvl="1"/>
            <a:r>
              <a:rPr lang="en-US" dirty="0"/>
              <a:t>There are two classifications for views: simple and complex. The basic difference is related to the DML (insert, update, and delete) operations. </a:t>
            </a:r>
          </a:p>
          <a:p>
            <a:pPr lvl="2"/>
            <a:r>
              <a:rPr lang="en-US" dirty="0"/>
              <a:t>A </a:t>
            </a:r>
            <a:r>
              <a:rPr lang="en-US" i="1" dirty="0">
                <a:solidFill>
                  <a:srgbClr val="FC0128"/>
                </a:solidFill>
              </a:rPr>
              <a:t>simple view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is one that:</a:t>
            </a:r>
          </a:p>
          <a:p>
            <a:pPr lvl="3"/>
            <a:r>
              <a:rPr lang="en-US" dirty="0"/>
              <a:t>Derives data from only one table</a:t>
            </a:r>
          </a:p>
          <a:p>
            <a:pPr lvl="3"/>
            <a:r>
              <a:rPr lang="en-US" dirty="0"/>
              <a:t>Contains no functions or groups of data</a:t>
            </a:r>
          </a:p>
          <a:p>
            <a:pPr lvl="3"/>
            <a:r>
              <a:rPr lang="en-US" dirty="0"/>
              <a:t>Can perform DML through the view</a:t>
            </a:r>
          </a:p>
          <a:p>
            <a:pPr lvl="2"/>
            <a:r>
              <a:rPr lang="en-US" dirty="0"/>
              <a:t>A </a:t>
            </a:r>
            <a:r>
              <a:rPr lang="en-US" i="1" dirty="0">
                <a:solidFill>
                  <a:srgbClr val="FC0128"/>
                </a:solidFill>
              </a:rPr>
              <a:t>complex view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is the one that: </a:t>
            </a:r>
          </a:p>
          <a:p>
            <a:pPr lvl="3"/>
            <a:r>
              <a:rPr lang="en-US" dirty="0"/>
              <a:t>Derives data from many tables</a:t>
            </a:r>
          </a:p>
          <a:p>
            <a:pPr lvl="3"/>
            <a:r>
              <a:rPr lang="en-US" dirty="0"/>
              <a:t>Contains functions or groups of data</a:t>
            </a:r>
          </a:p>
          <a:p>
            <a:pPr lvl="3"/>
            <a:r>
              <a:rPr lang="en-US" dirty="0"/>
              <a:t>Does not always allow DML through the view </a:t>
            </a:r>
          </a:p>
          <a:p>
            <a:endParaRPr lang="en-US" dirty="0">
              <a:latin typeface="Times New Roman" pitchFamily="18" charset="0"/>
            </a:endParaRPr>
          </a:p>
          <a:p>
            <a:endParaRPr lang="en-US" sz="2400" dirty="0">
              <a:latin typeface="Times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6622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Creating a 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336675"/>
            <a:ext cx="7385050" cy="1066800"/>
          </a:xfrm>
          <a:noFill/>
          <a:ln/>
        </p:spPr>
        <p:txBody>
          <a:bodyPr/>
          <a:lstStyle/>
          <a:p>
            <a:pPr lvl="1"/>
            <a:r>
              <a:rPr lang="en-US" dirty="0"/>
              <a:t>You embed a </a:t>
            </a:r>
            <a:r>
              <a:rPr lang="en-US" dirty="0" err="1"/>
              <a:t>subquery</a:t>
            </a:r>
            <a:r>
              <a:rPr lang="en-US" dirty="0"/>
              <a:t> within the CREATE VIEW statement.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subquery</a:t>
            </a:r>
            <a:r>
              <a:rPr lang="en-US" dirty="0"/>
              <a:t> can contain complex SELECT syntax.</a:t>
            </a:r>
          </a:p>
          <a:p>
            <a:pPr lvl="1"/>
            <a:endParaRPr 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blackWhite">
          <a:xfrm>
            <a:off x="838200" y="3276600"/>
            <a:ext cx="7497763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CREATE [OR REPLACE] [FORCE|</a:t>
            </a:r>
            <a:r>
              <a:rPr lang="en-US" sz="1800" u="sng" dirty="0">
                <a:solidFill>
                  <a:srgbClr val="000000"/>
                </a:solidFill>
                <a:latin typeface="Courier New" pitchFamily="49" charset="0"/>
              </a:rPr>
              <a:t>NOFORCE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 VIEW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view</a:t>
            </a:r>
            <a:endParaRPr lang="en-US" sz="1800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[(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[,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]...)]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AS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subquery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[WITH CHECK OPTION [CONSTRAINT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[WITH READ ONLY]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blackWhite">
          <a:xfrm>
            <a:off x="925513" y="2328863"/>
            <a:ext cx="7496175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Creating a View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47725" y="1341438"/>
            <a:ext cx="7624763" cy="920750"/>
          </a:xfrm>
          <a:noFill/>
          <a:ln/>
        </p:spPr>
        <p:txBody>
          <a:bodyPr/>
          <a:lstStyle/>
          <a:p>
            <a:pPr lvl="1"/>
            <a:r>
              <a:rPr lang="en-US"/>
              <a:t>Create a view, EMPVU10, that contains details of employees in department 10.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44550" y="4056063"/>
            <a:ext cx="762476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/>
          <a:lstStyle/>
          <a:p>
            <a:pPr marL="341313" lvl="1" indent="-227013" algn="l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100000"/>
              <a:buFontTx/>
              <a:buChar char="•"/>
              <a:tabLst>
                <a:tab pos="571500" algn="l"/>
              </a:tabLst>
            </a:pPr>
            <a:r>
              <a:rPr lang="en-US">
                <a:solidFill>
                  <a:srgbClr val="F8F8D3"/>
                </a:solidFill>
                <a:latin typeface="Arial" charset="0"/>
              </a:rPr>
              <a:t>Describe the structure of the view by using the SQL*Plus DESCRIBE command.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blackWhite">
          <a:xfrm>
            <a:off x="936625" y="5461000"/>
            <a:ext cx="7642225" cy="4508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DESCRIBE empvu10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blackWhite">
          <a:xfrm>
            <a:off x="935038" y="2316163"/>
            <a:ext cx="7231062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  <a:tab pos="1717675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CREATE VIEW 	empvu10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  <a:tab pos="1717675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AS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  <a:tab pos="1717675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FROM		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  <a:tab pos="1717675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WHERE		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10;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  <a:tab pos="1717675" algn="l"/>
                <a:tab pos="2743200" algn="l"/>
              </a:tabLst>
            </a:pPr>
            <a:r>
              <a:rPr lang="en-US" sz="1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View created.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762000" y="3657600"/>
            <a:ext cx="7497762" cy="18494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Creating a View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42963" y="1336675"/>
            <a:ext cx="7385050" cy="4089400"/>
          </a:xfrm>
          <a:noFill/>
          <a:ln/>
        </p:spPr>
        <p:txBody>
          <a:bodyPr/>
          <a:lstStyle/>
          <a:p>
            <a:pPr lvl="1"/>
            <a:r>
              <a:rPr lang="en-US" dirty="0"/>
              <a:t>Create a view by using column aliases in the </a:t>
            </a:r>
            <a:r>
              <a:rPr lang="en-US" dirty="0" err="1"/>
              <a:t>subquery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Select the columns from this view by the given alias names.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blackWhite">
          <a:xfrm>
            <a:off x="762000" y="3581400"/>
            <a:ext cx="7523163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  <a:tab pos="1717675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CREATE VIEW 	salvu30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  <a:tab pos="1717675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AS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EMPLOYEE_NUMBER,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NAME,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  <a:tab pos="1717675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			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  <a:tab pos="1717675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FROM			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  <a:tab pos="1717675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  WHERE			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30;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  <a:tab pos="1717675" algn="l"/>
              </a:tabLst>
            </a:pPr>
            <a:r>
              <a:rPr lang="en-US" sz="18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View </a:t>
            </a:r>
            <a:r>
              <a:rPr lang="en-US" sz="1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created.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4191</TotalTime>
  <Words>1149</Words>
  <Application>Microsoft Office PowerPoint</Application>
  <PresentationFormat>On-screen Show (4:3)</PresentationFormat>
  <Paragraphs>172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 Introduction to Database  Lecture 15: View </vt:lpstr>
      <vt:lpstr>Learning Objectives</vt:lpstr>
      <vt:lpstr>View</vt:lpstr>
      <vt:lpstr>View…</vt:lpstr>
      <vt:lpstr>Advantage</vt:lpstr>
      <vt:lpstr>Classification</vt:lpstr>
      <vt:lpstr>Creating a View</vt:lpstr>
      <vt:lpstr>Creating a View</vt:lpstr>
      <vt:lpstr>Creating a View</vt:lpstr>
      <vt:lpstr>Retrieving Data from a View</vt:lpstr>
      <vt:lpstr>Removing a View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subject>Advance Database Management System</dc:subject>
  <dc:creator>Juena Ahmed Noshin</dc:creator>
  <cp:lastModifiedBy>user pc</cp:lastModifiedBy>
  <cp:revision>382</cp:revision>
  <cp:lastPrinted>1998-06-30T18:28:36Z</cp:lastPrinted>
  <dcterms:created xsi:type="dcterms:W3CDTF">1995-06-17T23:31:02Z</dcterms:created>
  <dcterms:modified xsi:type="dcterms:W3CDTF">2020-09-08T06:22:32Z</dcterms:modified>
</cp:coreProperties>
</file>