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handoutMasterIdLst>
    <p:handoutMasterId r:id="rId17"/>
  </p:handoutMasterIdLst>
  <p:sldIdLst>
    <p:sldId id="419" r:id="rId2"/>
    <p:sldId id="420" r:id="rId3"/>
    <p:sldId id="474" r:id="rId4"/>
    <p:sldId id="475" r:id="rId5"/>
    <p:sldId id="476" r:id="rId6"/>
    <p:sldId id="477" r:id="rId7"/>
    <p:sldId id="478" r:id="rId8"/>
    <p:sldId id="479" r:id="rId9"/>
    <p:sldId id="480" r:id="rId10"/>
    <p:sldId id="481" r:id="rId11"/>
    <p:sldId id="482" r:id="rId12"/>
    <p:sldId id="483" r:id="rId13"/>
    <p:sldId id="484" r:id="rId14"/>
    <p:sldId id="470" r:id="rId15"/>
  </p:sldIdLst>
  <p:sldSz cx="9144000" cy="6858000" type="screen4x3"/>
  <p:notesSz cx="6818313" cy="9128125"/>
  <p:defaultTextStyle>
    <a:defPPr>
      <a:defRPr lang="en-US"/>
    </a:defPPr>
    <a:lvl1pPr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1pPr>
    <a:lvl2pPr marL="4572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2pPr>
    <a:lvl3pPr marL="9144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3pPr>
    <a:lvl4pPr marL="13716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4pPr>
    <a:lvl5pPr marL="18288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5pPr>
    <a:lvl6pPr marL="2286000" algn="l" defTabSz="914400" rtl="0" eaLnBrk="1" latinLnBrk="0" hangingPunct="1">
      <a:defRPr sz="2800" b="1" kern="1200">
        <a:solidFill>
          <a:schemeClr val="bg2"/>
        </a:solidFill>
        <a:latin typeface="Arial Narrow" pitchFamily="34" charset="0"/>
        <a:ea typeface="+mn-ea"/>
        <a:cs typeface="Arial" charset="0"/>
      </a:defRPr>
    </a:lvl6pPr>
    <a:lvl7pPr marL="2743200" algn="l" defTabSz="914400" rtl="0" eaLnBrk="1" latinLnBrk="0" hangingPunct="1">
      <a:defRPr sz="2800" b="1" kern="1200">
        <a:solidFill>
          <a:schemeClr val="bg2"/>
        </a:solidFill>
        <a:latin typeface="Arial Narrow" pitchFamily="34" charset="0"/>
        <a:ea typeface="+mn-ea"/>
        <a:cs typeface="Arial" charset="0"/>
      </a:defRPr>
    </a:lvl7pPr>
    <a:lvl8pPr marL="3200400" algn="l" defTabSz="914400" rtl="0" eaLnBrk="1" latinLnBrk="0" hangingPunct="1">
      <a:defRPr sz="2800" b="1" kern="1200">
        <a:solidFill>
          <a:schemeClr val="bg2"/>
        </a:solidFill>
        <a:latin typeface="Arial Narrow" pitchFamily="34" charset="0"/>
        <a:ea typeface="+mn-ea"/>
        <a:cs typeface="Arial" charset="0"/>
      </a:defRPr>
    </a:lvl8pPr>
    <a:lvl9pPr marL="3657600" algn="l" defTabSz="914400" rtl="0" eaLnBrk="1" latinLnBrk="0" hangingPunct="1">
      <a:defRPr sz="2800" b="1" kern="1200">
        <a:solidFill>
          <a:schemeClr val="bg2"/>
        </a:solidFill>
        <a:latin typeface="Arial Narrow"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660033"/>
    <a:srgbClr val="000000"/>
    <a:srgbClr val="0099CC"/>
    <a:srgbClr val="FFCC66"/>
    <a:srgbClr val="FF9900"/>
    <a:srgbClr val="FF3300"/>
    <a:srgbClr val="FC0128"/>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78136" autoAdjust="0"/>
  </p:normalViewPr>
  <p:slideViewPr>
    <p:cSldViewPr>
      <p:cViewPr varScale="1">
        <p:scale>
          <a:sx n="70" d="100"/>
          <a:sy n="70" d="100"/>
        </p:scale>
        <p:origin x="-1386" y="-102"/>
      </p:cViewPr>
      <p:guideLst>
        <p:guide orient="horz" pos="2160"/>
        <p:guide pos="2880"/>
      </p:guideLst>
    </p:cSldViewPr>
  </p:slideViewPr>
  <p:notesTextViewPr>
    <p:cViewPr>
      <p:scale>
        <a:sx n="100" d="100"/>
        <a:sy n="100" d="100"/>
      </p:scale>
      <p:origin x="0" y="0"/>
    </p:cViewPr>
  </p:notesTextViewPr>
  <p:notesViewPr>
    <p:cSldViewPr>
      <p:cViewPr>
        <p:scale>
          <a:sx n="75" d="100"/>
          <a:sy n="75" d="100"/>
        </p:scale>
        <p:origin x="-448" y="2126"/>
      </p:cViewPr>
      <p:guideLst>
        <p:guide orient="horz" pos="2160"/>
        <p:guide pos="288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5175" y="8715375"/>
            <a:ext cx="5280025" cy="152400"/>
          </a:xfrm>
          <a:prstGeom prst="rect">
            <a:avLst/>
          </a:prstGeom>
          <a:noFill/>
          <a:ln w="9525">
            <a:noFill/>
            <a:miter lim="800000"/>
            <a:headEnd/>
            <a:tailEnd/>
          </a:ln>
          <a:effectLst/>
        </p:spPr>
        <p:txBody>
          <a:bodyPr lIns="0" tIns="0" rIns="0" bIns="0">
            <a:spAutoFit/>
          </a:bodyPr>
          <a:lstStyle/>
          <a:p>
            <a:pPr defTabSz="941388">
              <a:lnSpc>
                <a:spcPct val="100000"/>
              </a:lnSpc>
              <a:spcBef>
                <a:spcPct val="50000"/>
              </a:spcBef>
              <a:defRPr/>
            </a:pPr>
            <a:r>
              <a:rPr lang="en-US" sz="1000">
                <a:solidFill>
                  <a:schemeClr val="tx1"/>
                </a:solidFill>
                <a:latin typeface="Arial" charset="0"/>
              </a:rPr>
              <a:t>&lt;Course name&gt; &lt;Lesson number&gt;</a:t>
            </a:r>
            <a:r>
              <a:rPr lang="en-US" sz="1000">
                <a:solidFill>
                  <a:schemeClr val="tx1"/>
                </a:solidFill>
                <a:latin typeface="Times New Roman" pitchFamily="18" charset="0"/>
              </a:rPr>
              <a:t>-</a:t>
            </a:r>
            <a:fld id="{35E6A67C-5171-4676-ACF2-568C80EFCC45}" type="slidenum">
              <a:rPr lang="en-US" sz="1000">
                <a:solidFill>
                  <a:schemeClr val="tx1"/>
                </a:solidFill>
                <a:latin typeface="Arial" charset="0"/>
              </a:rPr>
              <a:pPr defTabSz="941388">
                <a:lnSpc>
                  <a:spcPct val="100000"/>
                </a:lnSpc>
                <a:spcBef>
                  <a:spcPct val="50000"/>
                </a:spcBef>
                <a:defRPr/>
              </a:pPr>
              <a:t>‹#›</a:t>
            </a:fld>
            <a:endParaRPr lang="en-US" sz="1000">
              <a:solidFill>
                <a:schemeClr val="tx1"/>
              </a:solidFill>
              <a:latin typeface="Arial" charset="0"/>
            </a:endParaRPr>
          </a:p>
        </p:txBody>
      </p:sp>
    </p:spTree>
    <p:extLst>
      <p:ext uri="{BB962C8B-B14F-4D97-AF65-F5344CB8AC3E}">
        <p14:creationId xmlns="" xmlns:p14="http://schemas.microsoft.com/office/powerpoint/2010/main" val="4121092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idx="2"/>
          </p:nvPr>
        </p:nvSpPr>
        <p:spPr bwMode="auto">
          <a:xfrm>
            <a:off x="466725" y="152400"/>
            <a:ext cx="5880100" cy="4406900"/>
          </a:xfrm>
          <a:prstGeom prst="rect">
            <a:avLst/>
          </a:prstGeom>
          <a:noFill/>
          <a:ln w="12700">
            <a:solidFill>
              <a:schemeClr val="tx1"/>
            </a:solidFill>
            <a:miter lim="800000"/>
            <a:headEnd/>
            <a:tailEnd/>
          </a:ln>
        </p:spPr>
      </p:sp>
      <p:sp>
        <p:nvSpPr>
          <p:cNvPr id="3075" name="Rectangle 3"/>
          <p:cNvSpPr>
            <a:spLocks noGrp="1" noChangeArrowheads="1"/>
          </p:cNvSpPr>
          <p:nvPr>
            <p:ph type="body" sz="quarter" idx="3"/>
          </p:nvPr>
        </p:nvSpPr>
        <p:spPr bwMode="auto">
          <a:xfrm>
            <a:off x="409575" y="4765675"/>
            <a:ext cx="5995988" cy="3749675"/>
          </a:xfrm>
          <a:prstGeom prst="rect">
            <a:avLst/>
          </a:prstGeom>
          <a:noFill/>
          <a:ln w="9525">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Heading (Level 1) Arial 11pt Bold</a:t>
            </a:r>
          </a:p>
          <a:p>
            <a:pPr lvl="1"/>
            <a:r>
              <a:rPr lang="en-US" noProof="0" smtClean="0"/>
              <a:t>Body Text (Level 2) Times New Roman 11pt</a:t>
            </a:r>
          </a:p>
          <a:p>
            <a:pPr lvl="2"/>
            <a:r>
              <a:rPr lang="en-US" noProof="0" smtClean="0"/>
              <a:t>Bullet 1 (Level 3) Times New Roman 11pt</a:t>
            </a:r>
          </a:p>
          <a:p>
            <a:pPr lvl="3"/>
            <a:r>
              <a:rPr lang="en-US" noProof="0" smtClean="0"/>
              <a:t>Bullet 2 (Level 4) Times New Roman 11pt</a:t>
            </a:r>
          </a:p>
          <a:p>
            <a:pPr lvl="0"/>
            <a:endParaRPr lang="en-US" noProof="0" smtClean="0"/>
          </a:p>
          <a:p>
            <a:pPr lvl="0"/>
            <a:endParaRPr lang="en-US" noProof="0" smtClean="0"/>
          </a:p>
          <a:p>
            <a:pPr lvl="0"/>
            <a:endParaRPr lang="en-US" noProof="0" smtClean="0"/>
          </a:p>
          <a:p>
            <a:pPr lvl="0"/>
            <a:endParaRPr lang="en-US" noProof="0" smtClean="0"/>
          </a:p>
          <a:p>
            <a:pPr lvl="0"/>
            <a:endParaRPr lang="en-US" noProof="0" smtClean="0"/>
          </a:p>
          <a:p>
            <a:pPr lvl="0"/>
            <a:endParaRPr lang="en-US" noProof="0" smtClean="0"/>
          </a:p>
          <a:p>
            <a:pPr lvl="0"/>
            <a:endParaRPr lang="en-US" noProof="0" smtClean="0"/>
          </a:p>
          <a:p>
            <a:pPr lvl="0"/>
            <a:endParaRPr lang="en-US" noProof="0" smtClean="0"/>
          </a:p>
          <a:p>
            <a:pPr lvl="0"/>
            <a:r>
              <a:rPr lang="en-US" noProof="0" smtClean="0"/>
              <a:t>Technical Note (Level 1) Arial 11pt Bold (CHANGE TO BLUE)</a:t>
            </a:r>
          </a:p>
          <a:p>
            <a:pPr lvl="0"/>
            <a:r>
              <a:rPr lang="en-US" noProof="0" smtClean="0"/>
              <a:t>Class Management Note (Level 1) Arial 11pt Bold (CHANGE TO BLUE)</a:t>
            </a:r>
          </a:p>
          <a:p>
            <a:pPr lvl="1"/>
            <a:r>
              <a:rPr lang="en-US" noProof="0" smtClean="0"/>
              <a:t>Body Text (Level 2) Times New Roman 11pt (CHANGE TO BLUE)</a:t>
            </a:r>
          </a:p>
          <a:p>
            <a:pPr lvl="2"/>
            <a:r>
              <a:rPr lang="en-US" noProof="0" smtClean="0"/>
              <a:t>Bullet 1 (Level 3) Times New Roman 11pt (CHANGE TO BLUE)</a:t>
            </a:r>
          </a:p>
        </p:txBody>
      </p:sp>
      <p:sp>
        <p:nvSpPr>
          <p:cNvPr id="3076" name="Rectangle 4"/>
          <p:cNvSpPr>
            <a:spLocks noChangeArrowheads="1"/>
          </p:cNvSpPr>
          <p:nvPr/>
        </p:nvSpPr>
        <p:spPr bwMode="auto">
          <a:xfrm>
            <a:off x="712788" y="8593138"/>
            <a:ext cx="5270500" cy="152400"/>
          </a:xfrm>
          <a:prstGeom prst="rect">
            <a:avLst/>
          </a:prstGeom>
          <a:noFill/>
          <a:ln w="9525">
            <a:noFill/>
            <a:miter lim="800000"/>
            <a:headEnd/>
            <a:tailEnd/>
          </a:ln>
          <a:effectLst/>
        </p:spPr>
        <p:txBody>
          <a:bodyPr lIns="0" tIns="0" rIns="0" bIns="0">
            <a:spAutoFit/>
          </a:bodyPr>
          <a:lstStyle/>
          <a:p>
            <a:pPr defTabSz="941388">
              <a:lnSpc>
                <a:spcPct val="100000"/>
              </a:lnSpc>
              <a:spcBef>
                <a:spcPct val="50000"/>
              </a:spcBef>
              <a:defRPr/>
            </a:pPr>
            <a:r>
              <a:rPr lang="en-US" sz="1000">
                <a:solidFill>
                  <a:schemeClr val="tx1"/>
                </a:solidFill>
                <a:latin typeface="Arial" charset="0"/>
              </a:rPr>
              <a:t>Introduction to Oracle: SQL and PL/SQL  1</a:t>
            </a:r>
            <a:r>
              <a:rPr lang="en-US" sz="1000">
                <a:solidFill>
                  <a:schemeClr val="tx1"/>
                </a:solidFill>
                <a:latin typeface="Times New Roman" pitchFamily="18" charset="0"/>
              </a:rPr>
              <a:t>-</a:t>
            </a:r>
            <a:fld id="{FB517E57-D154-464F-AB6B-48A81B16AB24}" type="slidenum">
              <a:rPr lang="en-US" sz="1000">
                <a:solidFill>
                  <a:schemeClr val="tx1"/>
                </a:solidFill>
                <a:latin typeface="Arial" charset="0"/>
              </a:rPr>
              <a:pPr defTabSz="941388">
                <a:lnSpc>
                  <a:spcPct val="100000"/>
                </a:lnSpc>
                <a:spcBef>
                  <a:spcPct val="50000"/>
                </a:spcBef>
                <a:defRPr/>
              </a:pPr>
              <a:t>‹#›</a:t>
            </a:fld>
            <a:endParaRPr lang="en-US" sz="1000">
              <a:solidFill>
                <a:schemeClr val="tx1"/>
              </a:solidFill>
              <a:latin typeface="Arial" charset="0"/>
            </a:endParaRPr>
          </a:p>
        </p:txBody>
      </p:sp>
    </p:spTree>
    <p:extLst>
      <p:ext uri="{BB962C8B-B14F-4D97-AF65-F5344CB8AC3E}">
        <p14:creationId xmlns="" xmlns:p14="http://schemas.microsoft.com/office/powerpoint/2010/main" val="2445491959"/>
      </p:ext>
    </p:extLst>
  </p:cSld>
  <p:clrMap bg1="lt1" tx1="dk1" bg2="lt2" tx2="dk2" accent1="accent1" accent2="accent2" accent3="accent3" accent4="accent4" accent5="accent5" accent6="accent6" hlink="hlink" folHlink="folHlink"/>
  <p:notesStyle>
    <a:lvl1pPr algn="l" defTabSz="382588" rtl="0" eaLnBrk="0" fontAlgn="base" hangingPunct="0">
      <a:spcBef>
        <a:spcPct val="30000"/>
      </a:spcBef>
      <a:spcAft>
        <a:spcPct val="0"/>
      </a:spcAft>
      <a:tabLst>
        <a:tab pos="446088" algn="l"/>
      </a:tabLst>
      <a:defRPr sz="1100" b="1" kern="1200">
        <a:solidFill>
          <a:schemeClr val="tx1"/>
        </a:solidFill>
        <a:latin typeface="Arial" charset="0"/>
        <a:ea typeface="+mn-ea"/>
        <a:cs typeface="Arial" charset="0"/>
      </a:defRPr>
    </a:lvl1pPr>
    <a:lvl2pPr marL="114300" algn="l" defTabSz="382588" rtl="0" eaLnBrk="0" fontAlgn="base" hangingPunct="0">
      <a:spcBef>
        <a:spcPct val="30000"/>
      </a:spcBef>
      <a:spcAft>
        <a:spcPct val="0"/>
      </a:spcAft>
      <a:tabLst>
        <a:tab pos="446088" algn="l"/>
      </a:tabLst>
      <a:defRPr sz="1100" kern="1200">
        <a:solidFill>
          <a:schemeClr val="tx1"/>
        </a:solidFill>
        <a:latin typeface="Times New Roman" pitchFamily="18" charset="0"/>
        <a:ea typeface="+mn-ea"/>
        <a:cs typeface="Arial" charset="0"/>
      </a:defRPr>
    </a:lvl2pPr>
    <a:lvl3pPr marL="439738" indent="-211138"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Arial" charset="0"/>
      </a:defRPr>
    </a:lvl3pPr>
    <a:lvl4pPr marL="831850" indent="-212725"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Arial" charset="0"/>
      </a:defRPr>
    </a:lvl4pPr>
    <a:lvl5pPr marL="2057400" indent="-228600" algn="l" defTabSz="382588" rtl="0" eaLnBrk="0" fontAlgn="base" hangingPunct="0">
      <a:spcBef>
        <a:spcPct val="30000"/>
      </a:spcBef>
      <a:spcAft>
        <a:spcPct val="0"/>
      </a:spcAft>
      <a:tabLst>
        <a:tab pos="446088" algn="l"/>
      </a:tabLs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860800" y="0"/>
            <a:ext cx="2959100" cy="458788"/>
          </a:xfrm>
          <a:prstGeom prst="rect">
            <a:avLst/>
          </a:prstGeom>
          <a:noFill/>
          <a:ln w="9525">
            <a:noFill/>
            <a:miter lim="800000"/>
            <a:headEnd/>
            <a:tailEnd/>
          </a:ln>
          <a:effectLst/>
        </p:spPr>
        <p:txBody>
          <a:bodyPr wrap="none" anchor="ctr"/>
          <a:lstStyle/>
          <a:p>
            <a:endParaRPr lang="en-US"/>
          </a:p>
        </p:txBody>
      </p:sp>
      <p:sp>
        <p:nvSpPr>
          <p:cNvPr id="12291" name="Rectangle 3"/>
          <p:cNvSpPr>
            <a:spLocks noChangeArrowheads="1"/>
          </p:cNvSpPr>
          <p:nvPr/>
        </p:nvSpPr>
        <p:spPr bwMode="auto">
          <a:xfrm>
            <a:off x="-3175" y="0"/>
            <a:ext cx="2955925" cy="458788"/>
          </a:xfrm>
          <a:prstGeom prst="rect">
            <a:avLst/>
          </a:prstGeom>
          <a:noFill/>
          <a:ln w="9525">
            <a:noFill/>
            <a:miter lim="800000"/>
            <a:headEnd/>
            <a:tailEnd/>
          </a:ln>
          <a:effectLst/>
        </p:spPr>
        <p:txBody>
          <a:bodyPr wrap="none" anchor="ctr"/>
          <a:lstStyle/>
          <a:p>
            <a:endParaRPr lang="en-US"/>
          </a:p>
        </p:txBody>
      </p:sp>
      <p:sp>
        <p:nvSpPr>
          <p:cNvPr id="12292" name="Rectangle 4"/>
          <p:cNvSpPr>
            <a:spLocks noGrp="1" noChangeArrowheads="1"/>
          </p:cNvSpPr>
          <p:nvPr>
            <p:ph type="body" idx="1"/>
          </p:nvPr>
        </p:nvSpPr>
        <p:spPr>
          <a:noFill/>
          <a:ln/>
        </p:spPr>
        <p:txBody>
          <a:bodyPr/>
          <a:lstStyle/>
          <a:p>
            <a:r>
              <a:rPr lang="en-US"/>
              <a:t>What Is a Sequence?</a:t>
            </a:r>
          </a:p>
          <a:p>
            <a:pPr lvl="1"/>
            <a:r>
              <a:rPr lang="en-US"/>
              <a:t>A </a:t>
            </a:r>
            <a:r>
              <a:rPr lang="en-US">
                <a:solidFill>
                  <a:srgbClr val="FC0128"/>
                </a:solidFill>
              </a:rPr>
              <a:t>sequence </a:t>
            </a:r>
            <a:r>
              <a:rPr lang="en-US"/>
              <a:t>generator can be used to automatically generate sequence numbers for rows in tables. A sequence is a database object created by a user and can be shared by multiple users.</a:t>
            </a:r>
          </a:p>
          <a:p>
            <a:pPr lvl="1"/>
            <a:r>
              <a:rPr lang="en-US"/>
              <a:t>A typical usage for sequences is to create a primary key value, which must be unique for each row. The sequence is generated and incremented (or decremented) by an internal Oracle8 routine. This can be a time-saving object because it can reduce the amount of application code needed to write a sequence-generating routine.</a:t>
            </a:r>
          </a:p>
          <a:p>
            <a:pPr lvl="1"/>
            <a:r>
              <a:rPr lang="en-US"/>
              <a:t>Sequence numbers are stored and generated independently of tables. Therefore, the same sequence can be used for multiple tables.</a:t>
            </a:r>
          </a:p>
          <a:p>
            <a:pPr lvl="1"/>
            <a:endParaRPr lang="en-US"/>
          </a:p>
          <a:p>
            <a:pPr marL="452438" lvl="2" indent="-223838">
              <a:buFontTx/>
              <a:buNone/>
            </a:pPr>
            <a:endParaRPr lang="en-US"/>
          </a:p>
          <a:p>
            <a:pPr lvl="1"/>
            <a:endParaRPr lang="en-US"/>
          </a:p>
          <a:p>
            <a:endParaRPr lang="en-US" b="0">
              <a:latin typeface="Times New Roman" pitchFamily="18" charset="0"/>
            </a:endParaRPr>
          </a:p>
        </p:txBody>
      </p:sp>
      <p:sp>
        <p:nvSpPr>
          <p:cNvPr id="12293" name="Rectangle 5"/>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471488" y="157163"/>
            <a:ext cx="5870575" cy="4402137"/>
          </a:xfrm>
          <a:ln cap="flat"/>
        </p:spPr>
      </p:sp>
      <p:sp>
        <p:nvSpPr>
          <p:cNvPr id="30723" name="Rectangle 3"/>
          <p:cNvSpPr>
            <a:spLocks noGrp="1" noChangeArrowheads="1"/>
          </p:cNvSpPr>
          <p:nvPr>
            <p:ph type="body" idx="1"/>
          </p:nvPr>
        </p:nvSpPr>
        <p:spPr>
          <a:noFill/>
          <a:ln/>
        </p:spPr>
        <p:txBody>
          <a:bodyPr/>
          <a:lstStyle/>
          <a:p>
            <a:pPr>
              <a:tabLst/>
            </a:pPr>
            <a:r>
              <a:rPr lang="en-US"/>
              <a:t>Guidelines</a:t>
            </a:r>
          </a:p>
          <a:p>
            <a:pPr lvl="2">
              <a:tabLst/>
            </a:pPr>
            <a:r>
              <a:rPr lang="en-US"/>
              <a:t>You must be the owner have the ALTER privilege for the sequence in order to modify it.</a:t>
            </a:r>
          </a:p>
          <a:p>
            <a:pPr lvl="2">
              <a:tabLst/>
            </a:pPr>
            <a:r>
              <a:rPr lang="en-US"/>
              <a:t>Only future sequence numbers are affected by the ALTER SEQUENCE statement.</a:t>
            </a:r>
          </a:p>
          <a:p>
            <a:pPr lvl="2">
              <a:tabLst/>
            </a:pPr>
            <a:r>
              <a:rPr lang="en-US"/>
              <a:t>The START WITH option cannot be changed using ALTER SEQUENCE. The sequence must be dropped and re-created in order to restart the sequence at a different number.</a:t>
            </a:r>
          </a:p>
          <a:p>
            <a:pPr lvl="2">
              <a:tabLst/>
            </a:pPr>
            <a:r>
              <a:rPr lang="en-US"/>
              <a:t>Some validation is performed. For example, a new MAXVALUE cannot be imposed that is less than the current sequence number.</a:t>
            </a:r>
          </a:p>
        </p:txBody>
      </p:sp>
      <p:sp>
        <p:nvSpPr>
          <p:cNvPr id="30724" name="Rectangle 4"/>
          <p:cNvSpPr>
            <a:spLocks noChangeArrowheads="1"/>
          </p:cNvSpPr>
          <p:nvPr/>
        </p:nvSpPr>
        <p:spPr bwMode="auto">
          <a:xfrm>
            <a:off x="622300" y="6230938"/>
            <a:ext cx="5527675" cy="1747837"/>
          </a:xfrm>
          <a:prstGeom prst="rect">
            <a:avLst/>
          </a:prstGeom>
          <a:noFill/>
          <a:ln w="12700">
            <a:solidFill>
              <a:schemeClr val="tx1"/>
            </a:solidFill>
            <a:miter lim="800000"/>
            <a:headEnd/>
            <a:tailEnd/>
          </a:ln>
          <a:effectLst/>
        </p:spPr>
        <p:txBody>
          <a:bodyPr wrap="none" anchor="ctr"/>
          <a:lstStyle/>
          <a:p>
            <a:endParaRPr lang="en-US"/>
          </a:p>
        </p:txBody>
      </p:sp>
      <p:sp>
        <p:nvSpPr>
          <p:cNvPr id="30725" name="Rectangle 5"/>
          <p:cNvSpPr>
            <a:spLocks noChangeArrowheads="1"/>
          </p:cNvSpPr>
          <p:nvPr/>
        </p:nvSpPr>
        <p:spPr bwMode="auto">
          <a:xfrm>
            <a:off x="588963" y="6243638"/>
            <a:ext cx="5462587" cy="2074862"/>
          </a:xfrm>
          <a:prstGeom prst="rect">
            <a:avLst/>
          </a:prstGeom>
          <a:noFill/>
          <a:ln w="9525">
            <a:noFill/>
            <a:miter lim="800000"/>
            <a:headEnd/>
            <a:tailEnd/>
          </a:ln>
          <a:effectLst/>
        </p:spPr>
        <p:txBody>
          <a:bodyPr wrap="none" lIns="90488" tIns="44450" rIns="90488" bIns="44450">
            <a:spAutoFit/>
          </a:bodyPr>
          <a:lstStyle/>
          <a:p>
            <a:pPr algn="l" defTabSz="882650">
              <a:lnSpc>
                <a:spcPct val="100000"/>
              </a:lnSpc>
              <a:spcBef>
                <a:spcPct val="0"/>
              </a:spcBef>
            </a:pPr>
            <a:r>
              <a:rPr lang="en-US" sz="1100">
                <a:latin typeface="Courier New" pitchFamily="49" charset="0"/>
              </a:rPr>
              <a:t> </a:t>
            </a:r>
            <a:r>
              <a:rPr lang="en-US" sz="1100">
                <a:solidFill>
                  <a:schemeClr val="tx1"/>
                </a:solidFill>
                <a:latin typeface="Courier New" pitchFamily="49" charset="0"/>
              </a:rPr>
              <a:t>SQL&gt;</a:t>
            </a:r>
            <a:r>
              <a:rPr lang="en-US" sz="1100">
                <a:latin typeface="Courier New" pitchFamily="49" charset="0"/>
              </a:rPr>
              <a:t> </a:t>
            </a:r>
            <a:r>
              <a:rPr lang="en-US" sz="1100">
                <a:solidFill>
                  <a:schemeClr val="tx1"/>
                </a:solidFill>
                <a:latin typeface="Courier New" pitchFamily="49" charset="0"/>
              </a:rPr>
              <a:t>ALTER SEQUENCE dept_deptno</a:t>
            </a:r>
          </a:p>
          <a:p>
            <a:pPr algn="l" defTabSz="882650">
              <a:lnSpc>
                <a:spcPct val="100000"/>
              </a:lnSpc>
              <a:spcBef>
                <a:spcPct val="0"/>
              </a:spcBef>
            </a:pPr>
            <a:r>
              <a:rPr lang="en-US" sz="1100">
                <a:solidFill>
                  <a:schemeClr val="tx1"/>
                </a:solidFill>
                <a:latin typeface="Courier New" pitchFamily="49" charset="0"/>
              </a:rPr>
              <a:t>   2  	 INCREMENT BY 1</a:t>
            </a:r>
          </a:p>
          <a:p>
            <a:pPr algn="l" defTabSz="882650">
              <a:lnSpc>
                <a:spcPct val="100000"/>
              </a:lnSpc>
              <a:spcBef>
                <a:spcPct val="0"/>
              </a:spcBef>
            </a:pPr>
            <a:r>
              <a:rPr lang="en-US" sz="1100">
                <a:solidFill>
                  <a:schemeClr val="tx1"/>
                </a:solidFill>
                <a:latin typeface="Courier New" pitchFamily="49" charset="0"/>
              </a:rPr>
              <a:t>   3  	 MAXVALUE 90</a:t>
            </a:r>
          </a:p>
          <a:p>
            <a:pPr algn="l" defTabSz="882650">
              <a:lnSpc>
                <a:spcPct val="100000"/>
              </a:lnSpc>
              <a:spcBef>
                <a:spcPct val="0"/>
              </a:spcBef>
            </a:pPr>
            <a:r>
              <a:rPr lang="en-US" sz="1100">
                <a:solidFill>
                  <a:schemeClr val="tx1"/>
                </a:solidFill>
                <a:latin typeface="Courier New" pitchFamily="49" charset="0"/>
              </a:rPr>
              <a:t>   4  	 NOCACHE</a:t>
            </a:r>
          </a:p>
          <a:p>
            <a:pPr algn="l" defTabSz="882650">
              <a:lnSpc>
                <a:spcPct val="100000"/>
              </a:lnSpc>
              <a:spcBef>
                <a:spcPct val="0"/>
              </a:spcBef>
            </a:pPr>
            <a:r>
              <a:rPr lang="en-US" sz="1100">
                <a:solidFill>
                  <a:schemeClr val="tx1"/>
                </a:solidFill>
                <a:latin typeface="Courier New" pitchFamily="49" charset="0"/>
              </a:rPr>
              <a:t>   5 	 NOCYCLE;</a:t>
            </a:r>
          </a:p>
          <a:p>
            <a:pPr algn="l" defTabSz="882650">
              <a:lnSpc>
                <a:spcPct val="100000"/>
              </a:lnSpc>
              <a:spcBef>
                <a:spcPct val="0"/>
              </a:spcBef>
            </a:pPr>
            <a:r>
              <a:rPr lang="en-US" sz="1100" b="0">
                <a:solidFill>
                  <a:schemeClr val="tx1"/>
                </a:solidFill>
                <a:latin typeface="Courier New" pitchFamily="49" charset="0"/>
              </a:rPr>
              <a:t>ALTER SEQUENCE dept_deptno</a:t>
            </a:r>
            <a:endParaRPr lang="en-US" sz="1100">
              <a:solidFill>
                <a:schemeClr val="tx1"/>
              </a:solidFill>
              <a:latin typeface="Courier New" pitchFamily="49" charset="0"/>
            </a:endParaRPr>
          </a:p>
          <a:p>
            <a:pPr algn="l" defTabSz="882650">
              <a:lnSpc>
                <a:spcPct val="100000"/>
              </a:lnSpc>
              <a:spcBef>
                <a:spcPct val="0"/>
              </a:spcBef>
            </a:pPr>
            <a:r>
              <a:rPr lang="en-US" sz="1100" b="0">
                <a:solidFill>
                  <a:schemeClr val="tx1"/>
                </a:solidFill>
                <a:latin typeface="Courier New" pitchFamily="49" charset="0"/>
              </a:rPr>
              <a:t>*</a:t>
            </a:r>
          </a:p>
          <a:p>
            <a:pPr algn="l" defTabSz="882650">
              <a:lnSpc>
                <a:spcPct val="100000"/>
              </a:lnSpc>
              <a:spcBef>
                <a:spcPct val="0"/>
              </a:spcBef>
            </a:pPr>
            <a:r>
              <a:rPr lang="en-US" sz="1100" b="0">
                <a:solidFill>
                  <a:schemeClr val="tx1"/>
                </a:solidFill>
                <a:latin typeface="Courier New" pitchFamily="49" charset="0"/>
              </a:rPr>
              <a:t>ERROR at line 1:</a:t>
            </a:r>
          </a:p>
          <a:p>
            <a:pPr algn="l" defTabSz="882650">
              <a:lnSpc>
                <a:spcPct val="100000"/>
              </a:lnSpc>
              <a:spcBef>
                <a:spcPct val="0"/>
              </a:spcBef>
            </a:pPr>
            <a:r>
              <a:rPr lang="en-US" sz="1100" b="0">
                <a:solidFill>
                  <a:schemeClr val="tx1"/>
                </a:solidFill>
                <a:latin typeface="Courier New" pitchFamily="49" charset="0"/>
              </a:rPr>
              <a:t>ORA-04009: MAXVALUE cannot be made to be less than the current </a:t>
            </a:r>
          </a:p>
          <a:p>
            <a:pPr algn="l" defTabSz="882650">
              <a:lnSpc>
                <a:spcPct val="100000"/>
              </a:lnSpc>
              <a:spcBef>
                <a:spcPct val="0"/>
              </a:spcBef>
            </a:pPr>
            <a:r>
              <a:rPr lang="en-US" sz="1100" b="0">
                <a:solidFill>
                  <a:schemeClr val="tx1"/>
                </a:solidFill>
                <a:latin typeface="Courier New" pitchFamily="49" charset="0"/>
              </a:rPr>
              <a:t>value</a:t>
            </a:r>
            <a:endParaRPr lang="en-US" sz="1100">
              <a:solidFill>
                <a:schemeClr val="tx1"/>
              </a:solidFill>
              <a:latin typeface="Courier New" pitchFamily="49" charset="0"/>
            </a:endParaRPr>
          </a:p>
          <a:p>
            <a:pPr algn="l" defTabSz="882650"/>
            <a:endParaRPr lang="en-US" sz="1100">
              <a:solidFill>
                <a:schemeClr val="tx1"/>
              </a:solidFill>
              <a:latin typeface="Courier New" pitchFamily="49"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471488" y="157163"/>
            <a:ext cx="5870575" cy="4402137"/>
          </a:xfrm>
          <a:ln cap="flat"/>
        </p:spPr>
      </p:sp>
      <p:sp>
        <p:nvSpPr>
          <p:cNvPr id="32771" name="Rectangle 3"/>
          <p:cNvSpPr>
            <a:spLocks noGrp="1" noChangeArrowheads="1"/>
          </p:cNvSpPr>
          <p:nvPr>
            <p:ph type="body" idx="1"/>
          </p:nvPr>
        </p:nvSpPr>
        <p:spPr>
          <a:noFill/>
          <a:ln/>
        </p:spPr>
        <p:txBody>
          <a:bodyPr/>
          <a:lstStyle/>
          <a:p>
            <a:pPr>
              <a:tabLst/>
            </a:pPr>
            <a:r>
              <a:rPr lang="en-US"/>
              <a:t>Removing a Sequence</a:t>
            </a:r>
          </a:p>
          <a:p>
            <a:pPr lvl="1">
              <a:tabLst/>
            </a:pPr>
            <a:r>
              <a:rPr lang="en-US"/>
              <a:t>To remove a sequence from the data dictionary, use the </a:t>
            </a:r>
            <a:r>
              <a:rPr lang="en-US">
                <a:solidFill>
                  <a:srgbClr val="FC0128"/>
                </a:solidFill>
              </a:rPr>
              <a:t>DROP SEQUENCE </a:t>
            </a:r>
            <a:r>
              <a:rPr lang="en-US"/>
              <a:t>statement. You must be the owner of the sequence or have the DROP ANY SEQUENCE privilege to remove it.</a:t>
            </a:r>
          </a:p>
          <a:p>
            <a:pPr lvl="1">
              <a:tabLst/>
            </a:pPr>
            <a:r>
              <a:rPr lang="en-US" b="1"/>
              <a:t>Syntax</a:t>
            </a:r>
            <a:endParaRPr lang="en-US"/>
          </a:p>
          <a:p>
            <a:pPr algn="just">
              <a:tabLst/>
            </a:pPr>
            <a:r>
              <a:rPr lang="en-US" b="0">
                <a:latin typeface="Times" charset="0"/>
              </a:rPr>
              <a:t>        </a:t>
            </a:r>
            <a:r>
              <a:rPr lang="en-US" b="0">
                <a:latin typeface="Courier New" pitchFamily="49" charset="0"/>
              </a:rPr>
              <a:t>DROP   SEQUENCE    </a:t>
            </a:r>
            <a:r>
              <a:rPr lang="en-US" b="0" i="1">
                <a:latin typeface="Courier New" pitchFamily="49" charset="0"/>
              </a:rPr>
              <a:t>sequence</a:t>
            </a:r>
            <a:r>
              <a:rPr lang="en-US" b="0">
                <a:latin typeface="Courier New" pitchFamily="49" charset="0"/>
              </a:rPr>
              <a:t>;</a:t>
            </a:r>
          </a:p>
          <a:p>
            <a:pPr algn="just">
              <a:lnSpc>
                <a:spcPct val="112000"/>
              </a:lnSpc>
              <a:spcBef>
                <a:spcPct val="0"/>
              </a:spcBef>
              <a:tabLst/>
            </a:pPr>
            <a:endParaRPr lang="en-US" sz="400" b="0">
              <a:latin typeface="Times" charset="0"/>
            </a:endParaRPr>
          </a:p>
          <a:p>
            <a:pPr lvl="1">
              <a:tabLst/>
            </a:pPr>
            <a:r>
              <a:rPr lang="en-US" b="1"/>
              <a:t>where:</a:t>
            </a:r>
            <a:r>
              <a:rPr lang="en-US"/>
              <a:t>	</a:t>
            </a:r>
            <a:r>
              <a:rPr lang="en-US" i="1"/>
              <a:t>sequence		</a:t>
            </a:r>
            <a:r>
              <a:rPr lang="en-US"/>
              <a:t>is the name of the sequence generator</a:t>
            </a:r>
          </a:p>
          <a:p>
            <a:pPr lvl="1">
              <a:tabLst/>
            </a:pPr>
            <a:r>
              <a:rPr lang="en-US"/>
              <a:t>For more information, see</a:t>
            </a:r>
            <a:br>
              <a:rPr lang="en-US"/>
            </a:br>
            <a:r>
              <a:rPr lang="en-US" i="1"/>
              <a:t>Oracle Server SQL Reference, </a:t>
            </a:r>
            <a:r>
              <a:rPr lang="en-US"/>
              <a:t>Release 8</a:t>
            </a:r>
            <a:r>
              <a:rPr lang="en-US" i="1"/>
              <a:t>,</a:t>
            </a:r>
            <a:r>
              <a:rPr lang="en-US"/>
              <a:t> “DROP SEQUENCE.”</a:t>
            </a:r>
          </a:p>
          <a:p>
            <a:pPr>
              <a:tabLst/>
            </a:pPr>
            <a:endParaRPr lang="en-US" b="0">
              <a:latin typeface="Times New Roman" pitchFamily="18" charset="0"/>
            </a:endParaRPr>
          </a:p>
        </p:txBody>
      </p:sp>
      <p:sp>
        <p:nvSpPr>
          <p:cNvPr id="32772" name="Rectangle 4"/>
          <p:cNvSpPr>
            <a:spLocks noChangeArrowheads="1"/>
          </p:cNvSpPr>
          <p:nvPr/>
        </p:nvSpPr>
        <p:spPr bwMode="auto">
          <a:xfrm>
            <a:off x="609600" y="5594350"/>
            <a:ext cx="5540375" cy="212725"/>
          </a:xfrm>
          <a:prstGeom prst="rect">
            <a:avLst/>
          </a:prstGeom>
          <a:noFill/>
          <a:ln w="12700">
            <a:solidFill>
              <a:schemeClr val="tx1"/>
            </a:solidFill>
            <a:miter lim="800000"/>
            <a:headEnd/>
            <a:tailEnd/>
          </a:ln>
          <a:effectLst/>
        </p:spPr>
        <p:txBody>
          <a:bodyPr wrap="none" anchor="ctr"/>
          <a:lstStyle/>
          <a:p>
            <a:endParaRPr lang="en-US"/>
          </a:p>
        </p:txBody>
      </p:sp>
      <p:grpSp>
        <p:nvGrpSpPr>
          <p:cNvPr id="2" name="Group 18"/>
          <p:cNvGrpSpPr>
            <a:grpSpLocks/>
          </p:cNvGrpSpPr>
          <p:nvPr/>
        </p:nvGrpSpPr>
        <p:grpSpPr bwMode="auto">
          <a:xfrm>
            <a:off x="215900" y="6157913"/>
            <a:ext cx="296863" cy="290512"/>
            <a:chOff x="136" y="3879"/>
            <a:chExt cx="187" cy="183"/>
          </a:xfrm>
        </p:grpSpPr>
        <p:sp>
          <p:nvSpPr>
            <p:cNvPr id="32773" name="Freeform 5"/>
            <p:cNvSpPr>
              <a:spLocks/>
            </p:cNvSpPr>
            <p:nvPr/>
          </p:nvSpPr>
          <p:spPr bwMode="auto">
            <a:xfrm>
              <a:off x="136" y="3879"/>
              <a:ext cx="179" cy="176"/>
            </a:xfrm>
            <a:custGeom>
              <a:avLst/>
              <a:gdLst/>
              <a:ahLst/>
              <a:cxnLst>
                <a:cxn ang="0">
                  <a:pos x="178" y="175"/>
                </a:cxn>
                <a:cxn ang="0">
                  <a:pos x="178" y="0"/>
                </a:cxn>
                <a:cxn ang="0">
                  <a:pos x="0" y="0"/>
                </a:cxn>
                <a:cxn ang="0">
                  <a:pos x="0" y="175"/>
                </a:cxn>
                <a:cxn ang="0">
                  <a:pos x="178" y="175"/>
                </a:cxn>
              </a:cxnLst>
              <a:rect l="0" t="0" r="r" b="b"/>
              <a:pathLst>
                <a:path w="179" h="176">
                  <a:moveTo>
                    <a:pt x="178" y="175"/>
                  </a:moveTo>
                  <a:lnTo>
                    <a:pt x="178" y="0"/>
                  </a:lnTo>
                  <a:lnTo>
                    <a:pt x="0" y="0"/>
                  </a:lnTo>
                  <a:lnTo>
                    <a:pt x="0" y="175"/>
                  </a:lnTo>
                  <a:lnTo>
                    <a:pt x="178" y="175"/>
                  </a:lnTo>
                </a:path>
              </a:pathLst>
            </a:custGeom>
            <a:solidFill>
              <a:srgbClr val="000000"/>
            </a:solidFill>
            <a:ln w="9525" cap="rnd">
              <a:noFill/>
              <a:round/>
              <a:headEnd/>
              <a:tailEnd/>
            </a:ln>
            <a:effectLst/>
          </p:spPr>
          <p:txBody>
            <a:bodyPr/>
            <a:lstStyle/>
            <a:p>
              <a:endParaRPr lang="en-US"/>
            </a:p>
          </p:txBody>
        </p:sp>
        <p:sp>
          <p:nvSpPr>
            <p:cNvPr id="32774" name="Freeform 6"/>
            <p:cNvSpPr>
              <a:spLocks/>
            </p:cNvSpPr>
            <p:nvPr/>
          </p:nvSpPr>
          <p:spPr bwMode="auto">
            <a:xfrm>
              <a:off x="197" y="3944"/>
              <a:ext cx="71" cy="37"/>
            </a:xfrm>
            <a:custGeom>
              <a:avLst/>
              <a:gdLst/>
              <a:ahLst/>
              <a:cxnLst>
                <a:cxn ang="0">
                  <a:pos x="70" y="7"/>
                </a:cxn>
                <a:cxn ang="0">
                  <a:pos x="66" y="0"/>
                </a:cxn>
                <a:cxn ang="0">
                  <a:pos x="0" y="29"/>
                </a:cxn>
                <a:cxn ang="0">
                  <a:pos x="3" y="36"/>
                </a:cxn>
                <a:cxn ang="0">
                  <a:pos x="70" y="7"/>
                </a:cxn>
              </a:cxnLst>
              <a:rect l="0" t="0" r="r" b="b"/>
              <a:pathLst>
                <a:path w="71" h="37">
                  <a:moveTo>
                    <a:pt x="70" y="7"/>
                  </a:moveTo>
                  <a:lnTo>
                    <a:pt x="66" y="0"/>
                  </a:lnTo>
                  <a:lnTo>
                    <a:pt x="0" y="29"/>
                  </a:lnTo>
                  <a:lnTo>
                    <a:pt x="3" y="36"/>
                  </a:lnTo>
                  <a:lnTo>
                    <a:pt x="70" y="7"/>
                  </a:lnTo>
                </a:path>
              </a:pathLst>
            </a:custGeom>
            <a:solidFill>
              <a:srgbClr val="FFFFFF"/>
            </a:solidFill>
            <a:ln w="9525" cap="rnd">
              <a:noFill/>
              <a:round/>
              <a:headEnd/>
              <a:tailEnd/>
            </a:ln>
            <a:effectLst/>
          </p:spPr>
          <p:txBody>
            <a:bodyPr/>
            <a:lstStyle/>
            <a:p>
              <a:endParaRPr lang="en-US"/>
            </a:p>
          </p:txBody>
        </p:sp>
        <p:sp>
          <p:nvSpPr>
            <p:cNvPr id="32775" name="Freeform 7"/>
            <p:cNvSpPr>
              <a:spLocks/>
            </p:cNvSpPr>
            <p:nvPr/>
          </p:nvSpPr>
          <p:spPr bwMode="auto">
            <a:xfrm>
              <a:off x="207" y="3961"/>
              <a:ext cx="69" cy="36"/>
            </a:xfrm>
            <a:custGeom>
              <a:avLst/>
              <a:gdLst/>
              <a:ahLst/>
              <a:cxnLst>
                <a:cxn ang="0">
                  <a:pos x="68" y="6"/>
                </a:cxn>
                <a:cxn ang="0">
                  <a:pos x="65" y="0"/>
                </a:cxn>
                <a:cxn ang="0">
                  <a:pos x="0" y="28"/>
                </a:cxn>
                <a:cxn ang="0">
                  <a:pos x="3" y="35"/>
                </a:cxn>
                <a:cxn ang="0">
                  <a:pos x="68" y="6"/>
                </a:cxn>
              </a:cxnLst>
              <a:rect l="0" t="0" r="r" b="b"/>
              <a:pathLst>
                <a:path w="69" h="36">
                  <a:moveTo>
                    <a:pt x="68" y="6"/>
                  </a:moveTo>
                  <a:lnTo>
                    <a:pt x="65" y="0"/>
                  </a:lnTo>
                  <a:lnTo>
                    <a:pt x="0" y="28"/>
                  </a:lnTo>
                  <a:lnTo>
                    <a:pt x="3" y="35"/>
                  </a:lnTo>
                  <a:lnTo>
                    <a:pt x="68" y="6"/>
                  </a:lnTo>
                </a:path>
              </a:pathLst>
            </a:custGeom>
            <a:solidFill>
              <a:srgbClr val="FFFFFF"/>
            </a:solidFill>
            <a:ln w="9525" cap="rnd">
              <a:noFill/>
              <a:round/>
              <a:headEnd/>
              <a:tailEnd/>
            </a:ln>
            <a:effectLst/>
          </p:spPr>
          <p:txBody>
            <a:bodyPr/>
            <a:lstStyle/>
            <a:p>
              <a:endParaRPr lang="en-US"/>
            </a:p>
          </p:txBody>
        </p:sp>
        <p:sp>
          <p:nvSpPr>
            <p:cNvPr id="32776" name="Freeform 8"/>
            <p:cNvSpPr>
              <a:spLocks/>
            </p:cNvSpPr>
            <p:nvPr/>
          </p:nvSpPr>
          <p:spPr bwMode="auto">
            <a:xfrm>
              <a:off x="213" y="3976"/>
              <a:ext cx="68" cy="36"/>
            </a:xfrm>
            <a:custGeom>
              <a:avLst/>
              <a:gdLst/>
              <a:ahLst/>
              <a:cxnLst>
                <a:cxn ang="0">
                  <a:pos x="67" y="6"/>
                </a:cxn>
                <a:cxn ang="0">
                  <a:pos x="64" y="0"/>
                </a:cxn>
                <a:cxn ang="0">
                  <a:pos x="0" y="28"/>
                </a:cxn>
                <a:cxn ang="0">
                  <a:pos x="2" y="35"/>
                </a:cxn>
                <a:cxn ang="0">
                  <a:pos x="67" y="6"/>
                </a:cxn>
              </a:cxnLst>
              <a:rect l="0" t="0" r="r" b="b"/>
              <a:pathLst>
                <a:path w="68" h="36">
                  <a:moveTo>
                    <a:pt x="67" y="6"/>
                  </a:moveTo>
                  <a:lnTo>
                    <a:pt x="64" y="0"/>
                  </a:lnTo>
                  <a:lnTo>
                    <a:pt x="0" y="28"/>
                  </a:lnTo>
                  <a:lnTo>
                    <a:pt x="2" y="35"/>
                  </a:lnTo>
                  <a:lnTo>
                    <a:pt x="67" y="6"/>
                  </a:lnTo>
                </a:path>
              </a:pathLst>
            </a:custGeom>
            <a:solidFill>
              <a:srgbClr val="FFFFFF"/>
            </a:solidFill>
            <a:ln w="9525" cap="rnd">
              <a:noFill/>
              <a:round/>
              <a:headEnd/>
              <a:tailEnd/>
            </a:ln>
            <a:effectLst/>
          </p:spPr>
          <p:txBody>
            <a:bodyPr/>
            <a:lstStyle/>
            <a:p>
              <a:endParaRPr lang="en-US"/>
            </a:p>
          </p:txBody>
        </p:sp>
        <p:sp>
          <p:nvSpPr>
            <p:cNvPr id="32777" name="Freeform 9"/>
            <p:cNvSpPr>
              <a:spLocks/>
            </p:cNvSpPr>
            <p:nvPr/>
          </p:nvSpPr>
          <p:spPr bwMode="auto">
            <a:xfrm>
              <a:off x="221" y="3993"/>
              <a:ext cx="70" cy="36"/>
            </a:xfrm>
            <a:custGeom>
              <a:avLst/>
              <a:gdLst/>
              <a:ahLst/>
              <a:cxnLst>
                <a:cxn ang="0">
                  <a:pos x="69" y="6"/>
                </a:cxn>
                <a:cxn ang="0">
                  <a:pos x="65" y="0"/>
                </a:cxn>
                <a:cxn ang="0">
                  <a:pos x="0" y="28"/>
                </a:cxn>
                <a:cxn ang="0">
                  <a:pos x="3" y="35"/>
                </a:cxn>
                <a:cxn ang="0">
                  <a:pos x="69" y="6"/>
                </a:cxn>
              </a:cxnLst>
              <a:rect l="0" t="0" r="r" b="b"/>
              <a:pathLst>
                <a:path w="70" h="36">
                  <a:moveTo>
                    <a:pt x="69" y="6"/>
                  </a:moveTo>
                  <a:lnTo>
                    <a:pt x="65" y="0"/>
                  </a:lnTo>
                  <a:lnTo>
                    <a:pt x="0" y="28"/>
                  </a:lnTo>
                  <a:lnTo>
                    <a:pt x="3" y="35"/>
                  </a:lnTo>
                  <a:lnTo>
                    <a:pt x="69" y="6"/>
                  </a:lnTo>
                </a:path>
              </a:pathLst>
            </a:custGeom>
            <a:solidFill>
              <a:srgbClr val="FFFFFF"/>
            </a:solidFill>
            <a:ln w="9525" cap="rnd">
              <a:noFill/>
              <a:round/>
              <a:headEnd/>
              <a:tailEnd/>
            </a:ln>
            <a:effectLst/>
          </p:spPr>
          <p:txBody>
            <a:bodyPr/>
            <a:lstStyle/>
            <a:p>
              <a:endParaRPr lang="en-US"/>
            </a:p>
          </p:txBody>
        </p:sp>
        <p:sp>
          <p:nvSpPr>
            <p:cNvPr id="32778" name="Freeform 10"/>
            <p:cNvSpPr>
              <a:spLocks/>
            </p:cNvSpPr>
            <p:nvPr/>
          </p:nvSpPr>
          <p:spPr bwMode="auto">
            <a:xfrm>
              <a:off x="229" y="4009"/>
              <a:ext cx="69" cy="37"/>
            </a:xfrm>
            <a:custGeom>
              <a:avLst/>
              <a:gdLst/>
              <a:ahLst/>
              <a:cxnLst>
                <a:cxn ang="0">
                  <a:pos x="68" y="7"/>
                </a:cxn>
                <a:cxn ang="0">
                  <a:pos x="65" y="0"/>
                </a:cxn>
                <a:cxn ang="0">
                  <a:pos x="0" y="29"/>
                </a:cxn>
                <a:cxn ang="0">
                  <a:pos x="3" y="36"/>
                </a:cxn>
                <a:cxn ang="0">
                  <a:pos x="68" y="7"/>
                </a:cxn>
              </a:cxnLst>
              <a:rect l="0" t="0" r="r" b="b"/>
              <a:pathLst>
                <a:path w="69" h="37">
                  <a:moveTo>
                    <a:pt x="68" y="7"/>
                  </a:moveTo>
                  <a:lnTo>
                    <a:pt x="65" y="0"/>
                  </a:lnTo>
                  <a:lnTo>
                    <a:pt x="0" y="29"/>
                  </a:lnTo>
                  <a:lnTo>
                    <a:pt x="3" y="36"/>
                  </a:lnTo>
                  <a:lnTo>
                    <a:pt x="68" y="7"/>
                  </a:lnTo>
                </a:path>
              </a:pathLst>
            </a:custGeom>
            <a:solidFill>
              <a:srgbClr val="FFFFFF"/>
            </a:solidFill>
            <a:ln w="9525" cap="rnd">
              <a:noFill/>
              <a:round/>
              <a:headEnd/>
              <a:tailEnd/>
            </a:ln>
            <a:effectLst/>
          </p:spPr>
          <p:txBody>
            <a:bodyPr/>
            <a:lstStyle/>
            <a:p>
              <a:endParaRPr lang="en-US"/>
            </a:p>
          </p:txBody>
        </p:sp>
        <p:sp>
          <p:nvSpPr>
            <p:cNvPr id="32779" name="Freeform 11"/>
            <p:cNvSpPr>
              <a:spLocks/>
            </p:cNvSpPr>
            <p:nvPr/>
          </p:nvSpPr>
          <p:spPr bwMode="auto">
            <a:xfrm>
              <a:off x="157" y="3908"/>
              <a:ext cx="122" cy="58"/>
            </a:xfrm>
            <a:custGeom>
              <a:avLst/>
              <a:gdLst/>
              <a:ahLst/>
              <a:cxnLst>
                <a:cxn ang="0">
                  <a:pos x="121" y="7"/>
                </a:cxn>
                <a:cxn ang="0">
                  <a:pos x="119" y="0"/>
                </a:cxn>
                <a:cxn ang="0">
                  <a:pos x="0" y="50"/>
                </a:cxn>
                <a:cxn ang="0">
                  <a:pos x="2" y="57"/>
                </a:cxn>
                <a:cxn ang="0">
                  <a:pos x="121" y="7"/>
                </a:cxn>
              </a:cxnLst>
              <a:rect l="0" t="0" r="r" b="b"/>
              <a:pathLst>
                <a:path w="122" h="58">
                  <a:moveTo>
                    <a:pt x="121" y="7"/>
                  </a:moveTo>
                  <a:lnTo>
                    <a:pt x="119" y="0"/>
                  </a:lnTo>
                  <a:lnTo>
                    <a:pt x="0" y="50"/>
                  </a:lnTo>
                  <a:lnTo>
                    <a:pt x="2" y="57"/>
                  </a:lnTo>
                  <a:lnTo>
                    <a:pt x="121" y="7"/>
                  </a:lnTo>
                </a:path>
              </a:pathLst>
            </a:custGeom>
            <a:solidFill>
              <a:srgbClr val="FFFFFF"/>
            </a:solidFill>
            <a:ln w="9525" cap="rnd">
              <a:noFill/>
              <a:round/>
              <a:headEnd/>
              <a:tailEnd/>
            </a:ln>
            <a:effectLst/>
          </p:spPr>
          <p:txBody>
            <a:bodyPr/>
            <a:lstStyle/>
            <a:p>
              <a:endParaRPr lang="en-US"/>
            </a:p>
          </p:txBody>
        </p:sp>
        <p:sp>
          <p:nvSpPr>
            <p:cNvPr id="32780" name="Freeform 12"/>
            <p:cNvSpPr>
              <a:spLocks/>
            </p:cNvSpPr>
            <p:nvPr/>
          </p:nvSpPr>
          <p:spPr bwMode="auto">
            <a:xfrm>
              <a:off x="140" y="3896"/>
              <a:ext cx="124" cy="59"/>
            </a:xfrm>
            <a:custGeom>
              <a:avLst/>
              <a:gdLst/>
              <a:ahLst/>
              <a:cxnLst>
                <a:cxn ang="0">
                  <a:pos x="123" y="7"/>
                </a:cxn>
                <a:cxn ang="0">
                  <a:pos x="119" y="0"/>
                </a:cxn>
                <a:cxn ang="0">
                  <a:pos x="0" y="51"/>
                </a:cxn>
                <a:cxn ang="0">
                  <a:pos x="2" y="58"/>
                </a:cxn>
                <a:cxn ang="0">
                  <a:pos x="123" y="7"/>
                </a:cxn>
              </a:cxnLst>
              <a:rect l="0" t="0" r="r" b="b"/>
              <a:pathLst>
                <a:path w="124" h="59">
                  <a:moveTo>
                    <a:pt x="123" y="7"/>
                  </a:moveTo>
                  <a:lnTo>
                    <a:pt x="119" y="0"/>
                  </a:lnTo>
                  <a:lnTo>
                    <a:pt x="0" y="51"/>
                  </a:lnTo>
                  <a:lnTo>
                    <a:pt x="2" y="58"/>
                  </a:lnTo>
                  <a:lnTo>
                    <a:pt x="123" y="7"/>
                  </a:lnTo>
                </a:path>
              </a:pathLst>
            </a:custGeom>
            <a:solidFill>
              <a:srgbClr val="FFFFFF"/>
            </a:solidFill>
            <a:ln w="9525" cap="rnd">
              <a:noFill/>
              <a:round/>
              <a:headEnd/>
              <a:tailEnd/>
            </a:ln>
            <a:effectLst/>
          </p:spPr>
          <p:txBody>
            <a:bodyPr/>
            <a:lstStyle/>
            <a:p>
              <a:endParaRPr lang="en-US"/>
            </a:p>
          </p:txBody>
        </p:sp>
        <p:sp>
          <p:nvSpPr>
            <p:cNvPr id="32781" name="Freeform 13"/>
            <p:cNvSpPr>
              <a:spLocks/>
            </p:cNvSpPr>
            <p:nvPr/>
          </p:nvSpPr>
          <p:spPr bwMode="auto">
            <a:xfrm>
              <a:off x="268" y="3910"/>
              <a:ext cx="55" cy="104"/>
            </a:xfrm>
            <a:custGeom>
              <a:avLst/>
              <a:gdLst/>
              <a:ahLst/>
              <a:cxnLst>
                <a:cxn ang="0">
                  <a:pos x="46" y="103"/>
                </a:cxn>
                <a:cxn ang="0">
                  <a:pos x="54" y="100"/>
                </a:cxn>
                <a:cxn ang="0">
                  <a:pos x="7" y="0"/>
                </a:cxn>
                <a:cxn ang="0">
                  <a:pos x="0" y="2"/>
                </a:cxn>
                <a:cxn ang="0">
                  <a:pos x="46" y="103"/>
                </a:cxn>
              </a:cxnLst>
              <a:rect l="0" t="0" r="r" b="b"/>
              <a:pathLst>
                <a:path w="55" h="104">
                  <a:moveTo>
                    <a:pt x="46" y="103"/>
                  </a:moveTo>
                  <a:lnTo>
                    <a:pt x="54" y="100"/>
                  </a:lnTo>
                  <a:lnTo>
                    <a:pt x="7" y="0"/>
                  </a:lnTo>
                  <a:lnTo>
                    <a:pt x="0" y="2"/>
                  </a:lnTo>
                  <a:lnTo>
                    <a:pt x="46" y="103"/>
                  </a:lnTo>
                </a:path>
              </a:pathLst>
            </a:custGeom>
            <a:solidFill>
              <a:srgbClr val="FFFFFF"/>
            </a:solidFill>
            <a:ln w="9525" cap="rnd">
              <a:noFill/>
              <a:round/>
              <a:headEnd/>
              <a:tailEnd/>
            </a:ln>
            <a:effectLst/>
          </p:spPr>
          <p:txBody>
            <a:bodyPr/>
            <a:lstStyle/>
            <a:p>
              <a:endParaRPr lang="en-US"/>
            </a:p>
          </p:txBody>
        </p:sp>
        <p:sp>
          <p:nvSpPr>
            <p:cNvPr id="32782" name="Freeform 14"/>
            <p:cNvSpPr>
              <a:spLocks/>
            </p:cNvSpPr>
            <p:nvPr/>
          </p:nvSpPr>
          <p:spPr bwMode="auto">
            <a:xfrm>
              <a:off x="157" y="3955"/>
              <a:ext cx="54" cy="107"/>
            </a:xfrm>
            <a:custGeom>
              <a:avLst/>
              <a:gdLst/>
              <a:ahLst/>
              <a:cxnLst>
                <a:cxn ang="0">
                  <a:pos x="46" y="106"/>
                </a:cxn>
                <a:cxn ang="0">
                  <a:pos x="53" y="102"/>
                </a:cxn>
                <a:cxn ang="0">
                  <a:pos x="7" y="0"/>
                </a:cxn>
                <a:cxn ang="0">
                  <a:pos x="0" y="4"/>
                </a:cxn>
                <a:cxn ang="0">
                  <a:pos x="46" y="106"/>
                </a:cxn>
              </a:cxnLst>
              <a:rect l="0" t="0" r="r" b="b"/>
              <a:pathLst>
                <a:path w="54" h="107">
                  <a:moveTo>
                    <a:pt x="46" y="106"/>
                  </a:moveTo>
                  <a:lnTo>
                    <a:pt x="53" y="102"/>
                  </a:lnTo>
                  <a:lnTo>
                    <a:pt x="7" y="0"/>
                  </a:lnTo>
                  <a:lnTo>
                    <a:pt x="0" y="4"/>
                  </a:lnTo>
                  <a:lnTo>
                    <a:pt x="46" y="106"/>
                  </a:lnTo>
                </a:path>
              </a:pathLst>
            </a:custGeom>
            <a:solidFill>
              <a:srgbClr val="FFFFFF"/>
            </a:solidFill>
            <a:ln w="9525" cap="rnd">
              <a:noFill/>
              <a:round/>
              <a:headEnd/>
              <a:tailEnd/>
            </a:ln>
            <a:effectLst/>
          </p:spPr>
          <p:txBody>
            <a:bodyPr/>
            <a:lstStyle/>
            <a:p>
              <a:endParaRPr lang="en-US"/>
            </a:p>
          </p:txBody>
        </p:sp>
        <p:sp>
          <p:nvSpPr>
            <p:cNvPr id="32783" name="Freeform 15"/>
            <p:cNvSpPr>
              <a:spLocks/>
            </p:cNvSpPr>
            <p:nvPr/>
          </p:nvSpPr>
          <p:spPr bwMode="auto">
            <a:xfrm>
              <a:off x="136" y="3947"/>
              <a:ext cx="59" cy="115"/>
            </a:xfrm>
            <a:custGeom>
              <a:avLst/>
              <a:gdLst/>
              <a:ahLst/>
              <a:cxnLst>
                <a:cxn ang="0">
                  <a:pos x="51" y="114"/>
                </a:cxn>
                <a:cxn ang="0">
                  <a:pos x="58" y="111"/>
                </a:cxn>
                <a:cxn ang="0">
                  <a:pos x="6" y="0"/>
                </a:cxn>
                <a:cxn ang="0">
                  <a:pos x="0" y="2"/>
                </a:cxn>
                <a:cxn ang="0">
                  <a:pos x="51" y="114"/>
                </a:cxn>
              </a:cxnLst>
              <a:rect l="0" t="0" r="r" b="b"/>
              <a:pathLst>
                <a:path w="59" h="115">
                  <a:moveTo>
                    <a:pt x="51" y="114"/>
                  </a:moveTo>
                  <a:lnTo>
                    <a:pt x="58" y="111"/>
                  </a:lnTo>
                  <a:lnTo>
                    <a:pt x="6" y="0"/>
                  </a:lnTo>
                  <a:lnTo>
                    <a:pt x="0" y="2"/>
                  </a:lnTo>
                  <a:lnTo>
                    <a:pt x="51" y="114"/>
                  </a:lnTo>
                </a:path>
              </a:pathLst>
            </a:custGeom>
            <a:solidFill>
              <a:srgbClr val="FFFFFF"/>
            </a:solidFill>
            <a:ln w="9525" cap="rnd">
              <a:noFill/>
              <a:round/>
              <a:headEnd/>
              <a:tailEnd/>
            </a:ln>
            <a:effectLst/>
          </p:spPr>
          <p:txBody>
            <a:bodyPr/>
            <a:lstStyle/>
            <a:p>
              <a:endParaRPr lang="en-US"/>
            </a:p>
          </p:txBody>
        </p:sp>
        <p:sp>
          <p:nvSpPr>
            <p:cNvPr id="32784" name="Freeform 16"/>
            <p:cNvSpPr>
              <a:spLocks/>
            </p:cNvSpPr>
            <p:nvPr/>
          </p:nvSpPr>
          <p:spPr bwMode="auto">
            <a:xfrm>
              <a:off x="139" y="3947"/>
              <a:ext cx="28" cy="18"/>
            </a:xfrm>
            <a:custGeom>
              <a:avLst/>
              <a:gdLst/>
              <a:ahLst/>
              <a:cxnLst>
                <a:cxn ang="0">
                  <a:pos x="23" y="17"/>
                </a:cxn>
                <a:cxn ang="0">
                  <a:pos x="27" y="10"/>
                </a:cxn>
                <a:cxn ang="0">
                  <a:pos x="4" y="0"/>
                </a:cxn>
                <a:cxn ang="0">
                  <a:pos x="0" y="6"/>
                </a:cxn>
                <a:cxn ang="0">
                  <a:pos x="23" y="17"/>
                </a:cxn>
              </a:cxnLst>
              <a:rect l="0" t="0" r="r" b="b"/>
              <a:pathLst>
                <a:path w="28" h="18">
                  <a:moveTo>
                    <a:pt x="23" y="17"/>
                  </a:moveTo>
                  <a:lnTo>
                    <a:pt x="27" y="10"/>
                  </a:lnTo>
                  <a:lnTo>
                    <a:pt x="4" y="0"/>
                  </a:lnTo>
                  <a:lnTo>
                    <a:pt x="0" y="6"/>
                  </a:lnTo>
                  <a:lnTo>
                    <a:pt x="23" y="17"/>
                  </a:lnTo>
                </a:path>
              </a:pathLst>
            </a:custGeom>
            <a:solidFill>
              <a:srgbClr val="FFFFFF"/>
            </a:solidFill>
            <a:ln w="9525" cap="rnd">
              <a:noFill/>
              <a:round/>
              <a:headEnd/>
              <a:tailEnd/>
            </a:ln>
            <a:effectLst/>
          </p:spPr>
          <p:txBody>
            <a:bodyPr/>
            <a:lstStyle/>
            <a:p>
              <a:endParaRPr lang="en-US"/>
            </a:p>
          </p:txBody>
        </p:sp>
        <p:sp>
          <p:nvSpPr>
            <p:cNvPr id="32785" name="Freeform 17"/>
            <p:cNvSpPr>
              <a:spLocks/>
            </p:cNvSpPr>
            <p:nvPr/>
          </p:nvSpPr>
          <p:spPr bwMode="auto">
            <a:xfrm>
              <a:off x="247" y="3903"/>
              <a:ext cx="29" cy="17"/>
            </a:xfrm>
            <a:custGeom>
              <a:avLst/>
              <a:gdLst/>
              <a:ahLst/>
              <a:cxnLst>
                <a:cxn ang="0">
                  <a:pos x="24" y="16"/>
                </a:cxn>
                <a:cxn ang="0">
                  <a:pos x="28" y="9"/>
                </a:cxn>
                <a:cxn ang="0">
                  <a:pos x="4" y="0"/>
                </a:cxn>
                <a:cxn ang="0">
                  <a:pos x="0" y="5"/>
                </a:cxn>
                <a:cxn ang="0">
                  <a:pos x="24" y="16"/>
                </a:cxn>
              </a:cxnLst>
              <a:rect l="0" t="0" r="r" b="b"/>
              <a:pathLst>
                <a:path w="29" h="17">
                  <a:moveTo>
                    <a:pt x="24" y="16"/>
                  </a:moveTo>
                  <a:lnTo>
                    <a:pt x="28" y="9"/>
                  </a:lnTo>
                  <a:lnTo>
                    <a:pt x="4" y="0"/>
                  </a:lnTo>
                  <a:lnTo>
                    <a:pt x="0" y="5"/>
                  </a:lnTo>
                  <a:lnTo>
                    <a:pt x="24" y="16"/>
                  </a:lnTo>
                </a:path>
              </a:pathLst>
            </a:custGeom>
            <a:solidFill>
              <a:srgbClr val="FFFFFF"/>
            </a:solidFill>
            <a:ln w="9525" cap="rnd">
              <a:noFill/>
              <a:round/>
              <a:headEnd/>
              <a:tailEnd/>
            </a:ln>
            <a:effectLst/>
          </p:spPr>
          <p:txBody>
            <a:bodyPr/>
            <a:lstStyle/>
            <a:p>
              <a:endParaRPr lang="en-US"/>
            </a:p>
          </p:txBody>
        </p:sp>
      </p:gr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469900" y="152400"/>
            <a:ext cx="5873750" cy="4406900"/>
          </a:xfrm>
          <a:ln/>
        </p:spPr>
      </p:sp>
      <p:sp>
        <p:nvSpPr>
          <p:cNvPr id="71683" name="Notes Placeholder 2"/>
          <p:cNvSpPr>
            <a:spLocks noGrp="1"/>
          </p:cNvSpPr>
          <p:nvPr>
            <p:ph type="body" idx="1"/>
          </p:nvPr>
        </p:nvSpPr>
        <p:spPr>
          <a:noFill/>
        </p:spPr>
        <p:txBody>
          <a:bodyPr/>
          <a:lstStyle/>
          <a:p>
            <a:endParaRPr lang="en-US" smtClean="0"/>
          </a:p>
        </p:txBody>
      </p:sp>
      <p:sp>
        <p:nvSpPr>
          <p:cNvPr id="71684" name="Slide Number Placeholder 3"/>
          <p:cNvSpPr>
            <a:spLocks noGrp="1"/>
          </p:cNvSpPr>
          <p:nvPr>
            <p:ph type="sldNum" sz="quarter" idx="4294967295"/>
          </p:nvPr>
        </p:nvSpPr>
        <p:spPr bwMode="auto">
          <a:xfrm>
            <a:off x="3862388" y="8670925"/>
            <a:ext cx="2954337" cy="455613"/>
          </a:xfrm>
          <a:prstGeom prst="rect">
            <a:avLst/>
          </a:prstGeom>
          <a:noFill/>
          <a:ln>
            <a:miter lim="800000"/>
            <a:headEnd/>
            <a:tailEnd/>
          </a:ln>
        </p:spPr>
        <p:txBody>
          <a:bodyPr lIns="91110" tIns="45555" rIns="91110" bIns="45555"/>
          <a:lstStyle/>
          <a:p>
            <a:fld id="{0C407F45-0339-4FDF-92C1-48833CA8D8BE}" type="slidenum">
              <a:rPr lang="en-US"/>
              <a:pPr/>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3860800" y="0"/>
            <a:ext cx="2959100" cy="458788"/>
          </a:xfrm>
          <a:prstGeom prst="rect">
            <a:avLst/>
          </a:prstGeom>
          <a:noFill/>
          <a:ln w="9525">
            <a:noFill/>
            <a:miter lim="800000"/>
            <a:headEnd/>
            <a:tailEnd/>
          </a:ln>
          <a:effectLst/>
        </p:spPr>
        <p:txBody>
          <a:bodyPr wrap="none" anchor="ctr"/>
          <a:lstStyle/>
          <a:p>
            <a:endParaRPr lang="en-US"/>
          </a:p>
        </p:txBody>
      </p:sp>
      <p:sp>
        <p:nvSpPr>
          <p:cNvPr id="14339" name="Rectangle 3"/>
          <p:cNvSpPr>
            <a:spLocks noChangeArrowheads="1"/>
          </p:cNvSpPr>
          <p:nvPr/>
        </p:nvSpPr>
        <p:spPr bwMode="auto">
          <a:xfrm>
            <a:off x="-3175" y="0"/>
            <a:ext cx="2955925" cy="458788"/>
          </a:xfrm>
          <a:prstGeom prst="rect">
            <a:avLst/>
          </a:prstGeom>
          <a:noFill/>
          <a:ln w="9525">
            <a:noFill/>
            <a:miter lim="800000"/>
            <a:headEnd/>
            <a:tailEnd/>
          </a:ln>
          <a:effectLst/>
        </p:spPr>
        <p:txBody>
          <a:bodyPr wrap="none" anchor="ctr"/>
          <a:lstStyle/>
          <a:p>
            <a:endParaRPr lang="en-US"/>
          </a:p>
        </p:txBody>
      </p:sp>
      <p:sp>
        <p:nvSpPr>
          <p:cNvPr id="14340" name="Rectangle 4"/>
          <p:cNvSpPr>
            <a:spLocks noGrp="1" noChangeArrowheads="1"/>
          </p:cNvSpPr>
          <p:nvPr>
            <p:ph type="body" idx="1"/>
          </p:nvPr>
        </p:nvSpPr>
        <p:spPr>
          <a:xfrm>
            <a:off x="409575" y="4765675"/>
            <a:ext cx="6289675" cy="3749675"/>
          </a:xfrm>
          <a:noFill/>
          <a:ln/>
        </p:spPr>
        <p:txBody>
          <a:bodyPr/>
          <a:lstStyle/>
          <a:p>
            <a:r>
              <a:rPr lang="en-US" dirty="0"/>
              <a:t>Creating a Sequence</a:t>
            </a:r>
          </a:p>
          <a:p>
            <a:pPr lvl="1"/>
            <a:r>
              <a:rPr lang="en-US" dirty="0"/>
              <a:t>Automatically generate sequential numbers by using the CREATE SEQUENCE statement. </a:t>
            </a:r>
          </a:p>
          <a:p>
            <a:pPr lvl="1"/>
            <a:r>
              <a:rPr lang="en-US" dirty="0"/>
              <a:t>In the syntax:</a:t>
            </a:r>
          </a:p>
          <a:p>
            <a:pPr lvl="1"/>
            <a:r>
              <a:rPr lang="en-US" dirty="0"/>
              <a:t>	</a:t>
            </a:r>
            <a:r>
              <a:rPr lang="en-US" i="1" dirty="0"/>
              <a:t>sequence</a:t>
            </a:r>
            <a:r>
              <a:rPr lang="en-US" dirty="0"/>
              <a:t>			is the name of the sequence generator</a:t>
            </a:r>
          </a:p>
          <a:p>
            <a:pPr lvl="1"/>
            <a:r>
              <a:rPr lang="en-US" dirty="0"/>
              <a:t>	</a:t>
            </a:r>
            <a:r>
              <a:rPr lang="en-US" dirty="0">
                <a:solidFill>
                  <a:srgbClr val="FC0128"/>
                </a:solidFill>
              </a:rPr>
              <a:t>INCREMENT BY </a:t>
            </a:r>
            <a:r>
              <a:rPr lang="en-US" i="1" dirty="0"/>
              <a:t>n	</a:t>
            </a:r>
            <a:r>
              <a:rPr lang="en-US" dirty="0"/>
              <a:t>specifies the interval between sequence numbers where </a:t>
            </a:r>
            <a:r>
              <a:rPr lang="en-US" i="1" dirty="0"/>
              <a:t>n</a:t>
            </a:r>
            <a:r>
              <a:rPr lang="en-US" dirty="0"/>
              <a:t> is an </a:t>
            </a:r>
            <a:r>
              <a:rPr lang="en-US" dirty="0" smtClean="0"/>
              <a:t>integer </a:t>
            </a:r>
            <a:r>
              <a:rPr lang="en-US" dirty="0"/>
              <a:t>(If this clause is omitted, the sequence will increment </a:t>
            </a:r>
            <a:r>
              <a:rPr lang="en-US" dirty="0" smtClean="0"/>
              <a:t>by</a:t>
            </a:r>
            <a:r>
              <a:rPr lang="en-US" baseline="0" dirty="0" smtClean="0"/>
              <a:t> </a:t>
            </a:r>
            <a:r>
              <a:rPr lang="en-US" dirty="0" smtClean="0"/>
              <a:t>1</a:t>
            </a:r>
            <a:r>
              <a:rPr lang="en-US" dirty="0"/>
              <a:t>.)</a:t>
            </a:r>
          </a:p>
          <a:p>
            <a:pPr lvl="1"/>
            <a:r>
              <a:rPr lang="en-US" dirty="0"/>
              <a:t>	</a:t>
            </a:r>
            <a:r>
              <a:rPr lang="en-US" dirty="0">
                <a:solidFill>
                  <a:srgbClr val="FC0128"/>
                </a:solidFill>
              </a:rPr>
              <a:t>START WITH </a:t>
            </a:r>
            <a:r>
              <a:rPr lang="en-US" i="1" dirty="0"/>
              <a:t>n		</a:t>
            </a:r>
            <a:r>
              <a:rPr lang="en-US" dirty="0"/>
              <a:t>specifies the first sequence number to be generated (If this clause is </a:t>
            </a:r>
            <a:r>
              <a:rPr lang="en-US" dirty="0" smtClean="0"/>
              <a:t>omitted</a:t>
            </a:r>
            <a:r>
              <a:rPr lang="en-US" dirty="0"/>
              <a:t>, the sequence will start with 1.)</a:t>
            </a:r>
          </a:p>
          <a:p>
            <a:pPr lvl="1"/>
            <a:r>
              <a:rPr lang="en-US" dirty="0"/>
              <a:t>	</a:t>
            </a:r>
            <a:r>
              <a:rPr lang="en-US" dirty="0">
                <a:solidFill>
                  <a:srgbClr val="FC0128"/>
                </a:solidFill>
              </a:rPr>
              <a:t>MAXVALUE </a:t>
            </a:r>
            <a:r>
              <a:rPr lang="en-US" i="1" dirty="0"/>
              <a:t>n</a:t>
            </a:r>
            <a:r>
              <a:rPr lang="en-US" dirty="0"/>
              <a:t>		specifies the maximum value the sequence can generate</a:t>
            </a:r>
          </a:p>
          <a:p>
            <a:pPr lvl="1"/>
            <a:r>
              <a:rPr lang="en-US" dirty="0"/>
              <a:t>	NOMAXVALUE		specifies a maximum value of 10^27 for an ascending sequence and –1 </a:t>
            </a:r>
            <a:r>
              <a:rPr lang="en-US" dirty="0" smtClean="0"/>
              <a:t>for </a:t>
            </a:r>
            <a:r>
              <a:rPr lang="en-US" dirty="0"/>
              <a:t>a descending sequence (This is the default option.)</a:t>
            </a:r>
          </a:p>
          <a:p>
            <a:pPr lvl="1"/>
            <a:r>
              <a:rPr lang="en-US" dirty="0"/>
              <a:t>	</a:t>
            </a:r>
            <a:r>
              <a:rPr lang="en-US" dirty="0">
                <a:solidFill>
                  <a:srgbClr val="FC0128"/>
                </a:solidFill>
              </a:rPr>
              <a:t>MINVALUE </a:t>
            </a:r>
            <a:r>
              <a:rPr lang="en-US" i="1" dirty="0"/>
              <a:t>n		</a:t>
            </a:r>
            <a:r>
              <a:rPr lang="en-US" dirty="0"/>
              <a:t>specifies the minimum sequence value</a:t>
            </a:r>
          </a:p>
          <a:p>
            <a:pPr lvl="1"/>
            <a:r>
              <a:rPr lang="en-US" dirty="0"/>
              <a:t>	NOMINVALUE		specifies a minimum value of 1 for an ascending sequence and – (10^26) </a:t>
            </a:r>
            <a:r>
              <a:rPr lang="en-US" dirty="0" smtClean="0"/>
              <a:t>for </a:t>
            </a:r>
            <a:r>
              <a:rPr lang="en-US" dirty="0"/>
              <a:t>a descending sequence (This is the </a:t>
            </a:r>
            <a:r>
              <a:rPr lang="en-US" dirty="0" smtClean="0"/>
              <a:t>default</a:t>
            </a:r>
            <a:r>
              <a:rPr lang="en-US" baseline="0" dirty="0" smtClean="0"/>
              <a:t> </a:t>
            </a:r>
            <a:r>
              <a:rPr lang="en-US" dirty="0" smtClean="0"/>
              <a:t>option</a:t>
            </a:r>
            <a:r>
              <a:rPr lang="en-US" dirty="0"/>
              <a:t>.)</a:t>
            </a:r>
          </a:p>
          <a:p>
            <a:pPr lvl="1"/>
            <a:r>
              <a:rPr lang="en-US" dirty="0"/>
              <a:t>	</a:t>
            </a:r>
            <a:r>
              <a:rPr lang="en-US" dirty="0">
                <a:solidFill>
                  <a:srgbClr val="FC0128"/>
                </a:solidFill>
              </a:rPr>
              <a:t>CYCLE </a:t>
            </a:r>
            <a:r>
              <a:rPr lang="en-US" dirty="0"/>
              <a:t>| NOCYCLE	specifies that the sequence continues to generate values after </a:t>
            </a:r>
            <a:r>
              <a:rPr lang="en-US" dirty="0" smtClean="0"/>
              <a:t>reaching </a:t>
            </a:r>
            <a:r>
              <a:rPr lang="en-US" dirty="0"/>
              <a:t>either its maximum or minimum value or does not generate 	</a:t>
            </a:r>
            <a:r>
              <a:rPr lang="en-US" dirty="0" smtClean="0"/>
              <a:t>additional </a:t>
            </a:r>
            <a:r>
              <a:rPr lang="en-US" dirty="0"/>
              <a:t>values (NOCYCLE is the default option.)</a:t>
            </a:r>
          </a:p>
          <a:p>
            <a:pPr lvl="1"/>
            <a:r>
              <a:rPr lang="en-US" dirty="0"/>
              <a:t>	</a:t>
            </a:r>
            <a:r>
              <a:rPr lang="en-US" dirty="0">
                <a:solidFill>
                  <a:srgbClr val="FC0128"/>
                </a:solidFill>
              </a:rPr>
              <a:t>CACHE</a:t>
            </a:r>
            <a:r>
              <a:rPr lang="en-US" i="1" dirty="0">
                <a:solidFill>
                  <a:srgbClr val="FC0128"/>
                </a:solidFill>
              </a:rPr>
              <a:t> </a:t>
            </a:r>
            <a:r>
              <a:rPr lang="en-US" i="1" dirty="0"/>
              <a:t>n</a:t>
            </a:r>
            <a:r>
              <a:rPr lang="en-US" dirty="0"/>
              <a:t> | NOCACHE	specifies how many values the Oracle Server will </a:t>
            </a:r>
            <a:r>
              <a:rPr lang="en-US" dirty="0" err="1"/>
              <a:t>preallocate</a:t>
            </a:r>
            <a:r>
              <a:rPr lang="en-US" dirty="0"/>
              <a:t> and keep </a:t>
            </a:r>
            <a:r>
              <a:rPr lang="en-US" dirty="0" smtClean="0"/>
              <a:t>in </a:t>
            </a:r>
            <a:r>
              <a:rPr lang="en-US" dirty="0"/>
              <a:t>memory (By default, the Oracle Server will cache 20 values.)</a:t>
            </a:r>
          </a:p>
        </p:txBody>
      </p:sp>
      <p:sp>
        <p:nvSpPr>
          <p:cNvPr id="14341" name="Rectangle 5"/>
          <p:cNvSpPr>
            <a:spLocks noGrp="1" noRot="1" noChangeAspect="1" noChangeArrowheads="1" noTextEdit="1"/>
          </p:cNvSpPr>
          <p:nvPr>
            <p:ph type="sldImg"/>
          </p:nvPr>
        </p:nvSpPr>
        <p:spPr>
          <a:xfrm>
            <a:off x="469900" y="155575"/>
            <a:ext cx="5872163" cy="4403725"/>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noFill/>
          <a:ln/>
        </p:spPr>
        <p:txBody>
          <a:bodyPr/>
          <a:lstStyle/>
          <a:p>
            <a:r>
              <a:rPr lang="en-US"/>
              <a:t>Creating a Sequence (continued)</a:t>
            </a:r>
          </a:p>
          <a:p>
            <a:pPr lvl="1"/>
            <a:r>
              <a:rPr lang="en-US"/>
              <a:t>The example on the slide creates a sequence named DEPT_DEPTNO to be used for the DEPTNO column of the DEPT table. The sequence starts at 91, does not allow caching, and does not allow the sequence to cycle.</a:t>
            </a:r>
          </a:p>
          <a:p>
            <a:pPr lvl="1"/>
            <a:r>
              <a:rPr lang="en-US"/>
              <a:t>Do not use the CYCLE option if the sequence is used to generate primary key values unless you have a reliable mechanism that purges old rows faster than the sequence cycles.</a:t>
            </a:r>
          </a:p>
          <a:p>
            <a:pPr lvl="1"/>
            <a:r>
              <a:rPr lang="en-US"/>
              <a:t>For more information, see</a:t>
            </a:r>
            <a:br>
              <a:rPr lang="en-US"/>
            </a:br>
            <a:r>
              <a:rPr lang="en-US" i="1"/>
              <a:t>Oracle Server SQL Reference, </a:t>
            </a:r>
            <a:r>
              <a:rPr lang="en-US"/>
              <a:t>Release 8, “</a:t>
            </a:r>
            <a:r>
              <a:rPr lang="en-US">
                <a:solidFill>
                  <a:srgbClr val="FC0128"/>
                </a:solidFill>
              </a:rPr>
              <a:t>CREATE SEQUENCE.</a:t>
            </a:r>
            <a:r>
              <a:rPr lang="en-US"/>
              <a:t>”</a:t>
            </a:r>
          </a:p>
          <a:p>
            <a:endParaRPr lang="en-US"/>
          </a:p>
          <a:p>
            <a:endParaRPr lang="en-US"/>
          </a:p>
          <a:p>
            <a:endParaRPr lang="en-US"/>
          </a:p>
          <a:p>
            <a:endParaRPr lang="en-US"/>
          </a:p>
          <a:p>
            <a:endParaRPr lang="en-US">
              <a:solidFill>
                <a:schemeClr val="accent2"/>
              </a:solidFill>
            </a:endParaRPr>
          </a:p>
          <a:p>
            <a:r>
              <a:rPr lang="en-US">
                <a:solidFill>
                  <a:schemeClr val="accent2"/>
                </a:solidFill>
              </a:rPr>
              <a:t>Class Management Note</a:t>
            </a:r>
          </a:p>
          <a:p>
            <a:pPr lvl="1"/>
            <a:r>
              <a:rPr lang="en-US">
                <a:solidFill>
                  <a:schemeClr val="accent2"/>
                </a:solidFill>
              </a:rPr>
              <a:t>If the INCREMENT BY value is negative, the sequence will descend. </a:t>
            </a:r>
            <a:br>
              <a:rPr lang="en-US">
                <a:solidFill>
                  <a:schemeClr val="accent2"/>
                </a:solidFill>
              </a:rPr>
            </a:br>
            <a:r>
              <a:rPr lang="en-US">
                <a:solidFill>
                  <a:schemeClr val="accent2"/>
                </a:solidFill>
              </a:rPr>
              <a:t>Also, ORDER | NOORDER options are available. The ORDER option guarantees that sequence values are generated in order. It is not important if you use the sequence to generate primary key values. This option is relevant only with the Parallel Server option.</a:t>
            </a:r>
            <a:br>
              <a:rPr lang="en-US">
                <a:solidFill>
                  <a:schemeClr val="accent2"/>
                </a:solidFill>
              </a:rPr>
            </a:br>
            <a:r>
              <a:rPr lang="en-US">
                <a:solidFill>
                  <a:schemeClr val="accent2"/>
                </a:solidFill>
              </a:rPr>
              <a:t>If sequence values are cached, they will be lost if there is a system failure.</a:t>
            </a:r>
          </a:p>
        </p:txBody>
      </p:sp>
      <p:sp>
        <p:nvSpPr>
          <p:cNvPr id="16387" name="Rectangle 3"/>
          <p:cNvSpPr>
            <a:spLocks noGrp="1" noRot="1" noChangeAspect="1" noChangeArrowheads="1" noTextEdit="1"/>
          </p:cNvSpPr>
          <p:nvPr>
            <p:ph type="sldImg"/>
          </p:nvPr>
        </p:nvSpPr>
        <p:spPr>
          <a:xfrm>
            <a:off x="469900" y="155575"/>
            <a:ext cx="5872163" cy="4403725"/>
          </a:xfrm>
          <a:ln cap="flat"/>
        </p:spPr>
      </p:sp>
      <p:grpSp>
        <p:nvGrpSpPr>
          <p:cNvPr id="2" name="Group 17"/>
          <p:cNvGrpSpPr>
            <a:grpSpLocks/>
          </p:cNvGrpSpPr>
          <p:nvPr/>
        </p:nvGrpSpPr>
        <p:grpSpPr bwMode="auto">
          <a:xfrm>
            <a:off x="203200" y="5970588"/>
            <a:ext cx="298450" cy="290512"/>
            <a:chOff x="128" y="3761"/>
            <a:chExt cx="188" cy="183"/>
          </a:xfrm>
        </p:grpSpPr>
        <p:sp>
          <p:nvSpPr>
            <p:cNvPr id="16388" name="Freeform 4"/>
            <p:cNvSpPr>
              <a:spLocks/>
            </p:cNvSpPr>
            <p:nvPr/>
          </p:nvSpPr>
          <p:spPr bwMode="auto">
            <a:xfrm>
              <a:off x="128" y="3761"/>
              <a:ext cx="179" cy="176"/>
            </a:xfrm>
            <a:custGeom>
              <a:avLst/>
              <a:gdLst/>
              <a:ahLst/>
              <a:cxnLst>
                <a:cxn ang="0">
                  <a:pos x="178" y="175"/>
                </a:cxn>
                <a:cxn ang="0">
                  <a:pos x="178" y="0"/>
                </a:cxn>
                <a:cxn ang="0">
                  <a:pos x="0" y="0"/>
                </a:cxn>
                <a:cxn ang="0">
                  <a:pos x="0" y="175"/>
                </a:cxn>
                <a:cxn ang="0">
                  <a:pos x="178" y="175"/>
                </a:cxn>
              </a:cxnLst>
              <a:rect l="0" t="0" r="r" b="b"/>
              <a:pathLst>
                <a:path w="179" h="176">
                  <a:moveTo>
                    <a:pt x="178" y="175"/>
                  </a:moveTo>
                  <a:lnTo>
                    <a:pt x="178" y="0"/>
                  </a:lnTo>
                  <a:lnTo>
                    <a:pt x="0" y="0"/>
                  </a:lnTo>
                  <a:lnTo>
                    <a:pt x="0" y="175"/>
                  </a:lnTo>
                  <a:lnTo>
                    <a:pt x="178" y="175"/>
                  </a:lnTo>
                </a:path>
              </a:pathLst>
            </a:custGeom>
            <a:solidFill>
              <a:srgbClr val="000000"/>
            </a:solidFill>
            <a:ln w="9525" cap="rnd">
              <a:noFill/>
              <a:round/>
              <a:headEnd/>
              <a:tailEnd/>
            </a:ln>
            <a:effectLst/>
          </p:spPr>
          <p:txBody>
            <a:bodyPr/>
            <a:lstStyle/>
            <a:p>
              <a:endParaRPr lang="en-US"/>
            </a:p>
          </p:txBody>
        </p:sp>
        <p:sp>
          <p:nvSpPr>
            <p:cNvPr id="16389" name="Freeform 5"/>
            <p:cNvSpPr>
              <a:spLocks/>
            </p:cNvSpPr>
            <p:nvPr/>
          </p:nvSpPr>
          <p:spPr bwMode="auto">
            <a:xfrm>
              <a:off x="190" y="3827"/>
              <a:ext cx="70" cy="36"/>
            </a:xfrm>
            <a:custGeom>
              <a:avLst/>
              <a:gdLst/>
              <a:ahLst/>
              <a:cxnLst>
                <a:cxn ang="0">
                  <a:pos x="69" y="6"/>
                </a:cxn>
                <a:cxn ang="0">
                  <a:pos x="65" y="0"/>
                </a:cxn>
                <a:cxn ang="0">
                  <a:pos x="0" y="28"/>
                </a:cxn>
                <a:cxn ang="0">
                  <a:pos x="3" y="35"/>
                </a:cxn>
                <a:cxn ang="0">
                  <a:pos x="69" y="6"/>
                </a:cxn>
              </a:cxnLst>
              <a:rect l="0" t="0" r="r" b="b"/>
              <a:pathLst>
                <a:path w="70" h="36">
                  <a:moveTo>
                    <a:pt x="69" y="6"/>
                  </a:moveTo>
                  <a:lnTo>
                    <a:pt x="65" y="0"/>
                  </a:lnTo>
                  <a:lnTo>
                    <a:pt x="0" y="28"/>
                  </a:lnTo>
                  <a:lnTo>
                    <a:pt x="3" y="35"/>
                  </a:lnTo>
                  <a:lnTo>
                    <a:pt x="69" y="6"/>
                  </a:lnTo>
                </a:path>
              </a:pathLst>
            </a:custGeom>
            <a:solidFill>
              <a:srgbClr val="FFFFFF"/>
            </a:solidFill>
            <a:ln w="9525" cap="rnd">
              <a:noFill/>
              <a:round/>
              <a:headEnd/>
              <a:tailEnd/>
            </a:ln>
            <a:effectLst/>
          </p:spPr>
          <p:txBody>
            <a:bodyPr/>
            <a:lstStyle/>
            <a:p>
              <a:endParaRPr lang="en-US"/>
            </a:p>
          </p:txBody>
        </p:sp>
        <p:sp>
          <p:nvSpPr>
            <p:cNvPr id="16390" name="Freeform 6"/>
            <p:cNvSpPr>
              <a:spLocks/>
            </p:cNvSpPr>
            <p:nvPr/>
          </p:nvSpPr>
          <p:spPr bwMode="auto">
            <a:xfrm>
              <a:off x="198" y="3843"/>
              <a:ext cx="70" cy="36"/>
            </a:xfrm>
            <a:custGeom>
              <a:avLst/>
              <a:gdLst/>
              <a:ahLst/>
              <a:cxnLst>
                <a:cxn ang="0">
                  <a:pos x="69" y="6"/>
                </a:cxn>
                <a:cxn ang="0">
                  <a:pos x="65" y="0"/>
                </a:cxn>
                <a:cxn ang="0">
                  <a:pos x="0" y="28"/>
                </a:cxn>
                <a:cxn ang="0">
                  <a:pos x="3" y="35"/>
                </a:cxn>
                <a:cxn ang="0">
                  <a:pos x="69" y="6"/>
                </a:cxn>
              </a:cxnLst>
              <a:rect l="0" t="0" r="r" b="b"/>
              <a:pathLst>
                <a:path w="70" h="36">
                  <a:moveTo>
                    <a:pt x="69" y="6"/>
                  </a:moveTo>
                  <a:lnTo>
                    <a:pt x="65" y="0"/>
                  </a:lnTo>
                  <a:lnTo>
                    <a:pt x="0" y="28"/>
                  </a:lnTo>
                  <a:lnTo>
                    <a:pt x="3" y="35"/>
                  </a:lnTo>
                  <a:lnTo>
                    <a:pt x="69" y="6"/>
                  </a:lnTo>
                </a:path>
              </a:pathLst>
            </a:custGeom>
            <a:solidFill>
              <a:srgbClr val="FFFFFF"/>
            </a:solidFill>
            <a:ln w="9525" cap="rnd">
              <a:noFill/>
              <a:round/>
              <a:headEnd/>
              <a:tailEnd/>
            </a:ln>
            <a:effectLst/>
          </p:spPr>
          <p:txBody>
            <a:bodyPr/>
            <a:lstStyle/>
            <a:p>
              <a:endParaRPr lang="en-US"/>
            </a:p>
          </p:txBody>
        </p:sp>
        <p:sp>
          <p:nvSpPr>
            <p:cNvPr id="16391" name="Freeform 7"/>
            <p:cNvSpPr>
              <a:spLocks/>
            </p:cNvSpPr>
            <p:nvPr/>
          </p:nvSpPr>
          <p:spPr bwMode="auto">
            <a:xfrm>
              <a:off x="205" y="3858"/>
              <a:ext cx="69" cy="36"/>
            </a:xfrm>
            <a:custGeom>
              <a:avLst/>
              <a:gdLst/>
              <a:ahLst/>
              <a:cxnLst>
                <a:cxn ang="0">
                  <a:pos x="68" y="6"/>
                </a:cxn>
                <a:cxn ang="0">
                  <a:pos x="65" y="0"/>
                </a:cxn>
                <a:cxn ang="0">
                  <a:pos x="0" y="28"/>
                </a:cxn>
                <a:cxn ang="0">
                  <a:pos x="3" y="35"/>
                </a:cxn>
                <a:cxn ang="0">
                  <a:pos x="68" y="6"/>
                </a:cxn>
              </a:cxnLst>
              <a:rect l="0" t="0" r="r" b="b"/>
              <a:pathLst>
                <a:path w="69" h="36">
                  <a:moveTo>
                    <a:pt x="68" y="6"/>
                  </a:moveTo>
                  <a:lnTo>
                    <a:pt x="65" y="0"/>
                  </a:lnTo>
                  <a:lnTo>
                    <a:pt x="0" y="28"/>
                  </a:lnTo>
                  <a:lnTo>
                    <a:pt x="3" y="35"/>
                  </a:lnTo>
                  <a:lnTo>
                    <a:pt x="68" y="6"/>
                  </a:lnTo>
                </a:path>
              </a:pathLst>
            </a:custGeom>
            <a:solidFill>
              <a:srgbClr val="FFFFFF"/>
            </a:solidFill>
            <a:ln w="9525" cap="rnd">
              <a:noFill/>
              <a:round/>
              <a:headEnd/>
              <a:tailEnd/>
            </a:ln>
            <a:effectLst/>
          </p:spPr>
          <p:txBody>
            <a:bodyPr/>
            <a:lstStyle/>
            <a:p>
              <a:endParaRPr lang="en-US"/>
            </a:p>
          </p:txBody>
        </p:sp>
        <p:sp>
          <p:nvSpPr>
            <p:cNvPr id="16392" name="Freeform 8"/>
            <p:cNvSpPr>
              <a:spLocks/>
            </p:cNvSpPr>
            <p:nvPr/>
          </p:nvSpPr>
          <p:spPr bwMode="auto">
            <a:xfrm>
              <a:off x="213" y="3875"/>
              <a:ext cx="70" cy="36"/>
            </a:xfrm>
            <a:custGeom>
              <a:avLst/>
              <a:gdLst/>
              <a:ahLst/>
              <a:cxnLst>
                <a:cxn ang="0">
                  <a:pos x="69" y="6"/>
                </a:cxn>
                <a:cxn ang="0">
                  <a:pos x="65" y="0"/>
                </a:cxn>
                <a:cxn ang="0">
                  <a:pos x="0" y="28"/>
                </a:cxn>
                <a:cxn ang="0">
                  <a:pos x="3" y="35"/>
                </a:cxn>
                <a:cxn ang="0">
                  <a:pos x="69" y="6"/>
                </a:cxn>
              </a:cxnLst>
              <a:rect l="0" t="0" r="r" b="b"/>
              <a:pathLst>
                <a:path w="70" h="36">
                  <a:moveTo>
                    <a:pt x="69" y="6"/>
                  </a:moveTo>
                  <a:lnTo>
                    <a:pt x="65" y="0"/>
                  </a:lnTo>
                  <a:lnTo>
                    <a:pt x="0" y="28"/>
                  </a:lnTo>
                  <a:lnTo>
                    <a:pt x="3" y="35"/>
                  </a:lnTo>
                  <a:lnTo>
                    <a:pt x="69" y="6"/>
                  </a:lnTo>
                </a:path>
              </a:pathLst>
            </a:custGeom>
            <a:solidFill>
              <a:srgbClr val="FFFFFF"/>
            </a:solidFill>
            <a:ln w="9525" cap="rnd">
              <a:noFill/>
              <a:round/>
              <a:headEnd/>
              <a:tailEnd/>
            </a:ln>
            <a:effectLst/>
          </p:spPr>
          <p:txBody>
            <a:bodyPr/>
            <a:lstStyle/>
            <a:p>
              <a:endParaRPr lang="en-US"/>
            </a:p>
          </p:txBody>
        </p:sp>
        <p:sp>
          <p:nvSpPr>
            <p:cNvPr id="16393" name="Freeform 9"/>
            <p:cNvSpPr>
              <a:spLocks/>
            </p:cNvSpPr>
            <p:nvPr/>
          </p:nvSpPr>
          <p:spPr bwMode="auto">
            <a:xfrm>
              <a:off x="221" y="3891"/>
              <a:ext cx="69" cy="37"/>
            </a:xfrm>
            <a:custGeom>
              <a:avLst/>
              <a:gdLst/>
              <a:ahLst/>
              <a:cxnLst>
                <a:cxn ang="0">
                  <a:pos x="68" y="7"/>
                </a:cxn>
                <a:cxn ang="0">
                  <a:pos x="65" y="0"/>
                </a:cxn>
                <a:cxn ang="0">
                  <a:pos x="0" y="29"/>
                </a:cxn>
                <a:cxn ang="0">
                  <a:pos x="3" y="36"/>
                </a:cxn>
                <a:cxn ang="0">
                  <a:pos x="68" y="7"/>
                </a:cxn>
              </a:cxnLst>
              <a:rect l="0" t="0" r="r" b="b"/>
              <a:pathLst>
                <a:path w="69" h="37">
                  <a:moveTo>
                    <a:pt x="68" y="7"/>
                  </a:moveTo>
                  <a:lnTo>
                    <a:pt x="65" y="0"/>
                  </a:lnTo>
                  <a:lnTo>
                    <a:pt x="0" y="29"/>
                  </a:lnTo>
                  <a:lnTo>
                    <a:pt x="3" y="36"/>
                  </a:lnTo>
                  <a:lnTo>
                    <a:pt x="68" y="7"/>
                  </a:lnTo>
                </a:path>
              </a:pathLst>
            </a:custGeom>
            <a:solidFill>
              <a:srgbClr val="FFFFFF"/>
            </a:solidFill>
            <a:ln w="9525" cap="rnd">
              <a:noFill/>
              <a:round/>
              <a:headEnd/>
              <a:tailEnd/>
            </a:ln>
            <a:effectLst/>
          </p:spPr>
          <p:txBody>
            <a:bodyPr/>
            <a:lstStyle/>
            <a:p>
              <a:endParaRPr lang="en-US"/>
            </a:p>
          </p:txBody>
        </p:sp>
        <p:sp>
          <p:nvSpPr>
            <p:cNvPr id="16394" name="Freeform 10"/>
            <p:cNvSpPr>
              <a:spLocks/>
            </p:cNvSpPr>
            <p:nvPr/>
          </p:nvSpPr>
          <p:spPr bwMode="auto">
            <a:xfrm>
              <a:off x="150" y="3790"/>
              <a:ext cx="122" cy="58"/>
            </a:xfrm>
            <a:custGeom>
              <a:avLst/>
              <a:gdLst/>
              <a:ahLst/>
              <a:cxnLst>
                <a:cxn ang="0">
                  <a:pos x="121" y="7"/>
                </a:cxn>
                <a:cxn ang="0">
                  <a:pos x="119" y="0"/>
                </a:cxn>
                <a:cxn ang="0">
                  <a:pos x="0" y="50"/>
                </a:cxn>
                <a:cxn ang="0">
                  <a:pos x="2" y="57"/>
                </a:cxn>
                <a:cxn ang="0">
                  <a:pos x="121" y="7"/>
                </a:cxn>
              </a:cxnLst>
              <a:rect l="0" t="0" r="r" b="b"/>
              <a:pathLst>
                <a:path w="122" h="58">
                  <a:moveTo>
                    <a:pt x="121" y="7"/>
                  </a:moveTo>
                  <a:lnTo>
                    <a:pt x="119" y="0"/>
                  </a:lnTo>
                  <a:lnTo>
                    <a:pt x="0" y="50"/>
                  </a:lnTo>
                  <a:lnTo>
                    <a:pt x="2" y="57"/>
                  </a:lnTo>
                  <a:lnTo>
                    <a:pt x="121" y="7"/>
                  </a:lnTo>
                </a:path>
              </a:pathLst>
            </a:custGeom>
            <a:solidFill>
              <a:srgbClr val="FFFFFF"/>
            </a:solidFill>
            <a:ln w="9525" cap="rnd">
              <a:noFill/>
              <a:round/>
              <a:headEnd/>
              <a:tailEnd/>
            </a:ln>
            <a:effectLst/>
          </p:spPr>
          <p:txBody>
            <a:bodyPr/>
            <a:lstStyle/>
            <a:p>
              <a:endParaRPr lang="en-US"/>
            </a:p>
          </p:txBody>
        </p:sp>
        <p:sp>
          <p:nvSpPr>
            <p:cNvPr id="16395" name="Freeform 11"/>
            <p:cNvSpPr>
              <a:spLocks/>
            </p:cNvSpPr>
            <p:nvPr/>
          </p:nvSpPr>
          <p:spPr bwMode="auto">
            <a:xfrm>
              <a:off x="132" y="3778"/>
              <a:ext cx="124" cy="59"/>
            </a:xfrm>
            <a:custGeom>
              <a:avLst/>
              <a:gdLst/>
              <a:ahLst/>
              <a:cxnLst>
                <a:cxn ang="0">
                  <a:pos x="123" y="7"/>
                </a:cxn>
                <a:cxn ang="0">
                  <a:pos x="119" y="0"/>
                </a:cxn>
                <a:cxn ang="0">
                  <a:pos x="0" y="51"/>
                </a:cxn>
                <a:cxn ang="0">
                  <a:pos x="2" y="58"/>
                </a:cxn>
                <a:cxn ang="0">
                  <a:pos x="123" y="7"/>
                </a:cxn>
              </a:cxnLst>
              <a:rect l="0" t="0" r="r" b="b"/>
              <a:pathLst>
                <a:path w="124" h="59">
                  <a:moveTo>
                    <a:pt x="123" y="7"/>
                  </a:moveTo>
                  <a:lnTo>
                    <a:pt x="119" y="0"/>
                  </a:lnTo>
                  <a:lnTo>
                    <a:pt x="0" y="51"/>
                  </a:lnTo>
                  <a:lnTo>
                    <a:pt x="2" y="58"/>
                  </a:lnTo>
                  <a:lnTo>
                    <a:pt x="123" y="7"/>
                  </a:lnTo>
                </a:path>
              </a:pathLst>
            </a:custGeom>
            <a:solidFill>
              <a:srgbClr val="FFFFFF"/>
            </a:solidFill>
            <a:ln w="9525" cap="rnd">
              <a:noFill/>
              <a:round/>
              <a:headEnd/>
              <a:tailEnd/>
            </a:ln>
            <a:effectLst/>
          </p:spPr>
          <p:txBody>
            <a:bodyPr/>
            <a:lstStyle/>
            <a:p>
              <a:endParaRPr lang="en-US"/>
            </a:p>
          </p:txBody>
        </p:sp>
        <p:sp>
          <p:nvSpPr>
            <p:cNvPr id="16396" name="Freeform 12"/>
            <p:cNvSpPr>
              <a:spLocks/>
            </p:cNvSpPr>
            <p:nvPr/>
          </p:nvSpPr>
          <p:spPr bwMode="auto">
            <a:xfrm>
              <a:off x="260" y="3792"/>
              <a:ext cx="56" cy="104"/>
            </a:xfrm>
            <a:custGeom>
              <a:avLst/>
              <a:gdLst/>
              <a:ahLst/>
              <a:cxnLst>
                <a:cxn ang="0">
                  <a:pos x="47" y="103"/>
                </a:cxn>
                <a:cxn ang="0">
                  <a:pos x="55" y="100"/>
                </a:cxn>
                <a:cxn ang="0">
                  <a:pos x="7" y="0"/>
                </a:cxn>
                <a:cxn ang="0">
                  <a:pos x="0" y="2"/>
                </a:cxn>
                <a:cxn ang="0">
                  <a:pos x="47" y="103"/>
                </a:cxn>
              </a:cxnLst>
              <a:rect l="0" t="0" r="r" b="b"/>
              <a:pathLst>
                <a:path w="56" h="104">
                  <a:moveTo>
                    <a:pt x="47" y="103"/>
                  </a:moveTo>
                  <a:lnTo>
                    <a:pt x="55" y="100"/>
                  </a:lnTo>
                  <a:lnTo>
                    <a:pt x="7" y="0"/>
                  </a:lnTo>
                  <a:lnTo>
                    <a:pt x="0" y="2"/>
                  </a:lnTo>
                  <a:lnTo>
                    <a:pt x="47" y="103"/>
                  </a:lnTo>
                </a:path>
              </a:pathLst>
            </a:custGeom>
            <a:solidFill>
              <a:srgbClr val="FFFFFF"/>
            </a:solidFill>
            <a:ln w="9525" cap="rnd">
              <a:noFill/>
              <a:round/>
              <a:headEnd/>
              <a:tailEnd/>
            </a:ln>
            <a:effectLst/>
          </p:spPr>
          <p:txBody>
            <a:bodyPr/>
            <a:lstStyle/>
            <a:p>
              <a:endParaRPr lang="en-US"/>
            </a:p>
          </p:txBody>
        </p:sp>
        <p:sp>
          <p:nvSpPr>
            <p:cNvPr id="16397" name="Freeform 13"/>
            <p:cNvSpPr>
              <a:spLocks/>
            </p:cNvSpPr>
            <p:nvPr/>
          </p:nvSpPr>
          <p:spPr bwMode="auto">
            <a:xfrm>
              <a:off x="150" y="3837"/>
              <a:ext cx="53" cy="107"/>
            </a:xfrm>
            <a:custGeom>
              <a:avLst/>
              <a:gdLst/>
              <a:ahLst/>
              <a:cxnLst>
                <a:cxn ang="0">
                  <a:pos x="45" y="106"/>
                </a:cxn>
                <a:cxn ang="0">
                  <a:pos x="52" y="102"/>
                </a:cxn>
                <a:cxn ang="0">
                  <a:pos x="6" y="0"/>
                </a:cxn>
                <a:cxn ang="0">
                  <a:pos x="0" y="4"/>
                </a:cxn>
                <a:cxn ang="0">
                  <a:pos x="45" y="106"/>
                </a:cxn>
              </a:cxnLst>
              <a:rect l="0" t="0" r="r" b="b"/>
              <a:pathLst>
                <a:path w="53" h="107">
                  <a:moveTo>
                    <a:pt x="45" y="106"/>
                  </a:moveTo>
                  <a:lnTo>
                    <a:pt x="52" y="102"/>
                  </a:lnTo>
                  <a:lnTo>
                    <a:pt x="6" y="0"/>
                  </a:lnTo>
                  <a:lnTo>
                    <a:pt x="0" y="4"/>
                  </a:lnTo>
                  <a:lnTo>
                    <a:pt x="45" y="106"/>
                  </a:lnTo>
                </a:path>
              </a:pathLst>
            </a:custGeom>
            <a:solidFill>
              <a:srgbClr val="FFFFFF"/>
            </a:solidFill>
            <a:ln w="9525" cap="rnd">
              <a:noFill/>
              <a:round/>
              <a:headEnd/>
              <a:tailEnd/>
            </a:ln>
            <a:effectLst/>
          </p:spPr>
          <p:txBody>
            <a:bodyPr/>
            <a:lstStyle/>
            <a:p>
              <a:endParaRPr lang="en-US"/>
            </a:p>
          </p:txBody>
        </p:sp>
        <p:sp>
          <p:nvSpPr>
            <p:cNvPr id="16398" name="Freeform 14"/>
            <p:cNvSpPr>
              <a:spLocks/>
            </p:cNvSpPr>
            <p:nvPr/>
          </p:nvSpPr>
          <p:spPr bwMode="auto">
            <a:xfrm>
              <a:off x="128" y="3829"/>
              <a:ext cx="59" cy="115"/>
            </a:xfrm>
            <a:custGeom>
              <a:avLst/>
              <a:gdLst/>
              <a:ahLst/>
              <a:cxnLst>
                <a:cxn ang="0">
                  <a:pos x="51" y="114"/>
                </a:cxn>
                <a:cxn ang="0">
                  <a:pos x="58" y="111"/>
                </a:cxn>
                <a:cxn ang="0">
                  <a:pos x="6" y="0"/>
                </a:cxn>
                <a:cxn ang="0">
                  <a:pos x="0" y="2"/>
                </a:cxn>
                <a:cxn ang="0">
                  <a:pos x="51" y="114"/>
                </a:cxn>
              </a:cxnLst>
              <a:rect l="0" t="0" r="r" b="b"/>
              <a:pathLst>
                <a:path w="59" h="115">
                  <a:moveTo>
                    <a:pt x="51" y="114"/>
                  </a:moveTo>
                  <a:lnTo>
                    <a:pt x="58" y="111"/>
                  </a:lnTo>
                  <a:lnTo>
                    <a:pt x="6" y="0"/>
                  </a:lnTo>
                  <a:lnTo>
                    <a:pt x="0" y="2"/>
                  </a:lnTo>
                  <a:lnTo>
                    <a:pt x="51" y="114"/>
                  </a:lnTo>
                </a:path>
              </a:pathLst>
            </a:custGeom>
            <a:solidFill>
              <a:srgbClr val="FFFFFF"/>
            </a:solidFill>
            <a:ln w="9525" cap="rnd">
              <a:noFill/>
              <a:round/>
              <a:headEnd/>
              <a:tailEnd/>
            </a:ln>
            <a:effectLst/>
          </p:spPr>
          <p:txBody>
            <a:bodyPr/>
            <a:lstStyle/>
            <a:p>
              <a:endParaRPr lang="en-US"/>
            </a:p>
          </p:txBody>
        </p:sp>
        <p:sp>
          <p:nvSpPr>
            <p:cNvPr id="16399" name="Freeform 15"/>
            <p:cNvSpPr>
              <a:spLocks/>
            </p:cNvSpPr>
            <p:nvPr/>
          </p:nvSpPr>
          <p:spPr bwMode="auto">
            <a:xfrm>
              <a:off x="131" y="3829"/>
              <a:ext cx="28" cy="18"/>
            </a:xfrm>
            <a:custGeom>
              <a:avLst/>
              <a:gdLst/>
              <a:ahLst/>
              <a:cxnLst>
                <a:cxn ang="0">
                  <a:pos x="23" y="17"/>
                </a:cxn>
                <a:cxn ang="0">
                  <a:pos x="27" y="10"/>
                </a:cxn>
                <a:cxn ang="0">
                  <a:pos x="4" y="0"/>
                </a:cxn>
                <a:cxn ang="0">
                  <a:pos x="0" y="6"/>
                </a:cxn>
                <a:cxn ang="0">
                  <a:pos x="23" y="17"/>
                </a:cxn>
              </a:cxnLst>
              <a:rect l="0" t="0" r="r" b="b"/>
              <a:pathLst>
                <a:path w="28" h="18">
                  <a:moveTo>
                    <a:pt x="23" y="17"/>
                  </a:moveTo>
                  <a:lnTo>
                    <a:pt x="27" y="10"/>
                  </a:lnTo>
                  <a:lnTo>
                    <a:pt x="4" y="0"/>
                  </a:lnTo>
                  <a:lnTo>
                    <a:pt x="0" y="6"/>
                  </a:lnTo>
                  <a:lnTo>
                    <a:pt x="23" y="17"/>
                  </a:lnTo>
                </a:path>
              </a:pathLst>
            </a:custGeom>
            <a:solidFill>
              <a:srgbClr val="FFFFFF"/>
            </a:solidFill>
            <a:ln w="9525" cap="rnd">
              <a:noFill/>
              <a:round/>
              <a:headEnd/>
              <a:tailEnd/>
            </a:ln>
            <a:effectLst/>
          </p:spPr>
          <p:txBody>
            <a:bodyPr/>
            <a:lstStyle/>
            <a:p>
              <a:endParaRPr lang="en-US"/>
            </a:p>
          </p:txBody>
        </p:sp>
        <p:sp>
          <p:nvSpPr>
            <p:cNvPr id="16400" name="Freeform 16"/>
            <p:cNvSpPr>
              <a:spLocks/>
            </p:cNvSpPr>
            <p:nvPr/>
          </p:nvSpPr>
          <p:spPr bwMode="auto">
            <a:xfrm>
              <a:off x="239" y="3785"/>
              <a:ext cx="29" cy="17"/>
            </a:xfrm>
            <a:custGeom>
              <a:avLst/>
              <a:gdLst/>
              <a:ahLst/>
              <a:cxnLst>
                <a:cxn ang="0">
                  <a:pos x="24" y="16"/>
                </a:cxn>
                <a:cxn ang="0">
                  <a:pos x="28" y="9"/>
                </a:cxn>
                <a:cxn ang="0">
                  <a:pos x="4" y="0"/>
                </a:cxn>
                <a:cxn ang="0">
                  <a:pos x="0" y="5"/>
                </a:cxn>
                <a:cxn ang="0">
                  <a:pos x="24" y="16"/>
                </a:cxn>
              </a:cxnLst>
              <a:rect l="0" t="0" r="r" b="b"/>
              <a:pathLst>
                <a:path w="29" h="17">
                  <a:moveTo>
                    <a:pt x="24" y="16"/>
                  </a:moveTo>
                  <a:lnTo>
                    <a:pt x="28" y="9"/>
                  </a:lnTo>
                  <a:lnTo>
                    <a:pt x="4" y="0"/>
                  </a:lnTo>
                  <a:lnTo>
                    <a:pt x="0" y="5"/>
                  </a:lnTo>
                  <a:lnTo>
                    <a:pt x="24" y="16"/>
                  </a:lnTo>
                </a:path>
              </a:pathLst>
            </a:custGeom>
            <a:solidFill>
              <a:srgbClr val="FFFFFF"/>
            </a:solidFill>
            <a:ln w="9525" cap="rnd">
              <a:noFill/>
              <a:round/>
              <a:headEnd/>
              <a:tailEnd/>
            </a:ln>
            <a:effectLst/>
          </p:spPr>
          <p:txBody>
            <a:bodyPr/>
            <a:lstStyle/>
            <a:p>
              <a:endParaRPr lang="en-US"/>
            </a:p>
          </p:txBody>
        </p:sp>
      </p:grpSp>
      <p:grpSp>
        <p:nvGrpSpPr>
          <p:cNvPr id="3" name="Group 29"/>
          <p:cNvGrpSpPr>
            <a:grpSpLocks/>
          </p:cNvGrpSpPr>
          <p:nvPr/>
        </p:nvGrpSpPr>
        <p:grpSpPr bwMode="auto">
          <a:xfrm>
            <a:off x="203200" y="5614988"/>
            <a:ext cx="287338" cy="304800"/>
            <a:chOff x="128" y="3537"/>
            <a:chExt cx="181" cy="192"/>
          </a:xfrm>
        </p:grpSpPr>
        <p:sp>
          <p:nvSpPr>
            <p:cNvPr id="16402" name="Freeform 18"/>
            <p:cNvSpPr>
              <a:spLocks/>
            </p:cNvSpPr>
            <p:nvPr/>
          </p:nvSpPr>
          <p:spPr bwMode="auto">
            <a:xfrm>
              <a:off x="128" y="3537"/>
              <a:ext cx="181" cy="184"/>
            </a:xfrm>
            <a:custGeom>
              <a:avLst/>
              <a:gdLst/>
              <a:ahLst/>
              <a:cxnLst>
                <a:cxn ang="0">
                  <a:pos x="180" y="183"/>
                </a:cxn>
                <a:cxn ang="0">
                  <a:pos x="180" y="0"/>
                </a:cxn>
                <a:cxn ang="0">
                  <a:pos x="0" y="0"/>
                </a:cxn>
                <a:cxn ang="0">
                  <a:pos x="0" y="183"/>
                </a:cxn>
                <a:cxn ang="0">
                  <a:pos x="180" y="183"/>
                </a:cxn>
              </a:cxnLst>
              <a:rect l="0" t="0" r="r" b="b"/>
              <a:pathLst>
                <a:path w="181" h="184">
                  <a:moveTo>
                    <a:pt x="180" y="183"/>
                  </a:moveTo>
                  <a:lnTo>
                    <a:pt x="180" y="0"/>
                  </a:lnTo>
                  <a:lnTo>
                    <a:pt x="0" y="0"/>
                  </a:lnTo>
                  <a:lnTo>
                    <a:pt x="0" y="183"/>
                  </a:lnTo>
                  <a:lnTo>
                    <a:pt x="180" y="183"/>
                  </a:lnTo>
                </a:path>
              </a:pathLst>
            </a:custGeom>
            <a:solidFill>
              <a:srgbClr val="000000"/>
            </a:solidFill>
            <a:ln w="9525" cap="rnd">
              <a:noFill/>
              <a:round/>
              <a:headEnd/>
              <a:tailEnd/>
            </a:ln>
            <a:effectLst/>
          </p:spPr>
          <p:txBody>
            <a:bodyPr/>
            <a:lstStyle/>
            <a:p>
              <a:endParaRPr lang="en-US"/>
            </a:p>
          </p:txBody>
        </p:sp>
        <p:sp>
          <p:nvSpPr>
            <p:cNvPr id="16403" name="Freeform 19"/>
            <p:cNvSpPr>
              <a:spLocks/>
            </p:cNvSpPr>
            <p:nvPr/>
          </p:nvSpPr>
          <p:spPr bwMode="auto">
            <a:xfrm>
              <a:off x="210" y="3711"/>
              <a:ext cx="27" cy="18"/>
            </a:xfrm>
            <a:custGeom>
              <a:avLst/>
              <a:gdLst/>
              <a:ahLst/>
              <a:cxnLst>
                <a:cxn ang="0">
                  <a:pos x="26" y="17"/>
                </a:cxn>
                <a:cxn ang="0">
                  <a:pos x="26" y="0"/>
                </a:cxn>
                <a:cxn ang="0">
                  <a:pos x="0" y="0"/>
                </a:cxn>
                <a:cxn ang="0">
                  <a:pos x="0" y="17"/>
                </a:cxn>
                <a:cxn ang="0">
                  <a:pos x="26" y="17"/>
                </a:cxn>
              </a:cxnLst>
              <a:rect l="0" t="0" r="r" b="b"/>
              <a:pathLst>
                <a:path w="27" h="18">
                  <a:moveTo>
                    <a:pt x="26" y="17"/>
                  </a:moveTo>
                  <a:lnTo>
                    <a:pt x="26" y="0"/>
                  </a:lnTo>
                  <a:lnTo>
                    <a:pt x="0" y="0"/>
                  </a:lnTo>
                  <a:lnTo>
                    <a:pt x="0" y="17"/>
                  </a:lnTo>
                  <a:lnTo>
                    <a:pt x="26" y="17"/>
                  </a:lnTo>
                </a:path>
              </a:pathLst>
            </a:custGeom>
            <a:solidFill>
              <a:srgbClr val="FFFFFF"/>
            </a:solidFill>
            <a:ln w="9525" cap="rnd">
              <a:noFill/>
              <a:round/>
              <a:headEnd/>
              <a:tailEnd/>
            </a:ln>
            <a:effectLst/>
          </p:spPr>
          <p:txBody>
            <a:bodyPr/>
            <a:lstStyle/>
            <a:p>
              <a:endParaRPr lang="en-US"/>
            </a:p>
          </p:txBody>
        </p:sp>
        <p:sp>
          <p:nvSpPr>
            <p:cNvPr id="16404" name="Freeform 20"/>
            <p:cNvSpPr>
              <a:spLocks/>
            </p:cNvSpPr>
            <p:nvPr/>
          </p:nvSpPr>
          <p:spPr bwMode="auto">
            <a:xfrm>
              <a:off x="151" y="3590"/>
              <a:ext cx="32" cy="20"/>
            </a:xfrm>
            <a:custGeom>
              <a:avLst/>
              <a:gdLst/>
              <a:ahLst/>
              <a:cxnLst>
                <a:cxn ang="0">
                  <a:pos x="0" y="0"/>
                </a:cxn>
                <a:cxn ang="0">
                  <a:pos x="25" y="19"/>
                </a:cxn>
                <a:cxn ang="0">
                  <a:pos x="31" y="8"/>
                </a:cxn>
                <a:cxn ang="0">
                  <a:pos x="0" y="0"/>
                </a:cxn>
              </a:cxnLst>
              <a:rect l="0" t="0" r="r" b="b"/>
              <a:pathLst>
                <a:path w="32" h="20">
                  <a:moveTo>
                    <a:pt x="0" y="0"/>
                  </a:moveTo>
                  <a:lnTo>
                    <a:pt x="25" y="19"/>
                  </a:lnTo>
                  <a:lnTo>
                    <a:pt x="31" y="8"/>
                  </a:lnTo>
                  <a:lnTo>
                    <a:pt x="0" y="0"/>
                  </a:lnTo>
                </a:path>
              </a:pathLst>
            </a:custGeom>
            <a:solidFill>
              <a:srgbClr val="FFFFFF"/>
            </a:solidFill>
            <a:ln w="9525" cap="rnd">
              <a:noFill/>
              <a:round/>
              <a:headEnd/>
              <a:tailEnd/>
            </a:ln>
            <a:effectLst/>
          </p:spPr>
          <p:txBody>
            <a:bodyPr/>
            <a:lstStyle/>
            <a:p>
              <a:endParaRPr lang="en-US"/>
            </a:p>
          </p:txBody>
        </p:sp>
        <p:sp>
          <p:nvSpPr>
            <p:cNvPr id="16405" name="Freeform 21"/>
            <p:cNvSpPr>
              <a:spLocks/>
            </p:cNvSpPr>
            <p:nvPr/>
          </p:nvSpPr>
          <p:spPr bwMode="auto">
            <a:xfrm>
              <a:off x="262" y="3590"/>
              <a:ext cx="34" cy="20"/>
            </a:xfrm>
            <a:custGeom>
              <a:avLst/>
              <a:gdLst/>
              <a:ahLst/>
              <a:cxnLst>
                <a:cxn ang="0">
                  <a:pos x="33" y="0"/>
                </a:cxn>
                <a:cxn ang="0">
                  <a:pos x="6" y="19"/>
                </a:cxn>
                <a:cxn ang="0">
                  <a:pos x="0" y="9"/>
                </a:cxn>
                <a:cxn ang="0">
                  <a:pos x="33" y="0"/>
                </a:cxn>
              </a:cxnLst>
              <a:rect l="0" t="0" r="r" b="b"/>
              <a:pathLst>
                <a:path w="34" h="20">
                  <a:moveTo>
                    <a:pt x="33" y="0"/>
                  </a:moveTo>
                  <a:lnTo>
                    <a:pt x="6" y="19"/>
                  </a:lnTo>
                  <a:lnTo>
                    <a:pt x="0" y="9"/>
                  </a:lnTo>
                  <a:lnTo>
                    <a:pt x="33" y="0"/>
                  </a:lnTo>
                </a:path>
              </a:pathLst>
            </a:custGeom>
            <a:solidFill>
              <a:srgbClr val="FFFFFF"/>
            </a:solidFill>
            <a:ln w="9525" cap="rnd">
              <a:noFill/>
              <a:round/>
              <a:headEnd/>
              <a:tailEnd/>
            </a:ln>
            <a:effectLst/>
          </p:spPr>
          <p:txBody>
            <a:bodyPr/>
            <a:lstStyle/>
            <a:p>
              <a:endParaRPr lang="en-US"/>
            </a:p>
          </p:txBody>
        </p:sp>
        <p:sp>
          <p:nvSpPr>
            <p:cNvPr id="16406" name="Freeform 22"/>
            <p:cNvSpPr>
              <a:spLocks/>
            </p:cNvSpPr>
            <p:nvPr/>
          </p:nvSpPr>
          <p:spPr bwMode="auto">
            <a:xfrm>
              <a:off x="148" y="3628"/>
              <a:ext cx="33" cy="19"/>
            </a:xfrm>
            <a:custGeom>
              <a:avLst/>
              <a:gdLst/>
              <a:ahLst/>
              <a:cxnLst>
                <a:cxn ang="0">
                  <a:pos x="0" y="18"/>
                </a:cxn>
                <a:cxn ang="0">
                  <a:pos x="32" y="14"/>
                </a:cxn>
                <a:cxn ang="0">
                  <a:pos x="30" y="0"/>
                </a:cxn>
                <a:cxn ang="0">
                  <a:pos x="0" y="18"/>
                </a:cxn>
              </a:cxnLst>
              <a:rect l="0" t="0" r="r" b="b"/>
              <a:pathLst>
                <a:path w="33" h="19">
                  <a:moveTo>
                    <a:pt x="0" y="18"/>
                  </a:moveTo>
                  <a:lnTo>
                    <a:pt x="32" y="14"/>
                  </a:lnTo>
                  <a:lnTo>
                    <a:pt x="30" y="0"/>
                  </a:lnTo>
                  <a:lnTo>
                    <a:pt x="0" y="18"/>
                  </a:lnTo>
                </a:path>
              </a:pathLst>
            </a:custGeom>
            <a:solidFill>
              <a:srgbClr val="FFFFFF"/>
            </a:solidFill>
            <a:ln w="9525" cap="rnd">
              <a:noFill/>
              <a:round/>
              <a:headEnd/>
              <a:tailEnd/>
            </a:ln>
            <a:effectLst/>
          </p:spPr>
          <p:txBody>
            <a:bodyPr/>
            <a:lstStyle/>
            <a:p>
              <a:endParaRPr lang="en-US"/>
            </a:p>
          </p:txBody>
        </p:sp>
        <p:sp>
          <p:nvSpPr>
            <p:cNvPr id="16407" name="Freeform 23"/>
            <p:cNvSpPr>
              <a:spLocks/>
            </p:cNvSpPr>
            <p:nvPr/>
          </p:nvSpPr>
          <p:spPr bwMode="auto">
            <a:xfrm>
              <a:off x="265" y="3629"/>
              <a:ext cx="34" cy="19"/>
            </a:xfrm>
            <a:custGeom>
              <a:avLst/>
              <a:gdLst/>
              <a:ahLst/>
              <a:cxnLst>
                <a:cxn ang="0">
                  <a:pos x="33" y="18"/>
                </a:cxn>
                <a:cxn ang="0">
                  <a:pos x="0" y="15"/>
                </a:cxn>
                <a:cxn ang="0">
                  <a:pos x="2" y="0"/>
                </a:cxn>
                <a:cxn ang="0">
                  <a:pos x="33" y="18"/>
                </a:cxn>
              </a:cxnLst>
              <a:rect l="0" t="0" r="r" b="b"/>
              <a:pathLst>
                <a:path w="34" h="19">
                  <a:moveTo>
                    <a:pt x="33" y="18"/>
                  </a:moveTo>
                  <a:lnTo>
                    <a:pt x="0" y="15"/>
                  </a:lnTo>
                  <a:lnTo>
                    <a:pt x="2" y="0"/>
                  </a:lnTo>
                  <a:lnTo>
                    <a:pt x="33" y="18"/>
                  </a:lnTo>
                </a:path>
              </a:pathLst>
            </a:custGeom>
            <a:solidFill>
              <a:srgbClr val="FFFFFF"/>
            </a:solidFill>
            <a:ln w="9525" cap="rnd">
              <a:noFill/>
              <a:round/>
              <a:headEnd/>
              <a:tailEnd/>
            </a:ln>
            <a:effectLst/>
          </p:spPr>
          <p:txBody>
            <a:bodyPr/>
            <a:lstStyle/>
            <a:p>
              <a:endParaRPr lang="en-US"/>
            </a:p>
          </p:txBody>
        </p:sp>
        <p:sp>
          <p:nvSpPr>
            <p:cNvPr id="16408" name="Freeform 24"/>
            <p:cNvSpPr>
              <a:spLocks/>
            </p:cNvSpPr>
            <p:nvPr/>
          </p:nvSpPr>
          <p:spPr bwMode="auto">
            <a:xfrm>
              <a:off x="173" y="3552"/>
              <a:ext cx="26" cy="29"/>
            </a:xfrm>
            <a:custGeom>
              <a:avLst/>
              <a:gdLst/>
              <a:ahLst/>
              <a:cxnLst>
                <a:cxn ang="0">
                  <a:pos x="0" y="0"/>
                </a:cxn>
                <a:cxn ang="0">
                  <a:pos x="15" y="28"/>
                </a:cxn>
                <a:cxn ang="0">
                  <a:pos x="25" y="21"/>
                </a:cxn>
                <a:cxn ang="0">
                  <a:pos x="0" y="0"/>
                </a:cxn>
              </a:cxnLst>
              <a:rect l="0" t="0" r="r" b="b"/>
              <a:pathLst>
                <a:path w="26" h="29">
                  <a:moveTo>
                    <a:pt x="0" y="0"/>
                  </a:moveTo>
                  <a:lnTo>
                    <a:pt x="15" y="28"/>
                  </a:lnTo>
                  <a:lnTo>
                    <a:pt x="25" y="21"/>
                  </a:lnTo>
                  <a:lnTo>
                    <a:pt x="0" y="0"/>
                  </a:lnTo>
                </a:path>
              </a:pathLst>
            </a:custGeom>
            <a:solidFill>
              <a:srgbClr val="FFFFFF"/>
            </a:solidFill>
            <a:ln w="9525" cap="rnd">
              <a:noFill/>
              <a:round/>
              <a:headEnd/>
              <a:tailEnd/>
            </a:ln>
            <a:effectLst/>
          </p:spPr>
          <p:txBody>
            <a:bodyPr/>
            <a:lstStyle/>
            <a:p>
              <a:endParaRPr lang="en-US"/>
            </a:p>
          </p:txBody>
        </p:sp>
        <p:sp>
          <p:nvSpPr>
            <p:cNvPr id="16409" name="Freeform 25"/>
            <p:cNvSpPr>
              <a:spLocks/>
            </p:cNvSpPr>
            <p:nvPr/>
          </p:nvSpPr>
          <p:spPr bwMode="auto">
            <a:xfrm>
              <a:off x="239" y="3554"/>
              <a:ext cx="29" cy="31"/>
            </a:xfrm>
            <a:custGeom>
              <a:avLst/>
              <a:gdLst/>
              <a:ahLst/>
              <a:cxnLst>
                <a:cxn ang="0">
                  <a:pos x="28" y="0"/>
                </a:cxn>
                <a:cxn ang="0">
                  <a:pos x="11" y="30"/>
                </a:cxn>
                <a:cxn ang="0">
                  <a:pos x="0" y="22"/>
                </a:cxn>
                <a:cxn ang="0">
                  <a:pos x="28" y="0"/>
                </a:cxn>
              </a:cxnLst>
              <a:rect l="0" t="0" r="r" b="b"/>
              <a:pathLst>
                <a:path w="29" h="31">
                  <a:moveTo>
                    <a:pt x="28" y="0"/>
                  </a:moveTo>
                  <a:lnTo>
                    <a:pt x="11" y="30"/>
                  </a:lnTo>
                  <a:lnTo>
                    <a:pt x="0" y="22"/>
                  </a:lnTo>
                  <a:lnTo>
                    <a:pt x="28" y="0"/>
                  </a:lnTo>
                </a:path>
              </a:pathLst>
            </a:custGeom>
            <a:solidFill>
              <a:srgbClr val="FFFFFF"/>
            </a:solidFill>
            <a:ln w="9525" cap="rnd">
              <a:noFill/>
              <a:round/>
              <a:headEnd/>
              <a:tailEnd/>
            </a:ln>
            <a:effectLst/>
          </p:spPr>
          <p:txBody>
            <a:bodyPr/>
            <a:lstStyle/>
            <a:p>
              <a:endParaRPr lang="en-US"/>
            </a:p>
          </p:txBody>
        </p:sp>
        <p:sp>
          <p:nvSpPr>
            <p:cNvPr id="16410" name="Freeform 26"/>
            <p:cNvSpPr>
              <a:spLocks/>
            </p:cNvSpPr>
            <p:nvPr/>
          </p:nvSpPr>
          <p:spPr bwMode="auto">
            <a:xfrm>
              <a:off x="214" y="3543"/>
              <a:ext cx="18" cy="30"/>
            </a:xfrm>
            <a:custGeom>
              <a:avLst/>
              <a:gdLst/>
              <a:ahLst/>
              <a:cxnLst>
                <a:cxn ang="0">
                  <a:pos x="7" y="0"/>
                </a:cxn>
                <a:cxn ang="0">
                  <a:pos x="0" y="29"/>
                </a:cxn>
                <a:cxn ang="0">
                  <a:pos x="17" y="28"/>
                </a:cxn>
                <a:cxn ang="0">
                  <a:pos x="7" y="0"/>
                </a:cxn>
              </a:cxnLst>
              <a:rect l="0" t="0" r="r" b="b"/>
              <a:pathLst>
                <a:path w="18" h="30">
                  <a:moveTo>
                    <a:pt x="7" y="0"/>
                  </a:moveTo>
                  <a:lnTo>
                    <a:pt x="0" y="29"/>
                  </a:lnTo>
                  <a:lnTo>
                    <a:pt x="17" y="28"/>
                  </a:lnTo>
                  <a:lnTo>
                    <a:pt x="7" y="0"/>
                  </a:lnTo>
                </a:path>
              </a:pathLst>
            </a:custGeom>
            <a:solidFill>
              <a:srgbClr val="FFFFFF"/>
            </a:solidFill>
            <a:ln w="9525" cap="rnd">
              <a:noFill/>
              <a:round/>
              <a:headEnd/>
              <a:tailEnd/>
            </a:ln>
            <a:effectLst/>
          </p:spPr>
          <p:txBody>
            <a:bodyPr/>
            <a:lstStyle/>
            <a:p>
              <a:endParaRPr lang="en-US"/>
            </a:p>
          </p:txBody>
        </p:sp>
        <p:sp>
          <p:nvSpPr>
            <p:cNvPr id="16411" name="Freeform 27"/>
            <p:cNvSpPr>
              <a:spLocks/>
            </p:cNvSpPr>
            <p:nvPr/>
          </p:nvSpPr>
          <p:spPr bwMode="auto">
            <a:xfrm>
              <a:off x="188" y="3589"/>
              <a:ext cx="68" cy="115"/>
            </a:xfrm>
            <a:custGeom>
              <a:avLst/>
              <a:gdLst/>
              <a:ahLst/>
              <a:cxnLst>
                <a:cxn ang="0">
                  <a:pos x="22" y="114"/>
                </a:cxn>
                <a:cxn ang="0">
                  <a:pos x="23" y="94"/>
                </a:cxn>
                <a:cxn ang="0">
                  <a:pos x="21" y="91"/>
                </a:cxn>
                <a:cxn ang="0">
                  <a:pos x="15" y="83"/>
                </a:cxn>
                <a:cxn ang="0">
                  <a:pos x="9" y="72"/>
                </a:cxn>
                <a:cxn ang="0">
                  <a:pos x="4" y="58"/>
                </a:cxn>
                <a:cxn ang="0">
                  <a:pos x="0" y="42"/>
                </a:cxn>
                <a:cxn ang="0">
                  <a:pos x="1" y="27"/>
                </a:cxn>
                <a:cxn ang="0">
                  <a:pos x="8" y="12"/>
                </a:cxn>
                <a:cxn ang="0">
                  <a:pos x="23" y="0"/>
                </a:cxn>
                <a:cxn ang="0">
                  <a:pos x="43" y="0"/>
                </a:cxn>
                <a:cxn ang="0">
                  <a:pos x="46" y="1"/>
                </a:cxn>
                <a:cxn ang="0">
                  <a:pos x="51" y="5"/>
                </a:cxn>
                <a:cxn ang="0">
                  <a:pos x="57" y="11"/>
                </a:cxn>
                <a:cxn ang="0">
                  <a:pos x="63" y="20"/>
                </a:cxn>
                <a:cxn ang="0">
                  <a:pos x="67" y="32"/>
                </a:cxn>
                <a:cxn ang="0">
                  <a:pos x="66" y="48"/>
                </a:cxn>
                <a:cxn ang="0">
                  <a:pos x="59" y="68"/>
                </a:cxn>
                <a:cxn ang="0">
                  <a:pos x="43" y="91"/>
                </a:cxn>
                <a:cxn ang="0">
                  <a:pos x="43" y="114"/>
                </a:cxn>
                <a:cxn ang="0">
                  <a:pos x="22" y="114"/>
                </a:cxn>
              </a:cxnLst>
              <a:rect l="0" t="0" r="r" b="b"/>
              <a:pathLst>
                <a:path w="68" h="115">
                  <a:moveTo>
                    <a:pt x="22" y="114"/>
                  </a:moveTo>
                  <a:lnTo>
                    <a:pt x="23" y="94"/>
                  </a:lnTo>
                  <a:lnTo>
                    <a:pt x="21" y="91"/>
                  </a:lnTo>
                  <a:lnTo>
                    <a:pt x="15" y="83"/>
                  </a:lnTo>
                  <a:lnTo>
                    <a:pt x="9" y="72"/>
                  </a:lnTo>
                  <a:lnTo>
                    <a:pt x="4" y="58"/>
                  </a:lnTo>
                  <a:lnTo>
                    <a:pt x="0" y="42"/>
                  </a:lnTo>
                  <a:lnTo>
                    <a:pt x="1" y="27"/>
                  </a:lnTo>
                  <a:lnTo>
                    <a:pt x="8" y="12"/>
                  </a:lnTo>
                  <a:lnTo>
                    <a:pt x="23" y="0"/>
                  </a:lnTo>
                  <a:lnTo>
                    <a:pt x="43" y="0"/>
                  </a:lnTo>
                  <a:lnTo>
                    <a:pt x="46" y="1"/>
                  </a:lnTo>
                  <a:lnTo>
                    <a:pt x="51" y="5"/>
                  </a:lnTo>
                  <a:lnTo>
                    <a:pt x="57" y="11"/>
                  </a:lnTo>
                  <a:lnTo>
                    <a:pt x="63" y="20"/>
                  </a:lnTo>
                  <a:lnTo>
                    <a:pt x="67" y="32"/>
                  </a:lnTo>
                  <a:lnTo>
                    <a:pt x="66" y="48"/>
                  </a:lnTo>
                  <a:lnTo>
                    <a:pt x="59" y="68"/>
                  </a:lnTo>
                  <a:lnTo>
                    <a:pt x="43" y="91"/>
                  </a:lnTo>
                  <a:lnTo>
                    <a:pt x="43" y="114"/>
                  </a:lnTo>
                  <a:lnTo>
                    <a:pt x="22" y="114"/>
                  </a:lnTo>
                </a:path>
              </a:pathLst>
            </a:custGeom>
            <a:solidFill>
              <a:srgbClr val="FFFFFF"/>
            </a:solidFill>
            <a:ln w="9525" cap="rnd">
              <a:noFill/>
              <a:round/>
              <a:headEnd/>
              <a:tailEnd/>
            </a:ln>
            <a:effectLst/>
          </p:spPr>
          <p:txBody>
            <a:bodyPr/>
            <a:lstStyle/>
            <a:p>
              <a:endParaRPr lang="en-US"/>
            </a:p>
          </p:txBody>
        </p:sp>
        <p:sp>
          <p:nvSpPr>
            <p:cNvPr id="16412" name="Freeform 28"/>
            <p:cNvSpPr>
              <a:spLocks/>
            </p:cNvSpPr>
            <p:nvPr/>
          </p:nvSpPr>
          <p:spPr bwMode="auto">
            <a:xfrm>
              <a:off x="216" y="3610"/>
              <a:ext cx="17" cy="87"/>
            </a:xfrm>
            <a:custGeom>
              <a:avLst/>
              <a:gdLst/>
              <a:ahLst/>
              <a:cxnLst>
                <a:cxn ang="0">
                  <a:pos x="4" y="0"/>
                </a:cxn>
                <a:cxn ang="0">
                  <a:pos x="6" y="6"/>
                </a:cxn>
                <a:cxn ang="0">
                  <a:pos x="2" y="7"/>
                </a:cxn>
                <a:cxn ang="0">
                  <a:pos x="2" y="78"/>
                </a:cxn>
                <a:cxn ang="0">
                  <a:pos x="0" y="79"/>
                </a:cxn>
                <a:cxn ang="0">
                  <a:pos x="0" y="86"/>
                </a:cxn>
                <a:cxn ang="0">
                  <a:pos x="2" y="86"/>
                </a:cxn>
                <a:cxn ang="0">
                  <a:pos x="4" y="86"/>
                </a:cxn>
                <a:cxn ang="0">
                  <a:pos x="6" y="86"/>
                </a:cxn>
                <a:cxn ang="0">
                  <a:pos x="9" y="85"/>
                </a:cxn>
                <a:cxn ang="0">
                  <a:pos x="13" y="85"/>
                </a:cxn>
                <a:cxn ang="0">
                  <a:pos x="16" y="84"/>
                </a:cxn>
                <a:cxn ang="0">
                  <a:pos x="16" y="82"/>
                </a:cxn>
                <a:cxn ang="0">
                  <a:pos x="16" y="79"/>
                </a:cxn>
                <a:cxn ang="0">
                  <a:pos x="16" y="48"/>
                </a:cxn>
                <a:cxn ang="0">
                  <a:pos x="13" y="47"/>
                </a:cxn>
                <a:cxn ang="0">
                  <a:pos x="13" y="39"/>
                </a:cxn>
                <a:cxn ang="0">
                  <a:pos x="13" y="5"/>
                </a:cxn>
                <a:cxn ang="0">
                  <a:pos x="4" y="0"/>
                </a:cxn>
              </a:cxnLst>
              <a:rect l="0" t="0" r="r" b="b"/>
              <a:pathLst>
                <a:path w="17" h="87">
                  <a:moveTo>
                    <a:pt x="4" y="0"/>
                  </a:moveTo>
                  <a:lnTo>
                    <a:pt x="6" y="6"/>
                  </a:lnTo>
                  <a:lnTo>
                    <a:pt x="2" y="7"/>
                  </a:lnTo>
                  <a:lnTo>
                    <a:pt x="2" y="78"/>
                  </a:lnTo>
                  <a:lnTo>
                    <a:pt x="0" y="79"/>
                  </a:lnTo>
                  <a:lnTo>
                    <a:pt x="0" y="86"/>
                  </a:lnTo>
                  <a:lnTo>
                    <a:pt x="2" y="86"/>
                  </a:lnTo>
                  <a:lnTo>
                    <a:pt x="4" y="86"/>
                  </a:lnTo>
                  <a:lnTo>
                    <a:pt x="6" y="86"/>
                  </a:lnTo>
                  <a:lnTo>
                    <a:pt x="9" y="85"/>
                  </a:lnTo>
                  <a:lnTo>
                    <a:pt x="13" y="85"/>
                  </a:lnTo>
                  <a:lnTo>
                    <a:pt x="16" y="84"/>
                  </a:lnTo>
                  <a:lnTo>
                    <a:pt x="16" y="82"/>
                  </a:lnTo>
                  <a:lnTo>
                    <a:pt x="16" y="79"/>
                  </a:lnTo>
                  <a:lnTo>
                    <a:pt x="16" y="48"/>
                  </a:lnTo>
                  <a:lnTo>
                    <a:pt x="13" y="47"/>
                  </a:lnTo>
                  <a:lnTo>
                    <a:pt x="13" y="39"/>
                  </a:lnTo>
                  <a:lnTo>
                    <a:pt x="13" y="5"/>
                  </a:lnTo>
                  <a:lnTo>
                    <a:pt x="4" y="0"/>
                  </a:lnTo>
                </a:path>
              </a:pathLst>
            </a:custGeom>
            <a:solidFill>
              <a:srgbClr val="000000"/>
            </a:solidFill>
            <a:ln w="9525" cap="rnd">
              <a:noFill/>
              <a:round/>
              <a:headEnd/>
              <a:tailEnd/>
            </a:ln>
            <a:effectLst/>
          </p:spPr>
          <p:txBody>
            <a:bodyPr/>
            <a:lstStyle/>
            <a:p>
              <a:endParaRPr lang="en-US"/>
            </a:p>
          </p:txBody>
        </p:sp>
      </p:gr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469900" y="155575"/>
            <a:ext cx="5872163" cy="4403725"/>
          </a:xfrm>
          <a:ln cap="flat"/>
        </p:spPr>
      </p:sp>
      <p:sp>
        <p:nvSpPr>
          <p:cNvPr id="18435" name="Rectangle 3"/>
          <p:cNvSpPr>
            <a:spLocks noGrp="1" noChangeArrowheads="1"/>
          </p:cNvSpPr>
          <p:nvPr>
            <p:ph type="body" idx="1"/>
          </p:nvPr>
        </p:nvSpPr>
        <p:spPr>
          <a:noFill/>
          <a:ln/>
        </p:spPr>
        <p:txBody>
          <a:bodyPr/>
          <a:lstStyle/>
          <a:p>
            <a:r>
              <a:rPr lang="en-US"/>
              <a:t>Confirming Sequences</a:t>
            </a:r>
          </a:p>
          <a:p>
            <a:pPr lvl="1"/>
            <a:r>
              <a:rPr lang="en-US"/>
              <a:t>Once you have created your sequence, it is documented in the data dictionary. Since a sequence is a database object, you can identify it in the USER_OBJECTS data dictionary table.</a:t>
            </a:r>
          </a:p>
          <a:p>
            <a:pPr lvl="1"/>
            <a:r>
              <a:rPr lang="en-US"/>
              <a:t>You can also confirm the settings of the sequence by selecting from the data dictionary </a:t>
            </a:r>
            <a:r>
              <a:rPr lang="en-US">
                <a:solidFill>
                  <a:srgbClr val="FC0128"/>
                </a:solidFill>
              </a:rPr>
              <a:t>USER_SEQUENCES </a:t>
            </a:r>
            <a:r>
              <a:rPr lang="en-US"/>
              <a:t>table. </a:t>
            </a:r>
          </a:p>
          <a:p>
            <a:pPr lvl="1"/>
            <a:endParaRPr lang="en-US" sz="400"/>
          </a:p>
          <a:p>
            <a:pPr lvl="1"/>
            <a:r>
              <a:rPr lang="en-US"/>
              <a:t>  </a:t>
            </a:r>
            <a:r>
              <a:rPr lang="en-US">
                <a:latin typeface="Courier New" pitchFamily="49" charset="0"/>
              </a:rPr>
              <a:t>SEQUENCE_NAME    MIN_VALUE MAX_VALUE INCREMENT_BY LAST_NUMBER</a:t>
            </a:r>
            <a:endParaRPr lang="en-US"/>
          </a:p>
          <a:p>
            <a:r>
              <a:rPr lang="en-US" b="0">
                <a:latin typeface="Courier New" pitchFamily="49" charset="0"/>
              </a:rPr>
              <a:t>  -------------- ----------- --------- ------------ -----------</a:t>
            </a:r>
          </a:p>
          <a:p>
            <a:r>
              <a:rPr lang="en-US" b="0">
                <a:latin typeface="Courier New" pitchFamily="49" charset="0"/>
              </a:rPr>
              <a:t>  CUSTID                   1 1.000E+27            1         109</a:t>
            </a:r>
          </a:p>
          <a:p>
            <a:r>
              <a:rPr lang="en-US" b="0">
                <a:latin typeface="Courier New" pitchFamily="49" charset="0"/>
              </a:rPr>
              <a:t>  DEPT_DEPTNO              1       100            1          91</a:t>
            </a:r>
          </a:p>
          <a:p>
            <a:r>
              <a:rPr lang="en-US" b="0">
                <a:latin typeface="Courier New" pitchFamily="49" charset="0"/>
              </a:rPr>
              <a:t>  ORDID                    1 1.000E+27            1         622</a:t>
            </a:r>
          </a:p>
          <a:p>
            <a:r>
              <a:rPr lang="en-US" b="0">
                <a:latin typeface="Courier New" pitchFamily="49" charset="0"/>
              </a:rPr>
              <a:t>  PRODID                   1 1.000E+27            1      200381</a:t>
            </a:r>
          </a:p>
          <a:p>
            <a:endParaRPr lang="en-US" b="0">
              <a:latin typeface="Courier New" pitchFamily="49" charset="0"/>
            </a:endParaRPr>
          </a:p>
          <a:p>
            <a:endParaRPr lang="en-US" b="0">
              <a:latin typeface="Courier New" pitchFamily="49" charset="0"/>
            </a:endParaRPr>
          </a:p>
          <a:p>
            <a:endParaRPr lang="en-US">
              <a:solidFill>
                <a:schemeClr val="accent2"/>
              </a:solidFill>
            </a:endParaRPr>
          </a:p>
          <a:p>
            <a:r>
              <a:rPr lang="en-US">
                <a:solidFill>
                  <a:schemeClr val="accent2"/>
                </a:solidFill>
              </a:rPr>
              <a:t>Class Management Note</a:t>
            </a:r>
          </a:p>
          <a:p>
            <a:pPr lvl="1"/>
            <a:r>
              <a:rPr lang="en-US">
                <a:solidFill>
                  <a:schemeClr val="accent2"/>
                </a:solidFill>
              </a:rPr>
              <a:t>Demo: </a:t>
            </a:r>
            <a:r>
              <a:rPr lang="en-US" i="1">
                <a:solidFill>
                  <a:schemeClr val="accent2"/>
                </a:solidFill>
              </a:rPr>
              <a:t>l13dd.sql</a:t>
            </a:r>
          </a:p>
          <a:p>
            <a:pPr lvl="1"/>
            <a:r>
              <a:rPr lang="en-US">
                <a:solidFill>
                  <a:schemeClr val="accent2"/>
                </a:solidFill>
              </a:rPr>
              <a:t>Purpose: To illustrate the USER_SEQUENCES data dictionary view and its contents.</a:t>
            </a:r>
          </a:p>
        </p:txBody>
      </p:sp>
      <p:sp>
        <p:nvSpPr>
          <p:cNvPr id="18436" name="Rectangle 4"/>
          <p:cNvSpPr>
            <a:spLocks noChangeArrowheads="1"/>
          </p:cNvSpPr>
          <p:nvPr/>
        </p:nvSpPr>
        <p:spPr bwMode="auto">
          <a:xfrm>
            <a:off x="601663" y="5807075"/>
            <a:ext cx="5535612" cy="1373188"/>
          </a:xfrm>
          <a:prstGeom prst="rect">
            <a:avLst/>
          </a:prstGeom>
          <a:noFill/>
          <a:ln w="12700">
            <a:solidFill>
              <a:schemeClr val="tx1"/>
            </a:solidFill>
            <a:miter lim="800000"/>
            <a:headEnd/>
            <a:tailEnd/>
          </a:ln>
          <a:effectLst/>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noFill/>
          <a:ln/>
        </p:spPr>
        <p:txBody>
          <a:bodyPr/>
          <a:lstStyle/>
          <a:p>
            <a:pPr>
              <a:tabLst/>
            </a:pPr>
            <a:r>
              <a:rPr lang="en-US"/>
              <a:t>Using a Sequence</a:t>
            </a:r>
          </a:p>
          <a:p>
            <a:pPr lvl="1">
              <a:tabLst/>
            </a:pPr>
            <a:r>
              <a:rPr lang="en-US"/>
              <a:t>Once you create your sequence, you can use the sequence to generate sequential numbers for use in your tables. Reference the sequence values by using the NEXTVAL and CURRVAL pseudocolumns.</a:t>
            </a:r>
          </a:p>
          <a:p>
            <a:pPr>
              <a:tabLst/>
            </a:pPr>
            <a:r>
              <a:rPr lang="en-US"/>
              <a:t>NEXTVAL and CURRVAL Pseudocolumns</a:t>
            </a:r>
          </a:p>
          <a:p>
            <a:pPr lvl="1">
              <a:tabLst/>
            </a:pPr>
            <a:r>
              <a:rPr lang="en-US"/>
              <a:t>The </a:t>
            </a:r>
            <a:r>
              <a:rPr lang="en-US">
                <a:solidFill>
                  <a:srgbClr val="FC0128"/>
                </a:solidFill>
              </a:rPr>
              <a:t>NEXTVAL </a:t>
            </a:r>
            <a:r>
              <a:rPr lang="en-US"/>
              <a:t>pseudocolumn is used to extract successive sequence numbers from a specified sequence. You must qualify NEXTVAL with the sequence name. When you reference </a:t>
            </a:r>
            <a:r>
              <a:rPr lang="en-US" i="1"/>
              <a:t>sequence</a:t>
            </a:r>
            <a:r>
              <a:rPr lang="en-US"/>
              <a:t>.NEXTVAL, a new sequence number is generated and the current sequence number is placed in CURRVAL.</a:t>
            </a:r>
          </a:p>
          <a:p>
            <a:pPr lvl="1">
              <a:tabLst/>
            </a:pPr>
            <a:r>
              <a:rPr lang="en-US"/>
              <a:t>The </a:t>
            </a:r>
            <a:r>
              <a:rPr lang="en-US">
                <a:solidFill>
                  <a:srgbClr val="FC0128"/>
                </a:solidFill>
              </a:rPr>
              <a:t>CURRVAL </a:t>
            </a:r>
            <a:r>
              <a:rPr lang="en-US"/>
              <a:t>pseudocolumn is used to refer to a sequence number that the current user has just generated. NEXTVAL must be used to generate a sequence number in the current user’s session before CURRVAL can be referenced. You must qualify CURRVAL with the sequence name. When </a:t>
            </a:r>
            <a:r>
              <a:rPr lang="en-US" i="1"/>
              <a:t>sequence</a:t>
            </a:r>
            <a:r>
              <a:rPr lang="en-US"/>
              <a:t>.CURRVAL is referenced, the last value returned to that user’s process is displayed.</a:t>
            </a:r>
          </a:p>
        </p:txBody>
      </p:sp>
      <p:sp>
        <p:nvSpPr>
          <p:cNvPr id="20483" name="Rectangle 3"/>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noFill/>
          <a:ln/>
        </p:spPr>
        <p:txBody>
          <a:bodyPr/>
          <a:lstStyle/>
          <a:p>
            <a:pPr>
              <a:tabLst/>
            </a:pPr>
            <a:r>
              <a:rPr lang="en-US"/>
              <a:t>Rules for Using NEXTVAL and CURRVAL</a:t>
            </a:r>
          </a:p>
          <a:p>
            <a:pPr lvl="1">
              <a:tabLst/>
            </a:pPr>
            <a:r>
              <a:rPr lang="en-US"/>
              <a:t>You can use NEXTVAL and CURRVAL in the following:</a:t>
            </a:r>
          </a:p>
          <a:p>
            <a:pPr lvl="2">
              <a:tabLst/>
            </a:pPr>
            <a:r>
              <a:rPr lang="en-US"/>
              <a:t>The SELECT list of a SELECT statement that is not part of a subquery</a:t>
            </a:r>
          </a:p>
          <a:p>
            <a:pPr lvl="2">
              <a:tabLst/>
            </a:pPr>
            <a:r>
              <a:rPr lang="en-US"/>
              <a:t>The SELECT list of a subquery in an INSERT statement</a:t>
            </a:r>
          </a:p>
          <a:p>
            <a:pPr lvl="2">
              <a:tabLst/>
            </a:pPr>
            <a:r>
              <a:rPr lang="en-US"/>
              <a:t>The VALUES clause of an INSERT statement</a:t>
            </a:r>
          </a:p>
          <a:p>
            <a:pPr lvl="2">
              <a:tabLst/>
            </a:pPr>
            <a:r>
              <a:rPr lang="en-US"/>
              <a:t>The SET clause of an UPDATE statement</a:t>
            </a:r>
          </a:p>
          <a:p>
            <a:pPr lvl="1">
              <a:tabLst/>
            </a:pPr>
            <a:r>
              <a:rPr lang="en-US"/>
              <a:t>You cannot use NEXTVAL and CURRVAL in the following:</a:t>
            </a:r>
          </a:p>
          <a:p>
            <a:pPr lvl="2">
              <a:tabLst/>
            </a:pPr>
            <a:r>
              <a:rPr lang="en-US"/>
              <a:t>A SELECT list of a view</a:t>
            </a:r>
          </a:p>
          <a:p>
            <a:pPr lvl="2">
              <a:tabLst/>
            </a:pPr>
            <a:r>
              <a:rPr lang="en-US"/>
              <a:t>A SELECT statement with the DISTINCT keyword</a:t>
            </a:r>
          </a:p>
          <a:p>
            <a:pPr lvl="2">
              <a:tabLst/>
            </a:pPr>
            <a:r>
              <a:rPr lang="en-US"/>
              <a:t>A SELECT statement with the GROUP BY, HAVING, or ORDER BY clauses</a:t>
            </a:r>
          </a:p>
          <a:p>
            <a:pPr lvl="2">
              <a:tabLst/>
            </a:pPr>
            <a:r>
              <a:rPr lang="en-US"/>
              <a:t>A subquery in a SELECT, DELETE, or UPDATE statement</a:t>
            </a:r>
          </a:p>
          <a:p>
            <a:pPr lvl="2">
              <a:tabLst/>
            </a:pPr>
            <a:r>
              <a:rPr lang="en-US"/>
              <a:t>A DEFAULT expression in a CREATE TABLE or ALTER TABLE statement</a:t>
            </a:r>
          </a:p>
          <a:p>
            <a:pPr lvl="1">
              <a:tabLst/>
            </a:pPr>
            <a:r>
              <a:rPr lang="en-US"/>
              <a:t>For more information, see</a:t>
            </a:r>
            <a:br>
              <a:rPr lang="en-US"/>
            </a:br>
            <a:r>
              <a:rPr lang="en-US" i="1"/>
              <a:t>Oracle Server SQL Reference, </a:t>
            </a:r>
            <a:r>
              <a:rPr lang="en-US"/>
              <a:t>Release 8, “Pseudocolumns” section and “CREATE SEQUENCE.”</a:t>
            </a:r>
          </a:p>
          <a:p>
            <a:pPr>
              <a:tabLst/>
            </a:pPr>
            <a:endParaRPr lang="en-US"/>
          </a:p>
          <a:p>
            <a:pPr>
              <a:tabLst/>
            </a:pPr>
            <a:r>
              <a:rPr lang="en-US">
                <a:solidFill>
                  <a:schemeClr val="accent2"/>
                </a:solidFill>
              </a:rPr>
              <a:t>Class Management Note</a:t>
            </a:r>
          </a:p>
          <a:p>
            <a:pPr lvl="1">
              <a:tabLst/>
            </a:pPr>
            <a:r>
              <a:rPr lang="en-US">
                <a:solidFill>
                  <a:schemeClr val="accent2"/>
                </a:solidFill>
              </a:rPr>
              <a:t>Be sure to point out the rules listed on this page.</a:t>
            </a:r>
          </a:p>
        </p:txBody>
      </p:sp>
      <p:sp>
        <p:nvSpPr>
          <p:cNvPr id="22531" name="Rectangle 3"/>
          <p:cNvSpPr>
            <a:spLocks noGrp="1" noRot="1" noChangeAspect="1" noChangeArrowheads="1" noTextEdit="1"/>
          </p:cNvSpPr>
          <p:nvPr>
            <p:ph type="sldImg"/>
          </p:nvPr>
        </p:nvSpPr>
        <p:spPr>
          <a:xfrm>
            <a:off x="471488" y="157163"/>
            <a:ext cx="5870575" cy="4402137"/>
          </a:xfrm>
          <a:ln cap="flat"/>
        </p:spPr>
      </p:sp>
      <p:grpSp>
        <p:nvGrpSpPr>
          <p:cNvPr id="2" name="Group 17"/>
          <p:cNvGrpSpPr>
            <a:grpSpLocks/>
          </p:cNvGrpSpPr>
          <p:nvPr/>
        </p:nvGrpSpPr>
        <p:grpSpPr bwMode="auto">
          <a:xfrm>
            <a:off x="215900" y="7458075"/>
            <a:ext cx="296863" cy="288925"/>
            <a:chOff x="136" y="4698"/>
            <a:chExt cx="187" cy="182"/>
          </a:xfrm>
        </p:grpSpPr>
        <p:sp>
          <p:nvSpPr>
            <p:cNvPr id="22532" name="Freeform 4"/>
            <p:cNvSpPr>
              <a:spLocks/>
            </p:cNvSpPr>
            <p:nvPr/>
          </p:nvSpPr>
          <p:spPr bwMode="auto">
            <a:xfrm>
              <a:off x="136" y="4698"/>
              <a:ext cx="179" cy="176"/>
            </a:xfrm>
            <a:custGeom>
              <a:avLst/>
              <a:gdLst/>
              <a:ahLst/>
              <a:cxnLst>
                <a:cxn ang="0">
                  <a:pos x="178" y="175"/>
                </a:cxn>
                <a:cxn ang="0">
                  <a:pos x="178" y="0"/>
                </a:cxn>
                <a:cxn ang="0">
                  <a:pos x="0" y="0"/>
                </a:cxn>
                <a:cxn ang="0">
                  <a:pos x="0" y="175"/>
                </a:cxn>
                <a:cxn ang="0">
                  <a:pos x="178" y="175"/>
                </a:cxn>
              </a:cxnLst>
              <a:rect l="0" t="0" r="r" b="b"/>
              <a:pathLst>
                <a:path w="179" h="176">
                  <a:moveTo>
                    <a:pt x="178" y="175"/>
                  </a:moveTo>
                  <a:lnTo>
                    <a:pt x="178" y="0"/>
                  </a:lnTo>
                  <a:lnTo>
                    <a:pt x="0" y="0"/>
                  </a:lnTo>
                  <a:lnTo>
                    <a:pt x="0" y="175"/>
                  </a:lnTo>
                  <a:lnTo>
                    <a:pt x="178" y="175"/>
                  </a:lnTo>
                </a:path>
              </a:pathLst>
            </a:custGeom>
            <a:solidFill>
              <a:srgbClr val="000000"/>
            </a:solidFill>
            <a:ln w="9525" cap="rnd">
              <a:noFill/>
              <a:round/>
              <a:headEnd/>
              <a:tailEnd/>
            </a:ln>
            <a:effectLst/>
          </p:spPr>
          <p:txBody>
            <a:bodyPr/>
            <a:lstStyle/>
            <a:p>
              <a:endParaRPr lang="en-US"/>
            </a:p>
          </p:txBody>
        </p:sp>
        <p:sp>
          <p:nvSpPr>
            <p:cNvPr id="22533" name="Freeform 5"/>
            <p:cNvSpPr>
              <a:spLocks/>
            </p:cNvSpPr>
            <p:nvPr/>
          </p:nvSpPr>
          <p:spPr bwMode="auto">
            <a:xfrm>
              <a:off x="197" y="4763"/>
              <a:ext cx="71" cy="37"/>
            </a:xfrm>
            <a:custGeom>
              <a:avLst/>
              <a:gdLst/>
              <a:ahLst/>
              <a:cxnLst>
                <a:cxn ang="0">
                  <a:pos x="70" y="7"/>
                </a:cxn>
                <a:cxn ang="0">
                  <a:pos x="66" y="0"/>
                </a:cxn>
                <a:cxn ang="0">
                  <a:pos x="0" y="29"/>
                </a:cxn>
                <a:cxn ang="0">
                  <a:pos x="3" y="36"/>
                </a:cxn>
                <a:cxn ang="0">
                  <a:pos x="70" y="7"/>
                </a:cxn>
              </a:cxnLst>
              <a:rect l="0" t="0" r="r" b="b"/>
              <a:pathLst>
                <a:path w="71" h="37">
                  <a:moveTo>
                    <a:pt x="70" y="7"/>
                  </a:moveTo>
                  <a:lnTo>
                    <a:pt x="66" y="0"/>
                  </a:lnTo>
                  <a:lnTo>
                    <a:pt x="0" y="29"/>
                  </a:lnTo>
                  <a:lnTo>
                    <a:pt x="3" y="36"/>
                  </a:lnTo>
                  <a:lnTo>
                    <a:pt x="70" y="7"/>
                  </a:lnTo>
                </a:path>
              </a:pathLst>
            </a:custGeom>
            <a:solidFill>
              <a:srgbClr val="FFFFFF"/>
            </a:solidFill>
            <a:ln w="9525" cap="rnd">
              <a:noFill/>
              <a:round/>
              <a:headEnd/>
              <a:tailEnd/>
            </a:ln>
            <a:effectLst/>
          </p:spPr>
          <p:txBody>
            <a:bodyPr/>
            <a:lstStyle/>
            <a:p>
              <a:endParaRPr lang="en-US"/>
            </a:p>
          </p:txBody>
        </p:sp>
        <p:sp>
          <p:nvSpPr>
            <p:cNvPr id="22534" name="Freeform 6"/>
            <p:cNvSpPr>
              <a:spLocks/>
            </p:cNvSpPr>
            <p:nvPr/>
          </p:nvSpPr>
          <p:spPr bwMode="auto">
            <a:xfrm>
              <a:off x="207" y="4779"/>
              <a:ext cx="69" cy="37"/>
            </a:xfrm>
            <a:custGeom>
              <a:avLst/>
              <a:gdLst/>
              <a:ahLst/>
              <a:cxnLst>
                <a:cxn ang="0">
                  <a:pos x="68" y="7"/>
                </a:cxn>
                <a:cxn ang="0">
                  <a:pos x="65" y="0"/>
                </a:cxn>
                <a:cxn ang="0">
                  <a:pos x="0" y="29"/>
                </a:cxn>
                <a:cxn ang="0">
                  <a:pos x="3" y="36"/>
                </a:cxn>
                <a:cxn ang="0">
                  <a:pos x="68" y="7"/>
                </a:cxn>
              </a:cxnLst>
              <a:rect l="0" t="0" r="r" b="b"/>
              <a:pathLst>
                <a:path w="69" h="37">
                  <a:moveTo>
                    <a:pt x="68" y="7"/>
                  </a:moveTo>
                  <a:lnTo>
                    <a:pt x="65" y="0"/>
                  </a:lnTo>
                  <a:lnTo>
                    <a:pt x="0" y="29"/>
                  </a:lnTo>
                  <a:lnTo>
                    <a:pt x="3" y="36"/>
                  </a:lnTo>
                  <a:lnTo>
                    <a:pt x="68" y="7"/>
                  </a:lnTo>
                </a:path>
              </a:pathLst>
            </a:custGeom>
            <a:solidFill>
              <a:srgbClr val="FFFFFF"/>
            </a:solidFill>
            <a:ln w="9525" cap="rnd">
              <a:noFill/>
              <a:round/>
              <a:headEnd/>
              <a:tailEnd/>
            </a:ln>
            <a:effectLst/>
          </p:spPr>
          <p:txBody>
            <a:bodyPr/>
            <a:lstStyle/>
            <a:p>
              <a:endParaRPr lang="en-US"/>
            </a:p>
          </p:txBody>
        </p:sp>
        <p:sp>
          <p:nvSpPr>
            <p:cNvPr id="22535" name="Freeform 7"/>
            <p:cNvSpPr>
              <a:spLocks/>
            </p:cNvSpPr>
            <p:nvPr/>
          </p:nvSpPr>
          <p:spPr bwMode="auto">
            <a:xfrm>
              <a:off x="213" y="4795"/>
              <a:ext cx="68" cy="35"/>
            </a:xfrm>
            <a:custGeom>
              <a:avLst/>
              <a:gdLst/>
              <a:ahLst/>
              <a:cxnLst>
                <a:cxn ang="0">
                  <a:pos x="67" y="6"/>
                </a:cxn>
                <a:cxn ang="0">
                  <a:pos x="64" y="0"/>
                </a:cxn>
                <a:cxn ang="0">
                  <a:pos x="0" y="27"/>
                </a:cxn>
                <a:cxn ang="0">
                  <a:pos x="2" y="34"/>
                </a:cxn>
                <a:cxn ang="0">
                  <a:pos x="67" y="6"/>
                </a:cxn>
              </a:cxnLst>
              <a:rect l="0" t="0" r="r" b="b"/>
              <a:pathLst>
                <a:path w="68" h="35">
                  <a:moveTo>
                    <a:pt x="67" y="6"/>
                  </a:moveTo>
                  <a:lnTo>
                    <a:pt x="64" y="0"/>
                  </a:lnTo>
                  <a:lnTo>
                    <a:pt x="0" y="27"/>
                  </a:lnTo>
                  <a:lnTo>
                    <a:pt x="2" y="34"/>
                  </a:lnTo>
                  <a:lnTo>
                    <a:pt x="67" y="6"/>
                  </a:lnTo>
                </a:path>
              </a:pathLst>
            </a:custGeom>
            <a:solidFill>
              <a:srgbClr val="FFFFFF"/>
            </a:solidFill>
            <a:ln w="9525" cap="rnd">
              <a:noFill/>
              <a:round/>
              <a:headEnd/>
              <a:tailEnd/>
            </a:ln>
            <a:effectLst/>
          </p:spPr>
          <p:txBody>
            <a:bodyPr/>
            <a:lstStyle/>
            <a:p>
              <a:endParaRPr lang="en-US"/>
            </a:p>
          </p:txBody>
        </p:sp>
        <p:sp>
          <p:nvSpPr>
            <p:cNvPr id="22536" name="Freeform 8"/>
            <p:cNvSpPr>
              <a:spLocks/>
            </p:cNvSpPr>
            <p:nvPr/>
          </p:nvSpPr>
          <p:spPr bwMode="auto">
            <a:xfrm>
              <a:off x="221" y="4812"/>
              <a:ext cx="70" cy="35"/>
            </a:xfrm>
            <a:custGeom>
              <a:avLst/>
              <a:gdLst/>
              <a:ahLst/>
              <a:cxnLst>
                <a:cxn ang="0">
                  <a:pos x="69" y="6"/>
                </a:cxn>
                <a:cxn ang="0">
                  <a:pos x="65" y="0"/>
                </a:cxn>
                <a:cxn ang="0">
                  <a:pos x="0" y="27"/>
                </a:cxn>
                <a:cxn ang="0">
                  <a:pos x="3" y="34"/>
                </a:cxn>
                <a:cxn ang="0">
                  <a:pos x="69" y="6"/>
                </a:cxn>
              </a:cxnLst>
              <a:rect l="0" t="0" r="r" b="b"/>
              <a:pathLst>
                <a:path w="70" h="35">
                  <a:moveTo>
                    <a:pt x="69" y="6"/>
                  </a:moveTo>
                  <a:lnTo>
                    <a:pt x="65" y="0"/>
                  </a:lnTo>
                  <a:lnTo>
                    <a:pt x="0" y="27"/>
                  </a:lnTo>
                  <a:lnTo>
                    <a:pt x="3" y="34"/>
                  </a:lnTo>
                  <a:lnTo>
                    <a:pt x="69" y="6"/>
                  </a:lnTo>
                </a:path>
              </a:pathLst>
            </a:custGeom>
            <a:solidFill>
              <a:srgbClr val="FFFFFF"/>
            </a:solidFill>
            <a:ln w="9525" cap="rnd">
              <a:noFill/>
              <a:round/>
              <a:headEnd/>
              <a:tailEnd/>
            </a:ln>
            <a:effectLst/>
          </p:spPr>
          <p:txBody>
            <a:bodyPr/>
            <a:lstStyle/>
            <a:p>
              <a:endParaRPr lang="en-US"/>
            </a:p>
          </p:txBody>
        </p:sp>
        <p:sp>
          <p:nvSpPr>
            <p:cNvPr id="22537" name="Freeform 9"/>
            <p:cNvSpPr>
              <a:spLocks/>
            </p:cNvSpPr>
            <p:nvPr/>
          </p:nvSpPr>
          <p:spPr bwMode="auto">
            <a:xfrm>
              <a:off x="229" y="4827"/>
              <a:ext cx="69" cy="38"/>
            </a:xfrm>
            <a:custGeom>
              <a:avLst/>
              <a:gdLst/>
              <a:ahLst/>
              <a:cxnLst>
                <a:cxn ang="0">
                  <a:pos x="68" y="7"/>
                </a:cxn>
                <a:cxn ang="0">
                  <a:pos x="65" y="0"/>
                </a:cxn>
                <a:cxn ang="0">
                  <a:pos x="0" y="29"/>
                </a:cxn>
                <a:cxn ang="0">
                  <a:pos x="3" y="37"/>
                </a:cxn>
                <a:cxn ang="0">
                  <a:pos x="68" y="7"/>
                </a:cxn>
              </a:cxnLst>
              <a:rect l="0" t="0" r="r" b="b"/>
              <a:pathLst>
                <a:path w="69" h="38">
                  <a:moveTo>
                    <a:pt x="68" y="7"/>
                  </a:moveTo>
                  <a:lnTo>
                    <a:pt x="65" y="0"/>
                  </a:lnTo>
                  <a:lnTo>
                    <a:pt x="0" y="29"/>
                  </a:lnTo>
                  <a:lnTo>
                    <a:pt x="3" y="37"/>
                  </a:lnTo>
                  <a:lnTo>
                    <a:pt x="68" y="7"/>
                  </a:lnTo>
                </a:path>
              </a:pathLst>
            </a:custGeom>
            <a:solidFill>
              <a:srgbClr val="FFFFFF"/>
            </a:solidFill>
            <a:ln w="9525" cap="rnd">
              <a:noFill/>
              <a:round/>
              <a:headEnd/>
              <a:tailEnd/>
            </a:ln>
            <a:effectLst/>
          </p:spPr>
          <p:txBody>
            <a:bodyPr/>
            <a:lstStyle/>
            <a:p>
              <a:endParaRPr lang="en-US"/>
            </a:p>
          </p:txBody>
        </p:sp>
        <p:sp>
          <p:nvSpPr>
            <p:cNvPr id="22538" name="Freeform 10"/>
            <p:cNvSpPr>
              <a:spLocks/>
            </p:cNvSpPr>
            <p:nvPr/>
          </p:nvSpPr>
          <p:spPr bwMode="auto">
            <a:xfrm>
              <a:off x="157" y="4726"/>
              <a:ext cx="122" cy="58"/>
            </a:xfrm>
            <a:custGeom>
              <a:avLst/>
              <a:gdLst/>
              <a:ahLst/>
              <a:cxnLst>
                <a:cxn ang="0">
                  <a:pos x="121" y="7"/>
                </a:cxn>
                <a:cxn ang="0">
                  <a:pos x="119" y="0"/>
                </a:cxn>
                <a:cxn ang="0">
                  <a:pos x="0" y="50"/>
                </a:cxn>
                <a:cxn ang="0">
                  <a:pos x="2" y="57"/>
                </a:cxn>
                <a:cxn ang="0">
                  <a:pos x="121" y="7"/>
                </a:cxn>
              </a:cxnLst>
              <a:rect l="0" t="0" r="r" b="b"/>
              <a:pathLst>
                <a:path w="122" h="58">
                  <a:moveTo>
                    <a:pt x="121" y="7"/>
                  </a:moveTo>
                  <a:lnTo>
                    <a:pt x="119" y="0"/>
                  </a:lnTo>
                  <a:lnTo>
                    <a:pt x="0" y="50"/>
                  </a:lnTo>
                  <a:lnTo>
                    <a:pt x="2" y="57"/>
                  </a:lnTo>
                  <a:lnTo>
                    <a:pt x="121" y="7"/>
                  </a:lnTo>
                </a:path>
              </a:pathLst>
            </a:custGeom>
            <a:solidFill>
              <a:srgbClr val="FFFFFF"/>
            </a:solidFill>
            <a:ln w="9525" cap="rnd">
              <a:noFill/>
              <a:round/>
              <a:headEnd/>
              <a:tailEnd/>
            </a:ln>
            <a:effectLst/>
          </p:spPr>
          <p:txBody>
            <a:bodyPr/>
            <a:lstStyle/>
            <a:p>
              <a:endParaRPr lang="en-US"/>
            </a:p>
          </p:txBody>
        </p:sp>
        <p:sp>
          <p:nvSpPr>
            <p:cNvPr id="22539" name="Freeform 11"/>
            <p:cNvSpPr>
              <a:spLocks/>
            </p:cNvSpPr>
            <p:nvPr/>
          </p:nvSpPr>
          <p:spPr bwMode="auto">
            <a:xfrm>
              <a:off x="140" y="4714"/>
              <a:ext cx="124" cy="59"/>
            </a:xfrm>
            <a:custGeom>
              <a:avLst/>
              <a:gdLst/>
              <a:ahLst/>
              <a:cxnLst>
                <a:cxn ang="0">
                  <a:pos x="123" y="7"/>
                </a:cxn>
                <a:cxn ang="0">
                  <a:pos x="119" y="0"/>
                </a:cxn>
                <a:cxn ang="0">
                  <a:pos x="0" y="51"/>
                </a:cxn>
                <a:cxn ang="0">
                  <a:pos x="2" y="58"/>
                </a:cxn>
                <a:cxn ang="0">
                  <a:pos x="123" y="7"/>
                </a:cxn>
              </a:cxnLst>
              <a:rect l="0" t="0" r="r" b="b"/>
              <a:pathLst>
                <a:path w="124" h="59">
                  <a:moveTo>
                    <a:pt x="123" y="7"/>
                  </a:moveTo>
                  <a:lnTo>
                    <a:pt x="119" y="0"/>
                  </a:lnTo>
                  <a:lnTo>
                    <a:pt x="0" y="51"/>
                  </a:lnTo>
                  <a:lnTo>
                    <a:pt x="2" y="58"/>
                  </a:lnTo>
                  <a:lnTo>
                    <a:pt x="123" y="7"/>
                  </a:lnTo>
                </a:path>
              </a:pathLst>
            </a:custGeom>
            <a:solidFill>
              <a:srgbClr val="FFFFFF"/>
            </a:solidFill>
            <a:ln w="9525" cap="rnd">
              <a:noFill/>
              <a:round/>
              <a:headEnd/>
              <a:tailEnd/>
            </a:ln>
            <a:effectLst/>
          </p:spPr>
          <p:txBody>
            <a:bodyPr/>
            <a:lstStyle/>
            <a:p>
              <a:endParaRPr lang="en-US"/>
            </a:p>
          </p:txBody>
        </p:sp>
        <p:sp>
          <p:nvSpPr>
            <p:cNvPr id="22540" name="Freeform 12"/>
            <p:cNvSpPr>
              <a:spLocks/>
            </p:cNvSpPr>
            <p:nvPr/>
          </p:nvSpPr>
          <p:spPr bwMode="auto">
            <a:xfrm>
              <a:off x="268" y="4728"/>
              <a:ext cx="55" cy="104"/>
            </a:xfrm>
            <a:custGeom>
              <a:avLst/>
              <a:gdLst/>
              <a:ahLst/>
              <a:cxnLst>
                <a:cxn ang="0">
                  <a:pos x="46" y="103"/>
                </a:cxn>
                <a:cxn ang="0">
                  <a:pos x="54" y="100"/>
                </a:cxn>
                <a:cxn ang="0">
                  <a:pos x="7" y="0"/>
                </a:cxn>
                <a:cxn ang="0">
                  <a:pos x="0" y="2"/>
                </a:cxn>
                <a:cxn ang="0">
                  <a:pos x="46" y="103"/>
                </a:cxn>
              </a:cxnLst>
              <a:rect l="0" t="0" r="r" b="b"/>
              <a:pathLst>
                <a:path w="55" h="104">
                  <a:moveTo>
                    <a:pt x="46" y="103"/>
                  </a:moveTo>
                  <a:lnTo>
                    <a:pt x="54" y="100"/>
                  </a:lnTo>
                  <a:lnTo>
                    <a:pt x="7" y="0"/>
                  </a:lnTo>
                  <a:lnTo>
                    <a:pt x="0" y="2"/>
                  </a:lnTo>
                  <a:lnTo>
                    <a:pt x="46" y="103"/>
                  </a:lnTo>
                </a:path>
              </a:pathLst>
            </a:custGeom>
            <a:solidFill>
              <a:srgbClr val="FFFFFF"/>
            </a:solidFill>
            <a:ln w="9525" cap="rnd">
              <a:noFill/>
              <a:round/>
              <a:headEnd/>
              <a:tailEnd/>
            </a:ln>
            <a:effectLst/>
          </p:spPr>
          <p:txBody>
            <a:bodyPr/>
            <a:lstStyle/>
            <a:p>
              <a:endParaRPr lang="en-US"/>
            </a:p>
          </p:txBody>
        </p:sp>
        <p:sp>
          <p:nvSpPr>
            <p:cNvPr id="22541" name="Freeform 13"/>
            <p:cNvSpPr>
              <a:spLocks/>
            </p:cNvSpPr>
            <p:nvPr/>
          </p:nvSpPr>
          <p:spPr bwMode="auto">
            <a:xfrm>
              <a:off x="157" y="4773"/>
              <a:ext cx="54" cy="107"/>
            </a:xfrm>
            <a:custGeom>
              <a:avLst/>
              <a:gdLst/>
              <a:ahLst/>
              <a:cxnLst>
                <a:cxn ang="0">
                  <a:pos x="46" y="106"/>
                </a:cxn>
                <a:cxn ang="0">
                  <a:pos x="53" y="102"/>
                </a:cxn>
                <a:cxn ang="0">
                  <a:pos x="7" y="0"/>
                </a:cxn>
                <a:cxn ang="0">
                  <a:pos x="0" y="4"/>
                </a:cxn>
                <a:cxn ang="0">
                  <a:pos x="46" y="106"/>
                </a:cxn>
              </a:cxnLst>
              <a:rect l="0" t="0" r="r" b="b"/>
              <a:pathLst>
                <a:path w="54" h="107">
                  <a:moveTo>
                    <a:pt x="46" y="106"/>
                  </a:moveTo>
                  <a:lnTo>
                    <a:pt x="53" y="102"/>
                  </a:lnTo>
                  <a:lnTo>
                    <a:pt x="7" y="0"/>
                  </a:lnTo>
                  <a:lnTo>
                    <a:pt x="0" y="4"/>
                  </a:lnTo>
                  <a:lnTo>
                    <a:pt x="46" y="106"/>
                  </a:lnTo>
                </a:path>
              </a:pathLst>
            </a:custGeom>
            <a:solidFill>
              <a:srgbClr val="FFFFFF"/>
            </a:solidFill>
            <a:ln w="9525" cap="rnd">
              <a:noFill/>
              <a:round/>
              <a:headEnd/>
              <a:tailEnd/>
            </a:ln>
            <a:effectLst/>
          </p:spPr>
          <p:txBody>
            <a:bodyPr/>
            <a:lstStyle/>
            <a:p>
              <a:endParaRPr lang="en-US"/>
            </a:p>
          </p:txBody>
        </p:sp>
        <p:sp>
          <p:nvSpPr>
            <p:cNvPr id="22542" name="Freeform 14"/>
            <p:cNvSpPr>
              <a:spLocks/>
            </p:cNvSpPr>
            <p:nvPr/>
          </p:nvSpPr>
          <p:spPr bwMode="auto">
            <a:xfrm>
              <a:off x="136" y="4765"/>
              <a:ext cx="59" cy="115"/>
            </a:xfrm>
            <a:custGeom>
              <a:avLst/>
              <a:gdLst/>
              <a:ahLst/>
              <a:cxnLst>
                <a:cxn ang="0">
                  <a:pos x="51" y="114"/>
                </a:cxn>
                <a:cxn ang="0">
                  <a:pos x="58" y="111"/>
                </a:cxn>
                <a:cxn ang="0">
                  <a:pos x="6" y="0"/>
                </a:cxn>
                <a:cxn ang="0">
                  <a:pos x="0" y="2"/>
                </a:cxn>
                <a:cxn ang="0">
                  <a:pos x="51" y="114"/>
                </a:cxn>
              </a:cxnLst>
              <a:rect l="0" t="0" r="r" b="b"/>
              <a:pathLst>
                <a:path w="59" h="115">
                  <a:moveTo>
                    <a:pt x="51" y="114"/>
                  </a:moveTo>
                  <a:lnTo>
                    <a:pt x="58" y="111"/>
                  </a:lnTo>
                  <a:lnTo>
                    <a:pt x="6" y="0"/>
                  </a:lnTo>
                  <a:lnTo>
                    <a:pt x="0" y="2"/>
                  </a:lnTo>
                  <a:lnTo>
                    <a:pt x="51" y="114"/>
                  </a:lnTo>
                </a:path>
              </a:pathLst>
            </a:custGeom>
            <a:solidFill>
              <a:srgbClr val="FFFFFF"/>
            </a:solidFill>
            <a:ln w="9525" cap="rnd">
              <a:noFill/>
              <a:round/>
              <a:headEnd/>
              <a:tailEnd/>
            </a:ln>
            <a:effectLst/>
          </p:spPr>
          <p:txBody>
            <a:bodyPr/>
            <a:lstStyle/>
            <a:p>
              <a:endParaRPr lang="en-US"/>
            </a:p>
          </p:txBody>
        </p:sp>
        <p:sp>
          <p:nvSpPr>
            <p:cNvPr id="22543" name="Freeform 15"/>
            <p:cNvSpPr>
              <a:spLocks/>
            </p:cNvSpPr>
            <p:nvPr/>
          </p:nvSpPr>
          <p:spPr bwMode="auto">
            <a:xfrm>
              <a:off x="139" y="4765"/>
              <a:ext cx="28" cy="18"/>
            </a:xfrm>
            <a:custGeom>
              <a:avLst/>
              <a:gdLst/>
              <a:ahLst/>
              <a:cxnLst>
                <a:cxn ang="0">
                  <a:pos x="23" y="17"/>
                </a:cxn>
                <a:cxn ang="0">
                  <a:pos x="27" y="10"/>
                </a:cxn>
                <a:cxn ang="0">
                  <a:pos x="4" y="0"/>
                </a:cxn>
                <a:cxn ang="0">
                  <a:pos x="0" y="6"/>
                </a:cxn>
                <a:cxn ang="0">
                  <a:pos x="23" y="17"/>
                </a:cxn>
              </a:cxnLst>
              <a:rect l="0" t="0" r="r" b="b"/>
              <a:pathLst>
                <a:path w="28" h="18">
                  <a:moveTo>
                    <a:pt x="23" y="17"/>
                  </a:moveTo>
                  <a:lnTo>
                    <a:pt x="27" y="10"/>
                  </a:lnTo>
                  <a:lnTo>
                    <a:pt x="4" y="0"/>
                  </a:lnTo>
                  <a:lnTo>
                    <a:pt x="0" y="6"/>
                  </a:lnTo>
                  <a:lnTo>
                    <a:pt x="23" y="17"/>
                  </a:lnTo>
                </a:path>
              </a:pathLst>
            </a:custGeom>
            <a:solidFill>
              <a:srgbClr val="FFFFFF"/>
            </a:solidFill>
            <a:ln w="9525" cap="rnd">
              <a:noFill/>
              <a:round/>
              <a:headEnd/>
              <a:tailEnd/>
            </a:ln>
            <a:effectLst/>
          </p:spPr>
          <p:txBody>
            <a:bodyPr/>
            <a:lstStyle/>
            <a:p>
              <a:endParaRPr lang="en-US"/>
            </a:p>
          </p:txBody>
        </p:sp>
        <p:sp>
          <p:nvSpPr>
            <p:cNvPr id="22544" name="Freeform 16"/>
            <p:cNvSpPr>
              <a:spLocks/>
            </p:cNvSpPr>
            <p:nvPr/>
          </p:nvSpPr>
          <p:spPr bwMode="auto">
            <a:xfrm>
              <a:off x="247" y="4721"/>
              <a:ext cx="29" cy="18"/>
            </a:xfrm>
            <a:custGeom>
              <a:avLst/>
              <a:gdLst/>
              <a:ahLst/>
              <a:cxnLst>
                <a:cxn ang="0">
                  <a:pos x="24" y="17"/>
                </a:cxn>
                <a:cxn ang="0">
                  <a:pos x="28" y="10"/>
                </a:cxn>
                <a:cxn ang="0">
                  <a:pos x="4" y="0"/>
                </a:cxn>
                <a:cxn ang="0">
                  <a:pos x="0" y="5"/>
                </a:cxn>
                <a:cxn ang="0">
                  <a:pos x="24" y="17"/>
                </a:cxn>
              </a:cxnLst>
              <a:rect l="0" t="0" r="r" b="b"/>
              <a:pathLst>
                <a:path w="29" h="18">
                  <a:moveTo>
                    <a:pt x="24" y="17"/>
                  </a:moveTo>
                  <a:lnTo>
                    <a:pt x="28" y="10"/>
                  </a:lnTo>
                  <a:lnTo>
                    <a:pt x="4" y="0"/>
                  </a:lnTo>
                  <a:lnTo>
                    <a:pt x="0" y="5"/>
                  </a:lnTo>
                  <a:lnTo>
                    <a:pt x="24" y="17"/>
                  </a:lnTo>
                </a:path>
              </a:pathLst>
            </a:custGeom>
            <a:solidFill>
              <a:srgbClr val="FFFFFF"/>
            </a:solidFill>
            <a:ln w="9525" cap="rnd">
              <a:noFill/>
              <a:round/>
              <a:headEnd/>
              <a:tailEnd/>
            </a:ln>
            <a:effectLst/>
          </p:spPr>
          <p:txBody>
            <a:bodyPr/>
            <a:lstStyle/>
            <a:p>
              <a:endParaRPr lang="en-US"/>
            </a:p>
          </p:txBody>
        </p:sp>
      </p:gr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471488" y="157163"/>
            <a:ext cx="5870575" cy="4402137"/>
          </a:xfrm>
          <a:ln cap="flat"/>
        </p:spPr>
      </p:sp>
      <p:sp>
        <p:nvSpPr>
          <p:cNvPr id="24579" name="Rectangle 3"/>
          <p:cNvSpPr>
            <a:spLocks noGrp="1" noChangeArrowheads="1"/>
          </p:cNvSpPr>
          <p:nvPr>
            <p:ph type="body" idx="1"/>
          </p:nvPr>
        </p:nvSpPr>
        <p:spPr>
          <a:noFill/>
          <a:ln/>
        </p:spPr>
        <p:txBody>
          <a:bodyPr/>
          <a:lstStyle/>
          <a:p>
            <a:pPr>
              <a:tabLst/>
            </a:pPr>
            <a:r>
              <a:rPr lang="en-US"/>
              <a:t>Using a Sequence</a:t>
            </a:r>
          </a:p>
          <a:p>
            <a:pPr lvl="1">
              <a:tabLst/>
            </a:pPr>
            <a:r>
              <a:rPr lang="en-US"/>
              <a:t>The example on the slide inserts a new department in the DEPT table. It uses the DEPT_DEPTNO sequence for generating a new department number. </a:t>
            </a:r>
          </a:p>
          <a:p>
            <a:pPr lvl="1">
              <a:tabLst/>
            </a:pPr>
            <a:r>
              <a:rPr lang="en-US"/>
              <a:t>You can view the current value of the sequence:</a:t>
            </a:r>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r>
              <a:rPr lang="en-US"/>
              <a:t>Suppose now you want to hire employees to staff the new department. The INSERT statement that can be executed repeatedly for all the new employees can include the following code:</a:t>
            </a:r>
          </a:p>
          <a:p>
            <a:pPr lvl="1">
              <a:tabLst/>
            </a:pPr>
            <a:endParaRPr lang="en-US"/>
          </a:p>
          <a:p>
            <a:pPr lvl="1">
              <a:tabLst/>
            </a:pPr>
            <a:endParaRPr lang="en-US"/>
          </a:p>
          <a:p>
            <a:pPr lvl="1">
              <a:tabLst/>
            </a:pPr>
            <a:endParaRPr lang="en-US"/>
          </a:p>
          <a:p>
            <a:pPr lvl="1">
              <a:tabLst/>
            </a:pPr>
            <a:r>
              <a:rPr lang="en-US" b="1"/>
              <a:t>Note:</a:t>
            </a:r>
            <a:r>
              <a:rPr lang="en-US"/>
              <a:t> The above example assumes that a sequence EMP_EMPNO has already been created for generating a new employee number.</a:t>
            </a:r>
          </a:p>
        </p:txBody>
      </p:sp>
      <p:sp>
        <p:nvSpPr>
          <p:cNvPr id="24580" name="Rectangle 4"/>
          <p:cNvSpPr>
            <a:spLocks noChangeArrowheads="1"/>
          </p:cNvSpPr>
          <p:nvPr/>
        </p:nvSpPr>
        <p:spPr bwMode="auto">
          <a:xfrm>
            <a:off x="592138" y="5681663"/>
            <a:ext cx="5570537" cy="487362"/>
          </a:xfrm>
          <a:prstGeom prst="rect">
            <a:avLst/>
          </a:prstGeom>
          <a:noFill/>
          <a:ln w="12700">
            <a:solidFill>
              <a:schemeClr val="tx1"/>
            </a:solidFill>
            <a:miter lim="800000"/>
            <a:headEnd/>
            <a:tailEnd/>
          </a:ln>
          <a:effectLst/>
        </p:spPr>
        <p:txBody>
          <a:bodyPr wrap="none" anchor="ctr"/>
          <a:lstStyle/>
          <a:p>
            <a:endParaRPr lang="en-US"/>
          </a:p>
        </p:txBody>
      </p:sp>
      <p:sp>
        <p:nvSpPr>
          <p:cNvPr id="24581" name="Rectangle 5"/>
          <p:cNvSpPr>
            <a:spLocks noChangeArrowheads="1"/>
          </p:cNvSpPr>
          <p:nvPr/>
        </p:nvSpPr>
        <p:spPr bwMode="auto">
          <a:xfrm>
            <a:off x="638175" y="5707063"/>
            <a:ext cx="2947988" cy="476250"/>
          </a:xfrm>
          <a:prstGeom prst="rect">
            <a:avLst/>
          </a:prstGeom>
          <a:noFill/>
          <a:ln w="9525">
            <a:noFill/>
            <a:miter lim="800000"/>
            <a:headEnd/>
            <a:tailEnd/>
          </a:ln>
          <a:effectLst/>
        </p:spPr>
        <p:txBody>
          <a:bodyPr wrap="none" lIns="90488" tIns="44450" rIns="90488" bIns="44450">
            <a:spAutoFit/>
          </a:bodyPr>
          <a:lstStyle/>
          <a:p>
            <a:pPr algn="l" defTabSz="882650">
              <a:lnSpc>
                <a:spcPct val="100000"/>
              </a:lnSpc>
              <a:spcBef>
                <a:spcPct val="30000"/>
              </a:spcBef>
            </a:pPr>
            <a:r>
              <a:rPr lang="en-US" sz="1100">
                <a:solidFill>
                  <a:schemeClr val="tx1"/>
                </a:solidFill>
                <a:latin typeface="Courier New" pitchFamily="49" charset="0"/>
              </a:rPr>
              <a:t>SQL&gt; SELECT   dept_deptno.CURRVAL</a:t>
            </a:r>
          </a:p>
          <a:p>
            <a:pPr algn="l" defTabSz="882650">
              <a:lnSpc>
                <a:spcPct val="100000"/>
              </a:lnSpc>
              <a:spcBef>
                <a:spcPct val="30000"/>
              </a:spcBef>
            </a:pPr>
            <a:r>
              <a:rPr lang="en-US" sz="1100">
                <a:solidFill>
                  <a:schemeClr val="tx1"/>
                </a:solidFill>
                <a:latin typeface="Courier New" pitchFamily="49" charset="0"/>
              </a:rPr>
              <a:t>  2  FROM     dual;</a:t>
            </a:r>
          </a:p>
        </p:txBody>
      </p:sp>
      <p:sp>
        <p:nvSpPr>
          <p:cNvPr id="24582" name="Rectangle 6"/>
          <p:cNvSpPr>
            <a:spLocks noChangeArrowheads="1"/>
          </p:cNvSpPr>
          <p:nvPr/>
        </p:nvSpPr>
        <p:spPr bwMode="auto">
          <a:xfrm>
            <a:off x="604838" y="6330950"/>
            <a:ext cx="5557837" cy="674688"/>
          </a:xfrm>
          <a:prstGeom prst="rect">
            <a:avLst/>
          </a:prstGeom>
          <a:noFill/>
          <a:ln w="12700">
            <a:solidFill>
              <a:schemeClr val="tx1"/>
            </a:solidFill>
            <a:miter lim="800000"/>
            <a:headEnd/>
            <a:tailEnd/>
          </a:ln>
          <a:effectLst/>
        </p:spPr>
        <p:txBody>
          <a:bodyPr wrap="none" anchor="ctr"/>
          <a:lstStyle/>
          <a:p>
            <a:endParaRPr lang="en-US"/>
          </a:p>
        </p:txBody>
      </p:sp>
      <p:sp>
        <p:nvSpPr>
          <p:cNvPr id="24583" name="Rectangle 7"/>
          <p:cNvSpPr>
            <a:spLocks noChangeArrowheads="1"/>
          </p:cNvSpPr>
          <p:nvPr/>
        </p:nvSpPr>
        <p:spPr bwMode="auto">
          <a:xfrm>
            <a:off x="568325" y="6318250"/>
            <a:ext cx="930275" cy="695325"/>
          </a:xfrm>
          <a:prstGeom prst="rect">
            <a:avLst/>
          </a:prstGeom>
          <a:noFill/>
          <a:ln w="9525">
            <a:noFill/>
            <a:miter lim="800000"/>
            <a:headEnd/>
            <a:tailEnd/>
          </a:ln>
          <a:effectLst/>
        </p:spPr>
        <p:txBody>
          <a:bodyPr wrap="none" lIns="90488" tIns="44450" rIns="90488" bIns="44450">
            <a:spAutoFit/>
          </a:bodyPr>
          <a:lstStyle/>
          <a:p>
            <a:pPr algn="l" defTabSz="882650">
              <a:lnSpc>
                <a:spcPct val="100000"/>
              </a:lnSpc>
              <a:spcBef>
                <a:spcPct val="30000"/>
              </a:spcBef>
              <a:tabLst>
                <a:tab pos="749300" algn="r"/>
              </a:tabLst>
            </a:pPr>
            <a:r>
              <a:rPr lang="en-US" sz="1100" b="0">
                <a:latin typeface="Courier New" pitchFamily="49" charset="0"/>
              </a:rPr>
              <a:t>	</a:t>
            </a:r>
            <a:r>
              <a:rPr lang="en-US" sz="1100" b="0">
                <a:solidFill>
                  <a:schemeClr val="tx1"/>
                </a:solidFill>
                <a:latin typeface="Courier New" pitchFamily="49" charset="0"/>
              </a:rPr>
              <a:t>CURRVAL</a:t>
            </a:r>
          </a:p>
          <a:p>
            <a:pPr algn="l" defTabSz="882650">
              <a:lnSpc>
                <a:spcPct val="100000"/>
              </a:lnSpc>
              <a:spcBef>
                <a:spcPct val="30000"/>
              </a:spcBef>
              <a:tabLst>
                <a:tab pos="749300" algn="r"/>
              </a:tabLst>
            </a:pPr>
            <a:r>
              <a:rPr lang="en-US" sz="1100" b="0">
                <a:solidFill>
                  <a:schemeClr val="tx1"/>
                </a:solidFill>
                <a:latin typeface="Courier New" pitchFamily="49" charset="0"/>
              </a:rPr>
              <a:t>	-------</a:t>
            </a:r>
          </a:p>
          <a:p>
            <a:pPr algn="l" defTabSz="882650">
              <a:lnSpc>
                <a:spcPct val="100000"/>
              </a:lnSpc>
              <a:spcBef>
                <a:spcPct val="30000"/>
              </a:spcBef>
              <a:tabLst>
                <a:tab pos="749300" algn="r"/>
              </a:tabLst>
            </a:pPr>
            <a:r>
              <a:rPr lang="en-US" sz="1100" b="0">
                <a:solidFill>
                  <a:schemeClr val="tx1"/>
                </a:solidFill>
                <a:latin typeface="Courier New" pitchFamily="49" charset="0"/>
              </a:rPr>
              <a:t>	91</a:t>
            </a:r>
          </a:p>
        </p:txBody>
      </p:sp>
      <p:sp>
        <p:nvSpPr>
          <p:cNvPr id="24584" name="Rectangle 8"/>
          <p:cNvSpPr>
            <a:spLocks noChangeArrowheads="1"/>
          </p:cNvSpPr>
          <p:nvPr/>
        </p:nvSpPr>
        <p:spPr bwMode="auto">
          <a:xfrm>
            <a:off x="617538" y="7562850"/>
            <a:ext cx="5545137" cy="536575"/>
          </a:xfrm>
          <a:prstGeom prst="rect">
            <a:avLst/>
          </a:prstGeom>
          <a:noFill/>
          <a:ln w="12700">
            <a:solidFill>
              <a:schemeClr val="tx1"/>
            </a:solidFill>
            <a:miter lim="800000"/>
            <a:headEnd/>
            <a:tailEnd/>
          </a:ln>
          <a:effectLst/>
        </p:spPr>
        <p:txBody>
          <a:bodyPr wrap="none" anchor="ctr"/>
          <a:lstStyle/>
          <a:p>
            <a:endParaRPr lang="en-US"/>
          </a:p>
        </p:txBody>
      </p:sp>
      <p:sp>
        <p:nvSpPr>
          <p:cNvPr id="24585" name="Rectangle 9"/>
          <p:cNvSpPr>
            <a:spLocks noChangeArrowheads="1"/>
          </p:cNvSpPr>
          <p:nvPr/>
        </p:nvSpPr>
        <p:spPr bwMode="auto">
          <a:xfrm>
            <a:off x="658813" y="7556500"/>
            <a:ext cx="5043487" cy="476250"/>
          </a:xfrm>
          <a:prstGeom prst="rect">
            <a:avLst/>
          </a:prstGeom>
          <a:noFill/>
          <a:ln w="9525">
            <a:noFill/>
            <a:miter lim="800000"/>
            <a:headEnd/>
            <a:tailEnd/>
          </a:ln>
          <a:effectLst/>
        </p:spPr>
        <p:txBody>
          <a:bodyPr wrap="none" lIns="90488" tIns="44450" rIns="90488" bIns="44450">
            <a:spAutoFit/>
          </a:bodyPr>
          <a:lstStyle/>
          <a:p>
            <a:pPr algn="l" defTabSz="869950">
              <a:lnSpc>
                <a:spcPct val="100000"/>
              </a:lnSpc>
              <a:spcBef>
                <a:spcPct val="30000"/>
              </a:spcBef>
            </a:pPr>
            <a:r>
              <a:rPr lang="en-US" sz="1100">
                <a:solidFill>
                  <a:schemeClr val="tx1"/>
                </a:solidFill>
                <a:latin typeface="Courier New" pitchFamily="49" charset="0"/>
              </a:rPr>
              <a:t>SQL&gt; INSERT INTO emp ...</a:t>
            </a:r>
          </a:p>
          <a:p>
            <a:pPr algn="l" defTabSz="869950">
              <a:lnSpc>
                <a:spcPct val="100000"/>
              </a:lnSpc>
              <a:spcBef>
                <a:spcPct val="30000"/>
              </a:spcBef>
            </a:pPr>
            <a:r>
              <a:rPr lang="en-US" sz="1100">
                <a:solidFill>
                  <a:schemeClr val="tx1"/>
                </a:solidFill>
                <a:latin typeface="Courier New" pitchFamily="49" charset="0"/>
              </a:rPr>
              <a:t>  2  VALUES (emp_empno.NEXTVAL, dept_deptno.CURRVAL,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396875" y="4727575"/>
            <a:ext cx="6143625" cy="3749675"/>
          </a:xfrm>
          <a:noFill/>
          <a:ln/>
        </p:spPr>
        <p:txBody>
          <a:bodyPr/>
          <a:lstStyle/>
          <a:p>
            <a:pPr>
              <a:tabLst/>
            </a:pPr>
            <a:r>
              <a:rPr lang="en-US"/>
              <a:t>Caching Sequence Values</a:t>
            </a:r>
          </a:p>
          <a:p>
            <a:pPr lvl="1">
              <a:tabLst/>
            </a:pPr>
            <a:r>
              <a:rPr lang="en-US"/>
              <a:t>Cache sequences in the memory to allow faster access to those sequence values. The cache is populated at the first reference to the sequence. Each request for the next sequence value is retrieved from the cached sequence. After the last sequence is used, the next request for the sequence pulls another cache of sequences into memory.</a:t>
            </a:r>
          </a:p>
          <a:p>
            <a:pPr>
              <a:tabLst/>
            </a:pPr>
            <a:r>
              <a:rPr lang="en-US"/>
              <a:t>Beware of Gaps in Your Sequence</a:t>
            </a:r>
          </a:p>
          <a:p>
            <a:pPr lvl="1">
              <a:tabLst/>
            </a:pPr>
            <a:r>
              <a:rPr lang="en-US"/>
              <a:t>Although sequence generators issue sequential numbers without gaps, this action occurs independent of a commit or rollback. Therefore, if you roll back a statement containing a sequence, the number is lost.</a:t>
            </a:r>
          </a:p>
          <a:p>
            <a:pPr lvl="1">
              <a:tabLst/>
            </a:pPr>
            <a:r>
              <a:rPr lang="en-US"/>
              <a:t>Another event that can cause gaps in the sequence is a system crash. If the sequence caches values in the memory, then those values are lost if the system crashes.</a:t>
            </a:r>
          </a:p>
          <a:p>
            <a:pPr lvl="1">
              <a:tabLst/>
            </a:pPr>
            <a:r>
              <a:rPr lang="en-US"/>
              <a:t>Because sequences are not tied directly to tables, the same sequence can be used for multiple tables. If this occurs, each table can contain gaps in the sequential numbers.</a:t>
            </a:r>
          </a:p>
          <a:p>
            <a:pPr>
              <a:tabLst/>
            </a:pPr>
            <a:r>
              <a:rPr lang="en-US"/>
              <a:t>Viewing the Next Available Sequence Value Without Incrementing It</a:t>
            </a:r>
          </a:p>
          <a:p>
            <a:pPr lvl="1">
              <a:tabLst/>
            </a:pPr>
            <a:r>
              <a:rPr lang="en-US"/>
              <a:t>If the sequence was created with NOCACHE, it is possible to view the next available sequence value without incrementing it by querying the USER_SEQUENCES table.</a:t>
            </a:r>
          </a:p>
          <a:p>
            <a:pPr>
              <a:tabLst/>
            </a:pPr>
            <a:r>
              <a:rPr lang="en-US">
                <a:solidFill>
                  <a:schemeClr val="accent2"/>
                </a:solidFill>
              </a:rPr>
              <a:t>Class Management Note</a:t>
            </a:r>
          </a:p>
          <a:p>
            <a:pPr lvl="1">
              <a:tabLst/>
            </a:pPr>
            <a:r>
              <a:rPr lang="en-US">
                <a:solidFill>
                  <a:schemeClr val="accent2"/>
                </a:solidFill>
              </a:rPr>
              <a:t>Frequently used sequences should be created with caching to improve efficiency. For cached sequences, there is no way to find out what the next available sequence value will be without actually obtaining, and using up, that value. It is recommended that users resist finding the next sequence value. Trust the system to provide a unique value each time a sequence is used in an INSERT statement.</a:t>
            </a:r>
            <a:r>
              <a:rPr lang="en-US"/>
              <a:t> </a:t>
            </a:r>
          </a:p>
        </p:txBody>
      </p:sp>
      <p:sp>
        <p:nvSpPr>
          <p:cNvPr id="26627" name="Rectangle 3"/>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471488" y="157163"/>
            <a:ext cx="5870575" cy="4402137"/>
          </a:xfrm>
          <a:ln cap="flat"/>
        </p:spPr>
      </p:sp>
      <p:sp>
        <p:nvSpPr>
          <p:cNvPr id="28675" name="Rectangle 3"/>
          <p:cNvSpPr>
            <a:spLocks noGrp="1" noChangeArrowheads="1"/>
          </p:cNvSpPr>
          <p:nvPr>
            <p:ph type="body" idx="1"/>
          </p:nvPr>
        </p:nvSpPr>
        <p:spPr>
          <a:noFill/>
          <a:ln/>
        </p:spPr>
        <p:txBody>
          <a:bodyPr/>
          <a:lstStyle/>
          <a:p>
            <a:pPr>
              <a:tabLst/>
            </a:pPr>
            <a:r>
              <a:rPr lang="en-US"/>
              <a:t>Altering a Sequence</a:t>
            </a:r>
          </a:p>
          <a:p>
            <a:pPr lvl="1">
              <a:tabLst/>
            </a:pPr>
            <a:r>
              <a:rPr lang="en-US"/>
              <a:t>If you reach the MAXVALUE limit for your sequence, no additional values from the sequence will be allocated and you will receive an error indicating that the sequence exceeds the MAXVALUE. To continue to use the sequence, you can modify it by using the </a:t>
            </a:r>
            <a:r>
              <a:rPr lang="en-US">
                <a:solidFill>
                  <a:srgbClr val="FC0128"/>
                </a:solidFill>
              </a:rPr>
              <a:t>ALTER SEQUENCE </a:t>
            </a:r>
            <a:r>
              <a:rPr lang="en-US"/>
              <a:t>statement.</a:t>
            </a:r>
          </a:p>
          <a:p>
            <a:pPr lvl="1">
              <a:tabLst/>
            </a:pPr>
            <a:r>
              <a:rPr lang="en-US" b="1"/>
              <a:t>Syntax</a:t>
            </a:r>
          </a:p>
          <a:p>
            <a:pPr lvl="1">
              <a:spcBef>
                <a:spcPct val="65000"/>
              </a:spcBef>
              <a:tabLst/>
            </a:pPr>
            <a:r>
              <a:rPr lang="en-US">
                <a:latin typeface="Courier New" pitchFamily="49" charset="0"/>
              </a:rPr>
              <a:t> ALTER  SEQUENCE	</a:t>
            </a:r>
            <a:r>
              <a:rPr lang="en-US" i="1">
                <a:latin typeface="Courier New" pitchFamily="49" charset="0"/>
              </a:rPr>
              <a:t>sequence</a:t>
            </a:r>
            <a:endParaRPr lang="en-US">
              <a:latin typeface="Courier New" pitchFamily="49" charset="0"/>
            </a:endParaRPr>
          </a:p>
          <a:p>
            <a:pPr lvl="1">
              <a:spcBef>
                <a:spcPct val="0"/>
              </a:spcBef>
              <a:tabLst/>
            </a:pPr>
            <a:r>
              <a:rPr lang="en-US">
                <a:latin typeface="Courier New" pitchFamily="49" charset="0"/>
              </a:rPr>
              <a:t>        [INCREMENT BY </a:t>
            </a:r>
            <a:r>
              <a:rPr lang="en-US" i="1">
                <a:latin typeface="Courier New" pitchFamily="49" charset="0"/>
              </a:rPr>
              <a:t>n</a:t>
            </a:r>
            <a:r>
              <a:rPr lang="en-US">
                <a:latin typeface="Courier New" pitchFamily="49" charset="0"/>
              </a:rPr>
              <a:t>]</a:t>
            </a:r>
          </a:p>
          <a:p>
            <a:pPr lvl="1">
              <a:spcBef>
                <a:spcPct val="0"/>
              </a:spcBef>
              <a:tabLst/>
            </a:pPr>
            <a:r>
              <a:rPr lang="en-US">
                <a:latin typeface="Courier New" pitchFamily="49" charset="0"/>
              </a:rPr>
              <a:t>        [{MAXVALUE </a:t>
            </a:r>
            <a:r>
              <a:rPr lang="en-US" i="1">
                <a:latin typeface="Courier New" pitchFamily="49" charset="0"/>
              </a:rPr>
              <a:t>n</a:t>
            </a:r>
            <a:r>
              <a:rPr lang="en-US">
                <a:latin typeface="Courier New" pitchFamily="49" charset="0"/>
              </a:rPr>
              <a:t> | NOMAXVALUE}]</a:t>
            </a:r>
          </a:p>
          <a:p>
            <a:pPr lvl="1">
              <a:spcBef>
                <a:spcPct val="0"/>
              </a:spcBef>
              <a:tabLst/>
            </a:pPr>
            <a:r>
              <a:rPr lang="en-US">
                <a:latin typeface="Courier New" pitchFamily="49" charset="0"/>
              </a:rPr>
              <a:t>        [{MINVALUE </a:t>
            </a:r>
            <a:r>
              <a:rPr lang="en-US" i="1">
                <a:latin typeface="Courier New" pitchFamily="49" charset="0"/>
              </a:rPr>
              <a:t>n</a:t>
            </a:r>
            <a:r>
              <a:rPr lang="en-US">
                <a:latin typeface="Courier New" pitchFamily="49" charset="0"/>
              </a:rPr>
              <a:t> | NOMINVALUE}]</a:t>
            </a:r>
          </a:p>
          <a:p>
            <a:pPr lvl="1">
              <a:spcBef>
                <a:spcPct val="0"/>
              </a:spcBef>
              <a:tabLst/>
            </a:pPr>
            <a:r>
              <a:rPr lang="en-US">
                <a:latin typeface="Courier New" pitchFamily="49" charset="0"/>
              </a:rPr>
              <a:t>        [{CYCLE | NOCYCLE}]</a:t>
            </a:r>
          </a:p>
          <a:p>
            <a:pPr lvl="1">
              <a:spcBef>
                <a:spcPct val="0"/>
              </a:spcBef>
              <a:tabLst/>
            </a:pPr>
            <a:r>
              <a:rPr lang="en-US">
                <a:latin typeface="Courier New" pitchFamily="49" charset="0"/>
              </a:rPr>
              <a:t>        [{CACHE </a:t>
            </a:r>
            <a:r>
              <a:rPr lang="en-US" i="1">
                <a:latin typeface="Courier New" pitchFamily="49" charset="0"/>
              </a:rPr>
              <a:t>n</a:t>
            </a:r>
            <a:r>
              <a:rPr lang="en-US">
                <a:latin typeface="Courier New" pitchFamily="49" charset="0"/>
              </a:rPr>
              <a:t> | NOCACHE}];</a:t>
            </a:r>
            <a:endParaRPr lang="en-US"/>
          </a:p>
          <a:p>
            <a:pPr lvl="1">
              <a:tabLst/>
            </a:pPr>
            <a:endParaRPr lang="en-US" sz="400" b="1"/>
          </a:p>
          <a:p>
            <a:pPr lvl="1">
              <a:tabLst/>
            </a:pPr>
            <a:r>
              <a:rPr lang="en-US" b="1"/>
              <a:t>where:		</a:t>
            </a:r>
            <a:r>
              <a:rPr lang="en-US" i="1"/>
              <a:t>sequence</a:t>
            </a:r>
            <a:r>
              <a:rPr lang="en-US"/>
              <a:t>		is the name of the sequence generator</a:t>
            </a:r>
          </a:p>
          <a:p>
            <a:pPr lvl="1">
              <a:tabLst/>
            </a:pPr>
            <a:r>
              <a:rPr lang="en-US"/>
              <a:t>For more information, see</a:t>
            </a:r>
            <a:br>
              <a:rPr lang="en-US"/>
            </a:br>
            <a:r>
              <a:rPr lang="en-US" i="1"/>
              <a:t>Oracle Server SQL Reference, </a:t>
            </a:r>
            <a:r>
              <a:rPr lang="en-US"/>
              <a:t>Release 8, “ALTER SEQUENCE.”</a:t>
            </a:r>
          </a:p>
          <a:p>
            <a:pPr lvl="1">
              <a:tabLst/>
            </a:pPr>
            <a:endParaRPr lang="en-US"/>
          </a:p>
          <a:p>
            <a:pPr>
              <a:tabLst/>
            </a:pPr>
            <a:endParaRPr lang="en-US" b="0">
              <a:latin typeface="Times New Roman" pitchFamily="18" charset="0"/>
            </a:endParaRPr>
          </a:p>
        </p:txBody>
      </p:sp>
      <p:grpSp>
        <p:nvGrpSpPr>
          <p:cNvPr id="2" name="Group 17"/>
          <p:cNvGrpSpPr>
            <a:grpSpLocks/>
          </p:cNvGrpSpPr>
          <p:nvPr/>
        </p:nvGrpSpPr>
        <p:grpSpPr bwMode="auto">
          <a:xfrm>
            <a:off x="203200" y="7215188"/>
            <a:ext cx="298450" cy="290512"/>
            <a:chOff x="128" y="4545"/>
            <a:chExt cx="188" cy="183"/>
          </a:xfrm>
        </p:grpSpPr>
        <p:sp>
          <p:nvSpPr>
            <p:cNvPr id="28676" name="Freeform 4"/>
            <p:cNvSpPr>
              <a:spLocks/>
            </p:cNvSpPr>
            <p:nvPr/>
          </p:nvSpPr>
          <p:spPr bwMode="auto">
            <a:xfrm>
              <a:off x="128" y="4545"/>
              <a:ext cx="179" cy="176"/>
            </a:xfrm>
            <a:custGeom>
              <a:avLst/>
              <a:gdLst/>
              <a:ahLst/>
              <a:cxnLst>
                <a:cxn ang="0">
                  <a:pos x="178" y="175"/>
                </a:cxn>
                <a:cxn ang="0">
                  <a:pos x="178" y="0"/>
                </a:cxn>
                <a:cxn ang="0">
                  <a:pos x="0" y="0"/>
                </a:cxn>
                <a:cxn ang="0">
                  <a:pos x="0" y="175"/>
                </a:cxn>
                <a:cxn ang="0">
                  <a:pos x="178" y="175"/>
                </a:cxn>
              </a:cxnLst>
              <a:rect l="0" t="0" r="r" b="b"/>
              <a:pathLst>
                <a:path w="179" h="176">
                  <a:moveTo>
                    <a:pt x="178" y="175"/>
                  </a:moveTo>
                  <a:lnTo>
                    <a:pt x="178" y="0"/>
                  </a:lnTo>
                  <a:lnTo>
                    <a:pt x="0" y="0"/>
                  </a:lnTo>
                  <a:lnTo>
                    <a:pt x="0" y="175"/>
                  </a:lnTo>
                  <a:lnTo>
                    <a:pt x="178" y="175"/>
                  </a:lnTo>
                </a:path>
              </a:pathLst>
            </a:custGeom>
            <a:solidFill>
              <a:srgbClr val="000000"/>
            </a:solidFill>
            <a:ln w="9525" cap="rnd">
              <a:noFill/>
              <a:round/>
              <a:headEnd/>
              <a:tailEnd/>
            </a:ln>
            <a:effectLst/>
          </p:spPr>
          <p:txBody>
            <a:bodyPr/>
            <a:lstStyle/>
            <a:p>
              <a:endParaRPr lang="en-US"/>
            </a:p>
          </p:txBody>
        </p:sp>
        <p:sp>
          <p:nvSpPr>
            <p:cNvPr id="28677" name="Freeform 5"/>
            <p:cNvSpPr>
              <a:spLocks/>
            </p:cNvSpPr>
            <p:nvPr/>
          </p:nvSpPr>
          <p:spPr bwMode="auto">
            <a:xfrm>
              <a:off x="190" y="4611"/>
              <a:ext cx="70" cy="37"/>
            </a:xfrm>
            <a:custGeom>
              <a:avLst/>
              <a:gdLst/>
              <a:ahLst/>
              <a:cxnLst>
                <a:cxn ang="0">
                  <a:pos x="69" y="7"/>
                </a:cxn>
                <a:cxn ang="0">
                  <a:pos x="65" y="0"/>
                </a:cxn>
                <a:cxn ang="0">
                  <a:pos x="0" y="29"/>
                </a:cxn>
                <a:cxn ang="0">
                  <a:pos x="3" y="36"/>
                </a:cxn>
                <a:cxn ang="0">
                  <a:pos x="69" y="7"/>
                </a:cxn>
              </a:cxnLst>
              <a:rect l="0" t="0" r="r" b="b"/>
              <a:pathLst>
                <a:path w="70" h="37">
                  <a:moveTo>
                    <a:pt x="69" y="7"/>
                  </a:moveTo>
                  <a:lnTo>
                    <a:pt x="65" y="0"/>
                  </a:lnTo>
                  <a:lnTo>
                    <a:pt x="0" y="29"/>
                  </a:lnTo>
                  <a:lnTo>
                    <a:pt x="3" y="36"/>
                  </a:lnTo>
                  <a:lnTo>
                    <a:pt x="69" y="7"/>
                  </a:lnTo>
                </a:path>
              </a:pathLst>
            </a:custGeom>
            <a:solidFill>
              <a:srgbClr val="FFFFFF"/>
            </a:solidFill>
            <a:ln w="9525" cap="rnd">
              <a:noFill/>
              <a:round/>
              <a:headEnd/>
              <a:tailEnd/>
            </a:ln>
            <a:effectLst/>
          </p:spPr>
          <p:txBody>
            <a:bodyPr/>
            <a:lstStyle/>
            <a:p>
              <a:endParaRPr lang="en-US"/>
            </a:p>
          </p:txBody>
        </p:sp>
        <p:sp>
          <p:nvSpPr>
            <p:cNvPr id="28678" name="Freeform 6"/>
            <p:cNvSpPr>
              <a:spLocks/>
            </p:cNvSpPr>
            <p:nvPr/>
          </p:nvSpPr>
          <p:spPr bwMode="auto">
            <a:xfrm>
              <a:off x="198" y="4626"/>
              <a:ext cx="70" cy="37"/>
            </a:xfrm>
            <a:custGeom>
              <a:avLst/>
              <a:gdLst/>
              <a:ahLst/>
              <a:cxnLst>
                <a:cxn ang="0">
                  <a:pos x="69" y="7"/>
                </a:cxn>
                <a:cxn ang="0">
                  <a:pos x="65" y="0"/>
                </a:cxn>
                <a:cxn ang="0">
                  <a:pos x="0" y="29"/>
                </a:cxn>
                <a:cxn ang="0">
                  <a:pos x="3" y="36"/>
                </a:cxn>
                <a:cxn ang="0">
                  <a:pos x="69" y="7"/>
                </a:cxn>
              </a:cxnLst>
              <a:rect l="0" t="0" r="r" b="b"/>
              <a:pathLst>
                <a:path w="70" h="37">
                  <a:moveTo>
                    <a:pt x="69" y="7"/>
                  </a:moveTo>
                  <a:lnTo>
                    <a:pt x="65" y="0"/>
                  </a:lnTo>
                  <a:lnTo>
                    <a:pt x="0" y="29"/>
                  </a:lnTo>
                  <a:lnTo>
                    <a:pt x="3" y="36"/>
                  </a:lnTo>
                  <a:lnTo>
                    <a:pt x="69" y="7"/>
                  </a:lnTo>
                </a:path>
              </a:pathLst>
            </a:custGeom>
            <a:solidFill>
              <a:srgbClr val="FFFFFF"/>
            </a:solidFill>
            <a:ln w="9525" cap="rnd">
              <a:noFill/>
              <a:round/>
              <a:headEnd/>
              <a:tailEnd/>
            </a:ln>
            <a:effectLst/>
          </p:spPr>
          <p:txBody>
            <a:bodyPr/>
            <a:lstStyle/>
            <a:p>
              <a:endParaRPr lang="en-US"/>
            </a:p>
          </p:txBody>
        </p:sp>
        <p:sp>
          <p:nvSpPr>
            <p:cNvPr id="28679" name="Freeform 7"/>
            <p:cNvSpPr>
              <a:spLocks/>
            </p:cNvSpPr>
            <p:nvPr/>
          </p:nvSpPr>
          <p:spPr bwMode="auto">
            <a:xfrm>
              <a:off x="205" y="4643"/>
              <a:ext cx="69" cy="35"/>
            </a:xfrm>
            <a:custGeom>
              <a:avLst/>
              <a:gdLst/>
              <a:ahLst/>
              <a:cxnLst>
                <a:cxn ang="0">
                  <a:pos x="68" y="6"/>
                </a:cxn>
                <a:cxn ang="0">
                  <a:pos x="65" y="0"/>
                </a:cxn>
                <a:cxn ang="0">
                  <a:pos x="0" y="27"/>
                </a:cxn>
                <a:cxn ang="0">
                  <a:pos x="3" y="34"/>
                </a:cxn>
                <a:cxn ang="0">
                  <a:pos x="68" y="6"/>
                </a:cxn>
              </a:cxnLst>
              <a:rect l="0" t="0" r="r" b="b"/>
              <a:pathLst>
                <a:path w="69" h="35">
                  <a:moveTo>
                    <a:pt x="68" y="6"/>
                  </a:moveTo>
                  <a:lnTo>
                    <a:pt x="65" y="0"/>
                  </a:lnTo>
                  <a:lnTo>
                    <a:pt x="0" y="27"/>
                  </a:lnTo>
                  <a:lnTo>
                    <a:pt x="3" y="34"/>
                  </a:lnTo>
                  <a:lnTo>
                    <a:pt x="68" y="6"/>
                  </a:lnTo>
                </a:path>
              </a:pathLst>
            </a:custGeom>
            <a:solidFill>
              <a:srgbClr val="FFFFFF"/>
            </a:solidFill>
            <a:ln w="9525" cap="rnd">
              <a:noFill/>
              <a:round/>
              <a:headEnd/>
              <a:tailEnd/>
            </a:ln>
            <a:effectLst/>
          </p:spPr>
          <p:txBody>
            <a:bodyPr/>
            <a:lstStyle/>
            <a:p>
              <a:endParaRPr lang="en-US"/>
            </a:p>
          </p:txBody>
        </p:sp>
        <p:sp>
          <p:nvSpPr>
            <p:cNvPr id="28680" name="Freeform 8"/>
            <p:cNvSpPr>
              <a:spLocks/>
            </p:cNvSpPr>
            <p:nvPr/>
          </p:nvSpPr>
          <p:spPr bwMode="auto">
            <a:xfrm>
              <a:off x="213" y="4659"/>
              <a:ext cx="70" cy="35"/>
            </a:xfrm>
            <a:custGeom>
              <a:avLst/>
              <a:gdLst/>
              <a:ahLst/>
              <a:cxnLst>
                <a:cxn ang="0">
                  <a:pos x="69" y="6"/>
                </a:cxn>
                <a:cxn ang="0">
                  <a:pos x="65" y="0"/>
                </a:cxn>
                <a:cxn ang="0">
                  <a:pos x="0" y="27"/>
                </a:cxn>
                <a:cxn ang="0">
                  <a:pos x="3" y="34"/>
                </a:cxn>
                <a:cxn ang="0">
                  <a:pos x="69" y="6"/>
                </a:cxn>
              </a:cxnLst>
              <a:rect l="0" t="0" r="r" b="b"/>
              <a:pathLst>
                <a:path w="70" h="35">
                  <a:moveTo>
                    <a:pt x="69" y="6"/>
                  </a:moveTo>
                  <a:lnTo>
                    <a:pt x="65" y="0"/>
                  </a:lnTo>
                  <a:lnTo>
                    <a:pt x="0" y="27"/>
                  </a:lnTo>
                  <a:lnTo>
                    <a:pt x="3" y="34"/>
                  </a:lnTo>
                  <a:lnTo>
                    <a:pt x="69" y="6"/>
                  </a:lnTo>
                </a:path>
              </a:pathLst>
            </a:custGeom>
            <a:solidFill>
              <a:srgbClr val="FFFFFF"/>
            </a:solidFill>
            <a:ln w="9525" cap="rnd">
              <a:noFill/>
              <a:round/>
              <a:headEnd/>
              <a:tailEnd/>
            </a:ln>
            <a:effectLst/>
          </p:spPr>
          <p:txBody>
            <a:bodyPr/>
            <a:lstStyle/>
            <a:p>
              <a:endParaRPr lang="en-US"/>
            </a:p>
          </p:txBody>
        </p:sp>
        <p:sp>
          <p:nvSpPr>
            <p:cNvPr id="28681" name="Freeform 9"/>
            <p:cNvSpPr>
              <a:spLocks/>
            </p:cNvSpPr>
            <p:nvPr/>
          </p:nvSpPr>
          <p:spPr bwMode="auto">
            <a:xfrm>
              <a:off x="221" y="4675"/>
              <a:ext cx="69" cy="38"/>
            </a:xfrm>
            <a:custGeom>
              <a:avLst/>
              <a:gdLst/>
              <a:ahLst/>
              <a:cxnLst>
                <a:cxn ang="0">
                  <a:pos x="68" y="7"/>
                </a:cxn>
                <a:cxn ang="0">
                  <a:pos x="65" y="0"/>
                </a:cxn>
                <a:cxn ang="0">
                  <a:pos x="0" y="29"/>
                </a:cxn>
                <a:cxn ang="0">
                  <a:pos x="3" y="37"/>
                </a:cxn>
                <a:cxn ang="0">
                  <a:pos x="68" y="7"/>
                </a:cxn>
              </a:cxnLst>
              <a:rect l="0" t="0" r="r" b="b"/>
              <a:pathLst>
                <a:path w="69" h="38">
                  <a:moveTo>
                    <a:pt x="68" y="7"/>
                  </a:moveTo>
                  <a:lnTo>
                    <a:pt x="65" y="0"/>
                  </a:lnTo>
                  <a:lnTo>
                    <a:pt x="0" y="29"/>
                  </a:lnTo>
                  <a:lnTo>
                    <a:pt x="3" y="37"/>
                  </a:lnTo>
                  <a:lnTo>
                    <a:pt x="68" y="7"/>
                  </a:lnTo>
                </a:path>
              </a:pathLst>
            </a:custGeom>
            <a:solidFill>
              <a:srgbClr val="FFFFFF"/>
            </a:solidFill>
            <a:ln w="9525" cap="rnd">
              <a:noFill/>
              <a:round/>
              <a:headEnd/>
              <a:tailEnd/>
            </a:ln>
            <a:effectLst/>
          </p:spPr>
          <p:txBody>
            <a:bodyPr/>
            <a:lstStyle/>
            <a:p>
              <a:endParaRPr lang="en-US"/>
            </a:p>
          </p:txBody>
        </p:sp>
        <p:sp>
          <p:nvSpPr>
            <p:cNvPr id="28682" name="Freeform 10"/>
            <p:cNvSpPr>
              <a:spLocks/>
            </p:cNvSpPr>
            <p:nvPr/>
          </p:nvSpPr>
          <p:spPr bwMode="auto">
            <a:xfrm>
              <a:off x="150" y="4573"/>
              <a:ext cx="122" cy="58"/>
            </a:xfrm>
            <a:custGeom>
              <a:avLst/>
              <a:gdLst/>
              <a:ahLst/>
              <a:cxnLst>
                <a:cxn ang="0">
                  <a:pos x="121" y="7"/>
                </a:cxn>
                <a:cxn ang="0">
                  <a:pos x="119" y="0"/>
                </a:cxn>
                <a:cxn ang="0">
                  <a:pos x="0" y="50"/>
                </a:cxn>
                <a:cxn ang="0">
                  <a:pos x="2" y="57"/>
                </a:cxn>
                <a:cxn ang="0">
                  <a:pos x="121" y="7"/>
                </a:cxn>
              </a:cxnLst>
              <a:rect l="0" t="0" r="r" b="b"/>
              <a:pathLst>
                <a:path w="122" h="58">
                  <a:moveTo>
                    <a:pt x="121" y="7"/>
                  </a:moveTo>
                  <a:lnTo>
                    <a:pt x="119" y="0"/>
                  </a:lnTo>
                  <a:lnTo>
                    <a:pt x="0" y="50"/>
                  </a:lnTo>
                  <a:lnTo>
                    <a:pt x="2" y="57"/>
                  </a:lnTo>
                  <a:lnTo>
                    <a:pt x="121" y="7"/>
                  </a:lnTo>
                </a:path>
              </a:pathLst>
            </a:custGeom>
            <a:solidFill>
              <a:srgbClr val="FFFFFF"/>
            </a:solidFill>
            <a:ln w="9525" cap="rnd">
              <a:noFill/>
              <a:round/>
              <a:headEnd/>
              <a:tailEnd/>
            </a:ln>
            <a:effectLst/>
          </p:spPr>
          <p:txBody>
            <a:bodyPr/>
            <a:lstStyle/>
            <a:p>
              <a:endParaRPr lang="en-US"/>
            </a:p>
          </p:txBody>
        </p:sp>
        <p:sp>
          <p:nvSpPr>
            <p:cNvPr id="28683" name="Freeform 11"/>
            <p:cNvSpPr>
              <a:spLocks/>
            </p:cNvSpPr>
            <p:nvPr/>
          </p:nvSpPr>
          <p:spPr bwMode="auto">
            <a:xfrm>
              <a:off x="132" y="4562"/>
              <a:ext cx="124" cy="59"/>
            </a:xfrm>
            <a:custGeom>
              <a:avLst/>
              <a:gdLst/>
              <a:ahLst/>
              <a:cxnLst>
                <a:cxn ang="0">
                  <a:pos x="123" y="7"/>
                </a:cxn>
                <a:cxn ang="0">
                  <a:pos x="119" y="0"/>
                </a:cxn>
                <a:cxn ang="0">
                  <a:pos x="0" y="51"/>
                </a:cxn>
                <a:cxn ang="0">
                  <a:pos x="2" y="58"/>
                </a:cxn>
                <a:cxn ang="0">
                  <a:pos x="123" y="7"/>
                </a:cxn>
              </a:cxnLst>
              <a:rect l="0" t="0" r="r" b="b"/>
              <a:pathLst>
                <a:path w="124" h="59">
                  <a:moveTo>
                    <a:pt x="123" y="7"/>
                  </a:moveTo>
                  <a:lnTo>
                    <a:pt x="119" y="0"/>
                  </a:lnTo>
                  <a:lnTo>
                    <a:pt x="0" y="51"/>
                  </a:lnTo>
                  <a:lnTo>
                    <a:pt x="2" y="58"/>
                  </a:lnTo>
                  <a:lnTo>
                    <a:pt x="123" y="7"/>
                  </a:lnTo>
                </a:path>
              </a:pathLst>
            </a:custGeom>
            <a:solidFill>
              <a:srgbClr val="FFFFFF"/>
            </a:solidFill>
            <a:ln w="9525" cap="rnd">
              <a:noFill/>
              <a:round/>
              <a:headEnd/>
              <a:tailEnd/>
            </a:ln>
            <a:effectLst/>
          </p:spPr>
          <p:txBody>
            <a:bodyPr/>
            <a:lstStyle/>
            <a:p>
              <a:endParaRPr lang="en-US"/>
            </a:p>
          </p:txBody>
        </p:sp>
        <p:sp>
          <p:nvSpPr>
            <p:cNvPr id="28684" name="Freeform 12"/>
            <p:cNvSpPr>
              <a:spLocks/>
            </p:cNvSpPr>
            <p:nvPr/>
          </p:nvSpPr>
          <p:spPr bwMode="auto">
            <a:xfrm>
              <a:off x="260" y="4575"/>
              <a:ext cx="56" cy="105"/>
            </a:xfrm>
            <a:custGeom>
              <a:avLst/>
              <a:gdLst/>
              <a:ahLst/>
              <a:cxnLst>
                <a:cxn ang="0">
                  <a:pos x="47" y="104"/>
                </a:cxn>
                <a:cxn ang="0">
                  <a:pos x="55" y="101"/>
                </a:cxn>
                <a:cxn ang="0">
                  <a:pos x="7" y="0"/>
                </a:cxn>
                <a:cxn ang="0">
                  <a:pos x="0" y="3"/>
                </a:cxn>
                <a:cxn ang="0">
                  <a:pos x="47" y="104"/>
                </a:cxn>
              </a:cxnLst>
              <a:rect l="0" t="0" r="r" b="b"/>
              <a:pathLst>
                <a:path w="56" h="105">
                  <a:moveTo>
                    <a:pt x="47" y="104"/>
                  </a:moveTo>
                  <a:lnTo>
                    <a:pt x="55" y="101"/>
                  </a:lnTo>
                  <a:lnTo>
                    <a:pt x="7" y="0"/>
                  </a:lnTo>
                  <a:lnTo>
                    <a:pt x="0" y="3"/>
                  </a:lnTo>
                  <a:lnTo>
                    <a:pt x="47" y="104"/>
                  </a:lnTo>
                </a:path>
              </a:pathLst>
            </a:custGeom>
            <a:solidFill>
              <a:srgbClr val="FFFFFF"/>
            </a:solidFill>
            <a:ln w="9525" cap="rnd">
              <a:noFill/>
              <a:round/>
              <a:headEnd/>
              <a:tailEnd/>
            </a:ln>
            <a:effectLst/>
          </p:spPr>
          <p:txBody>
            <a:bodyPr/>
            <a:lstStyle/>
            <a:p>
              <a:endParaRPr lang="en-US"/>
            </a:p>
          </p:txBody>
        </p:sp>
        <p:sp>
          <p:nvSpPr>
            <p:cNvPr id="28685" name="Freeform 13"/>
            <p:cNvSpPr>
              <a:spLocks/>
            </p:cNvSpPr>
            <p:nvPr/>
          </p:nvSpPr>
          <p:spPr bwMode="auto">
            <a:xfrm>
              <a:off x="150" y="4621"/>
              <a:ext cx="53" cy="107"/>
            </a:xfrm>
            <a:custGeom>
              <a:avLst/>
              <a:gdLst/>
              <a:ahLst/>
              <a:cxnLst>
                <a:cxn ang="0">
                  <a:pos x="45" y="106"/>
                </a:cxn>
                <a:cxn ang="0">
                  <a:pos x="52" y="102"/>
                </a:cxn>
                <a:cxn ang="0">
                  <a:pos x="6" y="0"/>
                </a:cxn>
                <a:cxn ang="0">
                  <a:pos x="0" y="4"/>
                </a:cxn>
                <a:cxn ang="0">
                  <a:pos x="45" y="106"/>
                </a:cxn>
              </a:cxnLst>
              <a:rect l="0" t="0" r="r" b="b"/>
              <a:pathLst>
                <a:path w="53" h="107">
                  <a:moveTo>
                    <a:pt x="45" y="106"/>
                  </a:moveTo>
                  <a:lnTo>
                    <a:pt x="52" y="102"/>
                  </a:lnTo>
                  <a:lnTo>
                    <a:pt x="6" y="0"/>
                  </a:lnTo>
                  <a:lnTo>
                    <a:pt x="0" y="4"/>
                  </a:lnTo>
                  <a:lnTo>
                    <a:pt x="45" y="106"/>
                  </a:lnTo>
                </a:path>
              </a:pathLst>
            </a:custGeom>
            <a:solidFill>
              <a:srgbClr val="FFFFFF"/>
            </a:solidFill>
            <a:ln w="9525" cap="rnd">
              <a:noFill/>
              <a:round/>
              <a:headEnd/>
              <a:tailEnd/>
            </a:ln>
            <a:effectLst/>
          </p:spPr>
          <p:txBody>
            <a:bodyPr/>
            <a:lstStyle/>
            <a:p>
              <a:endParaRPr lang="en-US"/>
            </a:p>
          </p:txBody>
        </p:sp>
        <p:sp>
          <p:nvSpPr>
            <p:cNvPr id="28686" name="Freeform 14"/>
            <p:cNvSpPr>
              <a:spLocks/>
            </p:cNvSpPr>
            <p:nvPr/>
          </p:nvSpPr>
          <p:spPr bwMode="auto">
            <a:xfrm>
              <a:off x="128" y="4613"/>
              <a:ext cx="59" cy="115"/>
            </a:xfrm>
            <a:custGeom>
              <a:avLst/>
              <a:gdLst/>
              <a:ahLst/>
              <a:cxnLst>
                <a:cxn ang="0">
                  <a:pos x="51" y="114"/>
                </a:cxn>
                <a:cxn ang="0">
                  <a:pos x="58" y="111"/>
                </a:cxn>
                <a:cxn ang="0">
                  <a:pos x="6" y="0"/>
                </a:cxn>
                <a:cxn ang="0">
                  <a:pos x="0" y="2"/>
                </a:cxn>
                <a:cxn ang="0">
                  <a:pos x="51" y="114"/>
                </a:cxn>
              </a:cxnLst>
              <a:rect l="0" t="0" r="r" b="b"/>
              <a:pathLst>
                <a:path w="59" h="115">
                  <a:moveTo>
                    <a:pt x="51" y="114"/>
                  </a:moveTo>
                  <a:lnTo>
                    <a:pt x="58" y="111"/>
                  </a:lnTo>
                  <a:lnTo>
                    <a:pt x="6" y="0"/>
                  </a:lnTo>
                  <a:lnTo>
                    <a:pt x="0" y="2"/>
                  </a:lnTo>
                  <a:lnTo>
                    <a:pt x="51" y="114"/>
                  </a:lnTo>
                </a:path>
              </a:pathLst>
            </a:custGeom>
            <a:solidFill>
              <a:srgbClr val="FFFFFF"/>
            </a:solidFill>
            <a:ln w="9525" cap="rnd">
              <a:noFill/>
              <a:round/>
              <a:headEnd/>
              <a:tailEnd/>
            </a:ln>
            <a:effectLst/>
          </p:spPr>
          <p:txBody>
            <a:bodyPr/>
            <a:lstStyle/>
            <a:p>
              <a:endParaRPr lang="en-US"/>
            </a:p>
          </p:txBody>
        </p:sp>
        <p:sp>
          <p:nvSpPr>
            <p:cNvPr id="28687" name="Freeform 15"/>
            <p:cNvSpPr>
              <a:spLocks/>
            </p:cNvSpPr>
            <p:nvPr/>
          </p:nvSpPr>
          <p:spPr bwMode="auto">
            <a:xfrm>
              <a:off x="131" y="4613"/>
              <a:ext cx="28" cy="17"/>
            </a:xfrm>
            <a:custGeom>
              <a:avLst/>
              <a:gdLst/>
              <a:ahLst/>
              <a:cxnLst>
                <a:cxn ang="0">
                  <a:pos x="23" y="16"/>
                </a:cxn>
                <a:cxn ang="0">
                  <a:pos x="27" y="9"/>
                </a:cxn>
                <a:cxn ang="0">
                  <a:pos x="4" y="0"/>
                </a:cxn>
                <a:cxn ang="0">
                  <a:pos x="0" y="6"/>
                </a:cxn>
                <a:cxn ang="0">
                  <a:pos x="23" y="16"/>
                </a:cxn>
              </a:cxnLst>
              <a:rect l="0" t="0" r="r" b="b"/>
              <a:pathLst>
                <a:path w="28" h="17">
                  <a:moveTo>
                    <a:pt x="23" y="16"/>
                  </a:moveTo>
                  <a:lnTo>
                    <a:pt x="27" y="9"/>
                  </a:lnTo>
                  <a:lnTo>
                    <a:pt x="4" y="0"/>
                  </a:lnTo>
                  <a:lnTo>
                    <a:pt x="0" y="6"/>
                  </a:lnTo>
                  <a:lnTo>
                    <a:pt x="23" y="16"/>
                  </a:lnTo>
                </a:path>
              </a:pathLst>
            </a:custGeom>
            <a:solidFill>
              <a:srgbClr val="FFFFFF"/>
            </a:solidFill>
            <a:ln w="9525" cap="rnd">
              <a:noFill/>
              <a:round/>
              <a:headEnd/>
              <a:tailEnd/>
            </a:ln>
            <a:effectLst/>
          </p:spPr>
          <p:txBody>
            <a:bodyPr/>
            <a:lstStyle/>
            <a:p>
              <a:endParaRPr lang="en-US"/>
            </a:p>
          </p:txBody>
        </p:sp>
        <p:sp>
          <p:nvSpPr>
            <p:cNvPr id="28688" name="Freeform 16"/>
            <p:cNvSpPr>
              <a:spLocks/>
            </p:cNvSpPr>
            <p:nvPr/>
          </p:nvSpPr>
          <p:spPr bwMode="auto">
            <a:xfrm>
              <a:off x="239" y="4568"/>
              <a:ext cx="29" cy="19"/>
            </a:xfrm>
            <a:custGeom>
              <a:avLst/>
              <a:gdLst/>
              <a:ahLst/>
              <a:cxnLst>
                <a:cxn ang="0">
                  <a:pos x="24" y="18"/>
                </a:cxn>
                <a:cxn ang="0">
                  <a:pos x="28" y="11"/>
                </a:cxn>
                <a:cxn ang="0">
                  <a:pos x="4" y="0"/>
                </a:cxn>
                <a:cxn ang="0">
                  <a:pos x="0" y="6"/>
                </a:cxn>
                <a:cxn ang="0">
                  <a:pos x="24" y="18"/>
                </a:cxn>
              </a:cxnLst>
              <a:rect l="0" t="0" r="r" b="b"/>
              <a:pathLst>
                <a:path w="29" h="19">
                  <a:moveTo>
                    <a:pt x="24" y="18"/>
                  </a:moveTo>
                  <a:lnTo>
                    <a:pt x="28" y="11"/>
                  </a:lnTo>
                  <a:lnTo>
                    <a:pt x="4" y="0"/>
                  </a:lnTo>
                  <a:lnTo>
                    <a:pt x="0" y="6"/>
                  </a:lnTo>
                  <a:lnTo>
                    <a:pt x="24" y="18"/>
                  </a:lnTo>
                </a:path>
              </a:pathLst>
            </a:custGeom>
            <a:solidFill>
              <a:srgbClr val="FFFFFF"/>
            </a:solidFill>
            <a:ln w="9525" cap="rnd">
              <a:noFill/>
              <a:round/>
              <a:headEnd/>
              <a:tailEnd/>
            </a:ln>
            <a:effectLst/>
          </p:spPr>
          <p:txBody>
            <a:bodyPr/>
            <a:lstStyle/>
            <a:p>
              <a:endParaRPr lang="en-US"/>
            </a:p>
          </p:txBody>
        </p:sp>
      </p:grpSp>
      <p:sp>
        <p:nvSpPr>
          <p:cNvPr id="28690" name="Rectangle 18"/>
          <p:cNvSpPr>
            <a:spLocks noChangeArrowheads="1"/>
          </p:cNvSpPr>
          <p:nvPr/>
        </p:nvSpPr>
        <p:spPr bwMode="auto">
          <a:xfrm>
            <a:off x="617538" y="5819775"/>
            <a:ext cx="5519737" cy="1060450"/>
          </a:xfrm>
          <a:prstGeom prst="rect">
            <a:avLst/>
          </a:prstGeom>
          <a:noFill/>
          <a:ln w="12700">
            <a:solidFill>
              <a:schemeClr val="tx1"/>
            </a:solidFill>
            <a:miter lim="800000"/>
            <a:headEnd/>
            <a:tailEnd/>
          </a:ln>
          <a:effec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8991600" y="3175"/>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Straight Connector 10"/>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2" name="Rectangle 11"/>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en-US" smtClean="0"/>
              <a:t>Click to edit Master title style</a:t>
            </a:r>
            <a:endParaRPr lang="en-US"/>
          </a:p>
        </p:txBody>
      </p:sp>
      <p:sp>
        <p:nvSpPr>
          <p:cNvPr id="15" name="Date Placeholder 27"/>
          <p:cNvSpPr>
            <a:spLocks noGrp="1"/>
          </p:cNvSpPr>
          <p:nvPr>
            <p:ph type="dt" sz="half" idx="10"/>
          </p:nvPr>
        </p:nvSpPr>
        <p:spPr/>
        <p:txBody>
          <a:bodyPr/>
          <a:lstStyle>
            <a:lvl1pPr>
              <a:defRPr/>
            </a:lvl1pPr>
          </a:lstStyle>
          <a:p>
            <a:pPr>
              <a:defRPr/>
            </a:pPr>
            <a:r>
              <a:rPr lang="en-US" smtClean="0"/>
              <a:t>6/17/2017</a:t>
            </a:r>
            <a:endParaRPr lang="en-US"/>
          </a:p>
        </p:txBody>
      </p:sp>
      <p:sp>
        <p:nvSpPr>
          <p:cNvPr id="16" name="Footer Placeholder 16"/>
          <p:cNvSpPr>
            <a:spLocks noGrp="1"/>
          </p:cNvSpPr>
          <p:nvPr>
            <p:ph type="ftr" sz="quarter" idx="11"/>
          </p:nvPr>
        </p:nvSpPr>
        <p:spPr/>
        <p:txBody>
          <a:bodyPr/>
          <a:lstStyle>
            <a:lvl1pPr>
              <a:defRPr/>
            </a:lvl1pPr>
          </a:lstStyle>
          <a:p>
            <a:pPr>
              <a:defRPr/>
            </a:pPr>
            <a:endParaRPr lang="en-US"/>
          </a:p>
        </p:txBody>
      </p:sp>
      <p:sp>
        <p:nvSpPr>
          <p:cNvPr id="17" name="Slide Number Placeholder 28"/>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C9E1EBF1-7C23-4048-A44E-855059E8AECC}"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6/17/2017</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4954AB1-19D3-4A17-B870-F9167AC37D13}"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0" name="Straight Connector 9"/>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1" name="Oval 10"/>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2" name="Oval 11"/>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lang="en-US" smtClean="0"/>
              <a:t>Click to edit Master title style</a:t>
            </a:r>
            <a:endParaRPr lang="en-US"/>
          </a:p>
        </p:txBody>
      </p:sp>
      <p:sp>
        <p:nvSpPr>
          <p:cNvPr id="13" name="Slide Number Placeholder 5"/>
          <p:cNvSpPr>
            <a:spLocks noGrp="1"/>
          </p:cNvSpPr>
          <p:nvPr>
            <p:ph type="sldNum" sz="quarter" idx="10"/>
          </p:nvPr>
        </p:nvSpPr>
        <p:spPr>
          <a:xfrm>
            <a:off x="6915150" y="3009900"/>
            <a:ext cx="457200" cy="441325"/>
          </a:xfrm>
        </p:spPr>
        <p:txBody>
          <a:bodyPr/>
          <a:lstStyle>
            <a:lvl1pPr>
              <a:defRPr/>
            </a:lvl1pPr>
          </a:lstStyle>
          <a:p>
            <a:pPr>
              <a:defRPr/>
            </a:pPr>
            <a:fld id="{F049810C-8979-4CEC-96CD-E0D5E02B56DE}" type="slidenum">
              <a:rPr lang="en-US"/>
              <a:pPr>
                <a:defRPr/>
              </a:pPr>
              <a:t>‹#›</a:t>
            </a:fld>
            <a:endParaRPr lang="en-US" dirty="0"/>
          </a:p>
        </p:txBody>
      </p:sp>
      <p:sp>
        <p:nvSpPr>
          <p:cNvPr id="14" name="Date Placeholder 3"/>
          <p:cNvSpPr>
            <a:spLocks noGrp="1"/>
          </p:cNvSpPr>
          <p:nvPr>
            <p:ph type="dt" sz="half" idx="11"/>
          </p:nvPr>
        </p:nvSpPr>
        <p:spPr/>
        <p:txBody>
          <a:bodyPr/>
          <a:lstStyle>
            <a:lvl1pPr>
              <a:defRPr/>
            </a:lvl1pPr>
          </a:lstStyle>
          <a:p>
            <a:pPr>
              <a:defRPr/>
            </a:pPr>
            <a:r>
              <a:rPr lang="en-US" smtClean="0"/>
              <a:t>6/17/2017</a:t>
            </a:r>
            <a:endParaRPr lang="en-US"/>
          </a:p>
        </p:txBody>
      </p:sp>
      <p:sp>
        <p:nvSpPr>
          <p:cNvPr id="15" name="Footer Placeholder 4"/>
          <p:cNvSpPr>
            <a:spLocks noGrp="1"/>
          </p:cNvSpPr>
          <p:nvPr>
            <p:ph type="ftr" sz="quarter" idx="12"/>
          </p:nvPr>
        </p:nvSpPr>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lang="en-US" smtClean="0"/>
              <a:t>Click to edit Master title style</a:t>
            </a:r>
            <a:endParaRPr lang="en-US"/>
          </a:p>
        </p:txBody>
      </p:sp>
      <p:sp>
        <p:nvSpPr>
          <p:cNvPr id="8" name="Content Placeholder 7"/>
          <p:cNvSpPr>
            <a:spLocks noGrp="1"/>
          </p:cNvSpPr>
          <p:nvPr>
            <p:ph sz="quarter" idx="1"/>
          </p:nvPr>
        </p:nvSpPr>
        <p:spPr>
          <a:xfrm>
            <a:off x="301752" y="1527048"/>
            <a:ext cx="850392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6/17/2017</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4362450" y="1027113"/>
            <a:ext cx="457200" cy="441325"/>
          </a:xfrm>
        </p:spPr>
        <p:txBody>
          <a:bodyPr/>
          <a:lstStyle>
            <a:lvl1pPr>
              <a:defRPr/>
            </a:lvl1pPr>
          </a:lstStyle>
          <a:p>
            <a:pPr>
              <a:defRPr/>
            </a:pPr>
            <a:fld id="{6C7A8632-7304-4A16-9764-8BED3D3E8194}"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152400" y="2286000"/>
            <a:ext cx="8832850" cy="304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55575" y="142875"/>
            <a:ext cx="8832850" cy="2139950"/>
          </a:xfrm>
          <a:prstGeom prst="rect">
            <a:avLst/>
          </a:prstGeom>
          <a:solidFill>
            <a:schemeClr val="accent1"/>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2" name="Straight Connector 11"/>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3" name="Text Placeholder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en-US" smtClean="0"/>
              <a:t>Click to edit Master title style</a:t>
            </a:r>
            <a:endParaRPr lang="en-US"/>
          </a:p>
        </p:txBody>
      </p:sp>
      <p:sp>
        <p:nvSpPr>
          <p:cNvPr id="15" name="Footer Placeholder 4"/>
          <p:cNvSpPr>
            <a:spLocks noGrp="1"/>
          </p:cNvSpPr>
          <p:nvPr>
            <p:ph type="ftr" sz="quarter" idx="10"/>
          </p:nvPr>
        </p:nvSpPr>
        <p:spPr/>
        <p:txBody>
          <a:bodyPr/>
          <a:lstStyle>
            <a:lvl1pPr>
              <a:defRPr/>
            </a:lvl1pPr>
          </a:lstStyle>
          <a:p>
            <a:pPr>
              <a:defRPr/>
            </a:pPr>
            <a:endParaRPr lang="en-US"/>
          </a:p>
        </p:txBody>
      </p:sp>
      <p:sp>
        <p:nvSpPr>
          <p:cNvPr id="16" name="Date Placeholder 3"/>
          <p:cNvSpPr>
            <a:spLocks noGrp="1"/>
          </p:cNvSpPr>
          <p:nvPr>
            <p:ph type="dt" sz="half" idx="11"/>
          </p:nvPr>
        </p:nvSpPr>
        <p:spPr/>
        <p:txBody>
          <a:bodyPr/>
          <a:lstStyle>
            <a:lvl1pPr>
              <a:defRPr/>
            </a:lvl1pPr>
          </a:lstStyle>
          <a:p>
            <a:pPr>
              <a:defRPr/>
            </a:pPr>
            <a:r>
              <a:rPr lang="en-US" smtClean="0"/>
              <a:t>6/17/2017</a:t>
            </a:r>
            <a:endParaRPr lang="en-US"/>
          </a:p>
        </p:txBody>
      </p:sp>
      <p:sp>
        <p:nvSpPr>
          <p:cNvPr id="17" name="Slide Number Placeholder 5"/>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2284A096-A90C-42DE-8201-C22ACB1D99FB}"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5" name="Straight Connector 4"/>
          <p:cNvSpPr>
            <a:spLocks noChangeShapeType="1"/>
          </p:cNvSpPr>
          <p:nvPr/>
        </p:nvSpPr>
        <p:spPr bwMode="auto">
          <a:xfrm flipV="1">
            <a:off x="4562475" y="1576388"/>
            <a:ext cx="9525" cy="4818062"/>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01752" y="228600"/>
            <a:ext cx="8534400" cy="758952"/>
          </a:xfrm>
        </p:spPr>
        <p:txBody>
          <a:bodyPr/>
          <a:lstStyle/>
          <a:p>
            <a:r>
              <a:rPr lang="en-US" smtClean="0"/>
              <a:t>Click to edit Master title style</a:t>
            </a:r>
            <a:endParaRPr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a:xfrm>
            <a:off x="5791200" y="6410325"/>
            <a:ext cx="3044825" cy="365125"/>
          </a:xfrm>
        </p:spPr>
        <p:txBody>
          <a:bodyPr/>
          <a:lstStyle>
            <a:lvl1pPr>
              <a:defRPr/>
            </a:lvl1pPr>
          </a:lstStyle>
          <a:p>
            <a:pPr>
              <a:defRPr/>
            </a:pPr>
            <a:r>
              <a:rPr lang="en-US" smtClean="0"/>
              <a:t>6/17/2017</a:t>
            </a:r>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C9C6F95D-D1BF-4989-BFB8-18CC4B2BA845}"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flipV="1">
            <a:off x="4572000" y="2200275"/>
            <a:ext cx="0" cy="4187825"/>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2" name="Rectangle 11"/>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3" name="Rectangle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4" name="Straight Connector 13"/>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5" name="Rectangle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6" name="Oval 15"/>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7" name="Oval 1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24" name="Content Placeholder 23"/>
          <p:cNvSpPr>
            <a:spLocks noGrp="1"/>
          </p:cNvSpPr>
          <p:nvPr>
            <p:ph sz="quarter" idx="2"/>
          </p:nvPr>
        </p:nvSpPr>
        <p:spPr>
          <a:xfrm>
            <a:off x="301752" y="2471383"/>
            <a:ext cx="4041648" cy="38184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6" name="Content Placeholder 25"/>
          <p:cNvSpPr>
            <a:spLocks noGrp="1"/>
          </p:cNvSpPr>
          <p:nvPr>
            <p:ph sz="quarter" idx="4"/>
          </p:nvPr>
        </p:nvSpPr>
        <p:spPr>
          <a:xfrm>
            <a:off x="4800600" y="2471383"/>
            <a:ext cx="4038600" cy="38221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3" name="Title 22"/>
          <p:cNvSpPr>
            <a:spLocks noGrp="1"/>
          </p:cNvSpPr>
          <p:nvPr>
            <p:ph type="title"/>
          </p:nvPr>
        </p:nvSpPr>
        <p:spPr/>
        <p:txBody>
          <a:bodyPr rtlCol="0"/>
          <a:lstStyle/>
          <a:p>
            <a:r>
              <a:rPr lang="en-US" smtClean="0"/>
              <a:t>Click to edit Master title style</a:t>
            </a:r>
            <a:endParaRPr lang="en-US"/>
          </a:p>
        </p:txBody>
      </p:sp>
      <p:sp>
        <p:nvSpPr>
          <p:cNvPr id="18" name="Date Placeholder 6"/>
          <p:cNvSpPr>
            <a:spLocks noGrp="1"/>
          </p:cNvSpPr>
          <p:nvPr>
            <p:ph type="dt" sz="half" idx="10"/>
          </p:nvPr>
        </p:nvSpPr>
        <p:spPr/>
        <p:txBody>
          <a:bodyPr/>
          <a:lstStyle>
            <a:lvl1pPr>
              <a:defRPr/>
            </a:lvl1pPr>
          </a:lstStyle>
          <a:p>
            <a:pPr>
              <a:defRPr/>
            </a:pPr>
            <a:r>
              <a:rPr lang="en-US" smtClean="0"/>
              <a:t>6/17/2017</a:t>
            </a:r>
            <a:endParaRPr lang="en-US"/>
          </a:p>
        </p:txBody>
      </p:sp>
      <p:sp>
        <p:nvSpPr>
          <p:cNvPr id="19" name="Footer Placeholder 7"/>
          <p:cNvSpPr>
            <a:spLocks noGrp="1"/>
          </p:cNvSpPr>
          <p:nvPr>
            <p:ph type="ftr" sz="quarter" idx="11"/>
          </p:nvPr>
        </p:nvSpPr>
        <p:spPr>
          <a:xfrm>
            <a:off x="304800" y="6410325"/>
            <a:ext cx="3581400" cy="365125"/>
          </a:xfrm>
        </p:spPr>
        <p:txBody>
          <a:bodyPr/>
          <a:lstStyle>
            <a:lvl1pPr>
              <a:defRPr/>
            </a:lvl1pPr>
          </a:lstStyle>
          <a:p>
            <a:pPr>
              <a:defRPr/>
            </a:pPr>
            <a:endParaRPr lang="en-US"/>
          </a:p>
        </p:txBody>
      </p:sp>
      <p:sp>
        <p:nvSpPr>
          <p:cNvPr id="20" name="Slide Number Placeholder 8"/>
          <p:cNvSpPr>
            <a:spLocks noGrp="1"/>
          </p:cNvSpPr>
          <p:nvPr>
            <p:ph type="sldNum" sz="quarter" idx="12"/>
          </p:nvPr>
        </p:nvSpPr>
        <p:spPr>
          <a:xfrm>
            <a:off x="4343400" y="1042988"/>
            <a:ext cx="457200" cy="441325"/>
          </a:xfrm>
        </p:spPr>
        <p:txBody>
          <a:bodyPr/>
          <a:lstStyle>
            <a:lvl1pPr algn="ctr">
              <a:defRPr/>
            </a:lvl1pPr>
          </a:lstStyle>
          <a:p>
            <a:pPr>
              <a:defRPr/>
            </a:pPr>
            <a:fld id="{2D84E620-21EC-41E1-9377-F5C9298EEAFA}"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r>
              <a:rPr lang="en-US" smtClean="0"/>
              <a:t>6/17/2017</a:t>
            </a: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a:xfrm>
            <a:off x="4343400" y="1036638"/>
            <a:ext cx="457200" cy="441325"/>
          </a:xfrm>
        </p:spPr>
        <p:txBody>
          <a:bodyPr/>
          <a:lstStyle>
            <a:lvl1pPr>
              <a:defRPr/>
            </a:lvl1pPr>
          </a:lstStyle>
          <a:p>
            <a:pPr>
              <a:defRPr/>
            </a:pPr>
            <a:fld id="{CD349DEA-2E1C-4FF1-AB61-5AE86F21FDD4}"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3" name="Rectangle 2"/>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4" name="Rectangle 3"/>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8" name="Date Placeholder 1"/>
          <p:cNvSpPr>
            <a:spLocks noGrp="1"/>
          </p:cNvSpPr>
          <p:nvPr>
            <p:ph type="dt" sz="half" idx="10"/>
          </p:nvPr>
        </p:nvSpPr>
        <p:spPr/>
        <p:txBody>
          <a:bodyPr/>
          <a:lstStyle>
            <a:lvl1pPr>
              <a:defRPr/>
            </a:lvl1pPr>
          </a:lstStyle>
          <a:p>
            <a:pPr>
              <a:defRPr/>
            </a:pPr>
            <a:r>
              <a:rPr lang="en-US" smtClean="0"/>
              <a:t>6/17/2017</a:t>
            </a:r>
            <a:endParaRPr lang="en-US"/>
          </a:p>
        </p:txBody>
      </p:sp>
      <p:sp>
        <p:nvSpPr>
          <p:cNvPr id="9" name="Footer Placeholder 2"/>
          <p:cNvSpPr>
            <a:spLocks noGrp="1"/>
          </p:cNvSpPr>
          <p:nvPr>
            <p:ph type="ftr" sz="quarter" idx="11"/>
          </p:nvPr>
        </p:nvSpPr>
        <p:spPr/>
        <p:txBody>
          <a:bodyPr/>
          <a:lstStyle>
            <a:lvl1pPr>
              <a:defRPr/>
            </a:lvl1pPr>
          </a:lstStyle>
          <a:p>
            <a:pPr>
              <a:defRPr/>
            </a:pPr>
            <a:endParaRPr lang="en-US"/>
          </a:p>
        </p:txBody>
      </p:sp>
      <p:sp>
        <p:nvSpPr>
          <p:cNvPr id="10" name="Slide Number Placeholder 3"/>
          <p:cNvSpPr>
            <a:spLocks noGrp="1"/>
          </p:cNvSpPr>
          <p:nvPr>
            <p:ph type="sldNum" sz="quarter" idx="12"/>
          </p:nvPr>
        </p:nvSpPr>
        <p:spPr>
          <a:xfrm>
            <a:off x="4267200" y="6324600"/>
            <a:ext cx="609600" cy="441325"/>
          </a:xfrm>
        </p:spPr>
        <p:txBody>
          <a:bodyPr/>
          <a:lstStyle>
            <a:lvl1pPr>
              <a:defRPr>
                <a:solidFill>
                  <a:srgbClr val="FFFFFF"/>
                </a:solidFill>
              </a:defRPr>
            </a:lvl1pPr>
          </a:lstStyle>
          <a:p>
            <a:pPr>
              <a:defRPr/>
            </a:pPr>
            <a:fld id="{D3806F43-B017-4AA9-811C-22CDF613F5DE}"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19063"/>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2" name="Straight Connector 11"/>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20" name="Content Placeholder 19"/>
          <p:cNvSpPr>
            <a:spLocks noGrp="1"/>
          </p:cNvSpPr>
          <p:nvPr>
            <p:ph sz="quarter" idx="1"/>
          </p:nvPr>
        </p:nvSpPr>
        <p:spPr>
          <a:xfrm>
            <a:off x="3124200" y="685800"/>
            <a:ext cx="56388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Slide Number Placeholder 6"/>
          <p:cNvSpPr>
            <a:spLocks noGrp="1"/>
          </p:cNvSpPr>
          <p:nvPr>
            <p:ph type="sldNum" sz="quarter" idx="10"/>
          </p:nvPr>
        </p:nvSpPr>
        <p:spPr>
          <a:xfrm>
            <a:off x="1371600" y="312738"/>
            <a:ext cx="457200" cy="441325"/>
          </a:xfrm>
        </p:spPr>
        <p:txBody>
          <a:bodyPr/>
          <a:lstStyle>
            <a:lvl1pPr>
              <a:defRPr>
                <a:solidFill>
                  <a:schemeClr val="accent3">
                    <a:shade val="75000"/>
                  </a:schemeClr>
                </a:solidFill>
              </a:defRPr>
            </a:lvl1pPr>
          </a:lstStyle>
          <a:p>
            <a:pPr>
              <a:defRPr/>
            </a:pPr>
            <a:fld id="{A790B897-255A-49BE-A496-951493819AC3}" type="slidenum">
              <a:rPr lang="en-US"/>
              <a:pPr>
                <a:defRPr/>
              </a:pPr>
              <a:t>‹#›</a:t>
            </a:fld>
            <a:endParaRPr lang="en-US" dirty="0"/>
          </a:p>
        </p:txBody>
      </p:sp>
      <p:sp>
        <p:nvSpPr>
          <p:cNvPr id="17" name="Date Placeholder 4"/>
          <p:cNvSpPr>
            <a:spLocks noGrp="1"/>
          </p:cNvSpPr>
          <p:nvPr>
            <p:ph type="dt" sz="half" idx="11"/>
          </p:nvPr>
        </p:nvSpPr>
        <p:spPr/>
        <p:txBody>
          <a:bodyPr/>
          <a:lstStyle>
            <a:lvl1pPr>
              <a:defRPr/>
            </a:lvl1pPr>
          </a:lstStyle>
          <a:p>
            <a:pPr>
              <a:defRPr/>
            </a:pPr>
            <a:r>
              <a:rPr lang="en-US" smtClean="0"/>
              <a:t>6/17/2017</a:t>
            </a:r>
            <a:endParaRPr lang="en-US"/>
          </a:p>
        </p:txBody>
      </p:sp>
      <p:sp>
        <p:nvSpPr>
          <p:cNvPr id="18" name="Footer Placeholder 5"/>
          <p:cNvSpPr>
            <a:spLocks noGrp="1"/>
          </p:cNvSpPr>
          <p:nvPr>
            <p:ph type="ftr" sz="quarter" idx="12"/>
          </p:nvPr>
        </p:nvSpPr>
        <p:spPr>
          <a:xfrm>
            <a:off x="301625" y="6410325"/>
            <a:ext cx="3382963" cy="366713"/>
          </a:xfrm>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dirty="0"/>
          </a:p>
        </p:txBody>
      </p:sp>
      <p:sp>
        <p:nvSpPr>
          <p:cNvPr id="10" name="Rectangle 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2" name="Rectangle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en-US" smtClean="0"/>
              <a:t>Click to edit Master text styles</a:t>
            </a:r>
          </a:p>
        </p:txBody>
      </p:sp>
      <p:sp>
        <p:nvSpPr>
          <p:cNvPr id="16" name="Slide Number Placeholder 6"/>
          <p:cNvSpPr>
            <a:spLocks noGrp="1"/>
          </p:cNvSpPr>
          <p:nvPr>
            <p:ph type="sldNum" sz="quarter" idx="10"/>
          </p:nvPr>
        </p:nvSpPr>
        <p:spPr>
          <a:xfrm>
            <a:off x="1371600" y="312738"/>
            <a:ext cx="457200" cy="441325"/>
          </a:xfrm>
        </p:spPr>
        <p:txBody>
          <a:bodyPr/>
          <a:lstStyle>
            <a:lvl1pPr>
              <a:defRPr/>
            </a:lvl1pPr>
          </a:lstStyle>
          <a:p>
            <a:pPr>
              <a:defRPr/>
            </a:pPr>
            <a:fld id="{6A2648DA-3415-4D65-937C-1C2C32B36994}" type="slidenum">
              <a:rPr lang="en-US"/>
              <a:pPr>
                <a:defRPr/>
              </a:pPr>
              <a:t>‹#›</a:t>
            </a:fld>
            <a:endParaRPr lang="en-US" dirty="0"/>
          </a:p>
        </p:txBody>
      </p:sp>
      <p:sp>
        <p:nvSpPr>
          <p:cNvPr id="17" name="Date Placeholder 4"/>
          <p:cNvSpPr>
            <a:spLocks noGrp="1"/>
          </p:cNvSpPr>
          <p:nvPr>
            <p:ph type="dt" sz="half" idx="11"/>
          </p:nvPr>
        </p:nvSpPr>
        <p:spPr>
          <a:xfrm>
            <a:off x="5788025" y="6405563"/>
            <a:ext cx="3044825" cy="365125"/>
          </a:xfrm>
        </p:spPr>
        <p:txBody>
          <a:bodyPr/>
          <a:lstStyle>
            <a:lvl1pPr>
              <a:defRPr/>
            </a:lvl1pPr>
          </a:lstStyle>
          <a:p>
            <a:pPr>
              <a:defRPr/>
            </a:pPr>
            <a:r>
              <a:rPr lang="en-US" smtClean="0"/>
              <a:t>6/17/2017</a:t>
            </a:r>
            <a:endParaRPr lang="en-US" dirty="0"/>
          </a:p>
        </p:txBody>
      </p:sp>
      <p:sp>
        <p:nvSpPr>
          <p:cNvPr id="18" name="Footer Placeholder 5"/>
          <p:cNvSpPr>
            <a:spLocks noGrp="1"/>
          </p:cNvSpPr>
          <p:nvPr>
            <p:ph type="ftr" sz="quarter" idx="12"/>
          </p:nvPr>
        </p:nvSpPr>
        <p:spPr>
          <a:xfrm>
            <a:off x="301625" y="6410325"/>
            <a:ext cx="3584575" cy="366713"/>
          </a:xfrm>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6" name="Rectangle 15"/>
          <p:cNvSpPr>
            <a:spLocks noChangeArrowheads="1"/>
          </p:cNvSpPr>
          <p:nvPr/>
        </p:nvSpPr>
        <p:spPr bwMode="white">
          <a:xfrm>
            <a:off x="0" y="0"/>
            <a:ext cx="9144000" cy="139382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4" name="Date Placeholder 13"/>
          <p:cNvSpPr>
            <a:spLocks noGrp="1"/>
          </p:cNvSpPr>
          <p:nvPr>
            <p:ph type="dt" sz="half" idx="2"/>
          </p:nvPr>
        </p:nvSpPr>
        <p:spPr>
          <a:xfrm>
            <a:off x="5791200" y="6405563"/>
            <a:ext cx="3044825" cy="365125"/>
          </a:xfrm>
          <a:prstGeom prst="rect">
            <a:avLst/>
          </a:prstGeom>
        </p:spPr>
        <p:txBody>
          <a:bodyPr vert="horz"/>
          <a:lstStyle>
            <a:lvl1pPr algn="r" eaLnBrk="1" latinLnBrk="0" hangingPunct="1">
              <a:defRPr kumimoji="0" sz="1400">
                <a:solidFill>
                  <a:srgbClr val="FFFFFF"/>
                </a:solidFill>
              </a:defRPr>
            </a:lvl1pPr>
          </a:lstStyle>
          <a:p>
            <a:pPr>
              <a:defRPr/>
            </a:pPr>
            <a:r>
              <a:rPr lang="en-US" smtClean="0"/>
              <a:t>6/17/2017</a:t>
            </a:r>
            <a:endParaRPr lang="en-US" dirty="0"/>
          </a:p>
        </p:txBody>
      </p:sp>
      <p:sp>
        <p:nvSpPr>
          <p:cNvPr id="3" name="Footer Placeholder 2"/>
          <p:cNvSpPr>
            <a:spLocks noGrp="1"/>
          </p:cNvSpPr>
          <p:nvPr>
            <p:ph type="ftr" sz="quarter" idx="3"/>
          </p:nvPr>
        </p:nvSpPr>
        <p:spPr>
          <a:xfrm>
            <a:off x="304800" y="6410325"/>
            <a:ext cx="3581400" cy="366713"/>
          </a:xfrm>
          <a:prstGeom prst="rect">
            <a:avLst/>
          </a:prstGeom>
        </p:spPr>
        <p:txBody>
          <a:bodyPr vert="horz"/>
          <a:lstStyle>
            <a:lvl1pPr algn="l" eaLnBrk="1" latinLnBrk="0" hangingPunct="1">
              <a:defRPr kumimoji="0" sz="1200">
                <a:solidFill>
                  <a:srgbClr val="FFFFFF"/>
                </a:solidFill>
              </a:defRPr>
            </a:lvl1pPr>
          </a:lstStyle>
          <a:p>
            <a:pPr>
              <a:defRPr/>
            </a:pPr>
            <a:endParaRPr lang="en-US"/>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0" name="Straight Connector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2" name="Oval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5" name="Oval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23" name="Slide Number Placeholder 22"/>
          <p:cNvSpPr>
            <a:spLocks noGrp="1"/>
          </p:cNvSpPr>
          <p:nvPr>
            <p:ph type="sldNum" sz="quarter" idx="4"/>
          </p:nvPr>
        </p:nvSpPr>
        <p:spPr>
          <a:xfrm>
            <a:off x="4343400" y="1039813"/>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fld id="{E3B0FDF8-656D-4688-8D8A-F09712EA8090}" type="slidenum">
              <a:rPr lang="en-US"/>
              <a:pPr>
                <a:defRPr/>
              </a:pPr>
              <a:t>‹#›</a:t>
            </a:fld>
            <a:endParaRPr lang="en-US" dirty="0"/>
          </a:p>
        </p:txBody>
      </p:sp>
      <p:sp>
        <p:nvSpPr>
          <p:cNvPr id="3086" name="Title Placeholder 21"/>
          <p:cNvSpPr>
            <a:spLocks noGrp="1"/>
          </p:cNvSpPr>
          <p:nvPr>
            <p:ph type="title"/>
          </p:nvPr>
        </p:nvSpPr>
        <p:spPr bwMode="auto">
          <a:xfrm>
            <a:off x="301625" y="2286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3087" name="Text Placeholder 12"/>
          <p:cNvSpPr>
            <a:spLocks noGrp="1"/>
          </p:cNvSpPr>
          <p:nvPr>
            <p:ph type="body" idx="1"/>
          </p:nvPr>
        </p:nvSpPr>
        <p:spPr bwMode="auto">
          <a:xfrm>
            <a:off x="301625" y="1524000"/>
            <a:ext cx="8534400" cy="459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hf hdr="0" ftr="0" dt="0"/>
  <p:txStyles>
    <p:titleStyle>
      <a:lvl1pPr algn="ctr" rtl="0" eaLnBrk="0" fontAlgn="base" hangingPunct="0">
        <a:spcBef>
          <a:spcPct val="0"/>
        </a:spcBef>
        <a:spcAft>
          <a:spcPct val="0"/>
        </a:spcAft>
        <a:defRPr sz="3300" kern="1200">
          <a:solidFill>
            <a:srgbClr val="7B9899"/>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895600"/>
            <a:ext cx="8229600" cy="1600200"/>
          </a:xfrm>
        </p:spPr>
        <p:txBody>
          <a:bodyPr>
            <a:normAutofit fontScale="90000"/>
          </a:bodyPr>
          <a:lstStyle/>
          <a:p>
            <a:pPr eaLnBrk="1" fontAlgn="auto" hangingPunct="1">
              <a:spcAft>
                <a:spcPts val="0"/>
              </a:spcAft>
              <a:defRPr/>
            </a:pPr>
            <a:r>
              <a:rPr lang="en-US" sz="4000" b="1" smtClean="0">
                <a:solidFill>
                  <a:schemeClr val="tx1">
                    <a:lumMod val="75000"/>
                    <a:lumOff val="25000"/>
                  </a:schemeClr>
                </a:solidFill>
              </a:rPr>
              <a:t> Introduction to Database </a:t>
            </a:r>
            <a:r>
              <a:rPr lang="en-US" sz="4000" b="1" dirty="0" smtClean="0">
                <a:solidFill>
                  <a:schemeClr val="tx1">
                    <a:lumMod val="75000"/>
                    <a:lumOff val="25000"/>
                  </a:schemeClr>
                </a:solidFill>
              </a:rPr>
              <a:t/>
            </a:r>
            <a:br>
              <a:rPr lang="en-US" sz="4000" b="1" dirty="0" smtClean="0">
                <a:solidFill>
                  <a:schemeClr val="tx1">
                    <a:lumMod val="75000"/>
                    <a:lumOff val="25000"/>
                  </a:schemeClr>
                </a:solidFill>
              </a:rPr>
            </a:br>
            <a:r>
              <a:rPr lang="en-US" sz="4000" b="1" dirty="0" smtClean="0">
                <a:solidFill>
                  <a:schemeClr val="tx1">
                    <a:lumMod val="75000"/>
                    <a:lumOff val="25000"/>
                  </a:schemeClr>
                </a:solidFill>
              </a:rPr>
              <a:t>Lecture 17:</a:t>
            </a:r>
            <a:br>
              <a:rPr lang="en-US" sz="4000" b="1" dirty="0" smtClean="0">
                <a:solidFill>
                  <a:schemeClr val="tx1">
                    <a:lumMod val="75000"/>
                    <a:lumOff val="25000"/>
                  </a:schemeClr>
                </a:solidFill>
              </a:rPr>
            </a:br>
            <a:r>
              <a:rPr lang="en-US" sz="4000" b="1" dirty="0" smtClean="0">
                <a:solidFill>
                  <a:schemeClr val="tx1">
                    <a:lumMod val="75000"/>
                    <a:lumOff val="25000"/>
                  </a:schemeClr>
                </a:solidFill>
              </a:rPr>
              <a:t>Sequence</a:t>
            </a:r>
            <a:br>
              <a:rPr lang="en-US" sz="4000" b="1" dirty="0" smtClean="0">
                <a:solidFill>
                  <a:schemeClr val="tx1">
                    <a:lumMod val="75000"/>
                    <a:lumOff val="25000"/>
                  </a:schemeClr>
                </a:solidFill>
              </a:rPr>
            </a:br>
            <a:endParaRPr lang="en-US" sz="4000" b="1" dirty="0"/>
          </a:p>
        </p:txBody>
      </p:sp>
      <p:sp>
        <p:nvSpPr>
          <p:cNvPr id="4" name="Slide Number Placeholder 3"/>
          <p:cNvSpPr>
            <a:spLocks noGrp="1"/>
          </p:cNvSpPr>
          <p:nvPr>
            <p:ph type="sldNum" sz="quarter" idx="12"/>
          </p:nvPr>
        </p:nvSpPr>
        <p:spPr/>
        <p:txBody>
          <a:bodyPr/>
          <a:lstStyle/>
          <a:p>
            <a:pPr>
              <a:defRPr/>
            </a:pPr>
            <a:fld id="{6C7A8632-7304-4A16-9764-8BED3D3E8194}" type="slidenum">
              <a:rPr lang="en-US" smtClean="0"/>
              <a:pPr>
                <a:defRPr/>
              </a:pPr>
              <a:t>1</a:t>
            </a:fld>
            <a:endParaRPr lang="en-US" dirty="0"/>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a:lstStyle/>
          <a:p>
            <a:pPr algn="l"/>
            <a:r>
              <a:rPr lang="en-US" b="1" dirty="0">
                <a:solidFill>
                  <a:schemeClr val="tx1"/>
                </a:solidFill>
              </a:rPr>
              <a:t>Using a Sequence</a:t>
            </a:r>
          </a:p>
        </p:txBody>
      </p:sp>
      <p:sp>
        <p:nvSpPr>
          <p:cNvPr id="25603" name="Rectangle 3"/>
          <p:cNvSpPr>
            <a:spLocks noGrp="1" noChangeArrowheads="1"/>
          </p:cNvSpPr>
          <p:nvPr>
            <p:ph type="body" idx="1"/>
          </p:nvPr>
        </p:nvSpPr>
        <p:spPr>
          <a:xfrm>
            <a:off x="841375" y="1512888"/>
            <a:ext cx="7845425" cy="4495800"/>
          </a:xfrm>
          <a:noFill/>
          <a:ln/>
        </p:spPr>
        <p:txBody>
          <a:bodyPr/>
          <a:lstStyle/>
          <a:p>
            <a:pPr lvl="1"/>
            <a:r>
              <a:rPr lang="en-US"/>
              <a:t>Caching sequence values in memory allows faster access to those values.</a:t>
            </a:r>
          </a:p>
          <a:p>
            <a:pPr lvl="1"/>
            <a:r>
              <a:rPr lang="en-US"/>
              <a:t>Gaps in sequence values can occur when:</a:t>
            </a:r>
          </a:p>
          <a:p>
            <a:pPr lvl="2"/>
            <a:r>
              <a:rPr lang="en-US"/>
              <a:t>A rollback occurs</a:t>
            </a:r>
          </a:p>
          <a:p>
            <a:pPr lvl="2"/>
            <a:r>
              <a:rPr lang="en-US"/>
              <a:t>The system crashes</a:t>
            </a:r>
          </a:p>
          <a:p>
            <a:pPr lvl="2"/>
            <a:r>
              <a:rPr lang="en-US"/>
              <a:t>A sequence is used in another table</a:t>
            </a:r>
          </a:p>
          <a:p>
            <a:pPr lvl="1"/>
            <a:r>
              <a:rPr lang="en-US"/>
              <a:t>View the next available sequence, if it was created with NOCACHE, by querying the USER_SEQUENCES table.</a:t>
            </a:r>
          </a:p>
        </p:txBody>
      </p:sp>
      <p:sp>
        <p:nvSpPr>
          <p:cNvPr id="4" name="Slide Number Placeholder 3"/>
          <p:cNvSpPr>
            <a:spLocks noGrp="1"/>
          </p:cNvSpPr>
          <p:nvPr>
            <p:ph type="sldNum" sz="quarter" idx="12"/>
          </p:nvPr>
        </p:nvSpPr>
        <p:spPr/>
        <p:txBody>
          <a:bodyPr/>
          <a:lstStyle/>
          <a:p>
            <a:pPr>
              <a:defRPr/>
            </a:pPr>
            <a:fld id="{6C7A8632-7304-4A16-9764-8BED3D3E8194}" type="slidenum">
              <a:rPr lang="en-US" smtClean="0"/>
              <a:pPr>
                <a:defRPr/>
              </a:pPr>
              <a:t>10</a:t>
            </a:fld>
            <a:endParaRPr lang="en-US" dirty="0"/>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a:ln/>
        </p:spPr>
        <p:txBody>
          <a:bodyPr/>
          <a:lstStyle/>
          <a:p>
            <a:pPr algn="l"/>
            <a:r>
              <a:rPr lang="en-US" b="1" dirty="0">
                <a:solidFill>
                  <a:schemeClr val="tx1"/>
                </a:solidFill>
              </a:rPr>
              <a:t>Modifying a Sequence</a:t>
            </a:r>
          </a:p>
        </p:txBody>
      </p:sp>
      <p:sp>
        <p:nvSpPr>
          <p:cNvPr id="27651" name="Rectangle 3"/>
          <p:cNvSpPr>
            <a:spLocks noGrp="1" noChangeArrowheads="1"/>
          </p:cNvSpPr>
          <p:nvPr>
            <p:ph type="body" idx="1"/>
          </p:nvPr>
        </p:nvSpPr>
        <p:spPr>
          <a:xfrm>
            <a:off x="1130300" y="1585913"/>
            <a:ext cx="7385050" cy="1311275"/>
          </a:xfrm>
          <a:noFill/>
          <a:ln/>
        </p:spPr>
        <p:txBody>
          <a:bodyPr/>
          <a:lstStyle/>
          <a:p>
            <a:r>
              <a:rPr lang="en-US"/>
              <a:t>Change the increment value, maximum value, minimum value, cycle option, or cache option.</a:t>
            </a:r>
          </a:p>
        </p:txBody>
      </p:sp>
      <p:sp>
        <p:nvSpPr>
          <p:cNvPr id="27652" name="Arc 4"/>
          <p:cNvSpPr>
            <a:spLocks/>
          </p:cNvSpPr>
          <p:nvPr/>
        </p:nvSpPr>
        <p:spPr bwMode="ltGray">
          <a:xfrm>
            <a:off x="5459413" y="2813050"/>
            <a:ext cx="211137"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a:effectLst/>
        </p:spPr>
        <p:txBody>
          <a:bodyPr/>
          <a:lstStyle/>
          <a:p>
            <a:endParaRPr lang="en-US"/>
          </a:p>
        </p:txBody>
      </p:sp>
      <p:sp>
        <p:nvSpPr>
          <p:cNvPr id="27653" name="Rectangle 5"/>
          <p:cNvSpPr>
            <a:spLocks noChangeArrowheads="1"/>
          </p:cNvSpPr>
          <p:nvPr/>
        </p:nvSpPr>
        <p:spPr bwMode="blackWhite">
          <a:xfrm>
            <a:off x="912813" y="3036888"/>
            <a:ext cx="7518400" cy="1903412"/>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ALTER SEQUENCE dept_deptno</a:t>
            </a:r>
          </a:p>
          <a:p>
            <a:pPr algn="l">
              <a:lnSpc>
                <a:spcPct val="100000"/>
              </a:lnSpc>
              <a:spcBef>
                <a:spcPct val="0"/>
              </a:spcBef>
              <a:tabLst>
                <a:tab pos="1200150" algn="l"/>
              </a:tabLst>
            </a:pPr>
            <a:r>
              <a:rPr lang="en-US" sz="1800">
                <a:solidFill>
                  <a:srgbClr val="000000"/>
                </a:solidFill>
                <a:latin typeface="Courier New" pitchFamily="49" charset="0"/>
              </a:rPr>
              <a:t>  2	  INCREMENT BY 1</a:t>
            </a:r>
          </a:p>
          <a:p>
            <a:pPr algn="l">
              <a:lnSpc>
                <a:spcPct val="100000"/>
              </a:lnSpc>
              <a:spcBef>
                <a:spcPct val="0"/>
              </a:spcBef>
              <a:tabLst>
                <a:tab pos="1200150" algn="l"/>
              </a:tabLst>
            </a:pPr>
            <a:r>
              <a:rPr lang="en-US" sz="1800">
                <a:solidFill>
                  <a:srgbClr val="000000"/>
                </a:solidFill>
                <a:latin typeface="Courier New" pitchFamily="49" charset="0"/>
              </a:rPr>
              <a:t>  3	  MAXVALUE 999999</a:t>
            </a:r>
          </a:p>
          <a:p>
            <a:pPr algn="l">
              <a:lnSpc>
                <a:spcPct val="100000"/>
              </a:lnSpc>
              <a:spcBef>
                <a:spcPct val="0"/>
              </a:spcBef>
              <a:tabLst>
                <a:tab pos="1200150" algn="l"/>
              </a:tabLst>
            </a:pPr>
            <a:r>
              <a:rPr lang="en-US" sz="1800">
                <a:solidFill>
                  <a:srgbClr val="000000"/>
                </a:solidFill>
                <a:latin typeface="Courier New" pitchFamily="49" charset="0"/>
              </a:rPr>
              <a:t>  4	  NOCACHE</a:t>
            </a:r>
          </a:p>
          <a:p>
            <a:pPr algn="l">
              <a:lnSpc>
                <a:spcPct val="100000"/>
              </a:lnSpc>
              <a:spcBef>
                <a:spcPct val="0"/>
              </a:spcBef>
              <a:tabLst>
                <a:tab pos="1200150" algn="l"/>
              </a:tabLst>
            </a:pPr>
            <a:r>
              <a:rPr lang="en-US" sz="1800">
                <a:solidFill>
                  <a:srgbClr val="000000"/>
                </a:solidFill>
                <a:latin typeface="Courier New" pitchFamily="49" charset="0"/>
              </a:rPr>
              <a:t>  5	  NOCYCLE;</a:t>
            </a:r>
          </a:p>
          <a:p>
            <a:pPr algn="l">
              <a:lnSpc>
                <a:spcPct val="100000"/>
              </a:lnSpc>
              <a:spcBef>
                <a:spcPct val="0"/>
              </a:spcBef>
              <a:tabLst>
                <a:tab pos="1200150" algn="l"/>
              </a:tabLst>
            </a:pPr>
            <a:r>
              <a:rPr lang="en-US" sz="1800">
                <a:solidFill>
                  <a:srgbClr val="FF3300"/>
                </a:solidFill>
                <a:effectLst>
                  <a:outerShdw blurRad="38100" dist="38100" dir="2700000" algn="tl">
                    <a:srgbClr val="000000"/>
                  </a:outerShdw>
                </a:effectLst>
                <a:latin typeface="Courier New" pitchFamily="49" charset="0"/>
              </a:rPr>
              <a:t>Sequence altered.</a:t>
            </a:r>
          </a:p>
        </p:txBody>
      </p:sp>
      <p:sp>
        <p:nvSpPr>
          <p:cNvPr id="6" name="Slide Number Placeholder 5"/>
          <p:cNvSpPr>
            <a:spLocks noGrp="1"/>
          </p:cNvSpPr>
          <p:nvPr>
            <p:ph type="sldNum" sz="quarter" idx="12"/>
          </p:nvPr>
        </p:nvSpPr>
        <p:spPr/>
        <p:txBody>
          <a:bodyPr/>
          <a:lstStyle/>
          <a:p>
            <a:pPr>
              <a:defRPr/>
            </a:pPr>
            <a:fld id="{6C7A8632-7304-4A16-9764-8BED3D3E8194}" type="slidenum">
              <a:rPr lang="en-US" smtClean="0"/>
              <a:pPr>
                <a:defRPr/>
              </a:pPr>
              <a:t>11</a:t>
            </a:fld>
            <a:endParaRPr lang="en-US" dirty="0"/>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a:ln/>
        </p:spPr>
        <p:txBody>
          <a:bodyPr/>
          <a:lstStyle/>
          <a:p>
            <a:pPr algn="l"/>
            <a:r>
              <a:rPr lang="en-US" sz="2800" b="1" dirty="0">
                <a:solidFill>
                  <a:schemeClr val="tx1"/>
                </a:solidFill>
              </a:rPr>
              <a:t>Guidelines for Modifying </a:t>
            </a:r>
            <a:r>
              <a:rPr lang="en-US" sz="2800" b="1" dirty="0" smtClean="0">
                <a:solidFill>
                  <a:schemeClr val="tx1"/>
                </a:solidFill>
              </a:rPr>
              <a:t>a </a:t>
            </a:r>
            <a:r>
              <a:rPr lang="en-US" sz="2800" b="1" dirty="0">
                <a:solidFill>
                  <a:schemeClr val="tx1"/>
                </a:solidFill>
              </a:rPr>
              <a:t>Sequence</a:t>
            </a:r>
          </a:p>
        </p:txBody>
      </p:sp>
      <p:sp>
        <p:nvSpPr>
          <p:cNvPr id="29699" name="Rectangle 3"/>
          <p:cNvSpPr>
            <a:spLocks noGrp="1" noChangeArrowheads="1"/>
          </p:cNvSpPr>
          <p:nvPr>
            <p:ph type="body" idx="1"/>
          </p:nvPr>
        </p:nvSpPr>
        <p:spPr>
          <a:xfrm>
            <a:off x="860425" y="1928813"/>
            <a:ext cx="7385050" cy="3790950"/>
          </a:xfrm>
          <a:noFill/>
          <a:ln/>
        </p:spPr>
        <p:txBody>
          <a:bodyPr/>
          <a:lstStyle/>
          <a:p>
            <a:pPr lvl="1"/>
            <a:r>
              <a:rPr lang="en-US" dirty="0"/>
              <a:t>You must be the owner or have the ALTER privilege for the sequence.</a:t>
            </a:r>
          </a:p>
          <a:p>
            <a:pPr lvl="1"/>
            <a:r>
              <a:rPr lang="en-US" dirty="0"/>
              <a:t>Only future sequence numbers are affected.</a:t>
            </a:r>
          </a:p>
          <a:p>
            <a:pPr lvl="1"/>
            <a:r>
              <a:rPr lang="en-US" dirty="0"/>
              <a:t>The sequence must be dropped and </a:t>
            </a:r>
            <a:br>
              <a:rPr lang="en-US" dirty="0"/>
            </a:br>
            <a:r>
              <a:rPr lang="en-US" dirty="0"/>
              <a:t>re-created to restart the sequence at a different number</a:t>
            </a: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6C7A8632-7304-4A16-9764-8BED3D3E8194}" type="slidenum">
              <a:rPr lang="en-US" smtClean="0"/>
              <a:pPr>
                <a:defRPr/>
              </a:pPr>
              <a:t>12</a:t>
            </a:fld>
            <a:endParaRPr lang="en-US" dirty="0"/>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a:ln/>
        </p:spPr>
        <p:txBody>
          <a:bodyPr/>
          <a:lstStyle/>
          <a:p>
            <a:pPr algn="l"/>
            <a:r>
              <a:rPr lang="en-US" b="1" dirty="0">
                <a:solidFill>
                  <a:schemeClr val="tx1"/>
                </a:solidFill>
              </a:rPr>
              <a:t>Removing a Sequence</a:t>
            </a:r>
          </a:p>
        </p:txBody>
      </p:sp>
      <p:sp>
        <p:nvSpPr>
          <p:cNvPr id="31747" name="Rectangle 3"/>
          <p:cNvSpPr>
            <a:spLocks noGrp="1" noChangeArrowheads="1"/>
          </p:cNvSpPr>
          <p:nvPr>
            <p:ph type="body" idx="1"/>
          </p:nvPr>
        </p:nvSpPr>
        <p:spPr>
          <a:xfrm>
            <a:off x="860425" y="1814513"/>
            <a:ext cx="7385050" cy="2273300"/>
          </a:xfrm>
          <a:noFill/>
          <a:ln/>
        </p:spPr>
        <p:txBody>
          <a:bodyPr/>
          <a:lstStyle/>
          <a:p>
            <a:pPr lvl="1"/>
            <a:r>
              <a:rPr lang="en-US"/>
              <a:t>Remove a sequence from the data dictionary by using the DROP SEQUENCE statement.</a:t>
            </a:r>
          </a:p>
          <a:p>
            <a:pPr lvl="1"/>
            <a:r>
              <a:rPr lang="en-US"/>
              <a:t>Once removed, the sequence can no longer be referenced.</a:t>
            </a:r>
          </a:p>
        </p:txBody>
      </p:sp>
      <p:sp>
        <p:nvSpPr>
          <p:cNvPr id="31748" name="Rectangle 4"/>
          <p:cNvSpPr>
            <a:spLocks noChangeArrowheads="1"/>
          </p:cNvSpPr>
          <p:nvPr/>
        </p:nvSpPr>
        <p:spPr bwMode="blackWhite">
          <a:xfrm>
            <a:off x="912813" y="4287838"/>
            <a:ext cx="7518400" cy="6413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DROP SEQUENCE dept_deptno;</a:t>
            </a:r>
          </a:p>
          <a:p>
            <a:pPr algn="l">
              <a:lnSpc>
                <a:spcPct val="100000"/>
              </a:lnSpc>
              <a:spcBef>
                <a:spcPct val="0"/>
              </a:spcBef>
              <a:tabLst>
                <a:tab pos="1200150" algn="l"/>
              </a:tabLst>
            </a:pPr>
            <a:r>
              <a:rPr lang="en-US" sz="1800">
                <a:solidFill>
                  <a:srgbClr val="FF3300"/>
                </a:solidFill>
                <a:effectLst>
                  <a:outerShdw blurRad="38100" dist="38100" dir="2700000" algn="tl">
                    <a:srgbClr val="000000"/>
                  </a:outerShdw>
                </a:effectLst>
                <a:latin typeface="Courier New" pitchFamily="49" charset="0"/>
              </a:rPr>
              <a:t>Sequence dropped.</a:t>
            </a:r>
          </a:p>
        </p:txBody>
      </p:sp>
      <p:sp>
        <p:nvSpPr>
          <p:cNvPr id="5" name="Slide Number Placeholder 4"/>
          <p:cNvSpPr>
            <a:spLocks noGrp="1"/>
          </p:cNvSpPr>
          <p:nvPr>
            <p:ph type="sldNum" sz="quarter" idx="12"/>
          </p:nvPr>
        </p:nvSpPr>
        <p:spPr/>
        <p:txBody>
          <a:bodyPr/>
          <a:lstStyle/>
          <a:p>
            <a:pPr>
              <a:defRPr/>
            </a:pPr>
            <a:fld id="{6C7A8632-7304-4A16-9764-8BED3D3E8194}" type="slidenum">
              <a:rPr lang="en-US" smtClean="0"/>
              <a:pPr>
                <a:defRPr/>
              </a:pPr>
              <a:t>13</a:t>
            </a:fld>
            <a:endParaRPr lang="en-US" dirty="0"/>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4572000" y="1600200"/>
            <a:ext cx="3581400" cy="4525963"/>
          </a:xfrm>
          <a:prstGeom prst="rect">
            <a:avLst/>
          </a:prstGeom>
        </p:spPr>
        <p:txBody>
          <a:bodyPr/>
          <a:lstStyle/>
          <a:p>
            <a:pPr marL="342900" indent="-342900" algn="l" eaLnBrk="1" fontAlgn="auto" hangingPunct="1">
              <a:lnSpc>
                <a:spcPct val="100000"/>
              </a:lnSpc>
              <a:spcBef>
                <a:spcPct val="20000"/>
              </a:spcBef>
              <a:spcAft>
                <a:spcPts val="0"/>
              </a:spcAft>
              <a:defRPr/>
            </a:pPr>
            <a:r>
              <a:rPr lang="en-US" sz="2000" b="0" dirty="0">
                <a:solidFill>
                  <a:schemeClr val="tx1">
                    <a:lumMod val="75000"/>
                    <a:lumOff val="25000"/>
                  </a:schemeClr>
                </a:solidFill>
                <a:latin typeface="+mj-lt"/>
              </a:rPr>
              <a:t>  </a:t>
            </a:r>
          </a:p>
          <a:p>
            <a:pPr marL="342900" indent="-342900">
              <a:spcBef>
                <a:spcPct val="20000"/>
              </a:spcBef>
              <a:defRPr/>
            </a:pPr>
            <a:endParaRPr lang="en-US" sz="2000" b="0" dirty="0">
              <a:solidFill>
                <a:schemeClr val="tx1">
                  <a:lumMod val="75000"/>
                  <a:lumOff val="25000"/>
                </a:schemeClr>
              </a:solidFill>
              <a:latin typeface="+mj-lt"/>
            </a:endParaRPr>
          </a:p>
        </p:txBody>
      </p:sp>
      <p:sp>
        <p:nvSpPr>
          <p:cNvPr id="4" name="Content Placeholder 3"/>
          <p:cNvSpPr>
            <a:spLocks noGrp="1"/>
          </p:cNvSpPr>
          <p:nvPr>
            <p:ph sz="quarter" idx="1"/>
          </p:nvPr>
        </p:nvSpPr>
        <p:spPr>
          <a:xfrm>
            <a:off x="301625" y="1527175"/>
            <a:ext cx="8504238" cy="4572000"/>
          </a:xfrm>
        </p:spPr>
        <p:txBody>
          <a:bodyPr>
            <a:normAutofit/>
          </a:bodyPr>
          <a:lstStyle/>
          <a:p>
            <a:pPr marL="0" indent="0" fontAlgn="auto">
              <a:spcAft>
                <a:spcPts val="0"/>
              </a:spcAft>
              <a:buFont typeface="Wingdings 2"/>
              <a:buNone/>
              <a:defRPr/>
            </a:pPr>
            <a:r>
              <a:rPr lang="en-US" sz="3600" dirty="0" smtClean="0">
                <a:solidFill>
                  <a:prstClr val="black">
                    <a:lumMod val="75000"/>
                    <a:lumOff val="25000"/>
                  </a:prstClr>
                </a:solidFill>
                <a:ea typeface="+mj-ea"/>
                <a:cs typeface="+mj-cs"/>
              </a:rPr>
              <a:t>			</a:t>
            </a:r>
          </a:p>
          <a:p>
            <a:pPr marL="0" indent="0" fontAlgn="auto">
              <a:spcAft>
                <a:spcPts val="0"/>
              </a:spcAft>
              <a:buFont typeface="Wingdings 2"/>
              <a:buNone/>
              <a:defRPr/>
            </a:pPr>
            <a:r>
              <a:rPr lang="en-US" sz="3600" dirty="0">
                <a:solidFill>
                  <a:prstClr val="black">
                    <a:lumMod val="75000"/>
                    <a:lumOff val="25000"/>
                  </a:prstClr>
                </a:solidFill>
                <a:ea typeface="+mj-ea"/>
                <a:cs typeface="+mj-cs"/>
              </a:rPr>
              <a:t>	</a:t>
            </a:r>
            <a:r>
              <a:rPr lang="en-US" sz="3600" dirty="0" smtClean="0">
                <a:solidFill>
                  <a:prstClr val="black">
                    <a:lumMod val="75000"/>
                    <a:lumOff val="25000"/>
                  </a:prstClr>
                </a:solidFill>
                <a:ea typeface="+mj-ea"/>
                <a:cs typeface="+mj-cs"/>
              </a:rPr>
              <a:t>			</a:t>
            </a:r>
          </a:p>
          <a:p>
            <a:pPr marL="0" indent="0" fontAlgn="auto">
              <a:spcAft>
                <a:spcPts val="0"/>
              </a:spcAft>
              <a:buFont typeface="Wingdings 2"/>
              <a:buNone/>
              <a:defRPr/>
            </a:pPr>
            <a:r>
              <a:rPr lang="en-US" sz="3600" dirty="0">
                <a:solidFill>
                  <a:prstClr val="black">
                    <a:lumMod val="75000"/>
                    <a:lumOff val="25000"/>
                  </a:prstClr>
                </a:solidFill>
                <a:ea typeface="+mj-ea"/>
                <a:cs typeface="+mj-cs"/>
              </a:rPr>
              <a:t>	</a:t>
            </a:r>
            <a:r>
              <a:rPr lang="en-US" sz="3600" dirty="0" smtClean="0">
                <a:solidFill>
                  <a:prstClr val="black">
                    <a:lumMod val="75000"/>
                    <a:lumOff val="25000"/>
                  </a:prstClr>
                </a:solidFill>
                <a:ea typeface="+mj-ea"/>
                <a:cs typeface="+mj-cs"/>
              </a:rPr>
              <a:t>		THANK </a:t>
            </a:r>
            <a:r>
              <a:rPr lang="en-US" sz="3600" dirty="0">
                <a:solidFill>
                  <a:prstClr val="black">
                    <a:lumMod val="75000"/>
                    <a:lumOff val="25000"/>
                  </a:prstClr>
                </a:solidFill>
                <a:ea typeface="+mj-ea"/>
                <a:cs typeface="+mj-cs"/>
              </a:rPr>
              <a:t>YOU </a:t>
            </a:r>
            <a:br>
              <a:rPr lang="en-US" sz="3600" dirty="0">
                <a:solidFill>
                  <a:prstClr val="black">
                    <a:lumMod val="75000"/>
                    <a:lumOff val="25000"/>
                  </a:prstClr>
                </a:solidFill>
                <a:ea typeface="+mj-ea"/>
                <a:cs typeface="+mj-cs"/>
              </a:rPr>
            </a:br>
            <a:endParaRPr lang="en-US" dirty="0"/>
          </a:p>
        </p:txBody>
      </p:sp>
      <p:sp>
        <p:nvSpPr>
          <p:cNvPr id="7" name="Slide Number Placeholder 6"/>
          <p:cNvSpPr>
            <a:spLocks noGrp="1"/>
          </p:cNvSpPr>
          <p:nvPr>
            <p:ph type="sldNum" sz="quarter" idx="12"/>
          </p:nvPr>
        </p:nvSpPr>
        <p:spPr/>
        <p:txBody>
          <a:bodyPr/>
          <a:lstStyle/>
          <a:p>
            <a:pPr>
              <a:defRPr/>
            </a:pPr>
            <a:fld id="{6C7A8632-7304-4A16-9764-8BED3D3E8194}" type="slidenum">
              <a:rPr lang="en-US" smtClean="0"/>
              <a:pPr>
                <a:defRPr/>
              </a:pPr>
              <a:t>14</a:t>
            </a:fld>
            <a:endParaRPr lang="en-US" dirty="0"/>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smtClean="0">
                <a:solidFill>
                  <a:schemeClr val="tx1">
                    <a:lumMod val="85000"/>
                    <a:lumOff val="15000"/>
                  </a:schemeClr>
                </a:solidFill>
              </a:rPr>
              <a:t>Learning Objectives</a:t>
            </a:r>
            <a:endParaRPr lang="en-US" sz="3200" b="1" dirty="0">
              <a:solidFill>
                <a:schemeClr val="tx1">
                  <a:lumMod val="85000"/>
                  <a:lumOff val="15000"/>
                </a:schemeClr>
              </a:solidFill>
            </a:endParaRPr>
          </a:p>
        </p:txBody>
      </p:sp>
      <p:sp>
        <p:nvSpPr>
          <p:cNvPr id="3" name="Content Placeholder 2"/>
          <p:cNvSpPr>
            <a:spLocks noGrp="1"/>
          </p:cNvSpPr>
          <p:nvPr>
            <p:ph sz="quarter" idx="1"/>
          </p:nvPr>
        </p:nvSpPr>
        <p:spPr>
          <a:xfrm>
            <a:off x="457200" y="1600200"/>
            <a:ext cx="8229600" cy="4419600"/>
          </a:xfrm>
        </p:spPr>
        <p:txBody>
          <a:bodyPr>
            <a:normAutofit/>
          </a:bodyPr>
          <a:lstStyle/>
          <a:p>
            <a:pPr marL="274320" indent="-274320" eaLnBrk="1" fontAlgn="auto" hangingPunct="1">
              <a:spcAft>
                <a:spcPts val="0"/>
              </a:spcAft>
              <a:buFont typeface="Wingdings 2"/>
              <a:buNone/>
              <a:defRPr/>
            </a:pPr>
            <a:r>
              <a:rPr lang="en-US" dirty="0" smtClean="0">
                <a:solidFill>
                  <a:schemeClr val="tx1">
                    <a:lumMod val="75000"/>
                    <a:lumOff val="25000"/>
                  </a:schemeClr>
                </a:solidFill>
              </a:rPr>
              <a:t>To know about:</a:t>
            </a:r>
          </a:p>
          <a:p>
            <a:pPr marL="274320" indent="-274320" eaLnBrk="1" fontAlgn="auto" hangingPunct="1">
              <a:spcAft>
                <a:spcPts val="0"/>
              </a:spcAft>
              <a:buFont typeface="Wingdings 2"/>
              <a:buChar char=""/>
              <a:defRPr/>
            </a:pPr>
            <a:r>
              <a:rPr lang="en-US" dirty="0" smtClean="0"/>
              <a:t>Sequence</a:t>
            </a:r>
          </a:p>
          <a:p>
            <a:pPr marL="274320" indent="-274320" eaLnBrk="1" fontAlgn="auto" hangingPunct="1">
              <a:spcAft>
                <a:spcPts val="0"/>
              </a:spcAft>
              <a:buNone/>
              <a:defRPr/>
            </a:pPr>
            <a:r>
              <a:rPr lang="en-US" dirty="0" smtClean="0"/>
              <a:t/>
            </a:r>
            <a:br>
              <a:rPr lang="en-US" dirty="0" smtClean="0"/>
            </a:br>
            <a:endParaRPr lang="en-US" dirty="0" smtClean="0"/>
          </a:p>
          <a:p>
            <a:pPr marL="274320" indent="-274320" eaLnBrk="1" fontAlgn="auto" hangingPunct="1">
              <a:spcAft>
                <a:spcPts val="0"/>
              </a:spcAft>
              <a:buFont typeface="Wingdings 2"/>
              <a:buChar char=""/>
              <a:defRPr/>
            </a:pPr>
            <a:endParaRPr lang="en-US" dirty="0" smtClean="0"/>
          </a:p>
          <a:p>
            <a:pPr marL="274320" indent="-274320" eaLnBrk="1" fontAlgn="auto" hangingPunct="1">
              <a:spcAft>
                <a:spcPts val="0"/>
              </a:spcAft>
              <a:buFont typeface="Wingdings 2"/>
              <a:buChar char=""/>
              <a:defRPr/>
            </a:pPr>
            <a:endParaRPr lang="en-US" dirty="0" smtClean="0">
              <a:solidFill>
                <a:schemeClr val="tx1">
                  <a:lumMod val="75000"/>
                  <a:lumOff val="25000"/>
                </a:schemeClr>
              </a:solidFill>
            </a:endParaRPr>
          </a:p>
          <a:p>
            <a:pPr marL="0" indent="0" eaLnBrk="1" fontAlgn="auto" hangingPunct="1">
              <a:spcAft>
                <a:spcPts val="0"/>
              </a:spcAft>
              <a:buFont typeface="Wingdings 2"/>
              <a:buNone/>
              <a:defRPr/>
            </a:pPr>
            <a:r>
              <a:rPr lang="en-US" dirty="0" smtClean="0">
                <a:solidFill>
                  <a:schemeClr val="tx1">
                    <a:lumMod val="85000"/>
                    <a:lumOff val="15000"/>
                  </a:schemeClr>
                </a:solidFill>
              </a:rPr>
              <a:t>	  </a:t>
            </a:r>
          </a:p>
          <a:p>
            <a:pPr marL="274320" indent="-274320" eaLnBrk="1" fontAlgn="auto" hangingPunct="1">
              <a:spcAft>
                <a:spcPts val="0"/>
              </a:spcAft>
              <a:buFont typeface="Wingdings 2"/>
              <a:buNone/>
              <a:defRPr/>
            </a:pPr>
            <a:endParaRPr lang="en-US" sz="3600" dirty="0" smtClean="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
        <p:nvSpPr>
          <p:cNvPr id="5" name="Slide Number Placeholder 4"/>
          <p:cNvSpPr>
            <a:spLocks noGrp="1"/>
          </p:cNvSpPr>
          <p:nvPr>
            <p:ph type="sldNum" sz="quarter" idx="12"/>
          </p:nvPr>
        </p:nvSpPr>
        <p:spPr/>
        <p:txBody>
          <a:bodyPr/>
          <a:lstStyle/>
          <a:p>
            <a:pPr>
              <a:defRPr/>
            </a:pPr>
            <a:fld id="{6C7A8632-7304-4A16-9764-8BED3D3E8194}" type="slidenum">
              <a:rPr lang="en-US" smtClean="0"/>
              <a:pPr>
                <a:defRPr/>
              </a:pPr>
              <a:t>2</a:t>
            </a:fld>
            <a:endParaRPr lang="en-US" dirty="0"/>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p:spPr>
        <p:txBody>
          <a:bodyPr/>
          <a:lstStyle/>
          <a:p>
            <a:pPr algn="l"/>
            <a:r>
              <a:rPr lang="en-US" b="1" dirty="0">
                <a:solidFill>
                  <a:schemeClr val="tx1"/>
                </a:solidFill>
              </a:rPr>
              <a:t>What Is a Sequence?</a:t>
            </a:r>
          </a:p>
        </p:txBody>
      </p:sp>
      <p:sp>
        <p:nvSpPr>
          <p:cNvPr id="11267" name="Rectangle 3"/>
          <p:cNvSpPr>
            <a:spLocks noGrp="1" noChangeArrowheads="1"/>
          </p:cNvSpPr>
          <p:nvPr>
            <p:ph type="body" idx="1"/>
          </p:nvPr>
        </p:nvSpPr>
        <p:spPr>
          <a:xfrm>
            <a:off x="860425" y="1795463"/>
            <a:ext cx="7385050" cy="4346575"/>
          </a:xfrm>
          <a:noFill/>
          <a:ln/>
        </p:spPr>
        <p:txBody>
          <a:bodyPr/>
          <a:lstStyle/>
          <a:p>
            <a:pPr lvl="1"/>
            <a:r>
              <a:rPr lang="en-US" dirty="0">
                <a:solidFill>
                  <a:schemeClr val="tx1"/>
                </a:solidFill>
              </a:rPr>
              <a:t>Automatically generates unique numbers</a:t>
            </a:r>
          </a:p>
          <a:p>
            <a:pPr lvl="1"/>
            <a:r>
              <a:rPr lang="en-US" dirty="0">
                <a:solidFill>
                  <a:schemeClr val="tx1"/>
                </a:solidFill>
              </a:rPr>
              <a:t>Is a sharable object</a:t>
            </a:r>
          </a:p>
          <a:p>
            <a:pPr lvl="1"/>
            <a:r>
              <a:rPr lang="en-US" dirty="0">
                <a:solidFill>
                  <a:schemeClr val="tx1"/>
                </a:solidFill>
              </a:rPr>
              <a:t>Is typically used to create a primary key </a:t>
            </a:r>
            <a:r>
              <a:rPr lang="en-US" dirty="0" smtClean="0">
                <a:solidFill>
                  <a:schemeClr val="tx1"/>
                </a:solidFill>
              </a:rPr>
              <a:t>value</a:t>
            </a:r>
            <a:endParaRPr lang="en-US" dirty="0">
              <a:solidFill>
                <a:schemeClr val="tx1"/>
              </a:solidFill>
            </a:endParaRPr>
          </a:p>
        </p:txBody>
      </p:sp>
      <p:sp>
        <p:nvSpPr>
          <p:cNvPr id="4" name="Slide Number Placeholder 3"/>
          <p:cNvSpPr>
            <a:spLocks noGrp="1"/>
          </p:cNvSpPr>
          <p:nvPr>
            <p:ph type="sldNum" sz="quarter" idx="12"/>
          </p:nvPr>
        </p:nvSpPr>
        <p:spPr/>
        <p:txBody>
          <a:bodyPr/>
          <a:lstStyle/>
          <a:p>
            <a:pPr>
              <a:defRPr/>
            </a:pPr>
            <a:fld id="{6C7A8632-7304-4A16-9764-8BED3D3E8194}" type="slidenum">
              <a:rPr lang="en-US" smtClean="0"/>
              <a:pPr>
                <a:defRPr/>
              </a:pPr>
              <a:t>3</a:t>
            </a:fld>
            <a:endParaRPr lang="en-US" dirty="0"/>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a:lstStyle/>
          <a:p>
            <a:pPr algn="l"/>
            <a:r>
              <a:rPr lang="en-US" b="1" dirty="0">
                <a:solidFill>
                  <a:schemeClr val="tx1"/>
                </a:solidFill>
              </a:rPr>
              <a:t>The CREATE SEQUENCE Statement</a:t>
            </a:r>
          </a:p>
        </p:txBody>
      </p:sp>
      <p:sp>
        <p:nvSpPr>
          <p:cNvPr id="13315" name="Rectangle 3"/>
          <p:cNvSpPr>
            <a:spLocks noGrp="1" noChangeArrowheads="1"/>
          </p:cNvSpPr>
          <p:nvPr>
            <p:ph type="body" idx="1"/>
          </p:nvPr>
        </p:nvSpPr>
        <p:spPr>
          <a:xfrm>
            <a:off x="877888" y="1793875"/>
            <a:ext cx="7385050" cy="904875"/>
          </a:xfrm>
          <a:noFill/>
          <a:ln/>
        </p:spPr>
        <p:txBody>
          <a:bodyPr/>
          <a:lstStyle/>
          <a:p>
            <a:r>
              <a:rPr lang="en-US"/>
              <a:t>Define a sequence to generate sequential numbers automatically.</a:t>
            </a:r>
          </a:p>
        </p:txBody>
      </p:sp>
      <p:sp>
        <p:nvSpPr>
          <p:cNvPr id="13316" name="Rectangle 4"/>
          <p:cNvSpPr>
            <a:spLocks noChangeArrowheads="1"/>
          </p:cNvSpPr>
          <p:nvPr/>
        </p:nvSpPr>
        <p:spPr bwMode="blackWhite">
          <a:xfrm>
            <a:off x="912813" y="2900363"/>
            <a:ext cx="7518400" cy="201453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CREATE SEQUENCE </a:t>
            </a:r>
            <a:r>
              <a:rPr lang="en-US" sz="1800" i="1">
                <a:solidFill>
                  <a:srgbClr val="000000"/>
                </a:solidFill>
                <a:latin typeface="Courier New" pitchFamily="49" charset="0"/>
              </a:rPr>
              <a:t>sequence</a:t>
            </a:r>
            <a:endParaRPr lang="en-US" sz="1800">
              <a:solidFill>
                <a:srgbClr val="000000"/>
              </a:solidFill>
              <a:latin typeface="Courier New" pitchFamily="49" charset="0"/>
            </a:endParaRPr>
          </a:p>
          <a:p>
            <a:pPr algn="l">
              <a:lnSpc>
                <a:spcPct val="100000"/>
              </a:lnSpc>
              <a:spcBef>
                <a:spcPct val="0"/>
              </a:spcBef>
              <a:tabLst>
                <a:tab pos="1200150" algn="l"/>
              </a:tabLst>
            </a:pPr>
            <a:r>
              <a:rPr lang="en-US" sz="1800">
                <a:solidFill>
                  <a:srgbClr val="000000"/>
                </a:solidFill>
                <a:latin typeface="Courier New" pitchFamily="49" charset="0"/>
              </a:rPr>
              <a:t>	[INCREMENT BY </a:t>
            </a:r>
            <a:r>
              <a:rPr lang="en-US" sz="1800" i="1">
                <a:solidFill>
                  <a:srgbClr val="000000"/>
                </a:solidFill>
                <a:latin typeface="Courier New" pitchFamily="49" charset="0"/>
              </a:rPr>
              <a:t>n</a:t>
            </a:r>
            <a:r>
              <a:rPr lang="en-US" sz="1800">
                <a:solidFill>
                  <a:srgbClr val="000000"/>
                </a:solidFill>
                <a:latin typeface="Courier New" pitchFamily="49" charset="0"/>
              </a:rPr>
              <a:t>]</a:t>
            </a:r>
          </a:p>
          <a:p>
            <a:pPr algn="l">
              <a:lnSpc>
                <a:spcPct val="100000"/>
              </a:lnSpc>
              <a:spcBef>
                <a:spcPct val="0"/>
              </a:spcBef>
              <a:tabLst>
                <a:tab pos="1200150" algn="l"/>
              </a:tabLst>
            </a:pPr>
            <a:r>
              <a:rPr lang="en-US" sz="1800">
                <a:solidFill>
                  <a:srgbClr val="000000"/>
                </a:solidFill>
                <a:latin typeface="Courier New" pitchFamily="49" charset="0"/>
              </a:rPr>
              <a:t>	[START WITH </a:t>
            </a:r>
            <a:r>
              <a:rPr lang="en-US" sz="1800" i="1">
                <a:solidFill>
                  <a:srgbClr val="000000"/>
                </a:solidFill>
                <a:latin typeface="Courier New" pitchFamily="49" charset="0"/>
              </a:rPr>
              <a:t>n</a:t>
            </a:r>
            <a:r>
              <a:rPr lang="en-US" sz="1800">
                <a:solidFill>
                  <a:srgbClr val="000000"/>
                </a:solidFill>
                <a:latin typeface="Courier New" pitchFamily="49" charset="0"/>
              </a:rPr>
              <a:t>]</a:t>
            </a:r>
          </a:p>
          <a:p>
            <a:pPr algn="l">
              <a:lnSpc>
                <a:spcPct val="100000"/>
              </a:lnSpc>
              <a:spcBef>
                <a:spcPct val="0"/>
              </a:spcBef>
              <a:tabLst>
                <a:tab pos="1200150" algn="l"/>
              </a:tabLst>
            </a:pPr>
            <a:r>
              <a:rPr lang="en-US" sz="1800">
                <a:solidFill>
                  <a:srgbClr val="000000"/>
                </a:solidFill>
                <a:latin typeface="Courier New" pitchFamily="49" charset="0"/>
              </a:rPr>
              <a:t>	[{MAXVALUE </a:t>
            </a:r>
            <a:r>
              <a:rPr lang="en-US" sz="1800" i="1">
                <a:solidFill>
                  <a:srgbClr val="000000"/>
                </a:solidFill>
                <a:latin typeface="Courier New" pitchFamily="49" charset="0"/>
              </a:rPr>
              <a:t>n</a:t>
            </a:r>
            <a:r>
              <a:rPr lang="en-US" sz="1800">
                <a:solidFill>
                  <a:srgbClr val="000000"/>
                </a:solidFill>
                <a:latin typeface="Courier New" pitchFamily="49" charset="0"/>
              </a:rPr>
              <a:t> | </a:t>
            </a:r>
            <a:r>
              <a:rPr lang="en-US" sz="1800" u="sng">
                <a:solidFill>
                  <a:srgbClr val="000000"/>
                </a:solidFill>
                <a:latin typeface="Courier New" pitchFamily="49" charset="0"/>
              </a:rPr>
              <a:t>NOMAXVALUE</a:t>
            </a:r>
            <a:r>
              <a:rPr lang="en-US" sz="1800">
                <a:solidFill>
                  <a:srgbClr val="000000"/>
                </a:solidFill>
                <a:latin typeface="Courier New" pitchFamily="49" charset="0"/>
              </a:rPr>
              <a:t>}]</a:t>
            </a:r>
          </a:p>
          <a:p>
            <a:pPr algn="l">
              <a:lnSpc>
                <a:spcPct val="100000"/>
              </a:lnSpc>
              <a:spcBef>
                <a:spcPct val="0"/>
              </a:spcBef>
              <a:tabLst>
                <a:tab pos="1200150" algn="l"/>
              </a:tabLst>
            </a:pPr>
            <a:r>
              <a:rPr lang="en-US" sz="1800">
                <a:solidFill>
                  <a:srgbClr val="000000"/>
                </a:solidFill>
                <a:latin typeface="Courier New" pitchFamily="49" charset="0"/>
              </a:rPr>
              <a:t>	[{MINVALUE </a:t>
            </a:r>
            <a:r>
              <a:rPr lang="en-US" sz="1800" i="1">
                <a:solidFill>
                  <a:srgbClr val="000000"/>
                </a:solidFill>
                <a:latin typeface="Courier New" pitchFamily="49" charset="0"/>
              </a:rPr>
              <a:t>n</a:t>
            </a:r>
            <a:r>
              <a:rPr lang="en-US" sz="1800">
                <a:solidFill>
                  <a:srgbClr val="000000"/>
                </a:solidFill>
                <a:latin typeface="Courier New" pitchFamily="49" charset="0"/>
              </a:rPr>
              <a:t> | </a:t>
            </a:r>
            <a:r>
              <a:rPr lang="en-US" sz="1800" u="sng">
                <a:solidFill>
                  <a:srgbClr val="000000"/>
                </a:solidFill>
                <a:latin typeface="Courier New" pitchFamily="49" charset="0"/>
              </a:rPr>
              <a:t>NOMINVALUE</a:t>
            </a:r>
            <a:r>
              <a:rPr lang="en-US" sz="1800">
                <a:solidFill>
                  <a:srgbClr val="000000"/>
                </a:solidFill>
                <a:latin typeface="Courier New" pitchFamily="49" charset="0"/>
              </a:rPr>
              <a:t>}]</a:t>
            </a:r>
          </a:p>
          <a:p>
            <a:pPr algn="l">
              <a:lnSpc>
                <a:spcPct val="100000"/>
              </a:lnSpc>
              <a:spcBef>
                <a:spcPct val="0"/>
              </a:spcBef>
              <a:tabLst>
                <a:tab pos="1200150" algn="l"/>
              </a:tabLst>
            </a:pPr>
            <a:r>
              <a:rPr lang="en-US" sz="1800">
                <a:solidFill>
                  <a:srgbClr val="000000"/>
                </a:solidFill>
                <a:latin typeface="Courier New" pitchFamily="49" charset="0"/>
              </a:rPr>
              <a:t>	[{CYCLE | </a:t>
            </a:r>
            <a:r>
              <a:rPr lang="en-US" sz="1800" u="sng">
                <a:solidFill>
                  <a:srgbClr val="000000"/>
                </a:solidFill>
                <a:latin typeface="Courier New" pitchFamily="49" charset="0"/>
              </a:rPr>
              <a:t>NOCYCLE</a:t>
            </a:r>
            <a:r>
              <a:rPr lang="en-US" sz="1800">
                <a:solidFill>
                  <a:srgbClr val="000000"/>
                </a:solidFill>
                <a:latin typeface="Courier New" pitchFamily="49" charset="0"/>
              </a:rPr>
              <a:t>}]</a:t>
            </a:r>
          </a:p>
          <a:p>
            <a:pPr algn="l">
              <a:lnSpc>
                <a:spcPct val="100000"/>
              </a:lnSpc>
              <a:spcBef>
                <a:spcPct val="0"/>
              </a:spcBef>
              <a:tabLst>
                <a:tab pos="1200150" algn="l"/>
              </a:tabLst>
            </a:pPr>
            <a:r>
              <a:rPr lang="en-US" sz="1800">
                <a:solidFill>
                  <a:srgbClr val="000000"/>
                </a:solidFill>
                <a:latin typeface="Courier New" pitchFamily="49" charset="0"/>
              </a:rPr>
              <a:t>	[{CACHE </a:t>
            </a:r>
            <a:r>
              <a:rPr lang="en-US" sz="1800" i="1">
                <a:solidFill>
                  <a:srgbClr val="000000"/>
                </a:solidFill>
                <a:latin typeface="Courier New" pitchFamily="49" charset="0"/>
              </a:rPr>
              <a:t>n</a:t>
            </a:r>
            <a:r>
              <a:rPr lang="en-US" sz="1800">
                <a:solidFill>
                  <a:srgbClr val="000000"/>
                </a:solidFill>
                <a:latin typeface="Courier New" pitchFamily="49" charset="0"/>
              </a:rPr>
              <a:t> | NOCACHE}];</a:t>
            </a:r>
          </a:p>
        </p:txBody>
      </p:sp>
      <p:sp>
        <p:nvSpPr>
          <p:cNvPr id="5" name="Slide Number Placeholder 4"/>
          <p:cNvSpPr>
            <a:spLocks noGrp="1"/>
          </p:cNvSpPr>
          <p:nvPr>
            <p:ph type="sldNum" sz="quarter" idx="12"/>
          </p:nvPr>
        </p:nvSpPr>
        <p:spPr/>
        <p:txBody>
          <a:bodyPr/>
          <a:lstStyle/>
          <a:p>
            <a:pPr>
              <a:defRPr/>
            </a:pPr>
            <a:fld id="{6C7A8632-7304-4A16-9764-8BED3D3E8194}" type="slidenum">
              <a:rPr lang="en-US" smtClean="0"/>
              <a:pPr>
                <a:defRPr/>
              </a:pPr>
              <a:t>4</a:t>
            </a:fld>
            <a:endParaRPr lang="en-US" dirty="0"/>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a:lstStyle/>
          <a:p>
            <a:pPr algn="l"/>
            <a:r>
              <a:rPr lang="en-US" b="1" dirty="0">
                <a:solidFill>
                  <a:schemeClr val="tx1"/>
                </a:solidFill>
              </a:rPr>
              <a:t>Creating a Sequence</a:t>
            </a:r>
          </a:p>
        </p:txBody>
      </p:sp>
      <p:sp>
        <p:nvSpPr>
          <p:cNvPr id="15363" name="Rectangle 3"/>
          <p:cNvSpPr>
            <a:spLocks noGrp="1" noChangeArrowheads="1"/>
          </p:cNvSpPr>
          <p:nvPr>
            <p:ph type="body" idx="1"/>
          </p:nvPr>
        </p:nvSpPr>
        <p:spPr>
          <a:xfrm>
            <a:off x="727075" y="1444625"/>
            <a:ext cx="7918450" cy="1066800"/>
          </a:xfrm>
          <a:noFill/>
          <a:ln/>
        </p:spPr>
        <p:txBody>
          <a:bodyPr/>
          <a:lstStyle/>
          <a:p>
            <a:pPr lvl="1"/>
            <a:r>
              <a:rPr lang="en-US"/>
              <a:t>Create a sequence named DEPT_DEPTNO to be used for the primary key of the</a:t>
            </a:r>
            <a:br>
              <a:rPr lang="en-US"/>
            </a:br>
            <a:r>
              <a:rPr lang="en-US"/>
              <a:t>DEPT table.</a:t>
            </a:r>
          </a:p>
          <a:p>
            <a:pPr lvl="1"/>
            <a:r>
              <a:rPr lang="en-US"/>
              <a:t>Do not use the CYCLE option.</a:t>
            </a:r>
          </a:p>
        </p:txBody>
      </p:sp>
      <p:sp>
        <p:nvSpPr>
          <p:cNvPr id="15364" name="Rectangle 4"/>
          <p:cNvSpPr>
            <a:spLocks noChangeArrowheads="1"/>
          </p:cNvSpPr>
          <p:nvPr/>
        </p:nvSpPr>
        <p:spPr bwMode="blackWhite">
          <a:xfrm>
            <a:off x="912813" y="3365500"/>
            <a:ext cx="7518400" cy="2151063"/>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dirty="0">
                <a:solidFill>
                  <a:srgbClr val="000000"/>
                </a:solidFill>
                <a:latin typeface="Courier New" pitchFamily="49" charset="0"/>
              </a:rPr>
              <a:t>SQL&gt; CREATE SEQUENCE </a:t>
            </a:r>
            <a:r>
              <a:rPr lang="en-US" sz="1800" dirty="0" err="1">
                <a:solidFill>
                  <a:srgbClr val="000000"/>
                </a:solidFill>
                <a:latin typeface="Courier New" pitchFamily="49" charset="0"/>
              </a:rPr>
              <a:t>dept_deptno</a:t>
            </a:r>
            <a:endParaRPr lang="en-US" sz="1800" dirty="0">
              <a:solidFill>
                <a:srgbClr val="000000"/>
              </a:solidFill>
              <a:latin typeface="Courier New" pitchFamily="49" charset="0"/>
            </a:endParaRPr>
          </a:p>
          <a:p>
            <a:pPr algn="l">
              <a:lnSpc>
                <a:spcPct val="100000"/>
              </a:lnSpc>
              <a:spcBef>
                <a:spcPct val="0"/>
              </a:spcBef>
              <a:tabLst>
                <a:tab pos="1200150" algn="l"/>
              </a:tabLst>
            </a:pPr>
            <a:r>
              <a:rPr lang="en-US" sz="1800" dirty="0">
                <a:solidFill>
                  <a:srgbClr val="000000"/>
                </a:solidFill>
                <a:latin typeface="Courier New" pitchFamily="49" charset="0"/>
              </a:rPr>
              <a:t>  2	INCREMENT BY 1</a:t>
            </a:r>
          </a:p>
          <a:p>
            <a:pPr algn="l">
              <a:lnSpc>
                <a:spcPct val="100000"/>
              </a:lnSpc>
              <a:spcBef>
                <a:spcPct val="0"/>
              </a:spcBef>
              <a:tabLst>
                <a:tab pos="1200150" algn="l"/>
              </a:tabLst>
            </a:pPr>
            <a:r>
              <a:rPr lang="en-US" sz="1800" dirty="0">
                <a:solidFill>
                  <a:srgbClr val="000000"/>
                </a:solidFill>
                <a:latin typeface="Courier New" pitchFamily="49" charset="0"/>
              </a:rPr>
              <a:t>  3	START WITH 91</a:t>
            </a:r>
          </a:p>
          <a:p>
            <a:pPr algn="l">
              <a:lnSpc>
                <a:spcPct val="100000"/>
              </a:lnSpc>
              <a:spcBef>
                <a:spcPct val="0"/>
              </a:spcBef>
              <a:tabLst>
                <a:tab pos="1200150" algn="l"/>
              </a:tabLst>
            </a:pPr>
            <a:r>
              <a:rPr lang="en-US" sz="1800" dirty="0">
                <a:solidFill>
                  <a:srgbClr val="000000"/>
                </a:solidFill>
                <a:latin typeface="Courier New" pitchFamily="49" charset="0"/>
              </a:rPr>
              <a:t>  4	MAXVALUE 100</a:t>
            </a:r>
          </a:p>
          <a:p>
            <a:pPr algn="l">
              <a:lnSpc>
                <a:spcPct val="100000"/>
              </a:lnSpc>
              <a:spcBef>
                <a:spcPct val="0"/>
              </a:spcBef>
              <a:tabLst>
                <a:tab pos="1200150" algn="l"/>
              </a:tabLst>
            </a:pPr>
            <a:r>
              <a:rPr lang="en-US" sz="1800" dirty="0">
                <a:solidFill>
                  <a:srgbClr val="000000"/>
                </a:solidFill>
                <a:latin typeface="Courier New" pitchFamily="49" charset="0"/>
              </a:rPr>
              <a:t>  5	NOCACHE</a:t>
            </a:r>
          </a:p>
          <a:p>
            <a:pPr algn="l">
              <a:lnSpc>
                <a:spcPct val="100000"/>
              </a:lnSpc>
              <a:spcBef>
                <a:spcPct val="0"/>
              </a:spcBef>
              <a:tabLst>
                <a:tab pos="1200150" algn="l"/>
              </a:tabLst>
            </a:pPr>
            <a:r>
              <a:rPr lang="en-US" sz="1800" dirty="0">
                <a:solidFill>
                  <a:srgbClr val="000000"/>
                </a:solidFill>
                <a:latin typeface="Courier New" pitchFamily="49" charset="0"/>
              </a:rPr>
              <a:t>  6	NOCYCLE;</a:t>
            </a:r>
          </a:p>
          <a:p>
            <a:pPr algn="l">
              <a:lnSpc>
                <a:spcPct val="100000"/>
              </a:lnSpc>
              <a:spcBef>
                <a:spcPct val="0"/>
              </a:spcBef>
              <a:tabLst>
                <a:tab pos="1200150" algn="l"/>
              </a:tabLst>
            </a:pPr>
            <a:r>
              <a:rPr lang="en-US" sz="1800" dirty="0">
                <a:solidFill>
                  <a:srgbClr val="FF3300"/>
                </a:solidFill>
                <a:effectLst>
                  <a:outerShdw blurRad="38100" dist="38100" dir="2700000" algn="tl">
                    <a:srgbClr val="000000"/>
                  </a:outerShdw>
                </a:effectLst>
                <a:latin typeface="Courier New" pitchFamily="49" charset="0"/>
              </a:rPr>
              <a:t>Sequence created.</a:t>
            </a:r>
          </a:p>
        </p:txBody>
      </p:sp>
      <p:sp>
        <p:nvSpPr>
          <p:cNvPr id="5" name="Slide Number Placeholder 4"/>
          <p:cNvSpPr>
            <a:spLocks noGrp="1"/>
          </p:cNvSpPr>
          <p:nvPr>
            <p:ph type="sldNum" sz="quarter" idx="12"/>
          </p:nvPr>
        </p:nvSpPr>
        <p:spPr/>
        <p:txBody>
          <a:bodyPr/>
          <a:lstStyle/>
          <a:p>
            <a:pPr>
              <a:defRPr/>
            </a:pPr>
            <a:fld id="{6C7A8632-7304-4A16-9764-8BED3D3E8194}" type="slidenum">
              <a:rPr lang="en-US" smtClean="0"/>
              <a:pPr>
                <a:defRPr/>
              </a:pPr>
              <a:t>5</a:t>
            </a:fld>
            <a:endParaRPr lang="en-US" dirty="0"/>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p:spPr>
        <p:txBody>
          <a:bodyPr/>
          <a:lstStyle/>
          <a:p>
            <a:pPr algn="l"/>
            <a:r>
              <a:rPr lang="en-US" b="1" dirty="0">
                <a:solidFill>
                  <a:schemeClr val="tx1"/>
                </a:solidFill>
              </a:rPr>
              <a:t>Confirming Sequences</a:t>
            </a:r>
          </a:p>
        </p:txBody>
      </p:sp>
      <p:sp>
        <p:nvSpPr>
          <p:cNvPr id="17411" name="Rectangle 3"/>
          <p:cNvSpPr>
            <a:spLocks noGrp="1" noChangeArrowheads="1"/>
          </p:cNvSpPr>
          <p:nvPr>
            <p:ph type="body" idx="1"/>
          </p:nvPr>
        </p:nvSpPr>
        <p:spPr>
          <a:xfrm>
            <a:off x="847725" y="1533525"/>
            <a:ext cx="7385050" cy="3940175"/>
          </a:xfrm>
          <a:noFill/>
          <a:ln/>
        </p:spPr>
        <p:txBody>
          <a:bodyPr/>
          <a:lstStyle/>
          <a:p>
            <a:pPr lvl="1"/>
            <a:r>
              <a:rPr lang="en-US" dirty="0"/>
              <a:t>Verify your sequence values in the USER_SEQUENCES data dictionary table.</a:t>
            </a:r>
          </a:p>
          <a:p>
            <a:pPr lvl="1">
              <a:buFontTx/>
              <a:buNone/>
            </a:pPr>
            <a:endParaRPr lang="en-US" dirty="0"/>
          </a:p>
          <a:p>
            <a:pPr lvl="1">
              <a:buFontTx/>
              <a:buNone/>
            </a:pPr>
            <a:endParaRPr lang="en-US" dirty="0"/>
          </a:p>
          <a:p>
            <a:pPr lvl="1">
              <a:buFontTx/>
              <a:buNone/>
            </a:pPr>
            <a:endParaRPr lang="en-US" dirty="0"/>
          </a:p>
          <a:p>
            <a:pPr lvl="1"/>
            <a:r>
              <a:rPr lang="en-US" dirty="0"/>
              <a:t>The LAST_NUMBER column displays the next available sequence number.</a:t>
            </a:r>
          </a:p>
        </p:txBody>
      </p:sp>
      <p:sp>
        <p:nvSpPr>
          <p:cNvPr id="17412" name="Rectangle 4"/>
          <p:cNvSpPr>
            <a:spLocks noChangeArrowheads="1"/>
          </p:cNvSpPr>
          <p:nvPr/>
        </p:nvSpPr>
        <p:spPr bwMode="blackWhite">
          <a:xfrm>
            <a:off x="914400" y="2362200"/>
            <a:ext cx="7518400" cy="105410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dirty="0">
                <a:solidFill>
                  <a:srgbClr val="000000"/>
                </a:solidFill>
                <a:latin typeface="Courier New" pitchFamily="49" charset="0"/>
              </a:rPr>
              <a:t>SQL&gt; SELECT	</a:t>
            </a:r>
            <a:r>
              <a:rPr lang="en-US" sz="1800" dirty="0" err="1">
                <a:solidFill>
                  <a:srgbClr val="000000"/>
                </a:solidFill>
                <a:latin typeface="Courier New" pitchFamily="49" charset="0"/>
              </a:rPr>
              <a:t>sequence_name</a:t>
            </a:r>
            <a:r>
              <a:rPr lang="en-US" sz="1800" dirty="0">
                <a:solidFill>
                  <a:srgbClr val="000000"/>
                </a:solidFill>
                <a:latin typeface="Courier New" pitchFamily="49" charset="0"/>
              </a:rPr>
              <a:t>, </a:t>
            </a:r>
            <a:r>
              <a:rPr lang="en-US" sz="1800" dirty="0" err="1">
                <a:solidFill>
                  <a:srgbClr val="000000"/>
                </a:solidFill>
                <a:latin typeface="Courier New" pitchFamily="49" charset="0"/>
              </a:rPr>
              <a:t>min_value</a:t>
            </a:r>
            <a:r>
              <a:rPr lang="en-US" sz="1800" dirty="0">
                <a:solidFill>
                  <a:srgbClr val="000000"/>
                </a:solidFill>
                <a:latin typeface="Courier New" pitchFamily="49" charset="0"/>
              </a:rPr>
              <a:t>, </a:t>
            </a:r>
            <a:r>
              <a:rPr lang="en-US" sz="1800" dirty="0" err="1">
                <a:solidFill>
                  <a:srgbClr val="000000"/>
                </a:solidFill>
                <a:latin typeface="Courier New" pitchFamily="49" charset="0"/>
              </a:rPr>
              <a:t>max_value</a:t>
            </a:r>
            <a:r>
              <a:rPr lang="en-US" sz="1800" dirty="0">
                <a:solidFill>
                  <a:srgbClr val="000000"/>
                </a:solidFill>
                <a:latin typeface="Courier New" pitchFamily="49" charset="0"/>
              </a:rPr>
              <a:t>, </a:t>
            </a:r>
          </a:p>
          <a:p>
            <a:pPr algn="l">
              <a:lnSpc>
                <a:spcPct val="100000"/>
              </a:lnSpc>
              <a:spcBef>
                <a:spcPct val="0"/>
              </a:spcBef>
              <a:tabLst>
                <a:tab pos="1200150" algn="l"/>
              </a:tabLst>
            </a:pPr>
            <a:r>
              <a:rPr lang="en-US" sz="1800" dirty="0">
                <a:solidFill>
                  <a:srgbClr val="000000"/>
                </a:solidFill>
                <a:latin typeface="Courier New" pitchFamily="49" charset="0"/>
              </a:rPr>
              <a:t>  2  		</a:t>
            </a:r>
            <a:r>
              <a:rPr lang="en-US" sz="1800" dirty="0" err="1">
                <a:solidFill>
                  <a:srgbClr val="000000"/>
                </a:solidFill>
                <a:latin typeface="Courier New" pitchFamily="49" charset="0"/>
              </a:rPr>
              <a:t>increment_by</a:t>
            </a:r>
            <a:r>
              <a:rPr lang="en-US" sz="1800" dirty="0">
                <a:solidFill>
                  <a:srgbClr val="000000"/>
                </a:solidFill>
                <a:latin typeface="Courier New" pitchFamily="49" charset="0"/>
              </a:rPr>
              <a:t>, </a:t>
            </a:r>
            <a:r>
              <a:rPr lang="en-US" sz="1800" dirty="0" err="1">
                <a:solidFill>
                  <a:srgbClr val="000000"/>
                </a:solidFill>
                <a:latin typeface="Courier New" pitchFamily="49" charset="0"/>
              </a:rPr>
              <a:t>last_number</a:t>
            </a:r>
            <a:endParaRPr lang="en-US" sz="1800" dirty="0">
              <a:solidFill>
                <a:srgbClr val="000000"/>
              </a:solidFill>
              <a:latin typeface="Courier New" pitchFamily="49" charset="0"/>
            </a:endParaRPr>
          </a:p>
          <a:p>
            <a:pPr algn="l">
              <a:lnSpc>
                <a:spcPct val="100000"/>
              </a:lnSpc>
              <a:spcBef>
                <a:spcPct val="0"/>
              </a:spcBef>
              <a:tabLst>
                <a:tab pos="1200150" algn="l"/>
              </a:tabLst>
            </a:pPr>
            <a:r>
              <a:rPr lang="en-US" sz="1800" dirty="0">
                <a:solidFill>
                  <a:srgbClr val="000000"/>
                </a:solidFill>
                <a:latin typeface="Courier New" pitchFamily="49" charset="0"/>
              </a:rPr>
              <a:t>  3  FROM	</a:t>
            </a:r>
            <a:r>
              <a:rPr lang="en-US" sz="1800" dirty="0" err="1">
                <a:solidFill>
                  <a:srgbClr val="000000"/>
                </a:solidFill>
                <a:latin typeface="Courier New" pitchFamily="49" charset="0"/>
              </a:rPr>
              <a:t>user_sequences</a:t>
            </a:r>
            <a:r>
              <a:rPr lang="en-US" sz="1800" dirty="0">
                <a:solidFill>
                  <a:srgbClr val="000000"/>
                </a:solidFill>
                <a:latin typeface="Courier New" pitchFamily="49" charset="0"/>
              </a:rPr>
              <a:t>;</a:t>
            </a:r>
          </a:p>
        </p:txBody>
      </p:sp>
      <p:sp>
        <p:nvSpPr>
          <p:cNvPr id="5" name="Slide Number Placeholder 4"/>
          <p:cNvSpPr>
            <a:spLocks noGrp="1"/>
          </p:cNvSpPr>
          <p:nvPr>
            <p:ph type="sldNum" sz="quarter" idx="12"/>
          </p:nvPr>
        </p:nvSpPr>
        <p:spPr/>
        <p:txBody>
          <a:bodyPr/>
          <a:lstStyle/>
          <a:p>
            <a:pPr>
              <a:defRPr/>
            </a:pPr>
            <a:fld id="{6C7A8632-7304-4A16-9764-8BED3D3E8194}" type="slidenum">
              <a:rPr lang="en-US" smtClean="0"/>
              <a:pPr>
                <a:defRPr/>
              </a:pPr>
              <a:t>6</a:t>
            </a:fld>
            <a:endParaRPr lang="en-US" dirty="0"/>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a:lstStyle/>
          <a:p>
            <a:pPr algn="l"/>
            <a:r>
              <a:rPr lang="en-US" sz="2800" b="1" dirty="0">
                <a:solidFill>
                  <a:schemeClr val="tx1"/>
                </a:solidFill>
              </a:rPr>
              <a:t>NEXTVAL and CURRVAL </a:t>
            </a:r>
            <a:r>
              <a:rPr lang="en-US" sz="2800" b="1" dirty="0" err="1">
                <a:solidFill>
                  <a:schemeClr val="tx1"/>
                </a:solidFill>
              </a:rPr>
              <a:t>Pseudocolumns</a:t>
            </a:r>
            <a:endParaRPr lang="en-US" sz="2800" b="1" dirty="0">
              <a:solidFill>
                <a:schemeClr val="tx1"/>
              </a:solidFill>
            </a:endParaRPr>
          </a:p>
        </p:txBody>
      </p:sp>
      <p:sp>
        <p:nvSpPr>
          <p:cNvPr id="19459" name="Rectangle 3"/>
          <p:cNvSpPr>
            <a:spLocks noGrp="1" noChangeArrowheads="1"/>
          </p:cNvSpPr>
          <p:nvPr>
            <p:ph type="body" idx="1"/>
          </p:nvPr>
        </p:nvSpPr>
        <p:spPr>
          <a:xfrm>
            <a:off x="860425" y="1795463"/>
            <a:ext cx="7385050" cy="4197350"/>
          </a:xfrm>
          <a:noFill/>
          <a:ln/>
        </p:spPr>
        <p:txBody>
          <a:bodyPr/>
          <a:lstStyle/>
          <a:p>
            <a:pPr lvl="1"/>
            <a:r>
              <a:rPr lang="en-US"/>
              <a:t>NEXTVAL returns the next available sequence value.</a:t>
            </a:r>
          </a:p>
          <a:p>
            <a:pPr lvl="1">
              <a:buFontTx/>
              <a:buNone/>
            </a:pPr>
            <a:r>
              <a:rPr lang="en-US"/>
              <a:t>	It returns a unique value every time it is referenced, even for different users.</a:t>
            </a:r>
          </a:p>
          <a:p>
            <a:pPr lvl="1"/>
            <a:r>
              <a:rPr lang="en-US"/>
              <a:t>CURRVAL obtains the current sequence value.</a:t>
            </a:r>
          </a:p>
          <a:p>
            <a:pPr lvl="1">
              <a:buFontTx/>
              <a:buNone/>
            </a:pPr>
            <a:r>
              <a:rPr lang="en-US"/>
              <a:t>	NEXTVAL must be issued for that sequence before CURRVAL contains a value.</a:t>
            </a:r>
          </a:p>
        </p:txBody>
      </p:sp>
      <p:sp>
        <p:nvSpPr>
          <p:cNvPr id="4" name="Slide Number Placeholder 3"/>
          <p:cNvSpPr>
            <a:spLocks noGrp="1"/>
          </p:cNvSpPr>
          <p:nvPr>
            <p:ph type="sldNum" sz="quarter" idx="12"/>
          </p:nvPr>
        </p:nvSpPr>
        <p:spPr/>
        <p:txBody>
          <a:bodyPr/>
          <a:lstStyle/>
          <a:p>
            <a:pPr>
              <a:defRPr/>
            </a:pPr>
            <a:fld id="{6C7A8632-7304-4A16-9764-8BED3D3E8194}" type="slidenum">
              <a:rPr lang="en-US" smtClean="0"/>
              <a:pPr>
                <a:defRPr/>
              </a:pPr>
              <a:t>7</a:t>
            </a:fld>
            <a:endParaRPr lang="en-US" dirty="0"/>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a:ln/>
        </p:spPr>
        <p:txBody>
          <a:bodyPr/>
          <a:lstStyle/>
          <a:p>
            <a:pPr algn="l"/>
            <a:r>
              <a:rPr lang="en-US" sz="2800" b="1" dirty="0">
                <a:solidFill>
                  <a:schemeClr val="tx1"/>
                </a:solidFill>
              </a:rPr>
              <a:t>NEXTVAL and CURRVAL </a:t>
            </a:r>
            <a:r>
              <a:rPr lang="en-US" sz="2800" b="1" dirty="0" err="1">
                <a:solidFill>
                  <a:schemeClr val="tx1"/>
                </a:solidFill>
              </a:rPr>
              <a:t>Pseudocolumns</a:t>
            </a:r>
            <a:endParaRPr lang="en-US" sz="2800" b="1" dirty="0">
              <a:solidFill>
                <a:schemeClr val="tx1"/>
              </a:solidFill>
            </a:endParaRPr>
          </a:p>
        </p:txBody>
      </p:sp>
      <p:sp>
        <p:nvSpPr>
          <p:cNvPr id="21507" name="Rectangle 3"/>
          <p:cNvSpPr>
            <a:spLocks noGrp="1" noChangeArrowheads="1"/>
          </p:cNvSpPr>
          <p:nvPr>
            <p:ph type="body" idx="1"/>
          </p:nvPr>
        </p:nvSpPr>
        <p:spPr>
          <a:xfrm>
            <a:off x="860425" y="1795463"/>
            <a:ext cx="7385050" cy="4197350"/>
          </a:xfrm>
          <a:noFill/>
          <a:ln/>
        </p:spPr>
        <p:txBody>
          <a:bodyPr/>
          <a:lstStyle/>
          <a:p>
            <a:pPr lvl="1"/>
            <a:r>
              <a:rPr lang="en-US"/>
              <a:t>NEXTVAL returns the next available sequence value.</a:t>
            </a:r>
          </a:p>
          <a:p>
            <a:pPr lvl="1">
              <a:buFontTx/>
              <a:buNone/>
            </a:pPr>
            <a:r>
              <a:rPr lang="en-US"/>
              <a:t>	It returns a unique value every time it is referenced, even for different users.</a:t>
            </a:r>
          </a:p>
          <a:p>
            <a:pPr lvl="1"/>
            <a:r>
              <a:rPr lang="en-US"/>
              <a:t>CURRVAL obtains the current sequence value.</a:t>
            </a:r>
          </a:p>
          <a:p>
            <a:pPr lvl="1">
              <a:buFontTx/>
              <a:buNone/>
            </a:pPr>
            <a:r>
              <a:rPr lang="en-US"/>
              <a:t>	NEXTVAL must be issued for that sequence before CURRVAL contains a value.</a:t>
            </a:r>
          </a:p>
        </p:txBody>
      </p:sp>
      <p:sp>
        <p:nvSpPr>
          <p:cNvPr id="4" name="Slide Number Placeholder 3"/>
          <p:cNvSpPr>
            <a:spLocks noGrp="1"/>
          </p:cNvSpPr>
          <p:nvPr>
            <p:ph type="sldNum" sz="quarter" idx="12"/>
          </p:nvPr>
        </p:nvSpPr>
        <p:spPr/>
        <p:txBody>
          <a:bodyPr/>
          <a:lstStyle/>
          <a:p>
            <a:pPr>
              <a:defRPr/>
            </a:pPr>
            <a:fld id="{6C7A8632-7304-4A16-9764-8BED3D3E8194}" type="slidenum">
              <a:rPr lang="en-US" smtClean="0"/>
              <a:pPr>
                <a:defRPr/>
              </a:pPr>
              <a:t>8</a:t>
            </a:fld>
            <a:endParaRPr lang="en-US" dirty="0"/>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a:ln/>
        </p:spPr>
        <p:txBody>
          <a:bodyPr/>
          <a:lstStyle/>
          <a:p>
            <a:pPr algn="l"/>
            <a:r>
              <a:rPr lang="en-US" b="1" dirty="0">
                <a:solidFill>
                  <a:schemeClr val="tx1"/>
                </a:solidFill>
              </a:rPr>
              <a:t>Using a Sequence</a:t>
            </a:r>
          </a:p>
        </p:txBody>
      </p:sp>
      <p:sp>
        <p:nvSpPr>
          <p:cNvPr id="23555" name="Rectangle 3"/>
          <p:cNvSpPr>
            <a:spLocks noGrp="1" noChangeArrowheads="1"/>
          </p:cNvSpPr>
          <p:nvPr>
            <p:ph type="body" idx="1"/>
          </p:nvPr>
        </p:nvSpPr>
        <p:spPr>
          <a:xfrm>
            <a:off x="860425" y="1314450"/>
            <a:ext cx="7385050" cy="3671888"/>
          </a:xfrm>
          <a:noFill/>
          <a:ln/>
        </p:spPr>
        <p:txBody>
          <a:bodyPr/>
          <a:lstStyle/>
          <a:p>
            <a:pPr lvl="1"/>
            <a:r>
              <a:rPr lang="en-US"/>
              <a:t>Insert a new department named “MARKETING” in San Diego.</a:t>
            </a:r>
            <a:endParaRPr lang="en-US">
              <a:solidFill>
                <a:srgbClr val="FF0033"/>
              </a:solidFill>
            </a:endParaRPr>
          </a:p>
          <a:p>
            <a:pPr lvl="1">
              <a:buFontTx/>
              <a:buNone/>
            </a:pPr>
            <a:endParaRPr lang="en-US"/>
          </a:p>
          <a:p>
            <a:pPr lvl="1">
              <a:buFontTx/>
              <a:buNone/>
            </a:pPr>
            <a:endParaRPr lang="en-US"/>
          </a:p>
          <a:p>
            <a:pPr lvl="1">
              <a:buFontTx/>
              <a:buNone/>
            </a:pPr>
            <a:endParaRPr lang="en-US" sz="3500"/>
          </a:p>
          <a:p>
            <a:pPr lvl="1"/>
            <a:r>
              <a:rPr lang="en-US"/>
              <a:t>View the current value for the DEPT_DEPTNO sequence.</a:t>
            </a:r>
          </a:p>
        </p:txBody>
      </p:sp>
      <p:sp>
        <p:nvSpPr>
          <p:cNvPr id="23556" name="Rectangle 4"/>
          <p:cNvSpPr>
            <a:spLocks noChangeArrowheads="1"/>
          </p:cNvSpPr>
          <p:nvPr/>
        </p:nvSpPr>
        <p:spPr bwMode="blackWhite">
          <a:xfrm>
            <a:off x="912813" y="2289175"/>
            <a:ext cx="7518400" cy="11906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dirty="0">
                <a:solidFill>
                  <a:srgbClr val="000000"/>
                </a:solidFill>
                <a:latin typeface="Courier New" pitchFamily="49" charset="0"/>
              </a:rPr>
              <a:t>SQL&gt; INSERT INTO	</a:t>
            </a:r>
            <a:r>
              <a:rPr lang="en-US" sz="1800" dirty="0" err="1">
                <a:solidFill>
                  <a:srgbClr val="000000"/>
                </a:solidFill>
                <a:latin typeface="Courier New" pitchFamily="49" charset="0"/>
              </a:rPr>
              <a:t>dept</a:t>
            </a:r>
            <a:r>
              <a:rPr lang="en-US" sz="1800" dirty="0">
                <a:solidFill>
                  <a:srgbClr val="000000"/>
                </a:solidFill>
                <a:latin typeface="Courier New" pitchFamily="49" charset="0"/>
              </a:rPr>
              <a:t>(</a:t>
            </a:r>
            <a:r>
              <a:rPr lang="en-US" sz="1800" dirty="0" err="1">
                <a:solidFill>
                  <a:srgbClr val="000000"/>
                </a:solidFill>
                <a:latin typeface="Courier New" pitchFamily="49" charset="0"/>
              </a:rPr>
              <a:t>deptno</a:t>
            </a:r>
            <a:r>
              <a:rPr lang="en-US" sz="1800" dirty="0">
                <a:solidFill>
                  <a:srgbClr val="000000"/>
                </a:solidFill>
                <a:latin typeface="Courier New" pitchFamily="49" charset="0"/>
              </a:rPr>
              <a:t>, </a:t>
            </a:r>
            <a:r>
              <a:rPr lang="en-US" sz="1800" dirty="0" err="1">
                <a:solidFill>
                  <a:srgbClr val="000000"/>
                </a:solidFill>
                <a:latin typeface="Courier New" pitchFamily="49" charset="0"/>
              </a:rPr>
              <a:t>dname</a:t>
            </a:r>
            <a:r>
              <a:rPr lang="en-US" sz="1800" dirty="0">
                <a:solidFill>
                  <a:srgbClr val="000000"/>
                </a:solidFill>
                <a:latin typeface="Courier New" pitchFamily="49" charset="0"/>
              </a:rPr>
              <a:t>, </a:t>
            </a:r>
            <a:r>
              <a:rPr lang="en-US" sz="1800" dirty="0" err="1">
                <a:solidFill>
                  <a:srgbClr val="000000"/>
                </a:solidFill>
                <a:latin typeface="Courier New" pitchFamily="49" charset="0"/>
              </a:rPr>
              <a:t>loc</a:t>
            </a:r>
            <a:r>
              <a:rPr lang="en-US" sz="1800" dirty="0">
                <a:solidFill>
                  <a:srgbClr val="000000"/>
                </a:solidFill>
                <a:latin typeface="Courier New" pitchFamily="49" charset="0"/>
              </a:rPr>
              <a:t>)</a:t>
            </a:r>
          </a:p>
          <a:p>
            <a:pPr algn="l">
              <a:lnSpc>
                <a:spcPct val="100000"/>
              </a:lnSpc>
              <a:spcBef>
                <a:spcPct val="0"/>
              </a:spcBef>
              <a:tabLst>
                <a:tab pos="1200150" algn="l"/>
              </a:tabLst>
            </a:pPr>
            <a:r>
              <a:rPr lang="en-US" sz="1800" dirty="0">
                <a:solidFill>
                  <a:srgbClr val="000000"/>
                </a:solidFill>
                <a:latin typeface="Courier New" pitchFamily="49" charset="0"/>
              </a:rPr>
              <a:t>  2  VALUES		(</a:t>
            </a:r>
            <a:r>
              <a:rPr lang="en-US" sz="1800" dirty="0" err="1">
                <a:solidFill>
                  <a:srgbClr val="000000"/>
                </a:solidFill>
                <a:latin typeface="Courier New" pitchFamily="49" charset="0"/>
              </a:rPr>
              <a:t>dept_deptno.NEXTVAL</a:t>
            </a:r>
            <a:r>
              <a:rPr lang="en-US" sz="1800" dirty="0">
                <a:solidFill>
                  <a:srgbClr val="000000"/>
                </a:solidFill>
                <a:latin typeface="Courier New" pitchFamily="49" charset="0"/>
              </a:rPr>
              <a:t>, </a:t>
            </a:r>
          </a:p>
          <a:p>
            <a:pPr algn="l">
              <a:lnSpc>
                <a:spcPct val="100000"/>
              </a:lnSpc>
              <a:spcBef>
                <a:spcPct val="0"/>
              </a:spcBef>
              <a:tabLst>
                <a:tab pos="1200150" algn="l"/>
              </a:tabLst>
            </a:pPr>
            <a:r>
              <a:rPr lang="en-US" sz="1800" dirty="0">
                <a:solidFill>
                  <a:srgbClr val="000000"/>
                </a:solidFill>
                <a:latin typeface="Courier New" pitchFamily="49" charset="0"/>
              </a:rPr>
              <a:t>  3	 	       'MARKETING', 'SAN DIEGO');</a:t>
            </a:r>
          </a:p>
          <a:p>
            <a:pPr algn="l">
              <a:lnSpc>
                <a:spcPct val="100000"/>
              </a:lnSpc>
              <a:spcBef>
                <a:spcPct val="0"/>
              </a:spcBef>
              <a:tabLst>
                <a:tab pos="1200150" algn="l"/>
              </a:tabLst>
            </a:pPr>
            <a:r>
              <a:rPr lang="en-US" sz="1800" dirty="0">
                <a:solidFill>
                  <a:srgbClr val="FF3300"/>
                </a:solidFill>
                <a:effectLst>
                  <a:outerShdw blurRad="38100" dist="38100" dir="2700000" algn="tl">
                    <a:srgbClr val="000000"/>
                  </a:outerShdw>
                </a:effectLst>
                <a:latin typeface="Courier New" pitchFamily="49" charset="0"/>
              </a:rPr>
              <a:t>1 row created.</a:t>
            </a:r>
          </a:p>
        </p:txBody>
      </p:sp>
      <p:sp>
        <p:nvSpPr>
          <p:cNvPr id="23557" name="Rectangle 5"/>
          <p:cNvSpPr>
            <a:spLocks noChangeArrowheads="1"/>
          </p:cNvSpPr>
          <p:nvPr/>
        </p:nvSpPr>
        <p:spPr bwMode="blackWhite">
          <a:xfrm>
            <a:off x="912813" y="5033963"/>
            <a:ext cx="7518400" cy="6413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dirty="0">
                <a:solidFill>
                  <a:srgbClr val="000000"/>
                </a:solidFill>
                <a:latin typeface="Courier New" pitchFamily="49" charset="0"/>
              </a:rPr>
              <a:t>SQL&gt; SELECT	</a:t>
            </a:r>
            <a:r>
              <a:rPr lang="en-US" sz="1800" dirty="0" err="1">
                <a:solidFill>
                  <a:srgbClr val="000000"/>
                </a:solidFill>
                <a:latin typeface="Courier New" pitchFamily="49" charset="0"/>
              </a:rPr>
              <a:t>dept_deptno.CURRVAL</a:t>
            </a:r>
            <a:endParaRPr lang="en-US" sz="1800" dirty="0">
              <a:solidFill>
                <a:srgbClr val="000000"/>
              </a:solidFill>
              <a:latin typeface="Courier New" pitchFamily="49" charset="0"/>
            </a:endParaRPr>
          </a:p>
          <a:p>
            <a:pPr algn="l">
              <a:lnSpc>
                <a:spcPct val="100000"/>
              </a:lnSpc>
              <a:spcBef>
                <a:spcPct val="0"/>
              </a:spcBef>
              <a:tabLst>
                <a:tab pos="1200150" algn="l"/>
              </a:tabLst>
            </a:pPr>
            <a:r>
              <a:rPr lang="en-US" sz="1800" dirty="0">
                <a:solidFill>
                  <a:srgbClr val="000000"/>
                </a:solidFill>
                <a:latin typeface="Courier New" pitchFamily="49" charset="0"/>
              </a:rPr>
              <a:t>  2  FROM	dual;</a:t>
            </a:r>
          </a:p>
        </p:txBody>
      </p:sp>
      <p:sp>
        <p:nvSpPr>
          <p:cNvPr id="6" name="Slide Number Placeholder 5"/>
          <p:cNvSpPr>
            <a:spLocks noGrp="1"/>
          </p:cNvSpPr>
          <p:nvPr>
            <p:ph type="sldNum" sz="quarter" idx="12"/>
          </p:nvPr>
        </p:nvSpPr>
        <p:spPr/>
        <p:txBody>
          <a:bodyPr/>
          <a:lstStyle/>
          <a:p>
            <a:pPr>
              <a:defRPr/>
            </a:pPr>
            <a:fld id="{6C7A8632-7304-4A16-9764-8BED3D3E8194}" type="slidenum">
              <a:rPr lang="en-US" smtClean="0"/>
              <a:pPr>
                <a:defRPr/>
              </a:pPr>
              <a:t>9</a:t>
            </a:fld>
            <a:endParaRPr lang="en-US" dirty="0"/>
          </a:p>
        </p:txBody>
      </p:sp>
    </p:spTree>
  </p:cSld>
  <p:clrMapOvr>
    <a:masterClrMapping/>
  </p:clrMapOvr>
  <p:transition spd="slow"/>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4046</TotalTime>
  <Words>1515</Words>
  <Application>Microsoft Office PowerPoint</Application>
  <PresentationFormat>On-screen Show (4:3)</PresentationFormat>
  <Paragraphs>237</Paragraphs>
  <Slides>14</Slides>
  <Notes>12</Notes>
  <HiddenSlides>1</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Civic</vt:lpstr>
      <vt:lpstr> Introduction to Database  Lecture 17: Sequence </vt:lpstr>
      <vt:lpstr>Learning Objectives</vt:lpstr>
      <vt:lpstr>What Is a Sequence?</vt:lpstr>
      <vt:lpstr>The CREATE SEQUENCE Statement</vt:lpstr>
      <vt:lpstr>Creating a Sequence</vt:lpstr>
      <vt:lpstr>Confirming Sequences</vt:lpstr>
      <vt:lpstr>NEXTVAL and CURRVAL Pseudocolumns</vt:lpstr>
      <vt:lpstr>NEXTVAL and CURRVAL Pseudocolumns</vt:lpstr>
      <vt:lpstr>Using a Sequence</vt:lpstr>
      <vt:lpstr>Using a Sequence</vt:lpstr>
      <vt:lpstr>Modifying a Sequence</vt:lpstr>
      <vt:lpstr>Guidelines for Modifying a Sequence</vt:lpstr>
      <vt:lpstr>Removing a Sequence</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subject>Advance Database Management System</dc:subject>
  <dc:creator>Juena Ahmed Noshin</dc:creator>
  <cp:lastModifiedBy>user pc</cp:lastModifiedBy>
  <cp:revision>375</cp:revision>
  <cp:lastPrinted>1998-06-30T18:28:36Z</cp:lastPrinted>
  <dcterms:created xsi:type="dcterms:W3CDTF">1995-06-17T23:31:02Z</dcterms:created>
  <dcterms:modified xsi:type="dcterms:W3CDTF">2020-09-05T20:33:50Z</dcterms:modified>
</cp:coreProperties>
</file>