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266" r:id="rId7"/>
    <p:sldId id="291" r:id="rId8"/>
    <p:sldId id="269" r:id="rId9"/>
    <p:sldId id="293" r:id="rId10"/>
    <p:sldId id="292" r:id="rId11"/>
    <p:sldId id="294" r:id="rId12"/>
    <p:sldId id="295" r:id="rId13"/>
    <p:sldId id="310" r:id="rId14"/>
    <p:sldId id="296" r:id="rId15"/>
    <p:sldId id="298" r:id="rId16"/>
    <p:sldId id="297" r:id="rId17"/>
    <p:sldId id="311" r:id="rId18"/>
    <p:sldId id="312" r:id="rId19"/>
    <p:sldId id="313" r:id="rId20"/>
    <p:sldId id="314" r:id="rId21"/>
    <p:sldId id="300" r:id="rId22"/>
    <p:sldId id="270" r:id="rId23"/>
    <p:sldId id="304" r:id="rId24"/>
    <p:sldId id="271" r:id="rId25"/>
    <p:sldId id="272" r:id="rId26"/>
    <p:sldId id="273" r:id="rId27"/>
    <p:sldId id="274" r:id="rId28"/>
    <p:sldId id="307" r:id="rId29"/>
    <p:sldId id="275" r:id="rId30"/>
    <p:sldId id="276" r:id="rId31"/>
    <p:sldId id="319" r:id="rId32"/>
    <p:sldId id="318" r:id="rId33"/>
    <p:sldId id="315" r:id="rId34"/>
    <p:sldId id="277" r:id="rId35"/>
    <p:sldId id="308" r:id="rId36"/>
    <p:sldId id="309" r:id="rId37"/>
    <p:sldId id="278" r:id="rId38"/>
    <p:sldId id="279" r:id="rId39"/>
    <p:sldId id="280" r:id="rId40"/>
    <p:sldId id="316" r:id="rId41"/>
    <p:sldId id="320" r:id="rId42"/>
    <p:sldId id="321" r:id="rId43"/>
    <p:sldId id="322" r:id="rId44"/>
    <p:sldId id="323" r:id="rId45"/>
    <p:sldId id="324" r:id="rId46"/>
    <p:sldId id="325" r:id="rId47"/>
    <p:sldId id="326" r:id="rId48"/>
    <p:sldId id="317" r:id="rId49"/>
    <p:sldId id="265" r:id="rId50"/>
    <p:sldId id="2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26-Jul-21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26-Jul-21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26-Jul-21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26-Jul-21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1202172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a:t>Eleven (11)</a:t>
                      </a:r>
                    </a:p>
                  </a:txBody>
                  <a:tcPr/>
                </a:tc>
                <a:tc>
                  <a:txBody>
                    <a:bodyPr/>
                    <a:lstStyle/>
                    <a:p>
                      <a:r>
                        <a:rPr lang="en-US" dirty="0"/>
                        <a:t>Week No:</a:t>
                      </a:r>
                    </a:p>
                  </a:txBody>
                  <a:tcPr/>
                </a:tc>
                <a:tc>
                  <a:txBody>
                    <a:bodyPr/>
                    <a:lstStyle/>
                    <a:p>
                      <a:r>
                        <a:rPr lang="en-US" dirty="0"/>
                        <a:t>Twelve (12)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Dr. Ashraf </a:t>
                      </a:r>
                      <a:r>
                        <a:rPr lang="en-US" i="1" dirty="0" err="1" smtClean="0"/>
                        <a:t>Uddin</a:t>
                      </a:r>
                      <a:r>
                        <a:rPr lang="en-US" i="1" dirty="0"/>
                        <a:t>				</a:t>
                      </a:r>
                      <a:r>
                        <a:rPr lang="en-US" i="1" dirty="0" smtClean="0"/>
                        <a:t>dr.ashraf@aiub.edu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our brains work?</a:t>
            </a:r>
          </a:p>
        </p:txBody>
      </p:sp>
      <p:sp>
        <p:nvSpPr>
          <p:cNvPr id="3" name="TextBox 2"/>
          <p:cNvSpPr txBox="1"/>
          <p:nvPr/>
        </p:nvSpPr>
        <p:spPr>
          <a:xfrm>
            <a:off x="421341" y="2270166"/>
            <a:ext cx="8287230" cy="1846659"/>
          </a:xfrm>
          <a:prstGeom prst="rect">
            <a:avLst/>
          </a:prstGeom>
          <a:noFill/>
        </p:spPr>
        <p:txBody>
          <a:bodyPr wrap="square" rtlCol="0">
            <a:spAutoFit/>
          </a:bodyPr>
          <a:lstStyle/>
          <a:p>
            <a:pPr marL="342900" indent="-342900" algn="just">
              <a:buFont typeface="Wingdings" pitchFamily="2" charset="2"/>
              <a:buChar char="ü"/>
            </a:pPr>
            <a:r>
              <a:rPr lang="en-US" sz="2400" dirty="0"/>
              <a:t>The Brain is </a:t>
            </a:r>
            <a:r>
              <a:rPr lang="en-US" sz="2400" dirty="0" smtClean="0"/>
              <a:t>a </a:t>
            </a:r>
            <a:r>
              <a:rPr lang="en-US" sz="2400" dirty="0"/>
              <a:t>massively parallel information </a:t>
            </a:r>
            <a:r>
              <a:rPr lang="en-US" sz="2400" dirty="0" smtClean="0"/>
              <a:t>processing system</a:t>
            </a:r>
            <a:r>
              <a:rPr lang="en-US" sz="2400" dirty="0"/>
              <a:t>.</a:t>
            </a:r>
          </a:p>
          <a:p>
            <a:pPr marL="342900" indent="-342900" algn="just">
              <a:buFont typeface="Wingdings" pitchFamily="2" charset="2"/>
              <a:buChar char="ü"/>
            </a:pPr>
            <a:r>
              <a:rPr lang="en-US" sz="2400" dirty="0"/>
              <a:t>Our brains are a huge network of processing elements. </a:t>
            </a:r>
            <a:r>
              <a:rPr lang="en-US" sz="2400" dirty="0" smtClean="0"/>
              <a:t>A typical </a:t>
            </a:r>
            <a:r>
              <a:rPr lang="en-US" sz="2400" dirty="0"/>
              <a:t>brain contains a network of 10 billion neurons.</a:t>
            </a:r>
          </a:p>
          <a:p>
            <a:pPr marL="285750" indent="-285750" algn="just">
              <a:buFont typeface="Wingdings" pitchFamily="2" charset="2"/>
              <a:buChar char="ü"/>
            </a:pPr>
            <a:endParaRPr lang="en-US" dirty="0"/>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52649" y="3866244"/>
            <a:ext cx="4624613" cy="2217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801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Neuron: Biological Model</a:t>
            </a:r>
          </a:p>
        </p:txBody>
      </p:sp>
      <p:pic>
        <p:nvPicPr>
          <p:cNvPr id="3078" name="Picture 6" descr="Biological and artificial neurons | Internet with a Brain">
            <a:extLst>
              <a:ext uri="{FF2B5EF4-FFF2-40B4-BE49-F238E27FC236}">
                <a16:creationId xmlns:a16="http://schemas.microsoft.com/office/drawing/2014/main" xmlns="" id="{DBD6D680-2601-440D-9F8C-E6C33AD1C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2124222"/>
            <a:ext cx="6189358" cy="39811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15083" y="3255817"/>
            <a:ext cx="2727135" cy="1938992"/>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p>
          <a:p>
            <a:pPr algn="just"/>
            <a:endParaRPr lang="en-US" sz="2400" dirty="0"/>
          </a:p>
        </p:txBody>
      </p:sp>
    </p:spTree>
    <p:extLst>
      <p:ext uri="{BB962C8B-B14F-4D97-AF65-F5344CB8AC3E}">
        <p14:creationId xmlns:p14="http://schemas.microsoft.com/office/powerpoint/2010/main" val="267861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3750"/>
            <a:ext cx="7808976" cy="1088136"/>
          </a:xfrm>
        </p:spPr>
        <p:txBody>
          <a:bodyPr>
            <a:normAutofit fontScale="90000"/>
          </a:bodyPr>
          <a:lstStyle/>
          <a:p>
            <a:r>
              <a:rPr lang="en-US" dirty="0"/>
              <a:t>Neuron: </a:t>
            </a:r>
            <a:br>
              <a:rPr lang="en-US" dirty="0"/>
            </a:br>
            <a:r>
              <a:rPr lang="en-US" dirty="0"/>
              <a:t>Mapped to Computational Model</a:t>
            </a:r>
          </a:p>
        </p:txBody>
      </p:sp>
      <p:pic>
        <p:nvPicPr>
          <p:cNvPr id="3" name="Picture 2">
            <a:extLst>
              <a:ext uri="{FF2B5EF4-FFF2-40B4-BE49-F238E27FC236}">
                <a16:creationId xmlns:a16="http://schemas.microsoft.com/office/drawing/2014/main" xmlns="" id="{34315FC7-506C-4093-A925-5269670DF892}"/>
              </a:ext>
            </a:extLst>
          </p:cNvPr>
          <p:cNvPicPr>
            <a:picLocks noChangeAspect="1"/>
          </p:cNvPicPr>
          <p:nvPr/>
        </p:nvPicPr>
        <p:blipFill>
          <a:blip r:embed="rId2"/>
          <a:stretch>
            <a:fillRect/>
          </a:stretch>
        </p:blipFill>
        <p:spPr>
          <a:xfrm>
            <a:off x="140678" y="2182617"/>
            <a:ext cx="8876714" cy="4443266"/>
          </a:xfrm>
          <a:prstGeom prst="rect">
            <a:avLst/>
          </a:prstGeom>
        </p:spPr>
      </p:pic>
    </p:spTree>
    <p:extLst>
      <p:ext uri="{BB962C8B-B14F-4D97-AF65-F5344CB8AC3E}">
        <p14:creationId xmlns:p14="http://schemas.microsoft.com/office/powerpoint/2010/main" val="168938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Neuron: Mathematical Model</a:t>
            </a:r>
          </a:p>
        </p:txBody>
      </p:sp>
      <p:pic>
        <p:nvPicPr>
          <p:cNvPr id="3" name="Picture 2">
            <a:extLst>
              <a:ext uri="{FF2B5EF4-FFF2-40B4-BE49-F238E27FC236}">
                <a16:creationId xmlns:a16="http://schemas.microsoft.com/office/drawing/2014/main" xmlns="" id="{FDCE0C39-217B-4C26-AC1D-E607E524B114}"/>
              </a:ext>
            </a:extLst>
          </p:cNvPr>
          <p:cNvPicPr>
            <a:picLocks noChangeAspect="1"/>
          </p:cNvPicPr>
          <p:nvPr/>
        </p:nvPicPr>
        <p:blipFill>
          <a:blip r:embed="rId2"/>
          <a:stretch>
            <a:fillRect/>
          </a:stretch>
        </p:blipFill>
        <p:spPr>
          <a:xfrm>
            <a:off x="115985" y="2077035"/>
            <a:ext cx="8999880" cy="4084614"/>
          </a:xfrm>
          <a:prstGeom prst="rect">
            <a:avLst/>
          </a:prstGeom>
        </p:spPr>
      </p:pic>
    </p:spTree>
    <p:extLst>
      <p:ext uri="{BB962C8B-B14F-4D97-AF65-F5344CB8AC3E}">
        <p14:creationId xmlns:p14="http://schemas.microsoft.com/office/powerpoint/2010/main" val="100708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18" name="Text Box 2"/>
          <p:cNvSpPr txBox="1">
            <a:spLocks noChangeArrowheads="1"/>
          </p:cNvSpPr>
          <p:nvPr/>
        </p:nvSpPr>
        <p:spPr bwMode="auto">
          <a:xfrm>
            <a:off x="76200" y="54033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Output</a:t>
            </a:r>
          </a:p>
        </p:txBody>
      </p:sp>
      <p:sp>
        <p:nvSpPr>
          <p:cNvPr id="19" name="Oval 3"/>
          <p:cNvSpPr>
            <a:spLocks noChangeArrowheads="1"/>
          </p:cNvSpPr>
          <p:nvPr/>
        </p:nvSpPr>
        <p:spPr bwMode="auto">
          <a:xfrm>
            <a:off x="6553200" y="220290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20" name="Oval 4"/>
          <p:cNvSpPr>
            <a:spLocks noChangeArrowheads="1"/>
          </p:cNvSpPr>
          <p:nvPr/>
        </p:nvSpPr>
        <p:spPr bwMode="auto">
          <a:xfrm>
            <a:off x="4191000" y="22029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21" name="Oval 5"/>
          <p:cNvSpPr>
            <a:spLocks noChangeArrowheads="1"/>
          </p:cNvSpPr>
          <p:nvPr/>
        </p:nvSpPr>
        <p:spPr bwMode="auto">
          <a:xfrm>
            <a:off x="1828800" y="22029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22" name="Oval 6"/>
          <p:cNvSpPr>
            <a:spLocks noChangeArrowheads="1"/>
          </p:cNvSpPr>
          <p:nvPr/>
        </p:nvSpPr>
        <p:spPr bwMode="auto">
          <a:xfrm>
            <a:off x="4191000" y="35745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23" name="Oval 7"/>
          <p:cNvSpPr>
            <a:spLocks noChangeArrowheads="1"/>
          </p:cNvSpPr>
          <p:nvPr/>
        </p:nvSpPr>
        <p:spPr bwMode="auto">
          <a:xfrm>
            <a:off x="4191000" y="54033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24" name="Text Box 8"/>
          <p:cNvSpPr txBox="1">
            <a:spLocks noChangeArrowheads="1"/>
          </p:cNvSpPr>
          <p:nvPr/>
        </p:nvSpPr>
        <p:spPr bwMode="auto">
          <a:xfrm>
            <a:off x="76200" y="35745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25" name="Text Box 9"/>
          <p:cNvSpPr txBox="1">
            <a:spLocks noChangeArrowheads="1"/>
          </p:cNvSpPr>
          <p:nvPr/>
        </p:nvSpPr>
        <p:spPr bwMode="auto">
          <a:xfrm>
            <a:off x="76200" y="22791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Input</a:t>
            </a:r>
          </a:p>
        </p:txBody>
      </p:sp>
      <p:sp>
        <p:nvSpPr>
          <p:cNvPr id="26" name="Rectangle 10"/>
          <p:cNvSpPr>
            <a:spLocks noChangeArrowheads="1"/>
          </p:cNvSpPr>
          <p:nvPr/>
        </p:nvSpPr>
        <p:spPr bwMode="auto">
          <a:xfrm>
            <a:off x="4829026" y="4132245"/>
            <a:ext cx="4197350" cy="649288"/>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 </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1</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2</a:t>
            </a:r>
            <a:r>
              <a:rPr lang="en-GB" sz="3200">
                <a:solidFill>
                  <a:srgbClr val="000000"/>
                </a:solidFill>
                <a:ea typeface="HG Mincho Light J" charset="0"/>
                <a:cs typeface="HG Mincho Light J" charset="0"/>
              </a:rPr>
              <a:t> + ….+X</a:t>
            </a:r>
            <a:r>
              <a:rPr lang="en-GB" sz="3200" baseline="-25000">
                <a:solidFill>
                  <a:srgbClr val="000000"/>
                </a:solidFill>
                <a:ea typeface="HG Mincho Light J" charset="0"/>
                <a:cs typeface="HG Mincho Light J" charset="0"/>
              </a:rPr>
              <a:t>m</a:t>
            </a:r>
            <a:r>
              <a:rPr lang="en-GB" sz="3200">
                <a:solidFill>
                  <a:srgbClr val="000000"/>
                </a:solidFill>
                <a:ea typeface="HG Mincho Light J" charset="0"/>
                <a:cs typeface="HG Mincho Light J" charset="0"/>
              </a:rPr>
              <a:t> =y</a:t>
            </a:r>
          </a:p>
        </p:txBody>
      </p:sp>
      <p:cxnSp>
        <p:nvCxnSpPr>
          <p:cNvPr id="27" name="AutoShape 11"/>
          <p:cNvCxnSpPr>
            <a:cxnSpLocks noChangeShapeType="1"/>
            <a:stCxn id="22" idx="2"/>
            <a:endCxn id="23" idx="0"/>
          </p:cNvCxnSpPr>
          <p:nvPr/>
        </p:nvCxnSpPr>
        <p:spPr bwMode="auto">
          <a:xfrm>
            <a:off x="4533900" y="4260300"/>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Line 12"/>
          <p:cNvSpPr>
            <a:spLocks noChangeShapeType="1"/>
          </p:cNvSpPr>
          <p:nvPr/>
        </p:nvSpPr>
        <p:spPr bwMode="auto">
          <a:xfrm flipH="1">
            <a:off x="4875213" y="2788688"/>
            <a:ext cx="1779587" cy="1128712"/>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13"/>
          <p:cNvSpPr>
            <a:spLocks noChangeShapeType="1"/>
          </p:cNvSpPr>
          <p:nvPr/>
        </p:nvSpPr>
        <p:spPr bwMode="auto">
          <a:xfrm flipH="1">
            <a:off x="4530725" y="2890288"/>
            <a:ext cx="6350" cy="6858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14"/>
          <p:cNvSpPr>
            <a:spLocks noChangeShapeType="1"/>
          </p:cNvSpPr>
          <p:nvPr/>
        </p:nvSpPr>
        <p:spPr bwMode="auto">
          <a:xfrm>
            <a:off x="2514600" y="2660100"/>
            <a:ext cx="1676400" cy="12573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15"/>
          <p:cNvSpPr txBox="1">
            <a:spLocks noChangeArrowheads="1"/>
          </p:cNvSpPr>
          <p:nvPr/>
        </p:nvSpPr>
        <p:spPr bwMode="auto">
          <a:xfrm>
            <a:off x="2667000" y="2290213"/>
            <a:ext cx="1447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spTree>
    <p:extLst>
      <p:ext uri="{BB962C8B-B14F-4D97-AF65-F5344CB8AC3E}">
        <p14:creationId xmlns:p14="http://schemas.microsoft.com/office/powerpoint/2010/main" val="204377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17" name="Text Box 2"/>
          <p:cNvSpPr txBox="1">
            <a:spLocks noChangeArrowheads="1"/>
          </p:cNvSpPr>
          <p:nvPr/>
        </p:nvSpPr>
        <p:spPr bwMode="auto">
          <a:xfrm>
            <a:off x="519113" y="1829695"/>
            <a:ext cx="46482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Not all inputs are equal</a:t>
            </a:r>
          </a:p>
        </p:txBody>
      </p:sp>
      <p:sp>
        <p:nvSpPr>
          <p:cNvPr id="32" name="Text Box 3"/>
          <p:cNvSpPr txBox="1">
            <a:spLocks noChangeArrowheads="1"/>
          </p:cNvSpPr>
          <p:nvPr/>
        </p:nvSpPr>
        <p:spPr bwMode="auto">
          <a:xfrm>
            <a:off x="0" y="5610235"/>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Output</a:t>
            </a:r>
          </a:p>
        </p:txBody>
      </p:sp>
      <p:sp>
        <p:nvSpPr>
          <p:cNvPr id="33" name="Oval 4"/>
          <p:cNvSpPr>
            <a:spLocks noChangeArrowheads="1"/>
          </p:cNvSpPr>
          <p:nvPr/>
        </p:nvSpPr>
        <p:spPr bwMode="auto">
          <a:xfrm>
            <a:off x="6477000" y="233452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34" name="Oval 5"/>
          <p:cNvSpPr>
            <a:spLocks noChangeArrowheads="1"/>
          </p:cNvSpPr>
          <p:nvPr/>
        </p:nvSpPr>
        <p:spPr bwMode="auto">
          <a:xfrm>
            <a:off x="4114800" y="233452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35" name="Oval 6"/>
          <p:cNvSpPr>
            <a:spLocks noChangeArrowheads="1"/>
          </p:cNvSpPr>
          <p:nvPr/>
        </p:nvSpPr>
        <p:spPr bwMode="auto">
          <a:xfrm>
            <a:off x="1752600" y="233452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36" name="Oval 7"/>
          <p:cNvSpPr>
            <a:spLocks noChangeArrowheads="1"/>
          </p:cNvSpPr>
          <p:nvPr/>
        </p:nvSpPr>
        <p:spPr bwMode="auto">
          <a:xfrm>
            <a:off x="4114800" y="4363345"/>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7" name="Oval 8"/>
          <p:cNvSpPr>
            <a:spLocks noChangeArrowheads="1"/>
          </p:cNvSpPr>
          <p:nvPr/>
        </p:nvSpPr>
        <p:spPr bwMode="auto">
          <a:xfrm>
            <a:off x="4114800" y="562409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FFFFFF"/>
                </a:solidFill>
                <a:ea typeface="HG Mincho Light J" charset="0"/>
                <a:cs typeface="HG Mincho Light J" charset="0"/>
              </a:rPr>
              <a:t>y</a:t>
            </a:r>
          </a:p>
        </p:txBody>
      </p:sp>
      <p:sp>
        <p:nvSpPr>
          <p:cNvPr id="38" name="Text Box 9"/>
          <p:cNvSpPr txBox="1">
            <a:spLocks noChangeArrowheads="1"/>
          </p:cNvSpPr>
          <p:nvPr/>
        </p:nvSpPr>
        <p:spPr bwMode="auto">
          <a:xfrm>
            <a:off x="0" y="4363345"/>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39" name="Text Box 10"/>
          <p:cNvSpPr txBox="1">
            <a:spLocks noChangeArrowheads="1"/>
          </p:cNvSpPr>
          <p:nvPr/>
        </p:nvSpPr>
        <p:spPr bwMode="auto">
          <a:xfrm>
            <a:off x="0" y="268694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Input</a:t>
            </a:r>
          </a:p>
        </p:txBody>
      </p:sp>
      <p:sp>
        <p:nvSpPr>
          <p:cNvPr id="40" name="Rectangle 11"/>
          <p:cNvSpPr>
            <a:spLocks noChangeArrowheads="1"/>
          </p:cNvSpPr>
          <p:nvPr/>
        </p:nvSpPr>
        <p:spPr bwMode="auto">
          <a:xfrm>
            <a:off x="5029200" y="4693545"/>
            <a:ext cx="3886200" cy="8763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 </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 + ….+X</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 =y</a:t>
            </a:r>
          </a:p>
        </p:txBody>
      </p:sp>
      <p:cxnSp>
        <p:nvCxnSpPr>
          <p:cNvPr id="41" name="AutoShape 12"/>
          <p:cNvCxnSpPr>
            <a:cxnSpLocks noChangeShapeType="1"/>
            <a:stCxn id="36" idx="4"/>
          </p:cNvCxnSpPr>
          <p:nvPr/>
        </p:nvCxnSpPr>
        <p:spPr bwMode="auto">
          <a:xfrm>
            <a:off x="4457700" y="5049145"/>
            <a:ext cx="0" cy="5207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Oval 13"/>
          <p:cNvSpPr>
            <a:spLocks noChangeArrowheads="1"/>
          </p:cNvSpPr>
          <p:nvPr/>
        </p:nvSpPr>
        <p:spPr bwMode="auto">
          <a:xfrm>
            <a:off x="5486400" y="3448945"/>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1</a:t>
            </a:r>
          </a:p>
        </p:txBody>
      </p:sp>
      <p:sp>
        <p:nvSpPr>
          <p:cNvPr id="43" name="Oval 14"/>
          <p:cNvSpPr>
            <a:spLocks noChangeArrowheads="1"/>
          </p:cNvSpPr>
          <p:nvPr/>
        </p:nvSpPr>
        <p:spPr bwMode="auto">
          <a:xfrm>
            <a:off x="4114800" y="344894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2</a:t>
            </a:r>
          </a:p>
        </p:txBody>
      </p:sp>
      <p:sp>
        <p:nvSpPr>
          <p:cNvPr id="44" name="Oval 15"/>
          <p:cNvSpPr>
            <a:spLocks noChangeArrowheads="1"/>
          </p:cNvSpPr>
          <p:nvPr/>
        </p:nvSpPr>
        <p:spPr bwMode="auto">
          <a:xfrm>
            <a:off x="2743200" y="340132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m</a:t>
            </a:r>
          </a:p>
        </p:txBody>
      </p:sp>
      <p:sp>
        <p:nvSpPr>
          <p:cNvPr id="45" name="Text Box 16"/>
          <p:cNvSpPr txBox="1">
            <a:spLocks noChangeArrowheads="1"/>
          </p:cNvSpPr>
          <p:nvPr/>
        </p:nvSpPr>
        <p:spPr bwMode="auto">
          <a:xfrm>
            <a:off x="0" y="355054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weights</a:t>
            </a:r>
          </a:p>
        </p:txBody>
      </p:sp>
      <p:sp>
        <p:nvSpPr>
          <p:cNvPr id="47" name="Rectangle 18"/>
          <p:cNvSpPr>
            <a:spLocks noChangeArrowheads="1"/>
          </p:cNvSpPr>
          <p:nvPr/>
        </p:nvSpPr>
        <p:spPr bwMode="auto">
          <a:xfrm>
            <a:off x="0" y="210592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9"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852690"/>
            <a:ext cx="1143000" cy="6096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 name="Rectangle 21"/>
          <p:cNvSpPr>
            <a:spLocks noChangeArrowheads="1"/>
          </p:cNvSpPr>
          <p:nvPr/>
        </p:nvSpPr>
        <p:spPr bwMode="auto">
          <a:xfrm>
            <a:off x="0" y="182969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Text Box 22"/>
          <p:cNvSpPr txBox="1">
            <a:spLocks noChangeArrowheads="1"/>
          </p:cNvSpPr>
          <p:nvPr/>
        </p:nvSpPr>
        <p:spPr bwMode="auto">
          <a:xfrm>
            <a:off x="2514600" y="241072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cxnSp>
        <p:nvCxnSpPr>
          <p:cNvPr id="52" name="AutoShape 23"/>
          <p:cNvCxnSpPr>
            <a:cxnSpLocks noChangeShapeType="1"/>
            <a:stCxn id="35" idx="3"/>
            <a:endCxn id="44" idx="1"/>
          </p:cNvCxnSpPr>
          <p:nvPr/>
        </p:nvCxnSpPr>
        <p:spPr bwMode="auto">
          <a:xfrm>
            <a:off x="2338388" y="2920308"/>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a:stCxn id="34" idx="2"/>
            <a:endCxn id="43" idx="0"/>
          </p:cNvCxnSpPr>
          <p:nvPr/>
        </p:nvCxnSpPr>
        <p:spPr bwMode="auto">
          <a:xfrm>
            <a:off x="4457700" y="3020320"/>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5"/>
          <p:cNvCxnSpPr>
            <a:cxnSpLocks noChangeShapeType="1"/>
          </p:cNvCxnSpPr>
          <p:nvPr/>
        </p:nvCxnSpPr>
        <p:spPr bwMode="auto">
          <a:xfrm flipH="1">
            <a:off x="6172200" y="3020320"/>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6"/>
          <p:cNvCxnSpPr>
            <a:cxnSpLocks noChangeShapeType="1"/>
            <a:stCxn id="42" idx="1"/>
            <a:endCxn id="36" idx="3"/>
          </p:cNvCxnSpPr>
          <p:nvPr/>
        </p:nvCxnSpPr>
        <p:spPr bwMode="auto">
          <a:xfrm flipH="1">
            <a:off x="4800600" y="4034733"/>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7"/>
          <p:cNvCxnSpPr>
            <a:cxnSpLocks noChangeShapeType="1"/>
            <a:stCxn id="43" idx="2"/>
            <a:endCxn id="36" idx="0"/>
          </p:cNvCxnSpPr>
          <p:nvPr/>
        </p:nvCxnSpPr>
        <p:spPr bwMode="auto">
          <a:xfrm>
            <a:off x="4457700" y="4134745"/>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8"/>
          <p:cNvCxnSpPr>
            <a:cxnSpLocks noChangeShapeType="1"/>
            <a:stCxn id="44" idx="3"/>
            <a:endCxn id="36" idx="1"/>
          </p:cNvCxnSpPr>
          <p:nvPr/>
        </p:nvCxnSpPr>
        <p:spPr bwMode="auto">
          <a:xfrm>
            <a:off x="3328988" y="3987108"/>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Text Box 29"/>
          <p:cNvSpPr txBox="1">
            <a:spLocks noChangeArrowheads="1"/>
          </p:cNvSpPr>
          <p:nvPr/>
        </p:nvSpPr>
        <p:spPr bwMode="auto">
          <a:xfrm>
            <a:off x="3429000" y="3553720"/>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a:t>
            </a:r>
          </a:p>
        </p:txBody>
      </p:sp>
    </p:spTree>
    <p:extLst>
      <p:ext uri="{BB962C8B-B14F-4D97-AF65-F5344CB8AC3E}">
        <p14:creationId xmlns:p14="http://schemas.microsoft.com/office/powerpoint/2010/main" val="186124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3" name="Text Box 2"/>
          <p:cNvSpPr txBox="1">
            <a:spLocks noChangeArrowheads="1"/>
          </p:cNvSpPr>
          <p:nvPr/>
        </p:nvSpPr>
        <p:spPr bwMode="auto">
          <a:xfrm>
            <a:off x="7162800" y="2261971"/>
            <a:ext cx="1879600" cy="403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pPr>
            <a:r>
              <a:rPr lang="en-GB" sz="3200" dirty="0"/>
              <a:t>The signal is not passed down to the</a:t>
            </a:r>
          </a:p>
          <a:p>
            <a:pPr algn="ctr">
              <a:lnSpc>
                <a:spcPct val="100000"/>
              </a:lnSpc>
            </a:pPr>
            <a:r>
              <a:rPr lang="en-GB" sz="3200" dirty="0"/>
              <a:t>next neuron </a:t>
            </a:r>
            <a:r>
              <a:rPr lang="en-GB" sz="3200" dirty="0" smtClean="0"/>
              <a:t>as it is</a:t>
            </a:r>
            <a:endParaRPr lang="en-GB" sz="3200" dirty="0"/>
          </a:p>
        </p:txBody>
      </p:sp>
      <p:sp>
        <p:nvSpPr>
          <p:cNvPr id="4" name="AutoShape 3"/>
          <p:cNvSpPr>
            <a:spLocks/>
          </p:cNvSpPr>
          <p:nvPr/>
        </p:nvSpPr>
        <p:spPr bwMode="auto">
          <a:xfrm>
            <a:off x="609600" y="4648200"/>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D0D0D"/>
                </a:solidFill>
                <a:latin typeface="Times New Roman" pitchFamily="16" charset="0"/>
                <a:cs typeface="Times New Roman" pitchFamily="16" charset="0"/>
              </a:rPr>
              <a:t>Transfer Function (Activation Function)</a:t>
            </a:r>
          </a:p>
        </p:txBody>
      </p:sp>
      <p:sp>
        <p:nvSpPr>
          <p:cNvPr id="5" name="Text Box 4"/>
          <p:cNvSpPr txBox="1">
            <a:spLocks noChangeArrowheads="1"/>
          </p:cNvSpPr>
          <p:nvPr/>
        </p:nvSpPr>
        <p:spPr bwMode="auto">
          <a:xfrm>
            <a:off x="0" y="57150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Output</a:t>
            </a:r>
          </a:p>
        </p:txBody>
      </p:sp>
      <p:sp>
        <p:nvSpPr>
          <p:cNvPr id="6" name="Oval 5"/>
          <p:cNvSpPr>
            <a:spLocks noChangeArrowheads="1"/>
          </p:cNvSpPr>
          <p:nvPr/>
        </p:nvSpPr>
        <p:spPr bwMode="auto">
          <a:xfrm>
            <a:off x="6477000" y="1857375"/>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7" name="Oval 6"/>
          <p:cNvSpPr>
            <a:spLocks noChangeArrowheads="1"/>
          </p:cNvSpPr>
          <p:nvPr/>
        </p:nvSpPr>
        <p:spPr bwMode="auto">
          <a:xfrm>
            <a:off x="41148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8" name="Oval 7"/>
          <p:cNvSpPr>
            <a:spLocks noChangeArrowheads="1"/>
          </p:cNvSpPr>
          <p:nvPr/>
        </p:nvSpPr>
        <p:spPr bwMode="auto">
          <a:xfrm>
            <a:off x="17526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9" name="Oval 8"/>
          <p:cNvSpPr>
            <a:spLocks noChangeArrowheads="1"/>
          </p:cNvSpPr>
          <p:nvPr/>
        </p:nvSpPr>
        <p:spPr bwMode="auto">
          <a:xfrm>
            <a:off x="4114800" y="38862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10" name="Oval 9"/>
          <p:cNvSpPr>
            <a:spLocks noChangeArrowheads="1"/>
          </p:cNvSpPr>
          <p:nvPr/>
        </p:nvSpPr>
        <p:spPr bwMode="auto">
          <a:xfrm>
            <a:off x="4114800" y="57150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11" name="Text Box 10"/>
          <p:cNvSpPr txBox="1">
            <a:spLocks noChangeArrowheads="1"/>
          </p:cNvSpPr>
          <p:nvPr/>
        </p:nvSpPr>
        <p:spPr bwMode="auto">
          <a:xfrm>
            <a:off x="0" y="38862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12" name="Text Box 11"/>
          <p:cNvSpPr txBox="1">
            <a:spLocks noChangeArrowheads="1"/>
          </p:cNvSpPr>
          <p:nvPr/>
        </p:nvSpPr>
        <p:spPr bwMode="auto">
          <a:xfrm>
            <a:off x="0" y="22098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Input</a:t>
            </a:r>
          </a:p>
        </p:txBody>
      </p:sp>
      <p:cxnSp>
        <p:nvCxnSpPr>
          <p:cNvPr id="13" name="AutoShape 12"/>
          <p:cNvCxnSpPr>
            <a:cxnSpLocks noChangeShapeType="1"/>
            <a:stCxn id="9" idx="2"/>
            <a:endCxn id="27" idx="0"/>
          </p:cNvCxnSpPr>
          <p:nvPr/>
        </p:nvCxnSpPr>
        <p:spPr bwMode="auto">
          <a:xfrm>
            <a:off x="4457700" y="4572000"/>
            <a:ext cx="1588" cy="33337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13"/>
          <p:cNvSpPr>
            <a:spLocks noChangeArrowheads="1"/>
          </p:cNvSpPr>
          <p:nvPr/>
        </p:nvSpPr>
        <p:spPr bwMode="auto">
          <a:xfrm>
            <a:off x="5486400" y="2971800"/>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1</a:t>
            </a:r>
          </a:p>
        </p:txBody>
      </p:sp>
      <p:sp>
        <p:nvSpPr>
          <p:cNvPr id="15" name="Oval 14"/>
          <p:cNvSpPr>
            <a:spLocks noChangeArrowheads="1"/>
          </p:cNvSpPr>
          <p:nvPr/>
        </p:nvSpPr>
        <p:spPr bwMode="auto">
          <a:xfrm>
            <a:off x="4114800" y="297180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2</a:t>
            </a:r>
          </a:p>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aseline="-25000">
              <a:solidFill>
                <a:srgbClr val="FFFFFF"/>
              </a:solidFill>
              <a:ea typeface="HG Mincho Light J" charset="0"/>
              <a:cs typeface="HG Mincho Light J" charset="0"/>
            </a:endParaRPr>
          </a:p>
        </p:txBody>
      </p:sp>
      <p:sp>
        <p:nvSpPr>
          <p:cNvPr id="16" name="Oval 15"/>
          <p:cNvSpPr>
            <a:spLocks noChangeArrowheads="1"/>
          </p:cNvSpPr>
          <p:nvPr/>
        </p:nvSpPr>
        <p:spPr bwMode="auto">
          <a:xfrm>
            <a:off x="2743200" y="292417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400" baseline="-25000">
                <a:solidFill>
                  <a:srgbClr val="FFFFFF"/>
                </a:solidFill>
                <a:ea typeface="HG Mincho Light J" charset="0"/>
                <a:cs typeface="HG Mincho Light J" charset="0"/>
              </a:rPr>
              <a:t>m</a:t>
            </a:r>
          </a:p>
        </p:txBody>
      </p:sp>
      <p:sp>
        <p:nvSpPr>
          <p:cNvPr id="17" name="Text Box 16"/>
          <p:cNvSpPr txBox="1">
            <a:spLocks noChangeArrowheads="1"/>
          </p:cNvSpPr>
          <p:nvPr/>
        </p:nvSpPr>
        <p:spPr bwMode="auto">
          <a:xfrm>
            <a:off x="0" y="30734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weights</a:t>
            </a:r>
          </a:p>
        </p:txBody>
      </p:sp>
      <p:sp>
        <p:nvSpPr>
          <p:cNvPr id="18" name="Text Box 17"/>
          <p:cNvSpPr txBox="1">
            <a:spLocks noChangeArrowheads="1"/>
          </p:cNvSpPr>
          <p:nvPr/>
        </p:nvSpPr>
        <p:spPr bwMode="auto">
          <a:xfrm>
            <a:off x="2514600" y="1933575"/>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cxnSp>
        <p:nvCxnSpPr>
          <p:cNvPr id="19" name="AutoShape 18"/>
          <p:cNvCxnSpPr>
            <a:cxnSpLocks noChangeShapeType="1"/>
            <a:stCxn id="8" idx="3"/>
            <a:endCxn id="16" idx="1"/>
          </p:cNvCxnSpPr>
          <p:nvPr/>
        </p:nvCxnSpPr>
        <p:spPr bwMode="auto">
          <a:xfrm>
            <a:off x="2338388" y="2443163"/>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19"/>
          <p:cNvCxnSpPr>
            <a:cxnSpLocks noChangeShapeType="1"/>
            <a:stCxn id="7" idx="2"/>
            <a:endCxn id="15" idx="0"/>
          </p:cNvCxnSpPr>
          <p:nvPr/>
        </p:nvCxnSpPr>
        <p:spPr bwMode="auto">
          <a:xfrm>
            <a:off x="4457700" y="2543175"/>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20"/>
          <p:cNvCxnSpPr>
            <a:cxnSpLocks noChangeShapeType="1"/>
          </p:cNvCxnSpPr>
          <p:nvPr/>
        </p:nvCxnSpPr>
        <p:spPr bwMode="auto">
          <a:xfrm flipH="1">
            <a:off x="6172200" y="2543175"/>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1"/>
          <p:cNvCxnSpPr>
            <a:cxnSpLocks noChangeShapeType="1"/>
            <a:stCxn id="14" idx="1"/>
            <a:endCxn id="9" idx="3"/>
          </p:cNvCxnSpPr>
          <p:nvPr/>
        </p:nvCxnSpPr>
        <p:spPr bwMode="auto">
          <a:xfrm flipH="1">
            <a:off x="4800600" y="3557588"/>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22"/>
          <p:cNvCxnSpPr>
            <a:cxnSpLocks noChangeShapeType="1"/>
            <a:stCxn id="15" idx="2"/>
            <a:endCxn id="9" idx="0"/>
          </p:cNvCxnSpPr>
          <p:nvPr/>
        </p:nvCxnSpPr>
        <p:spPr bwMode="auto">
          <a:xfrm>
            <a:off x="4457700" y="3657600"/>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23"/>
          <p:cNvCxnSpPr>
            <a:cxnSpLocks noChangeShapeType="1"/>
            <a:stCxn id="16" idx="3"/>
            <a:endCxn id="9" idx="1"/>
          </p:cNvCxnSpPr>
          <p:nvPr/>
        </p:nvCxnSpPr>
        <p:spPr bwMode="auto">
          <a:xfrm>
            <a:off x="3328988" y="3509963"/>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371975"/>
            <a:ext cx="1295400" cy="714375"/>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514975"/>
            <a:ext cx="1447800" cy="4572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 name="Rectangle 30"/>
          <p:cNvSpPr>
            <a:spLocks noChangeArrowheads="1"/>
          </p:cNvSpPr>
          <p:nvPr/>
        </p:nvSpPr>
        <p:spPr bwMode="auto">
          <a:xfrm>
            <a:off x="3962400" y="4905375"/>
            <a:ext cx="990600" cy="457200"/>
          </a:xfrm>
          <a:prstGeom prst="rect">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f(v</a:t>
            </a:r>
            <a:r>
              <a:rPr lang="en-GB" baseline="-25000">
                <a:solidFill>
                  <a:srgbClr val="000000"/>
                </a:solidFill>
                <a:ea typeface="HG Mincho Light J" charset="0"/>
                <a:cs typeface="HG Mincho Light J" charset="0"/>
              </a:rPr>
              <a:t>k</a:t>
            </a:r>
            <a:r>
              <a:rPr lang="en-GB">
                <a:solidFill>
                  <a:srgbClr val="000000"/>
                </a:solidFill>
                <a:ea typeface="HG Mincho Light J" charset="0"/>
                <a:cs typeface="HG Mincho Light J" charset="0"/>
              </a:rPr>
              <a:t>)</a:t>
            </a:r>
          </a:p>
        </p:txBody>
      </p:sp>
      <p:sp>
        <p:nvSpPr>
          <p:cNvPr id="28" name="Text Box 31"/>
          <p:cNvSpPr txBox="1">
            <a:spLocks noChangeArrowheads="1"/>
          </p:cNvSpPr>
          <p:nvPr/>
        </p:nvSpPr>
        <p:spPr bwMode="auto">
          <a:xfrm>
            <a:off x="3429000" y="3076575"/>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a:t>
            </a:r>
          </a:p>
        </p:txBody>
      </p:sp>
      <p:cxnSp>
        <p:nvCxnSpPr>
          <p:cNvPr id="29" name="AutoShape 32"/>
          <p:cNvCxnSpPr>
            <a:cxnSpLocks noChangeShapeType="1"/>
            <a:stCxn id="27" idx="2"/>
            <a:endCxn id="10" idx="0"/>
          </p:cNvCxnSpPr>
          <p:nvPr/>
        </p:nvCxnSpPr>
        <p:spPr bwMode="auto">
          <a:xfrm>
            <a:off x="4457700" y="5362575"/>
            <a:ext cx="1588" cy="3524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9476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pic>
        <p:nvPicPr>
          <p:cNvPr id="3" name="Picture 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 y="2341418"/>
            <a:ext cx="8763000" cy="42879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592281" y="2147455"/>
            <a:ext cx="7883237" cy="707886"/>
          </a:xfrm>
          <a:prstGeom prst="rect">
            <a:avLst/>
          </a:prstGeom>
          <a:noFill/>
        </p:spPr>
        <p:txBody>
          <a:bodyPr wrap="square" rtlCol="0">
            <a:spAutoFit/>
          </a:bodyPr>
          <a:lstStyle/>
          <a:p>
            <a:r>
              <a:rPr lang="en-US" sz="2000" dirty="0"/>
              <a:t>The output is a function of the input, that is affected by the weights, and the transfer </a:t>
            </a:r>
            <a:r>
              <a:rPr lang="en-US" sz="2000" dirty="0" smtClean="0"/>
              <a:t>functions</a:t>
            </a:r>
            <a:endParaRPr lang="en-US" sz="2000" dirty="0"/>
          </a:p>
        </p:txBody>
      </p:sp>
    </p:spTree>
    <p:extLst>
      <p:ext uri="{BB962C8B-B14F-4D97-AF65-F5344CB8AC3E}">
        <p14:creationId xmlns:p14="http://schemas.microsoft.com/office/powerpoint/2010/main" val="394760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Network of Perceptrons</a:t>
            </a:r>
          </a:p>
        </p:txBody>
      </p:sp>
      <p:pic>
        <p:nvPicPr>
          <p:cNvPr id="4" name="Picture 3">
            <a:extLst>
              <a:ext uri="{FF2B5EF4-FFF2-40B4-BE49-F238E27FC236}">
                <a16:creationId xmlns:a16="http://schemas.microsoft.com/office/drawing/2014/main" xmlns="" id="{5D7184EF-C8F9-4A35-9D30-9C976EB1A966}"/>
              </a:ext>
            </a:extLst>
          </p:cNvPr>
          <p:cNvPicPr>
            <a:picLocks noChangeAspect="1"/>
          </p:cNvPicPr>
          <p:nvPr/>
        </p:nvPicPr>
        <p:blipFill>
          <a:blip r:embed="rId2"/>
          <a:stretch>
            <a:fillRect/>
          </a:stretch>
        </p:blipFill>
        <p:spPr>
          <a:xfrm>
            <a:off x="4571999" y="2725614"/>
            <a:ext cx="4572000" cy="2821378"/>
          </a:xfrm>
          <a:prstGeom prst="rect">
            <a:avLst/>
          </a:prstGeom>
        </p:spPr>
      </p:pic>
      <p:sp>
        <p:nvSpPr>
          <p:cNvPr id="5" name="Rectangle 4">
            <a:extLst>
              <a:ext uri="{FF2B5EF4-FFF2-40B4-BE49-F238E27FC236}">
                <a16:creationId xmlns:a16="http://schemas.microsoft.com/office/drawing/2014/main" xmlns="" id="{8400C7BF-588E-4126-8B33-68E9FC13E92D}"/>
              </a:ext>
            </a:extLst>
          </p:cNvPr>
          <p:cNvSpPr/>
          <p:nvPr/>
        </p:nvSpPr>
        <p:spPr>
          <a:xfrm>
            <a:off x="161778" y="2085425"/>
            <a:ext cx="8982222" cy="646331"/>
          </a:xfrm>
          <a:prstGeom prst="rect">
            <a:avLst/>
          </a:prstGeom>
        </p:spPr>
        <p:txBody>
          <a:bodyPr wrap="square">
            <a:spAutoFit/>
          </a:bodyPr>
          <a:lstStyle/>
          <a:p>
            <a:r>
              <a:rPr lang="en-US" dirty="0">
                <a:solidFill>
                  <a:srgbClr val="000000"/>
                </a:solidFill>
              </a:rPr>
              <a:t>In this network, the first column of perceptrons - what we'll call the first </a:t>
            </a:r>
            <a:r>
              <a:rPr lang="en-US" i="1" dirty="0">
                <a:solidFill>
                  <a:srgbClr val="000000"/>
                </a:solidFill>
              </a:rPr>
              <a:t>layer</a:t>
            </a:r>
            <a:r>
              <a:rPr lang="en-US" dirty="0">
                <a:solidFill>
                  <a:srgbClr val="000000"/>
                </a:solidFill>
              </a:rPr>
              <a:t> of perceptrons - is making three very simple decisions, by weighing the input evidence. </a:t>
            </a:r>
            <a:endParaRPr lang="en-US" dirty="0"/>
          </a:p>
        </p:txBody>
      </p:sp>
      <p:sp>
        <p:nvSpPr>
          <p:cNvPr id="6" name="Rectangle 5">
            <a:extLst>
              <a:ext uri="{FF2B5EF4-FFF2-40B4-BE49-F238E27FC236}">
                <a16:creationId xmlns:a16="http://schemas.microsoft.com/office/drawing/2014/main" xmlns="" id="{A0145710-AC18-4F09-B0FD-066063C9981B}"/>
              </a:ext>
            </a:extLst>
          </p:cNvPr>
          <p:cNvSpPr/>
          <p:nvPr/>
        </p:nvSpPr>
        <p:spPr>
          <a:xfrm>
            <a:off x="161778" y="2787079"/>
            <a:ext cx="4572000" cy="923330"/>
          </a:xfrm>
          <a:prstGeom prst="rect">
            <a:avLst/>
          </a:prstGeom>
        </p:spPr>
        <p:txBody>
          <a:bodyPr>
            <a:spAutoFit/>
          </a:bodyPr>
          <a:lstStyle/>
          <a:p>
            <a:pPr algn="just"/>
            <a:r>
              <a:rPr lang="en-US" dirty="0">
                <a:solidFill>
                  <a:srgbClr val="000000"/>
                </a:solidFill>
              </a:rPr>
              <a:t>Each of those perceptrons is making a decision by weighing up the results from the first layer of decision-making.</a:t>
            </a:r>
            <a:endParaRPr lang="en-US" dirty="0"/>
          </a:p>
        </p:txBody>
      </p:sp>
      <p:sp>
        <p:nvSpPr>
          <p:cNvPr id="7" name="Rectangle 6">
            <a:extLst>
              <a:ext uri="{FF2B5EF4-FFF2-40B4-BE49-F238E27FC236}">
                <a16:creationId xmlns:a16="http://schemas.microsoft.com/office/drawing/2014/main" xmlns="" id="{E92229DF-317C-4D7C-807F-D728D7F0ED58}"/>
              </a:ext>
            </a:extLst>
          </p:cNvPr>
          <p:cNvSpPr/>
          <p:nvPr/>
        </p:nvSpPr>
        <p:spPr>
          <a:xfrm>
            <a:off x="161778" y="3765732"/>
            <a:ext cx="4572000" cy="1200329"/>
          </a:xfrm>
          <a:prstGeom prst="rect">
            <a:avLst/>
          </a:prstGeom>
        </p:spPr>
        <p:txBody>
          <a:bodyPr>
            <a:spAutoFit/>
          </a:bodyPr>
          <a:lstStyle/>
          <a:p>
            <a:pPr algn="just"/>
            <a:r>
              <a:rPr lang="en-US" dirty="0">
                <a:solidFill>
                  <a:srgbClr val="000000"/>
                </a:solidFill>
              </a:rPr>
              <a:t>In this way a perceptron in the second layer can make a decision at a more complex and more abstract level than perceptrons in the first layer. </a:t>
            </a:r>
            <a:endParaRPr lang="en-US" dirty="0"/>
          </a:p>
        </p:txBody>
      </p:sp>
      <p:sp>
        <p:nvSpPr>
          <p:cNvPr id="8" name="Rectangle 7">
            <a:extLst>
              <a:ext uri="{FF2B5EF4-FFF2-40B4-BE49-F238E27FC236}">
                <a16:creationId xmlns:a16="http://schemas.microsoft.com/office/drawing/2014/main" xmlns="" id="{29022E19-508F-4820-86D8-46565E30F993}"/>
              </a:ext>
            </a:extLst>
          </p:cNvPr>
          <p:cNvSpPr/>
          <p:nvPr/>
        </p:nvSpPr>
        <p:spPr>
          <a:xfrm>
            <a:off x="161778" y="4966061"/>
            <a:ext cx="4572000" cy="646331"/>
          </a:xfrm>
          <a:prstGeom prst="rect">
            <a:avLst/>
          </a:prstGeom>
        </p:spPr>
        <p:txBody>
          <a:bodyPr>
            <a:spAutoFit/>
          </a:bodyPr>
          <a:lstStyle/>
          <a:p>
            <a:pPr algn="just"/>
            <a:r>
              <a:rPr lang="en-US" dirty="0">
                <a:solidFill>
                  <a:srgbClr val="000000"/>
                </a:solidFill>
              </a:rPr>
              <a:t>And even more complex decisions can be made by the perceptron in the third layer.</a:t>
            </a:r>
            <a:endParaRPr lang="en-US" dirty="0"/>
          </a:p>
        </p:txBody>
      </p:sp>
      <p:sp>
        <p:nvSpPr>
          <p:cNvPr id="9" name="Rectangle 8">
            <a:extLst>
              <a:ext uri="{FF2B5EF4-FFF2-40B4-BE49-F238E27FC236}">
                <a16:creationId xmlns:a16="http://schemas.microsoft.com/office/drawing/2014/main" xmlns="" id="{CA1C6CB5-9B85-4923-B350-F50CD4303EBC}"/>
              </a:ext>
            </a:extLst>
          </p:cNvPr>
          <p:cNvSpPr/>
          <p:nvPr/>
        </p:nvSpPr>
        <p:spPr>
          <a:xfrm>
            <a:off x="270802" y="5510298"/>
            <a:ext cx="8602394" cy="707886"/>
          </a:xfrm>
          <a:prstGeom prst="rect">
            <a:avLst/>
          </a:prstGeom>
        </p:spPr>
        <p:txBody>
          <a:bodyPr wrap="square">
            <a:spAutoFit/>
          </a:bodyPr>
          <a:lstStyle/>
          <a:p>
            <a:pPr algn="ctr"/>
            <a:r>
              <a:rPr lang="en-US" sz="2000" dirty="0">
                <a:solidFill>
                  <a:srgbClr val="000000"/>
                </a:solidFill>
              </a:rPr>
              <a:t>In this way, a many-layer network of perceptrons can engage in sophisticated decision making.</a:t>
            </a:r>
            <a:endParaRPr lang="en-US" sz="2000" dirty="0"/>
          </a:p>
        </p:txBody>
      </p:sp>
    </p:spTree>
    <p:extLst>
      <p:ext uri="{BB962C8B-B14F-4D97-AF65-F5344CB8AC3E}">
        <p14:creationId xmlns:p14="http://schemas.microsoft.com/office/powerpoint/2010/main" val="190304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16950"/>
            <a:ext cx="7808976" cy="1088136"/>
          </a:xfrm>
        </p:spPr>
        <p:txBody>
          <a:bodyPr>
            <a:normAutofit fontScale="90000"/>
          </a:bodyPr>
          <a:lstStyle/>
          <a:p>
            <a:r>
              <a:rPr lang="en-US" dirty="0"/>
              <a:t>The architecture of neural networks</a:t>
            </a:r>
          </a:p>
        </p:txBody>
      </p:sp>
      <p:sp>
        <p:nvSpPr>
          <p:cNvPr id="3" name="Rectangle 2">
            <a:extLst>
              <a:ext uri="{FF2B5EF4-FFF2-40B4-BE49-F238E27FC236}">
                <a16:creationId xmlns:a16="http://schemas.microsoft.com/office/drawing/2014/main" xmlns="" id="{FBC310B5-F35B-400A-901B-A5C1B36D51E3}"/>
              </a:ext>
            </a:extLst>
          </p:cNvPr>
          <p:cNvSpPr/>
          <p:nvPr/>
        </p:nvSpPr>
        <p:spPr>
          <a:xfrm>
            <a:off x="182189" y="2059858"/>
            <a:ext cx="8736728" cy="830997"/>
          </a:xfrm>
          <a:prstGeom prst="rect">
            <a:avLst/>
          </a:prstGeom>
        </p:spPr>
        <p:txBody>
          <a:bodyPr wrap="square">
            <a:spAutoFit/>
          </a:bodyPr>
          <a:lstStyle/>
          <a:p>
            <a:pPr algn="just"/>
            <a:r>
              <a:rPr lang="en-US" sz="2400" dirty="0"/>
              <a:t>The input and outputs are typically represented as their own neurons, with the other neurons named hidden layers</a:t>
            </a:r>
          </a:p>
        </p:txBody>
      </p:sp>
      <p:pic>
        <p:nvPicPr>
          <p:cNvPr id="4" name="Picture 3">
            <a:extLst>
              <a:ext uri="{FF2B5EF4-FFF2-40B4-BE49-F238E27FC236}">
                <a16:creationId xmlns:a16="http://schemas.microsoft.com/office/drawing/2014/main" xmlns="" id="{0DB52BCF-C631-4F25-A0B3-2CC4FA0E7BCB}"/>
              </a:ext>
            </a:extLst>
          </p:cNvPr>
          <p:cNvPicPr>
            <a:picLocks noChangeAspect="1"/>
          </p:cNvPicPr>
          <p:nvPr/>
        </p:nvPicPr>
        <p:blipFill>
          <a:blip r:embed="rId2"/>
          <a:stretch>
            <a:fillRect/>
          </a:stretch>
        </p:blipFill>
        <p:spPr>
          <a:xfrm>
            <a:off x="203636" y="3107581"/>
            <a:ext cx="8736728" cy="3580970"/>
          </a:xfrm>
          <a:prstGeom prst="rect">
            <a:avLst/>
          </a:prstGeom>
        </p:spPr>
      </p:pic>
    </p:spTree>
    <p:extLst>
      <p:ext uri="{BB962C8B-B14F-4D97-AF65-F5344CB8AC3E}">
        <p14:creationId xmlns:p14="http://schemas.microsoft.com/office/powerpoint/2010/main" val="139289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10000"/>
          </a:bodyPr>
          <a:lstStyle/>
          <a:p>
            <a:endParaRPr lang="en-US" sz="2400" dirty="0">
              <a:solidFill>
                <a:schemeClr val="tx1"/>
              </a:solidFill>
            </a:endParaRPr>
          </a:p>
          <a:p>
            <a:pPr marL="342900" indent="-342900">
              <a:buAutoNum type="arabicPeriod"/>
            </a:pPr>
            <a:r>
              <a:rPr lang="en-US" sz="2400" dirty="0">
                <a:solidFill>
                  <a:schemeClr val="tx1"/>
                </a:solidFill>
              </a:rPr>
              <a:t>Perceptron : As Model of Decision-Making.</a:t>
            </a:r>
          </a:p>
          <a:p>
            <a:pPr marL="342900" indent="-342900">
              <a:buFont typeface="Wingdings" pitchFamily="2" charset="2"/>
              <a:buAutoNum type="arabicPeriod"/>
            </a:pPr>
            <a:r>
              <a:rPr lang="en-US" sz="2400" dirty="0">
                <a:solidFill>
                  <a:schemeClr val="tx1"/>
                </a:solidFill>
              </a:rPr>
              <a:t>Perceptron for Classification</a:t>
            </a:r>
          </a:p>
          <a:p>
            <a:pPr marL="342900" indent="-342900">
              <a:buFont typeface="Wingdings" pitchFamily="2" charset="2"/>
              <a:buAutoNum type="arabicPeriod"/>
            </a:pPr>
            <a:r>
              <a:rPr lang="en-US" sz="2400" dirty="0">
                <a:solidFill>
                  <a:schemeClr val="tx1"/>
                </a:solidFill>
              </a:rPr>
              <a:t>Limitations of Perceptron</a:t>
            </a:r>
          </a:p>
          <a:p>
            <a:pPr marL="342900" indent="-342900">
              <a:buAutoNum type="arabicPeriod"/>
            </a:pPr>
            <a:r>
              <a:rPr lang="en-US" sz="2400" dirty="0">
                <a:solidFill>
                  <a:schemeClr val="tx1"/>
                </a:solidFill>
              </a:rPr>
              <a:t>Sigmoid Neuron</a:t>
            </a:r>
          </a:p>
          <a:p>
            <a:pPr marL="342900" indent="-342900">
              <a:buAutoNum type="arabicPeriod"/>
            </a:pPr>
            <a:r>
              <a:rPr lang="en-US" sz="2400" dirty="0">
                <a:solidFill>
                  <a:schemeClr val="tx1"/>
                </a:solidFill>
              </a:rPr>
              <a:t>Simple Mathematical Model for a Neuron</a:t>
            </a:r>
          </a:p>
          <a:p>
            <a:pPr marL="342900" indent="-342900">
              <a:buAutoNum type="arabicPeriod"/>
            </a:pPr>
            <a:r>
              <a:rPr lang="en-US" sz="2400" dirty="0">
                <a:solidFill>
                  <a:schemeClr val="tx1"/>
                </a:solidFill>
              </a:rPr>
              <a:t>Neural Network Structures</a:t>
            </a:r>
          </a:p>
          <a:p>
            <a:pPr marL="342900" indent="-342900">
              <a:buAutoNum type="arabicPeriod"/>
            </a:pPr>
            <a:r>
              <a:rPr lang="en-US" sz="2400" dirty="0">
                <a:solidFill>
                  <a:schemeClr val="tx1"/>
                </a:solidFill>
              </a:rPr>
              <a:t>Backpropagation Algorithm</a:t>
            </a:r>
          </a:p>
          <a:p>
            <a:pPr marL="342900" indent="-342900">
              <a:buAutoNum type="arabicPeriod"/>
            </a:pPr>
            <a:r>
              <a:rPr lang="en-US" sz="2400" dirty="0">
                <a:solidFill>
                  <a:schemeClr val="tx1"/>
                </a:solidFill>
              </a:rPr>
              <a:t>Calculating Total Error</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8" y="589682"/>
            <a:ext cx="7808976" cy="1088136"/>
          </a:xfrm>
        </p:spPr>
        <p:txBody>
          <a:bodyPr>
            <a:normAutofit/>
          </a:bodyPr>
          <a:lstStyle/>
          <a:p>
            <a:r>
              <a:rPr lang="en-US" dirty="0"/>
              <a:t>Perceptron: Limitations</a:t>
            </a:r>
          </a:p>
        </p:txBody>
      </p:sp>
      <p:sp>
        <p:nvSpPr>
          <p:cNvPr id="4" name="Rectangle 3">
            <a:extLst>
              <a:ext uri="{FF2B5EF4-FFF2-40B4-BE49-F238E27FC236}">
                <a16:creationId xmlns:a16="http://schemas.microsoft.com/office/drawing/2014/main" xmlns="" id="{30963A5F-186F-4869-AD8E-783309C8BA2E}"/>
              </a:ext>
            </a:extLst>
          </p:cNvPr>
          <p:cNvSpPr txBox="1">
            <a:spLocks noChangeArrowheads="1"/>
          </p:cNvSpPr>
          <p:nvPr/>
        </p:nvSpPr>
        <p:spPr>
          <a:xfrm>
            <a:off x="496823" y="2349304"/>
            <a:ext cx="8253281" cy="389909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buFont typeface="Wingdings" pitchFamily="2" charset="2"/>
              <a:buChar char="ü"/>
              <a:defRPr/>
            </a:pPr>
            <a:r>
              <a:rPr lang="en-US" sz="2000" dirty="0">
                <a:solidFill>
                  <a:schemeClr val="tx1"/>
                </a:solidFill>
              </a:rPr>
              <a:t>The Perceptron can only model linearly separable functions</a:t>
            </a:r>
            <a:r>
              <a:rPr lang="en-US" sz="2000" dirty="0" smtClean="0">
                <a:solidFill>
                  <a:schemeClr val="tx1"/>
                </a:solidFill>
              </a:rPr>
              <a:t>,</a:t>
            </a:r>
          </a:p>
          <a:p>
            <a:pPr algn="just">
              <a:buClr>
                <a:schemeClr val="tx1"/>
              </a:buClr>
              <a:buFont typeface="Wingdings" pitchFamily="2" charset="2"/>
              <a:buChar char="ü"/>
              <a:defRPr/>
            </a:pPr>
            <a:endParaRPr lang="en-US" sz="2000" dirty="0">
              <a:solidFill>
                <a:schemeClr val="tx1"/>
              </a:solidFill>
            </a:endParaRPr>
          </a:p>
          <a:p>
            <a:pPr algn="just">
              <a:buClr>
                <a:schemeClr val="tx1"/>
              </a:buClr>
              <a:buFont typeface="Wingdings" pitchFamily="2" charset="2"/>
              <a:buChar char="ü"/>
              <a:defRPr/>
            </a:pPr>
            <a:r>
              <a:rPr lang="en-US" sz="2000" dirty="0" smtClean="0">
                <a:solidFill>
                  <a:schemeClr val="tx1"/>
                </a:solidFill>
              </a:rPr>
              <a:t>It </a:t>
            </a:r>
            <a:r>
              <a:rPr lang="en-US" sz="2000" dirty="0">
                <a:solidFill>
                  <a:schemeClr val="tx1"/>
                </a:solidFill>
              </a:rPr>
              <a:t>cannot model XOR function as it is nonlinearly </a:t>
            </a:r>
            <a:r>
              <a:rPr lang="en-US" sz="2000" dirty="0" smtClean="0">
                <a:solidFill>
                  <a:schemeClr val="tx1"/>
                </a:solidFill>
              </a:rPr>
              <a:t>separable.</a:t>
            </a:r>
          </a:p>
          <a:p>
            <a:pPr algn="just">
              <a:buClr>
                <a:schemeClr val="tx1"/>
              </a:buClr>
              <a:buFont typeface="Wingdings" pitchFamily="2" charset="2"/>
              <a:buChar char="ü"/>
              <a:defRPr/>
            </a:pPr>
            <a:endParaRPr lang="en-US" sz="2000" dirty="0" smtClean="0">
              <a:solidFill>
                <a:schemeClr val="tx1"/>
              </a:solidFill>
            </a:endParaRPr>
          </a:p>
          <a:p>
            <a:pPr algn="just">
              <a:buClr>
                <a:schemeClr val="tx1"/>
              </a:buClr>
              <a:buFont typeface="Wingdings" pitchFamily="2" charset="2"/>
              <a:buChar char="ü"/>
              <a:defRPr/>
            </a:pPr>
            <a:r>
              <a:rPr lang="en-US" sz="2000" dirty="0" smtClean="0">
                <a:solidFill>
                  <a:schemeClr val="tx1"/>
                </a:solidFill>
              </a:rPr>
              <a:t>When </a:t>
            </a:r>
            <a:r>
              <a:rPr lang="en-US" sz="2000" dirty="0">
                <a:solidFill>
                  <a:schemeClr val="tx1"/>
                </a:solidFill>
              </a:rPr>
              <a:t>the two classes are not linearly separable, it may be desirable to obtain a linear separator that minimizes the mean squared error.</a:t>
            </a:r>
            <a:endParaRPr lang="en-US" sz="2000" dirty="0">
              <a:solidFill>
                <a:schemeClr val="tx1"/>
              </a:solidFill>
              <a:sym typeface="Symbol" pitchFamily="18" charset="2"/>
            </a:endParaRPr>
          </a:p>
        </p:txBody>
      </p:sp>
    </p:spTree>
    <p:extLst>
      <p:ext uri="{BB962C8B-B14F-4D97-AF65-F5344CB8AC3E}">
        <p14:creationId xmlns:p14="http://schemas.microsoft.com/office/powerpoint/2010/main" val="24582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a:t>
            </a:r>
          </a:p>
        </p:txBody>
      </p:sp>
      <p:sp>
        <p:nvSpPr>
          <p:cNvPr id="3" name="Rectangle 2">
            <a:extLst>
              <a:ext uri="{FF2B5EF4-FFF2-40B4-BE49-F238E27FC236}">
                <a16:creationId xmlns:a16="http://schemas.microsoft.com/office/drawing/2014/main" xmlns="" id="{6B5B9DBA-6888-423E-BF9A-41DDA17786F2}"/>
              </a:ext>
            </a:extLst>
          </p:cNvPr>
          <p:cNvSpPr/>
          <p:nvPr/>
        </p:nvSpPr>
        <p:spPr>
          <a:xfrm>
            <a:off x="175845" y="2085260"/>
            <a:ext cx="8743071" cy="646331"/>
          </a:xfrm>
          <a:prstGeom prst="rect">
            <a:avLst/>
          </a:prstGeom>
        </p:spPr>
        <p:txBody>
          <a:bodyPr wrap="square">
            <a:spAutoFit/>
          </a:bodyPr>
          <a:lstStyle/>
          <a:p>
            <a:pPr algn="just"/>
            <a:r>
              <a:rPr lang="en-US" dirty="0">
                <a:solidFill>
                  <a:srgbClr val="333333"/>
                </a:solidFill>
              </a:rPr>
              <a:t>Suppose we have a network of perceptrons that we'd like to use to learn to solve some problem.</a:t>
            </a:r>
            <a:endParaRPr lang="en-US" dirty="0"/>
          </a:p>
        </p:txBody>
      </p:sp>
      <p:sp>
        <p:nvSpPr>
          <p:cNvPr id="4" name="Rectangle 3">
            <a:extLst>
              <a:ext uri="{FF2B5EF4-FFF2-40B4-BE49-F238E27FC236}">
                <a16:creationId xmlns:a16="http://schemas.microsoft.com/office/drawing/2014/main" xmlns="" id="{87B8EE06-696E-46D4-9994-5E671A039F93}"/>
              </a:ext>
            </a:extLst>
          </p:cNvPr>
          <p:cNvSpPr/>
          <p:nvPr/>
        </p:nvSpPr>
        <p:spPr>
          <a:xfrm>
            <a:off x="175845" y="2818045"/>
            <a:ext cx="8560192" cy="646331"/>
          </a:xfrm>
          <a:prstGeom prst="rect">
            <a:avLst/>
          </a:prstGeom>
        </p:spPr>
        <p:txBody>
          <a:bodyPr wrap="square">
            <a:spAutoFit/>
          </a:bodyPr>
          <a:lstStyle/>
          <a:p>
            <a:pPr algn="just"/>
            <a:r>
              <a:rPr lang="en-US" dirty="0">
                <a:solidFill>
                  <a:srgbClr val="333333"/>
                </a:solidFill>
              </a:rPr>
              <a:t>For example, the inputs to the network might be the raw pixel data from a scanned, handwritten image of a digit.</a:t>
            </a:r>
            <a:endParaRPr lang="en-US" dirty="0"/>
          </a:p>
        </p:txBody>
      </p:sp>
      <p:sp>
        <p:nvSpPr>
          <p:cNvPr id="5" name="Rectangle 4">
            <a:extLst>
              <a:ext uri="{FF2B5EF4-FFF2-40B4-BE49-F238E27FC236}">
                <a16:creationId xmlns:a16="http://schemas.microsoft.com/office/drawing/2014/main" xmlns="" id="{FF84112E-D2D9-4F5C-925B-450F3460E7CE}"/>
              </a:ext>
            </a:extLst>
          </p:cNvPr>
          <p:cNvSpPr/>
          <p:nvPr/>
        </p:nvSpPr>
        <p:spPr>
          <a:xfrm>
            <a:off x="175845" y="3670720"/>
            <a:ext cx="8560192" cy="646331"/>
          </a:xfrm>
          <a:prstGeom prst="rect">
            <a:avLst/>
          </a:prstGeom>
        </p:spPr>
        <p:txBody>
          <a:bodyPr wrap="square">
            <a:spAutoFit/>
          </a:bodyPr>
          <a:lstStyle/>
          <a:p>
            <a:pPr algn="just"/>
            <a:r>
              <a:rPr lang="en-US" dirty="0">
                <a:solidFill>
                  <a:srgbClr val="333333"/>
                </a:solidFill>
              </a:rPr>
              <a:t>And we'd like the network to learn weights and biases so that the output from the network correctly classifies the digit. </a:t>
            </a:r>
            <a:endParaRPr lang="en-US" dirty="0"/>
          </a:p>
        </p:txBody>
      </p:sp>
      <p:sp>
        <p:nvSpPr>
          <p:cNvPr id="6" name="Rectangle 5">
            <a:extLst>
              <a:ext uri="{FF2B5EF4-FFF2-40B4-BE49-F238E27FC236}">
                <a16:creationId xmlns:a16="http://schemas.microsoft.com/office/drawing/2014/main" xmlns="" id="{66069192-2395-45AE-BA40-1D131742E006}"/>
              </a:ext>
            </a:extLst>
          </p:cNvPr>
          <p:cNvSpPr/>
          <p:nvPr/>
        </p:nvSpPr>
        <p:spPr>
          <a:xfrm>
            <a:off x="246183" y="4550582"/>
            <a:ext cx="8419514" cy="646331"/>
          </a:xfrm>
          <a:prstGeom prst="rect">
            <a:avLst/>
          </a:prstGeom>
        </p:spPr>
        <p:txBody>
          <a:bodyPr wrap="square">
            <a:spAutoFit/>
          </a:bodyPr>
          <a:lstStyle/>
          <a:p>
            <a:pPr algn="just"/>
            <a:r>
              <a:rPr lang="en-US" dirty="0">
                <a:solidFill>
                  <a:srgbClr val="333333"/>
                </a:solidFill>
              </a:rPr>
              <a:t>To see how learning might work, suppose we make a small change in some weight (or bias) in the network.</a:t>
            </a:r>
            <a:endParaRPr lang="en-US" dirty="0"/>
          </a:p>
        </p:txBody>
      </p:sp>
      <p:sp>
        <p:nvSpPr>
          <p:cNvPr id="7" name="Rectangle 6">
            <a:extLst>
              <a:ext uri="{FF2B5EF4-FFF2-40B4-BE49-F238E27FC236}">
                <a16:creationId xmlns:a16="http://schemas.microsoft.com/office/drawing/2014/main" xmlns="" id="{339072E5-3BD2-46FC-9E7D-A5821D95B1C4}"/>
              </a:ext>
            </a:extLst>
          </p:cNvPr>
          <p:cNvSpPr/>
          <p:nvPr/>
        </p:nvSpPr>
        <p:spPr>
          <a:xfrm>
            <a:off x="175844" y="5429496"/>
            <a:ext cx="8560191" cy="646331"/>
          </a:xfrm>
          <a:prstGeom prst="rect">
            <a:avLst/>
          </a:prstGeom>
        </p:spPr>
        <p:txBody>
          <a:bodyPr wrap="square">
            <a:spAutoFit/>
          </a:bodyPr>
          <a:lstStyle/>
          <a:p>
            <a:pPr algn="just"/>
            <a:r>
              <a:rPr lang="en-US" dirty="0">
                <a:solidFill>
                  <a:srgbClr val="333333"/>
                </a:solidFill>
              </a:rPr>
              <a:t>What we'd like is for this small change in weight to cause only a small corresponding change in the output from the network</a:t>
            </a:r>
            <a:endParaRPr lang="en-US" dirty="0"/>
          </a:p>
        </p:txBody>
      </p:sp>
    </p:spTree>
    <p:extLst>
      <p:ext uri="{BB962C8B-B14F-4D97-AF65-F5344CB8AC3E}">
        <p14:creationId xmlns:p14="http://schemas.microsoft.com/office/powerpoint/2010/main" val="15774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 Cond</a:t>
            </a:r>
          </a:p>
        </p:txBody>
      </p:sp>
      <p:pic>
        <p:nvPicPr>
          <p:cNvPr id="5" name="Picture 4">
            <a:extLst>
              <a:ext uri="{FF2B5EF4-FFF2-40B4-BE49-F238E27FC236}">
                <a16:creationId xmlns:a16="http://schemas.microsoft.com/office/drawing/2014/main" xmlns="" id="{5D38A3A2-4D43-4436-A68B-EBA267B9FBBF}"/>
              </a:ext>
            </a:extLst>
          </p:cNvPr>
          <p:cNvPicPr>
            <a:picLocks noChangeAspect="1"/>
          </p:cNvPicPr>
          <p:nvPr/>
        </p:nvPicPr>
        <p:blipFill>
          <a:blip r:embed="rId2"/>
          <a:stretch>
            <a:fillRect/>
          </a:stretch>
        </p:blipFill>
        <p:spPr>
          <a:xfrm>
            <a:off x="15281" y="2099452"/>
            <a:ext cx="4572001" cy="3848819"/>
          </a:xfrm>
          <a:prstGeom prst="rect">
            <a:avLst/>
          </a:prstGeom>
        </p:spPr>
      </p:pic>
      <p:sp>
        <p:nvSpPr>
          <p:cNvPr id="6" name="Rectangle 5">
            <a:extLst>
              <a:ext uri="{FF2B5EF4-FFF2-40B4-BE49-F238E27FC236}">
                <a16:creationId xmlns:a16="http://schemas.microsoft.com/office/drawing/2014/main" xmlns="" id="{9BFD63EF-77DB-40C3-A69B-E2338B108BF6}"/>
              </a:ext>
            </a:extLst>
          </p:cNvPr>
          <p:cNvSpPr/>
          <p:nvPr/>
        </p:nvSpPr>
        <p:spPr>
          <a:xfrm>
            <a:off x="4892154" y="1977240"/>
            <a:ext cx="4208429" cy="1754326"/>
          </a:xfrm>
          <a:prstGeom prst="rect">
            <a:avLst/>
          </a:prstGeom>
        </p:spPr>
        <p:txBody>
          <a:bodyPr wrap="square">
            <a:spAutoFit/>
          </a:bodyPr>
          <a:lstStyle/>
          <a:p>
            <a:pPr algn="just"/>
            <a:r>
              <a:rPr lang="en-US" dirty="0">
                <a:solidFill>
                  <a:srgbClr val="333333"/>
                </a:solidFill>
              </a:rPr>
              <a:t>If it were true that a small change in a weight (or bias) causes only a small change in output, then we could use this fact to modify the weights and biases to get our network to behave more in the manner we want.</a:t>
            </a:r>
            <a:endParaRPr lang="en-US" dirty="0"/>
          </a:p>
        </p:txBody>
      </p:sp>
      <p:sp>
        <p:nvSpPr>
          <p:cNvPr id="7" name="Rectangle 6">
            <a:extLst>
              <a:ext uri="{FF2B5EF4-FFF2-40B4-BE49-F238E27FC236}">
                <a16:creationId xmlns:a16="http://schemas.microsoft.com/office/drawing/2014/main" xmlns="" id="{86FFCD90-463D-41F6-BEC0-AE319D8429E6}"/>
              </a:ext>
            </a:extLst>
          </p:cNvPr>
          <p:cNvSpPr/>
          <p:nvPr/>
        </p:nvSpPr>
        <p:spPr>
          <a:xfrm>
            <a:off x="4892153" y="3797602"/>
            <a:ext cx="4208429" cy="646331"/>
          </a:xfrm>
          <a:prstGeom prst="rect">
            <a:avLst/>
          </a:prstGeom>
        </p:spPr>
        <p:txBody>
          <a:bodyPr wrap="square">
            <a:spAutoFit/>
          </a:bodyPr>
          <a:lstStyle/>
          <a:p>
            <a:pPr algn="just"/>
            <a:r>
              <a:rPr lang="en-US" dirty="0">
                <a:solidFill>
                  <a:srgbClr val="FF0000"/>
                </a:solidFill>
              </a:rPr>
              <a:t>The problem is that this isn't what happens when our network contains perceptrons.</a:t>
            </a:r>
          </a:p>
        </p:txBody>
      </p:sp>
      <p:sp>
        <p:nvSpPr>
          <p:cNvPr id="9" name="Rectangle 8">
            <a:extLst>
              <a:ext uri="{FF2B5EF4-FFF2-40B4-BE49-F238E27FC236}">
                <a16:creationId xmlns:a16="http://schemas.microsoft.com/office/drawing/2014/main" xmlns="" id="{E58F5833-415C-4F23-B8EF-A1DAC9BF2238}"/>
              </a:ext>
            </a:extLst>
          </p:cNvPr>
          <p:cNvSpPr/>
          <p:nvPr/>
        </p:nvSpPr>
        <p:spPr>
          <a:xfrm>
            <a:off x="2424545" y="4671164"/>
            <a:ext cx="6719455" cy="923330"/>
          </a:xfrm>
          <a:prstGeom prst="rect">
            <a:avLst/>
          </a:prstGeom>
        </p:spPr>
        <p:txBody>
          <a:bodyPr wrap="square">
            <a:spAutoFit/>
          </a:bodyPr>
          <a:lstStyle/>
          <a:p>
            <a:pPr algn="just"/>
            <a:r>
              <a:rPr lang="en-US" dirty="0"/>
              <a:t>A small change in the weights or bias of any single perceptron in the network can sometimes cause the output of that perceptron to completely flip, </a:t>
            </a:r>
            <a:r>
              <a:rPr lang="en-US" dirty="0" smtClean="0"/>
              <a:t>say </a:t>
            </a:r>
            <a:r>
              <a:rPr lang="en-US" dirty="0"/>
              <a:t>from 0 to 1.</a:t>
            </a:r>
          </a:p>
        </p:txBody>
      </p:sp>
      <p:sp>
        <p:nvSpPr>
          <p:cNvPr id="10" name="Rectangle 9">
            <a:extLst>
              <a:ext uri="{FF2B5EF4-FFF2-40B4-BE49-F238E27FC236}">
                <a16:creationId xmlns:a16="http://schemas.microsoft.com/office/drawing/2014/main" xmlns="" id="{857A8B64-70CB-4B37-8FDF-FC8A3D5C4303}"/>
              </a:ext>
            </a:extLst>
          </p:cNvPr>
          <p:cNvSpPr/>
          <p:nvPr/>
        </p:nvSpPr>
        <p:spPr>
          <a:xfrm>
            <a:off x="87314" y="5875569"/>
            <a:ext cx="875188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solidFill>
                  <a:srgbClr val="333333"/>
                </a:solidFill>
              </a:rPr>
              <a:t>That flip may then cause the behavior of the rest of the network to completely change in some very complicated way.</a:t>
            </a:r>
            <a:endParaRPr lang="en-US" dirty="0"/>
          </a:p>
        </p:txBody>
      </p:sp>
    </p:spTree>
    <p:extLst>
      <p:ext uri="{BB962C8B-B14F-4D97-AF65-F5344CB8AC3E}">
        <p14:creationId xmlns:p14="http://schemas.microsoft.com/office/powerpoint/2010/main" val="35282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 Cond</a:t>
            </a:r>
          </a:p>
        </p:txBody>
      </p:sp>
      <p:sp>
        <p:nvSpPr>
          <p:cNvPr id="3" name="Rectangle 2">
            <a:extLst>
              <a:ext uri="{FF2B5EF4-FFF2-40B4-BE49-F238E27FC236}">
                <a16:creationId xmlns:a16="http://schemas.microsoft.com/office/drawing/2014/main" xmlns="" id="{2F08E0B8-FD19-4827-872A-B1229C8D15A2}"/>
              </a:ext>
            </a:extLst>
          </p:cNvPr>
          <p:cNvSpPr/>
          <p:nvPr/>
        </p:nvSpPr>
        <p:spPr>
          <a:xfrm>
            <a:off x="189914" y="2071192"/>
            <a:ext cx="8757138" cy="707886"/>
          </a:xfrm>
          <a:prstGeom prst="rect">
            <a:avLst/>
          </a:prstGeom>
        </p:spPr>
        <p:txBody>
          <a:bodyPr wrap="square">
            <a:spAutoFit/>
          </a:bodyPr>
          <a:lstStyle/>
          <a:p>
            <a:pPr algn="just"/>
            <a:r>
              <a:rPr lang="en-US" sz="2000" dirty="0">
                <a:solidFill>
                  <a:srgbClr val="00B050"/>
                </a:solidFill>
              </a:rPr>
              <a:t>We can overcome this problem by introducing a new type of artificial neuron called a </a:t>
            </a:r>
            <a:r>
              <a:rPr lang="en-US" sz="2000" i="1" dirty="0">
                <a:solidFill>
                  <a:srgbClr val="00B050"/>
                </a:solidFill>
              </a:rPr>
              <a:t>sigmoid</a:t>
            </a:r>
            <a:r>
              <a:rPr lang="en-US" sz="2000" dirty="0">
                <a:solidFill>
                  <a:srgbClr val="00B050"/>
                </a:solidFill>
              </a:rPr>
              <a:t> neuron.</a:t>
            </a:r>
          </a:p>
        </p:txBody>
      </p:sp>
      <p:sp>
        <p:nvSpPr>
          <p:cNvPr id="4" name="Rectangle 3">
            <a:extLst>
              <a:ext uri="{FF2B5EF4-FFF2-40B4-BE49-F238E27FC236}">
                <a16:creationId xmlns:a16="http://schemas.microsoft.com/office/drawing/2014/main" xmlns="" id="{71E7F335-BB89-4B5D-8229-9810C2464CD4}"/>
              </a:ext>
            </a:extLst>
          </p:cNvPr>
          <p:cNvSpPr/>
          <p:nvPr/>
        </p:nvSpPr>
        <p:spPr>
          <a:xfrm>
            <a:off x="189913" y="2828835"/>
            <a:ext cx="8644597" cy="707886"/>
          </a:xfrm>
          <a:prstGeom prst="rect">
            <a:avLst/>
          </a:prstGeom>
        </p:spPr>
        <p:txBody>
          <a:bodyPr wrap="square">
            <a:spAutoFit/>
          </a:bodyPr>
          <a:lstStyle/>
          <a:p>
            <a:pPr algn="just"/>
            <a:r>
              <a:rPr lang="en-US" sz="2000" dirty="0">
                <a:solidFill>
                  <a:srgbClr val="333333"/>
                </a:solidFill>
              </a:rPr>
              <a:t>Sigmoid neurons are like perceptron but modified so that small changes in their weights and bias cause only a small change in their output.</a:t>
            </a:r>
            <a:endParaRPr lang="en-US" sz="2000" dirty="0"/>
          </a:p>
        </p:txBody>
      </p:sp>
      <p:sp>
        <p:nvSpPr>
          <p:cNvPr id="5" name="Rectangle 4">
            <a:extLst>
              <a:ext uri="{FF2B5EF4-FFF2-40B4-BE49-F238E27FC236}">
                <a16:creationId xmlns:a16="http://schemas.microsoft.com/office/drawing/2014/main" xmlns="" id="{71FD2C30-F1A9-42D6-9778-6FAC03F5B51C}"/>
              </a:ext>
            </a:extLst>
          </p:cNvPr>
          <p:cNvSpPr/>
          <p:nvPr/>
        </p:nvSpPr>
        <p:spPr>
          <a:xfrm>
            <a:off x="189914" y="3583353"/>
            <a:ext cx="8757138" cy="400110"/>
          </a:xfrm>
          <a:prstGeom prst="rect">
            <a:avLst/>
          </a:prstGeom>
        </p:spPr>
        <p:txBody>
          <a:bodyPr wrap="square">
            <a:spAutoFit/>
          </a:bodyPr>
          <a:lstStyle/>
          <a:p>
            <a:pPr algn="just"/>
            <a:r>
              <a:rPr lang="en-US" sz="2000" dirty="0">
                <a:solidFill>
                  <a:srgbClr val="333333"/>
                </a:solidFill>
              </a:rPr>
              <a:t>That's the crucial fact which will allow a network of sigmoid neurons to learn.</a:t>
            </a:r>
            <a:endParaRPr lang="en-US" sz="2000" dirty="0"/>
          </a:p>
        </p:txBody>
      </p:sp>
      <p:sp>
        <p:nvSpPr>
          <p:cNvPr id="7" name="Rectangle 6">
            <a:extLst>
              <a:ext uri="{FF2B5EF4-FFF2-40B4-BE49-F238E27FC236}">
                <a16:creationId xmlns:a16="http://schemas.microsoft.com/office/drawing/2014/main" xmlns="" id="{1A04519C-04C4-4E33-A347-17FC275A1705}"/>
              </a:ext>
            </a:extLst>
          </p:cNvPr>
          <p:cNvSpPr/>
          <p:nvPr/>
        </p:nvSpPr>
        <p:spPr>
          <a:xfrm>
            <a:off x="189914" y="4060872"/>
            <a:ext cx="8644596" cy="707886"/>
          </a:xfrm>
          <a:prstGeom prst="rect">
            <a:avLst/>
          </a:prstGeom>
        </p:spPr>
        <p:txBody>
          <a:bodyPr wrap="square">
            <a:spAutoFit/>
          </a:bodyPr>
          <a:lstStyle/>
          <a:p>
            <a:pPr algn="just"/>
            <a:r>
              <a:rPr lang="en-US" sz="2000" dirty="0"/>
              <a:t>Just like a perceptron, the sigmoid neuron has inputs</a:t>
            </a:r>
            <a:r>
              <a:rPr lang="en-US" sz="2000" b="1" dirty="0"/>
              <a:t>, x</a:t>
            </a:r>
            <a:r>
              <a:rPr lang="en-US" sz="2000" b="1" baseline="-25000" dirty="0"/>
              <a:t>1</a:t>
            </a:r>
            <a:r>
              <a:rPr lang="en-US" sz="2000" b="1" dirty="0"/>
              <a:t>,x</a:t>
            </a:r>
            <a:r>
              <a:rPr lang="en-US" sz="2000" b="1" baseline="-25000" dirty="0"/>
              <a:t>2</a:t>
            </a:r>
            <a:r>
              <a:rPr lang="en-US" sz="2000" dirty="0"/>
              <a:t>,…. But instead of being just 0 or 1, these inputs can also take on any values between 0 and 1.</a:t>
            </a:r>
          </a:p>
        </p:txBody>
      </p:sp>
      <p:sp>
        <p:nvSpPr>
          <p:cNvPr id="9" name="Rectangle 8">
            <a:extLst>
              <a:ext uri="{FF2B5EF4-FFF2-40B4-BE49-F238E27FC236}">
                <a16:creationId xmlns:a16="http://schemas.microsoft.com/office/drawing/2014/main" xmlns="" id="{9A3F65DE-BB67-47B4-B599-6AA3DF8E5455}"/>
              </a:ext>
            </a:extLst>
          </p:cNvPr>
          <p:cNvSpPr/>
          <p:nvPr/>
        </p:nvSpPr>
        <p:spPr>
          <a:xfrm>
            <a:off x="189914" y="4856645"/>
            <a:ext cx="8644596" cy="707886"/>
          </a:xfrm>
          <a:prstGeom prst="rect">
            <a:avLst/>
          </a:prstGeom>
        </p:spPr>
        <p:txBody>
          <a:bodyPr wrap="square">
            <a:spAutoFit/>
          </a:bodyPr>
          <a:lstStyle/>
          <a:p>
            <a:pPr algn="just"/>
            <a:r>
              <a:rPr lang="en-US" sz="2000" dirty="0"/>
              <a:t>Also just like a perceptron, the sigmoid neuron has weights for each input, </a:t>
            </a:r>
            <a:r>
              <a:rPr lang="en-US" sz="2000" b="1" dirty="0"/>
              <a:t>w</a:t>
            </a:r>
            <a:r>
              <a:rPr lang="en-US" sz="2000" b="1" baseline="-25000" dirty="0"/>
              <a:t>1</a:t>
            </a:r>
            <a:r>
              <a:rPr lang="en-US" sz="2000" b="1" dirty="0"/>
              <a:t>,w</a:t>
            </a:r>
            <a:r>
              <a:rPr lang="en-US" sz="2000" b="1" baseline="-25000" dirty="0"/>
              <a:t>2</a:t>
            </a:r>
            <a:r>
              <a:rPr lang="en-US" sz="2000" b="1" dirty="0"/>
              <a:t>,…, </a:t>
            </a:r>
            <a:r>
              <a:rPr lang="en-US" sz="2000" dirty="0"/>
              <a:t>and an overall bias</a:t>
            </a:r>
            <a:r>
              <a:rPr lang="en-US" sz="2000" b="1" dirty="0"/>
              <a:t>, b</a:t>
            </a:r>
            <a:r>
              <a:rPr lang="en-US" sz="2000" dirty="0"/>
              <a:t>.</a:t>
            </a:r>
          </a:p>
        </p:txBody>
      </p:sp>
      <p:sp>
        <p:nvSpPr>
          <p:cNvPr id="11" name="Rectangle 10">
            <a:extLst>
              <a:ext uri="{FF2B5EF4-FFF2-40B4-BE49-F238E27FC236}">
                <a16:creationId xmlns:a16="http://schemas.microsoft.com/office/drawing/2014/main" xmlns="" id="{A689B4FA-5E04-431B-885A-CE9C2EBCD7D1}"/>
              </a:ext>
            </a:extLst>
          </p:cNvPr>
          <p:cNvSpPr/>
          <p:nvPr/>
        </p:nvSpPr>
        <p:spPr>
          <a:xfrm>
            <a:off x="189914" y="5652418"/>
            <a:ext cx="3074881" cy="400110"/>
          </a:xfrm>
          <a:prstGeom prst="rect">
            <a:avLst/>
          </a:prstGeom>
        </p:spPr>
        <p:txBody>
          <a:bodyPr wrap="none">
            <a:spAutoFit/>
          </a:bodyPr>
          <a:lstStyle/>
          <a:p>
            <a:r>
              <a:rPr lang="en-US" sz="2000" dirty="0"/>
              <a:t>But the output is not 0 or 1.</a:t>
            </a:r>
          </a:p>
        </p:txBody>
      </p:sp>
      <p:sp>
        <p:nvSpPr>
          <p:cNvPr id="12" name="Rectangle 11">
            <a:extLst>
              <a:ext uri="{FF2B5EF4-FFF2-40B4-BE49-F238E27FC236}">
                <a16:creationId xmlns:a16="http://schemas.microsoft.com/office/drawing/2014/main" xmlns="" id="{42CE986E-DFEF-4DE1-A710-B4DC4B14FBCE}"/>
              </a:ext>
            </a:extLst>
          </p:cNvPr>
          <p:cNvSpPr/>
          <p:nvPr/>
        </p:nvSpPr>
        <p:spPr>
          <a:xfrm>
            <a:off x="3467686" y="5380702"/>
            <a:ext cx="5486400" cy="830997"/>
          </a:xfrm>
          <a:prstGeom prst="rect">
            <a:avLst/>
          </a:prstGeom>
        </p:spPr>
        <p:txBody>
          <a:bodyPr wrap="square">
            <a:spAutoFit/>
          </a:bodyPr>
          <a:lstStyle/>
          <a:p>
            <a:pPr algn="ctr"/>
            <a:r>
              <a:rPr lang="en-US" sz="2400" dirty="0"/>
              <a:t>Instead, it's </a:t>
            </a:r>
            <a:r>
              <a:rPr lang="en-US" sz="2400" b="1" dirty="0"/>
              <a:t>σ(</a:t>
            </a:r>
            <a:r>
              <a:rPr lang="en-US" sz="2400" b="1" dirty="0" err="1"/>
              <a:t>w⋅x+b</a:t>
            </a:r>
            <a:r>
              <a:rPr lang="en-US" sz="2400" b="1" dirty="0"/>
              <a:t>)</a:t>
            </a:r>
            <a:r>
              <a:rPr lang="en-US" sz="2400" dirty="0"/>
              <a:t>, where </a:t>
            </a:r>
          </a:p>
          <a:p>
            <a:pPr algn="ctr"/>
            <a:r>
              <a:rPr lang="en-US" sz="2400" dirty="0"/>
              <a:t>σ is called the </a:t>
            </a:r>
            <a:r>
              <a:rPr lang="en-US" sz="2400" b="1" dirty="0"/>
              <a:t>sigmoid function.</a:t>
            </a:r>
          </a:p>
        </p:txBody>
      </p:sp>
    </p:spTree>
    <p:extLst>
      <p:ext uri="{BB962C8B-B14F-4D97-AF65-F5344CB8AC3E}">
        <p14:creationId xmlns:p14="http://schemas.microsoft.com/office/powerpoint/2010/main" val="64618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BB30D05-BF0D-405D-8361-E008AE1CEE3C}"/>
              </a:ext>
            </a:extLst>
          </p:cNvPr>
          <p:cNvPicPr>
            <a:picLocks noChangeAspect="1"/>
          </p:cNvPicPr>
          <p:nvPr/>
        </p:nvPicPr>
        <p:blipFill>
          <a:blip r:embed="rId2"/>
          <a:stretch>
            <a:fillRect/>
          </a:stretch>
        </p:blipFill>
        <p:spPr>
          <a:xfrm>
            <a:off x="299790" y="2546699"/>
            <a:ext cx="3737638" cy="809625"/>
          </a:xfrm>
          <a:prstGeom prst="rect">
            <a:avLst/>
          </a:prstGeom>
        </p:spPr>
      </p:pic>
      <p:sp>
        <p:nvSpPr>
          <p:cNvPr id="2" name="Title 1"/>
          <p:cNvSpPr>
            <a:spLocks noGrp="1"/>
          </p:cNvSpPr>
          <p:nvPr>
            <p:ph type="ctrTitle"/>
          </p:nvPr>
        </p:nvSpPr>
        <p:spPr/>
        <p:txBody>
          <a:bodyPr/>
          <a:lstStyle/>
          <a:p>
            <a:r>
              <a:rPr lang="en-US" dirty="0"/>
              <a:t>Sigmoid Function</a:t>
            </a:r>
          </a:p>
        </p:txBody>
      </p:sp>
      <p:sp>
        <p:nvSpPr>
          <p:cNvPr id="27" name="Rectangle 26">
            <a:extLst>
              <a:ext uri="{FF2B5EF4-FFF2-40B4-BE49-F238E27FC236}">
                <a16:creationId xmlns:a16="http://schemas.microsoft.com/office/drawing/2014/main" xmlns="" id="{EC34D96F-DE1C-479D-9B86-A6AEC2590C82}"/>
              </a:ext>
            </a:extLst>
          </p:cNvPr>
          <p:cNvSpPr/>
          <p:nvPr/>
        </p:nvSpPr>
        <p:spPr>
          <a:xfrm>
            <a:off x="148004" y="2076715"/>
            <a:ext cx="4062972" cy="461665"/>
          </a:xfrm>
          <a:prstGeom prst="rect">
            <a:avLst/>
          </a:prstGeom>
        </p:spPr>
        <p:txBody>
          <a:bodyPr wrap="none">
            <a:spAutoFit/>
          </a:bodyPr>
          <a:lstStyle/>
          <a:p>
            <a:r>
              <a:rPr lang="en-US" sz="2400" dirty="0">
                <a:solidFill>
                  <a:srgbClr val="000000"/>
                </a:solidFill>
              </a:rPr>
              <a:t> Sigmoid Function is defined by</a:t>
            </a:r>
            <a:endParaRPr lang="en-US" sz="2400" dirty="0"/>
          </a:p>
        </p:txBody>
      </p:sp>
      <p:cxnSp>
        <p:nvCxnSpPr>
          <p:cNvPr id="30" name="Straight Connector 29">
            <a:extLst>
              <a:ext uri="{FF2B5EF4-FFF2-40B4-BE49-F238E27FC236}">
                <a16:creationId xmlns:a16="http://schemas.microsoft.com/office/drawing/2014/main" xmlns="" id="{B2C5BFF1-B53B-4AF2-AE7D-93CA6AFC8A55}"/>
              </a:ext>
            </a:extLst>
          </p:cNvPr>
          <p:cNvCxnSpPr/>
          <p:nvPr/>
        </p:nvCxnSpPr>
        <p:spPr>
          <a:xfrm>
            <a:off x="4210976" y="2076715"/>
            <a:ext cx="0" cy="4169340"/>
          </a:xfrm>
          <a:prstGeom prst="line">
            <a:avLst/>
          </a:prstGeom>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xmlns="" id="{06A53BEF-B26B-46F3-A1B1-02FA95474474}"/>
              </a:ext>
            </a:extLst>
          </p:cNvPr>
          <p:cNvSpPr/>
          <p:nvPr/>
        </p:nvSpPr>
        <p:spPr>
          <a:xfrm>
            <a:off x="4210976" y="2076715"/>
            <a:ext cx="4572000" cy="1200329"/>
          </a:xfrm>
          <a:prstGeom prst="rect">
            <a:avLst/>
          </a:prstGeom>
        </p:spPr>
        <p:txBody>
          <a:bodyPr>
            <a:spAutoFit/>
          </a:bodyPr>
          <a:lstStyle/>
          <a:p>
            <a:pPr algn="just"/>
            <a:r>
              <a:rPr lang="en-US" sz="2400" dirty="0"/>
              <a:t>The output of a sigmoid neuron with inputs </a:t>
            </a:r>
            <a:r>
              <a:rPr lang="en-US" sz="2400" b="1" dirty="0"/>
              <a:t>x</a:t>
            </a:r>
            <a:r>
              <a:rPr lang="en-US" sz="2400" b="1" baseline="-25000" dirty="0"/>
              <a:t>1</a:t>
            </a:r>
            <a:r>
              <a:rPr lang="en-US" sz="2400" b="1" dirty="0"/>
              <a:t>,x</a:t>
            </a:r>
            <a:r>
              <a:rPr lang="en-US" sz="2400" b="1" baseline="-25000" dirty="0"/>
              <a:t>2</a:t>
            </a:r>
            <a:r>
              <a:rPr lang="en-US" sz="2400" b="1" dirty="0"/>
              <a:t>,…,</a:t>
            </a:r>
            <a:r>
              <a:rPr lang="en-US" sz="2400" dirty="0"/>
              <a:t> weights </a:t>
            </a:r>
            <a:r>
              <a:rPr lang="en-US" sz="2400" b="1" dirty="0"/>
              <a:t>w</a:t>
            </a:r>
            <a:r>
              <a:rPr lang="en-US" sz="2400" b="1" baseline="-25000" dirty="0"/>
              <a:t>1</a:t>
            </a:r>
            <a:r>
              <a:rPr lang="en-US" sz="2400" b="1" dirty="0"/>
              <a:t>,w</a:t>
            </a:r>
            <a:r>
              <a:rPr lang="en-US" sz="2400" b="1" baseline="-25000" dirty="0"/>
              <a:t>2</a:t>
            </a:r>
            <a:r>
              <a:rPr lang="en-US" sz="2400" b="1" dirty="0"/>
              <a:t>,…, </a:t>
            </a:r>
            <a:r>
              <a:rPr lang="en-US" sz="2400" dirty="0"/>
              <a:t>and bias </a:t>
            </a:r>
            <a:r>
              <a:rPr lang="en-US" sz="2400" b="1" dirty="0"/>
              <a:t>b</a:t>
            </a:r>
            <a:r>
              <a:rPr lang="en-US" sz="2400" dirty="0"/>
              <a:t> is</a:t>
            </a:r>
          </a:p>
        </p:txBody>
      </p:sp>
      <p:cxnSp>
        <p:nvCxnSpPr>
          <p:cNvPr id="34" name="Straight Arrow Connector 33">
            <a:extLst>
              <a:ext uri="{FF2B5EF4-FFF2-40B4-BE49-F238E27FC236}">
                <a16:creationId xmlns:a16="http://schemas.microsoft.com/office/drawing/2014/main" xmlns="" id="{96C6BE0B-82A7-4D36-B53E-203965353F27}"/>
              </a:ext>
            </a:extLst>
          </p:cNvPr>
          <p:cNvCxnSpPr>
            <a:cxnSpLocks/>
          </p:cNvCxnSpPr>
          <p:nvPr/>
        </p:nvCxnSpPr>
        <p:spPr>
          <a:xfrm>
            <a:off x="148004" y="3471204"/>
            <a:ext cx="6112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xmlns="" id="{DEBBAA1A-3F72-441B-9CAF-0DD49512CDF9}"/>
              </a:ext>
            </a:extLst>
          </p:cNvPr>
          <p:cNvSpPr/>
          <p:nvPr/>
        </p:nvSpPr>
        <p:spPr>
          <a:xfrm>
            <a:off x="6433670" y="3173996"/>
            <a:ext cx="2349303" cy="523220"/>
          </a:xfrm>
          <a:prstGeom prst="rect">
            <a:avLst/>
          </a:prstGeom>
          <a:ln>
            <a:solidFill>
              <a:schemeClr val="accent1"/>
            </a:solidFill>
          </a:ln>
        </p:spPr>
        <p:txBody>
          <a:bodyPr wrap="square">
            <a:spAutoFit/>
          </a:bodyPr>
          <a:lstStyle/>
          <a:p>
            <a:r>
              <a:rPr lang="el-GR" sz="2800" b="1" dirty="0"/>
              <a:t>σ(</a:t>
            </a:r>
            <a:r>
              <a:rPr lang="en-US" sz="2800" b="1" dirty="0"/>
              <a:t>x · w + b)</a:t>
            </a:r>
          </a:p>
        </p:txBody>
      </p:sp>
      <p:pic>
        <p:nvPicPr>
          <p:cNvPr id="38" name="Picture 37">
            <a:extLst>
              <a:ext uri="{FF2B5EF4-FFF2-40B4-BE49-F238E27FC236}">
                <a16:creationId xmlns:a16="http://schemas.microsoft.com/office/drawing/2014/main" xmlns="" id="{E8834463-483B-40A7-AD00-030476F4BAAE}"/>
              </a:ext>
            </a:extLst>
          </p:cNvPr>
          <p:cNvPicPr>
            <a:picLocks noChangeAspect="1"/>
          </p:cNvPicPr>
          <p:nvPr/>
        </p:nvPicPr>
        <p:blipFill>
          <a:blip r:embed="rId3"/>
          <a:stretch>
            <a:fillRect/>
          </a:stretch>
        </p:blipFill>
        <p:spPr>
          <a:xfrm>
            <a:off x="5288059" y="4343702"/>
            <a:ext cx="3321368" cy="1409184"/>
          </a:xfrm>
          <a:prstGeom prst="rect">
            <a:avLst/>
          </a:prstGeom>
        </p:spPr>
      </p:pic>
      <p:cxnSp>
        <p:nvCxnSpPr>
          <p:cNvPr id="42" name="Connector: Curved 41">
            <a:extLst>
              <a:ext uri="{FF2B5EF4-FFF2-40B4-BE49-F238E27FC236}">
                <a16:creationId xmlns:a16="http://schemas.microsoft.com/office/drawing/2014/main" xmlns="" id="{D58ACDDB-DCB1-4466-BDF6-AD94F395FCBC}"/>
              </a:ext>
            </a:extLst>
          </p:cNvPr>
          <p:cNvCxnSpPr>
            <a:cxnSpLocks/>
            <a:endCxn id="38" idx="1"/>
          </p:cNvCxnSpPr>
          <p:nvPr/>
        </p:nvCxnSpPr>
        <p:spPr>
          <a:xfrm rot="5400000">
            <a:off x="5169401" y="3784024"/>
            <a:ext cx="1382929" cy="1145611"/>
          </a:xfrm>
          <a:prstGeom prst="curvedConnector4">
            <a:avLst>
              <a:gd name="adj1" fmla="val 24525"/>
              <a:gd name="adj2" fmla="val 119954"/>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xmlns="" id="{3CCEDD30-F75F-4030-85EB-1351D9560DDF}"/>
              </a:ext>
            </a:extLst>
          </p:cNvPr>
          <p:cNvSpPr/>
          <p:nvPr/>
        </p:nvSpPr>
        <p:spPr>
          <a:xfrm>
            <a:off x="105800" y="3458988"/>
            <a:ext cx="3889424" cy="2862322"/>
          </a:xfrm>
          <a:prstGeom prst="rect">
            <a:avLst/>
          </a:prstGeom>
        </p:spPr>
        <p:txBody>
          <a:bodyPr wrap="square">
            <a:spAutoFit/>
          </a:bodyPr>
          <a:lstStyle/>
          <a:p>
            <a:pPr algn="just"/>
            <a:r>
              <a:rPr lang="en-US" sz="2000" dirty="0"/>
              <a:t>This perfectly mimics logistic regression, and in fact uses the logit function to do so. </a:t>
            </a:r>
          </a:p>
          <a:p>
            <a:pPr algn="just"/>
            <a:endParaRPr lang="en-US" sz="2000" dirty="0"/>
          </a:p>
          <a:p>
            <a:pPr algn="just"/>
            <a:r>
              <a:rPr lang="en-US" sz="2000" dirty="0"/>
              <a:t>In the neural network literature, the logit function is called the sigmoid function, thus leading to the name sigmoid neuron for a neuron that uses its logic.</a:t>
            </a:r>
          </a:p>
        </p:txBody>
      </p:sp>
    </p:spTree>
    <p:extLst>
      <p:ext uri="{BB962C8B-B14F-4D97-AF65-F5344CB8AC3E}">
        <p14:creationId xmlns:p14="http://schemas.microsoft.com/office/powerpoint/2010/main" val="272920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Function</a:t>
            </a:r>
          </a:p>
        </p:txBody>
      </p:sp>
      <p:pic>
        <p:nvPicPr>
          <p:cNvPr id="24" name="Picture 23">
            <a:extLst>
              <a:ext uri="{FF2B5EF4-FFF2-40B4-BE49-F238E27FC236}">
                <a16:creationId xmlns:a16="http://schemas.microsoft.com/office/drawing/2014/main" xmlns="" id="{7D4DC127-0FAC-42A8-82C1-7AC27437B946}"/>
              </a:ext>
            </a:extLst>
          </p:cNvPr>
          <p:cNvPicPr>
            <a:picLocks noChangeAspect="1"/>
          </p:cNvPicPr>
          <p:nvPr/>
        </p:nvPicPr>
        <p:blipFill>
          <a:blip r:embed="rId2"/>
          <a:stretch>
            <a:fillRect/>
          </a:stretch>
        </p:blipFill>
        <p:spPr>
          <a:xfrm>
            <a:off x="0" y="2996419"/>
            <a:ext cx="4572000" cy="3742006"/>
          </a:xfrm>
          <a:prstGeom prst="rect">
            <a:avLst/>
          </a:prstGeom>
        </p:spPr>
      </p:pic>
      <p:pic>
        <p:nvPicPr>
          <p:cNvPr id="25" name="Picture 24">
            <a:extLst>
              <a:ext uri="{FF2B5EF4-FFF2-40B4-BE49-F238E27FC236}">
                <a16:creationId xmlns:a16="http://schemas.microsoft.com/office/drawing/2014/main" xmlns="" id="{1C3F4AB3-640F-4292-9BD2-FE61382EB0CE}"/>
              </a:ext>
            </a:extLst>
          </p:cNvPr>
          <p:cNvPicPr>
            <a:picLocks noChangeAspect="1"/>
          </p:cNvPicPr>
          <p:nvPr/>
        </p:nvPicPr>
        <p:blipFill>
          <a:blip r:embed="rId3"/>
          <a:stretch>
            <a:fillRect/>
          </a:stretch>
        </p:blipFill>
        <p:spPr>
          <a:xfrm>
            <a:off x="4572000" y="2996419"/>
            <a:ext cx="4572001" cy="3861581"/>
          </a:xfrm>
          <a:prstGeom prst="rect">
            <a:avLst/>
          </a:prstGeom>
        </p:spPr>
      </p:pic>
      <p:sp>
        <p:nvSpPr>
          <p:cNvPr id="3" name="Rectangle 2">
            <a:extLst>
              <a:ext uri="{FF2B5EF4-FFF2-40B4-BE49-F238E27FC236}">
                <a16:creationId xmlns:a16="http://schemas.microsoft.com/office/drawing/2014/main" xmlns="" id="{DB432029-742D-4D2C-A892-D5A62C833A6E}"/>
              </a:ext>
            </a:extLst>
          </p:cNvPr>
          <p:cNvSpPr/>
          <p:nvPr/>
        </p:nvSpPr>
        <p:spPr>
          <a:xfrm>
            <a:off x="239151" y="2078894"/>
            <a:ext cx="8792307" cy="461665"/>
          </a:xfrm>
          <a:prstGeom prst="rect">
            <a:avLst/>
          </a:prstGeom>
        </p:spPr>
        <p:txBody>
          <a:bodyPr wrap="square">
            <a:spAutoFit/>
          </a:bodyPr>
          <a:lstStyle/>
          <a:p>
            <a:pPr algn="ctr"/>
            <a:r>
              <a:rPr lang="en-US" sz="2400" dirty="0">
                <a:solidFill>
                  <a:srgbClr val="333333"/>
                </a:solidFill>
                <a:latin typeface="Georgia" panose="02040502050405020303" pitchFamily="18" charset="0"/>
              </a:rPr>
              <a:t>Sigmoid Function is a smoothed-out version of a step function</a:t>
            </a:r>
            <a:endParaRPr lang="en-US" sz="2400" dirty="0"/>
          </a:p>
        </p:txBody>
      </p:sp>
    </p:spTree>
    <p:extLst>
      <p:ext uri="{BB962C8B-B14F-4D97-AF65-F5344CB8AC3E}">
        <p14:creationId xmlns:p14="http://schemas.microsoft.com/office/powerpoint/2010/main" val="323534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Activation Functions</a:t>
            </a:r>
          </a:p>
        </p:txBody>
      </p:sp>
      <p:sp>
        <p:nvSpPr>
          <p:cNvPr id="3" name="Rectangle 2">
            <a:extLst>
              <a:ext uri="{FF2B5EF4-FFF2-40B4-BE49-F238E27FC236}">
                <a16:creationId xmlns:a16="http://schemas.microsoft.com/office/drawing/2014/main" xmlns="" id="{939FDCFA-136A-43CB-9C2B-E21C423F603A}"/>
              </a:ext>
            </a:extLst>
          </p:cNvPr>
          <p:cNvSpPr/>
          <p:nvPr/>
        </p:nvSpPr>
        <p:spPr>
          <a:xfrm>
            <a:off x="214532" y="2509795"/>
            <a:ext cx="5187462" cy="1015663"/>
          </a:xfrm>
          <a:prstGeom prst="rect">
            <a:avLst/>
          </a:prstGeom>
        </p:spPr>
        <p:txBody>
          <a:bodyPr wrap="square">
            <a:spAutoFit/>
          </a:bodyPr>
          <a:lstStyle/>
          <a:p>
            <a:pPr algn="just"/>
            <a:r>
              <a:rPr lang="en-US" sz="2000" dirty="0"/>
              <a:t>In the sigmoid neuron example, the choice of what function to use to go from  </a:t>
            </a:r>
            <a:r>
              <a:rPr lang="en-US" sz="2000" b="1" dirty="0"/>
              <a:t>x · w + b </a:t>
            </a:r>
            <a:r>
              <a:rPr lang="en-US" sz="2000" dirty="0"/>
              <a:t>to an output is called the activation function.  </a:t>
            </a:r>
          </a:p>
        </p:txBody>
      </p:sp>
      <p:sp>
        <p:nvSpPr>
          <p:cNvPr id="4" name="Rectangle 3">
            <a:extLst>
              <a:ext uri="{FF2B5EF4-FFF2-40B4-BE49-F238E27FC236}">
                <a16:creationId xmlns:a16="http://schemas.microsoft.com/office/drawing/2014/main" xmlns="" id="{DF735390-0928-4831-B108-6C07EBE0D1A8}"/>
              </a:ext>
            </a:extLst>
          </p:cNvPr>
          <p:cNvSpPr/>
          <p:nvPr/>
        </p:nvSpPr>
        <p:spPr>
          <a:xfrm>
            <a:off x="214532" y="4466252"/>
            <a:ext cx="8714935" cy="707886"/>
          </a:xfrm>
          <a:prstGeom prst="rect">
            <a:avLst/>
          </a:prstGeom>
        </p:spPr>
        <p:txBody>
          <a:bodyPr wrap="square">
            <a:spAutoFit/>
          </a:bodyPr>
          <a:lstStyle/>
          <a:p>
            <a:pPr algn="just"/>
            <a:r>
              <a:rPr lang="en-US" sz="2000" dirty="0"/>
              <a:t>Other choices have certain benefits that have recently grown in popularity. Some of these include:</a:t>
            </a:r>
          </a:p>
        </p:txBody>
      </p:sp>
      <p:sp>
        <p:nvSpPr>
          <p:cNvPr id="5" name="Rectangle 4">
            <a:extLst>
              <a:ext uri="{FF2B5EF4-FFF2-40B4-BE49-F238E27FC236}">
                <a16:creationId xmlns:a16="http://schemas.microsoft.com/office/drawing/2014/main" xmlns="" id="{5F4B1AEB-30BB-4134-88D0-2085E1304664}"/>
              </a:ext>
            </a:extLst>
          </p:cNvPr>
          <p:cNvSpPr/>
          <p:nvPr/>
        </p:nvSpPr>
        <p:spPr>
          <a:xfrm>
            <a:off x="2285999" y="4876467"/>
            <a:ext cx="5944317" cy="1323439"/>
          </a:xfrm>
          <a:prstGeom prst="rect">
            <a:avLst/>
          </a:prstGeom>
        </p:spPr>
        <p:txBody>
          <a:bodyPr wrap="square">
            <a:spAutoFit/>
          </a:bodyPr>
          <a:lstStyle/>
          <a:p>
            <a:pPr marL="342900" indent="-342900">
              <a:buFont typeface="+mj-lt"/>
              <a:buAutoNum type="arabicPeriod"/>
            </a:pPr>
            <a:r>
              <a:rPr lang="en-US" sz="2000" dirty="0"/>
              <a:t>hyperbolic tan: tanh(z) = 2σ(2x) − 1</a:t>
            </a:r>
          </a:p>
          <a:p>
            <a:pPr marL="342900" indent="-342900">
              <a:buFont typeface="+mj-lt"/>
              <a:buAutoNum type="arabicPeriod"/>
            </a:pPr>
            <a:r>
              <a:rPr lang="en-US" sz="2000" dirty="0"/>
              <a:t>rectified linear unit: </a:t>
            </a:r>
            <a:r>
              <a:rPr lang="en-US" sz="2000" dirty="0" err="1"/>
              <a:t>ReLU</a:t>
            </a:r>
            <a:r>
              <a:rPr lang="en-US" sz="2000" dirty="0"/>
              <a:t>(z) = max(0, z)</a:t>
            </a:r>
          </a:p>
          <a:p>
            <a:pPr marL="342900" indent="-342900">
              <a:buFont typeface="+mj-lt"/>
              <a:buAutoNum type="arabicPeriod"/>
            </a:pPr>
            <a:r>
              <a:rPr lang="en-US" sz="2000" dirty="0"/>
              <a:t>leaky rectified linear unit</a:t>
            </a:r>
          </a:p>
          <a:p>
            <a:pPr marL="342900" indent="-342900">
              <a:buFont typeface="+mj-lt"/>
              <a:buAutoNum type="arabicPeriod"/>
            </a:pPr>
            <a:r>
              <a:rPr lang="en-US" sz="2000" dirty="0" err="1"/>
              <a:t>maxout</a:t>
            </a:r>
            <a:endParaRPr lang="en-US" sz="2000" dirty="0"/>
          </a:p>
        </p:txBody>
      </p:sp>
      <p:pic>
        <p:nvPicPr>
          <p:cNvPr id="6" name="Picture 5">
            <a:extLst>
              <a:ext uri="{FF2B5EF4-FFF2-40B4-BE49-F238E27FC236}">
                <a16:creationId xmlns:a16="http://schemas.microsoft.com/office/drawing/2014/main" xmlns="" id="{72959527-89E1-49F2-B5E4-BEBFE1F838B5}"/>
              </a:ext>
            </a:extLst>
          </p:cNvPr>
          <p:cNvPicPr>
            <a:picLocks noChangeAspect="1"/>
          </p:cNvPicPr>
          <p:nvPr/>
        </p:nvPicPr>
        <p:blipFill>
          <a:blip r:embed="rId2"/>
          <a:stretch>
            <a:fillRect/>
          </a:stretch>
        </p:blipFill>
        <p:spPr>
          <a:xfrm>
            <a:off x="6252942" y="2052966"/>
            <a:ext cx="2676525" cy="1015663"/>
          </a:xfrm>
          <a:prstGeom prst="rect">
            <a:avLst/>
          </a:prstGeom>
        </p:spPr>
      </p:pic>
      <p:sp>
        <p:nvSpPr>
          <p:cNvPr id="7" name="Rectangle 6">
            <a:extLst>
              <a:ext uri="{FF2B5EF4-FFF2-40B4-BE49-F238E27FC236}">
                <a16:creationId xmlns:a16="http://schemas.microsoft.com/office/drawing/2014/main" xmlns="" id="{673291C0-D123-4038-A07B-CB17E5B5BBF0}"/>
              </a:ext>
            </a:extLst>
          </p:cNvPr>
          <p:cNvSpPr/>
          <p:nvPr/>
        </p:nvSpPr>
        <p:spPr>
          <a:xfrm>
            <a:off x="214531" y="2044479"/>
            <a:ext cx="8714935" cy="400110"/>
          </a:xfrm>
          <a:prstGeom prst="rect">
            <a:avLst/>
          </a:prstGeom>
        </p:spPr>
        <p:txBody>
          <a:bodyPr wrap="square">
            <a:spAutoFit/>
          </a:bodyPr>
          <a:lstStyle/>
          <a:p>
            <a:pPr algn="just"/>
            <a:r>
              <a:rPr lang="en-US" sz="2000" dirty="0"/>
              <a:t>Activation Function derive the output form weighted sum</a:t>
            </a:r>
          </a:p>
        </p:txBody>
      </p:sp>
      <p:sp>
        <p:nvSpPr>
          <p:cNvPr id="8" name="Rectangle 7">
            <a:extLst>
              <a:ext uri="{FF2B5EF4-FFF2-40B4-BE49-F238E27FC236}">
                <a16:creationId xmlns:a16="http://schemas.microsoft.com/office/drawing/2014/main" xmlns="" id="{EC1CDBF1-6891-459F-98D1-8C6C43E69D06}"/>
              </a:ext>
            </a:extLst>
          </p:cNvPr>
          <p:cNvSpPr/>
          <p:nvPr/>
        </p:nvSpPr>
        <p:spPr>
          <a:xfrm>
            <a:off x="214531" y="3602238"/>
            <a:ext cx="8714936" cy="707886"/>
          </a:xfrm>
          <a:prstGeom prst="rect">
            <a:avLst/>
          </a:prstGeom>
        </p:spPr>
        <p:txBody>
          <a:bodyPr wrap="square">
            <a:spAutoFit/>
          </a:bodyPr>
          <a:lstStyle/>
          <a:p>
            <a:pPr algn="just"/>
            <a:r>
              <a:rPr lang="en-US" sz="2000" dirty="0"/>
              <a:t>Using a logistic, or sigmoid, activation function has some benefits in being able to easily take derivatives and the interpret them using logistic regression.</a:t>
            </a:r>
          </a:p>
        </p:txBody>
      </p:sp>
    </p:spTree>
    <p:extLst>
      <p:ext uri="{BB962C8B-B14F-4D97-AF65-F5344CB8AC3E}">
        <p14:creationId xmlns:p14="http://schemas.microsoft.com/office/powerpoint/2010/main" val="47341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smtClean="0"/>
              <a:t>How to learn the weights</a:t>
            </a:r>
            <a:endParaRPr lang="en-US" dirty="0"/>
          </a:p>
        </p:txBody>
      </p:sp>
      <p:sp>
        <p:nvSpPr>
          <p:cNvPr id="3" name="Rectangle 3">
            <a:extLst>
              <a:ext uri="{FF2B5EF4-FFF2-40B4-BE49-F238E27FC236}">
                <a16:creationId xmlns:a16="http://schemas.microsoft.com/office/drawing/2014/main" xmlns="" id="{189B326F-4A0C-474C-95CE-B0208DBA7FAE}"/>
              </a:ext>
            </a:extLst>
          </p:cNvPr>
          <p:cNvSpPr txBox="1">
            <a:spLocks noChangeArrowheads="1"/>
          </p:cNvSpPr>
          <p:nvPr/>
        </p:nvSpPr>
        <p:spPr>
          <a:xfrm>
            <a:off x="224393" y="2128070"/>
            <a:ext cx="2895309"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smtClean="0">
                <a:solidFill>
                  <a:schemeClr val="tx1"/>
                </a:solidFill>
              </a:rPr>
              <a:t>Learning using Training data</a:t>
            </a:r>
          </a:p>
          <a:p>
            <a:pPr algn="just"/>
            <a:endParaRPr lang="en-US" sz="2000" dirty="0" smtClean="0">
              <a:solidFill>
                <a:schemeClr val="tx1"/>
              </a:solidFill>
            </a:endParaRPr>
          </a:p>
          <a:p>
            <a:pPr algn="just"/>
            <a:r>
              <a:rPr lang="en-US" sz="2000" dirty="0" smtClean="0">
                <a:solidFill>
                  <a:schemeClr val="tx1"/>
                </a:solidFill>
              </a:rPr>
              <a:t>There are various learning algorithm</a:t>
            </a:r>
          </a:p>
          <a:p>
            <a:pPr algn="just"/>
            <a:endParaRPr lang="en-US" sz="2000" dirty="0" smtClean="0">
              <a:solidFill>
                <a:schemeClr val="tx1"/>
              </a:solidFill>
            </a:endParaRPr>
          </a:p>
          <a:p>
            <a:pPr algn="just"/>
            <a:r>
              <a:rPr lang="en-US" sz="2000" dirty="0" smtClean="0">
                <a:solidFill>
                  <a:schemeClr val="tx1"/>
                </a:solidFill>
              </a:rPr>
              <a:t>Here we all talk about Back Propagation Algorithm</a:t>
            </a:r>
            <a:endParaRPr lang="en-US" sz="2000" dirty="0">
              <a:solidFill>
                <a:schemeClr val="tx1"/>
              </a:solidFill>
            </a:endParaRPr>
          </a:p>
        </p:txBody>
      </p:sp>
      <p:pic>
        <p:nvPicPr>
          <p:cNvPr id="4" name="Picture 3">
            <a:extLst>
              <a:ext uri="{FF2B5EF4-FFF2-40B4-BE49-F238E27FC236}">
                <a16:creationId xmlns:a16="http://schemas.microsoft.com/office/drawing/2014/main" xmlns="" id="{0DB52BCF-C631-4F25-A0B3-2CC4FA0E7BCB}"/>
              </a:ext>
            </a:extLst>
          </p:cNvPr>
          <p:cNvPicPr>
            <a:picLocks noChangeAspect="1"/>
          </p:cNvPicPr>
          <p:nvPr/>
        </p:nvPicPr>
        <p:blipFill>
          <a:blip r:embed="rId2"/>
          <a:stretch>
            <a:fillRect/>
          </a:stretch>
        </p:blipFill>
        <p:spPr>
          <a:xfrm>
            <a:off x="3119702" y="2179326"/>
            <a:ext cx="6030909" cy="3580970"/>
          </a:xfrm>
          <a:prstGeom prst="rect">
            <a:avLst/>
          </a:prstGeom>
        </p:spPr>
      </p:pic>
    </p:spTree>
    <p:extLst>
      <p:ext uri="{BB962C8B-B14F-4D97-AF65-F5344CB8AC3E}">
        <p14:creationId xmlns:p14="http://schemas.microsoft.com/office/powerpoint/2010/main" val="3992074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How to learn the weights</a:t>
            </a:r>
            <a:endParaRPr lang="en-US" dirty="0"/>
          </a:p>
        </p:txBody>
      </p:sp>
      <p:sp>
        <p:nvSpPr>
          <p:cNvPr id="4" name="AutoShape 2" descr="Training A Neural Network - Backpropagation - Edur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02" y="2524990"/>
            <a:ext cx="6968067" cy="2850573"/>
          </a:xfrm>
          <a:prstGeom prst="rect">
            <a:avLst/>
          </a:prstGeom>
        </p:spPr>
      </p:pic>
    </p:spTree>
    <p:extLst>
      <p:ext uri="{BB962C8B-B14F-4D97-AF65-F5344CB8AC3E}">
        <p14:creationId xmlns:p14="http://schemas.microsoft.com/office/powerpoint/2010/main" val="3043342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The Backpropagation Algorithm</a:t>
            </a:r>
          </a:p>
        </p:txBody>
      </p:sp>
      <p:sp>
        <p:nvSpPr>
          <p:cNvPr id="3" name="Rectangle 3">
            <a:extLst>
              <a:ext uri="{FF2B5EF4-FFF2-40B4-BE49-F238E27FC236}">
                <a16:creationId xmlns:a16="http://schemas.microsoft.com/office/drawing/2014/main" xmlns="" id="{189B326F-4A0C-474C-95CE-B0208DBA7FAE}"/>
              </a:ext>
            </a:extLst>
          </p:cNvPr>
          <p:cNvSpPr txBox="1">
            <a:spLocks noChangeArrowheads="1"/>
          </p:cNvSpPr>
          <p:nvPr/>
        </p:nvSpPr>
        <p:spPr>
          <a:xfrm>
            <a:off x="679164" y="2286000"/>
            <a:ext cx="7354205"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buFont typeface="Wingdings" pitchFamily="2" charset="2"/>
              <a:buChar char="ü"/>
            </a:pPr>
            <a:r>
              <a:rPr lang="en-US" sz="2000" dirty="0">
                <a:solidFill>
                  <a:schemeClr val="tx1"/>
                </a:solidFill>
              </a:rPr>
              <a:t>Back-propagation is an example of supervised learning is used at each layer to minimize the error between the layer’s response and the actual </a:t>
            </a:r>
            <a:r>
              <a:rPr lang="en-US" sz="2000" dirty="0" smtClean="0">
                <a:solidFill>
                  <a:schemeClr val="tx1"/>
                </a:solidFill>
              </a:rPr>
              <a:t>data</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The error at each hidden layer is an average of the evaluated </a:t>
            </a:r>
            <a:r>
              <a:rPr lang="en-US" sz="2000" dirty="0" smtClean="0">
                <a:solidFill>
                  <a:schemeClr val="tx1"/>
                </a:solidFill>
              </a:rPr>
              <a:t>error</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Hidden layer networks are trained this way</a:t>
            </a:r>
          </a:p>
          <a:p>
            <a:pPr algn="just">
              <a:lnSpc>
                <a:spcPct val="90000"/>
              </a:lnSpc>
              <a:buFont typeface="Wingdings" pitchFamily="2" charset="2"/>
              <a:buChar char="ü"/>
            </a:pPr>
            <a:endParaRPr lang="en-US" sz="2000" dirty="0">
              <a:solidFill>
                <a:schemeClr val="tx1"/>
              </a:solidFill>
            </a:endParaRPr>
          </a:p>
        </p:txBody>
      </p:sp>
    </p:spTree>
    <p:extLst>
      <p:ext uri="{BB962C8B-B14F-4D97-AF65-F5344CB8AC3E}">
        <p14:creationId xmlns:p14="http://schemas.microsoft.com/office/powerpoint/2010/main" val="3186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a:t>
            </a:r>
          </a:p>
        </p:txBody>
      </p:sp>
      <p:sp>
        <p:nvSpPr>
          <p:cNvPr id="7" name="Rectangle 6">
            <a:extLst>
              <a:ext uri="{FF2B5EF4-FFF2-40B4-BE49-F238E27FC236}">
                <a16:creationId xmlns:a16="http://schemas.microsoft.com/office/drawing/2014/main" xmlns="" id="{A28DFD09-EC39-469C-BD0C-773A47FDBFC7}"/>
              </a:ext>
            </a:extLst>
          </p:cNvPr>
          <p:cNvSpPr/>
          <p:nvPr/>
        </p:nvSpPr>
        <p:spPr>
          <a:xfrm>
            <a:off x="249701" y="2148229"/>
            <a:ext cx="8644597" cy="3785652"/>
          </a:xfrm>
          <a:prstGeom prst="rect">
            <a:avLst/>
          </a:prstGeom>
        </p:spPr>
        <p:txBody>
          <a:bodyPr wrap="square">
            <a:spAutoFit/>
          </a:bodyPr>
          <a:lstStyle/>
          <a:p>
            <a:pPr algn="just"/>
            <a:r>
              <a:rPr lang="en-US" sz="2400" dirty="0"/>
              <a:t>Say you want to decide whether you are going to attend a cheese festival this upcoming weekend. There are three variables that go into your decision: </a:t>
            </a:r>
          </a:p>
          <a:p>
            <a:pPr algn="just"/>
            <a:endParaRPr lang="en-US" sz="2400" dirty="0"/>
          </a:p>
          <a:p>
            <a:pPr algn="just"/>
            <a:r>
              <a:rPr lang="en-US" sz="2400" dirty="0"/>
              <a:t>	1. Is the weather good? </a:t>
            </a:r>
          </a:p>
          <a:p>
            <a:pPr algn="just"/>
            <a:r>
              <a:rPr lang="en-US" sz="2400" dirty="0"/>
              <a:t>	2. Does your friend want to go with you? </a:t>
            </a:r>
          </a:p>
          <a:p>
            <a:pPr algn="just"/>
            <a:r>
              <a:rPr lang="en-US" sz="2400" dirty="0"/>
              <a:t>	3. Is it near public transportation? </a:t>
            </a:r>
          </a:p>
          <a:p>
            <a:pPr algn="just"/>
            <a:endParaRPr lang="en-US" sz="2400" dirty="0"/>
          </a:p>
          <a:p>
            <a:pPr algn="just"/>
            <a:r>
              <a:rPr lang="en-US" sz="2400" dirty="0" smtClean="0"/>
              <a:t>We’ll </a:t>
            </a:r>
            <a:r>
              <a:rPr lang="en-US" sz="2400" dirty="0"/>
              <a:t>assume that answers to these questions are the only factors that go into your decision. </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The Backpropagation Algorithm</a:t>
            </a:r>
          </a:p>
        </p:txBody>
      </p:sp>
      <p:sp>
        <p:nvSpPr>
          <p:cNvPr id="3" name="Rectangle 3">
            <a:extLst>
              <a:ext uri="{FF2B5EF4-FFF2-40B4-BE49-F238E27FC236}">
                <a16:creationId xmlns:a16="http://schemas.microsoft.com/office/drawing/2014/main" xmlns="" id="{189B326F-4A0C-474C-95CE-B0208DBA7FAE}"/>
              </a:ext>
            </a:extLst>
          </p:cNvPr>
          <p:cNvSpPr txBox="1">
            <a:spLocks noChangeArrowheads="1"/>
          </p:cNvSpPr>
          <p:nvPr/>
        </p:nvSpPr>
        <p:spPr>
          <a:xfrm>
            <a:off x="679164" y="2286000"/>
            <a:ext cx="7354205"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buFont typeface="Wingdings" pitchFamily="2" charset="2"/>
              <a:buChar char="ü"/>
            </a:pPr>
            <a:r>
              <a:rPr lang="en-US" sz="2000" dirty="0">
                <a:solidFill>
                  <a:schemeClr val="tx1"/>
                </a:solidFill>
              </a:rPr>
              <a:t>The goal of backpropagation is to optimize the weights so that the neural network can learn how to correctly map arbitrary inputs to outputs.</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The most basic method of training a neural network is trial and error. </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If the network isn't behaving the way it should, change the weighting of a random link by a random amount. If the accuracy of the network declines, undo the change and make a different one. </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It takes time, but the trial and error method does produce results.</a:t>
            </a:r>
          </a:p>
        </p:txBody>
      </p:sp>
    </p:spTree>
    <p:extLst>
      <p:ext uri="{BB962C8B-B14F-4D97-AF65-F5344CB8AC3E}">
        <p14:creationId xmlns:p14="http://schemas.microsoft.com/office/powerpoint/2010/main" val="3043818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2800" dirty="0" smtClean="0"/>
              <a:t>Learning using Back Propagation</a:t>
            </a:r>
            <a:endParaRPr lang="en-US" sz="2800" dirty="0"/>
          </a:p>
        </p:txBody>
      </p:sp>
      <p:pic>
        <p:nvPicPr>
          <p:cNvPr id="3" name="Picture 2" descr="C:\Users\Teacher\Desktop\AIUB\Artificial Intelligence and Expert Systems\Course - From Me\Neural Networks -  Fundamental\3.jpg">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srcRect/>
          <a:stretch>
            <a:fillRect/>
          </a:stretch>
        </p:blipFill>
        <p:spPr bwMode="auto">
          <a:xfrm>
            <a:off x="421341" y="2660074"/>
            <a:ext cx="6033336" cy="3089563"/>
          </a:xfrm>
          <a:prstGeom prst="rect">
            <a:avLst/>
          </a:prstGeom>
          <a:noFill/>
          <a:ln w="9525">
            <a:noFill/>
            <a:miter lim="800000"/>
            <a:headEnd/>
            <a:tailEnd/>
          </a:ln>
        </p:spPr>
      </p:pic>
      <p:sp>
        <p:nvSpPr>
          <p:cNvPr id="4" name="TextBox 3"/>
          <p:cNvSpPr txBox="1"/>
          <p:nvPr/>
        </p:nvSpPr>
        <p:spPr>
          <a:xfrm>
            <a:off x="458248" y="2124486"/>
            <a:ext cx="8094908" cy="369332"/>
          </a:xfrm>
          <a:prstGeom prst="rect">
            <a:avLst/>
          </a:prstGeom>
          <a:noFill/>
        </p:spPr>
        <p:txBody>
          <a:bodyPr wrap="none" rtlCol="0">
            <a:spAutoFit/>
          </a:bodyPr>
          <a:lstStyle/>
          <a:p>
            <a:r>
              <a:rPr lang="en-US" dirty="0"/>
              <a:t>Sample Neural Network to Calculate Total Error Using Forward Pass </a:t>
            </a:r>
            <a:r>
              <a:rPr lang="en-US" dirty="0" smtClean="0"/>
              <a:t>Back propagation</a:t>
            </a:r>
            <a:endParaRPr lang="en-US" dirty="0"/>
          </a:p>
        </p:txBody>
      </p:sp>
      <p:sp>
        <p:nvSpPr>
          <p:cNvPr id="5" name="TextBox 4"/>
          <p:cNvSpPr txBox="1"/>
          <p:nvPr/>
        </p:nvSpPr>
        <p:spPr>
          <a:xfrm>
            <a:off x="6262254" y="2881744"/>
            <a:ext cx="2743200" cy="2031325"/>
          </a:xfrm>
          <a:prstGeom prst="rect">
            <a:avLst/>
          </a:prstGeom>
          <a:solidFill>
            <a:schemeClr val="bg1">
              <a:lumMod val="75000"/>
            </a:schemeClr>
          </a:solidFill>
        </p:spPr>
        <p:txBody>
          <a:bodyPr wrap="square" rtlCol="0">
            <a:spAutoFit/>
          </a:bodyPr>
          <a:lstStyle/>
          <a:p>
            <a:r>
              <a:rPr lang="en-US" b="1" dirty="0"/>
              <a:t>The </a:t>
            </a:r>
            <a:r>
              <a:rPr lang="en-US" b="1" dirty="0" smtClean="0"/>
              <a:t>network </a:t>
            </a:r>
            <a:r>
              <a:rPr lang="en-US" b="1" dirty="0"/>
              <a:t>contains the following:</a:t>
            </a:r>
          </a:p>
          <a:p>
            <a:endParaRPr lang="en-US" dirty="0"/>
          </a:p>
          <a:p>
            <a:r>
              <a:rPr lang="en-US" dirty="0"/>
              <a:t>two inputs</a:t>
            </a:r>
          </a:p>
          <a:p>
            <a:r>
              <a:rPr lang="en-US" dirty="0"/>
              <a:t>two hidden neurons</a:t>
            </a:r>
          </a:p>
          <a:p>
            <a:r>
              <a:rPr lang="en-US" dirty="0"/>
              <a:t>two output neurons</a:t>
            </a:r>
          </a:p>
          <a:p>
            <a:r>
              <a:rPr lang="en-US" dirty="0"/>
              <a:t>two biases</a:t>
            </a:r>
          </a:p>
        </p:txBody>
      </p:sp>
      <p:sp>
        <p:nvSpPr>
          <p:cNvPr id="6" name="TextBox 5"/>
          <p:cNvSpPr txBox="1"/>
          <p:nvPr/>
        </p:nvSpPr>
        <p:spPr>
          <a:xfrm>
            <a:off x="1870363" y="5851359"/>
            <a:ext cx="5444054" cy="369332"/>
          </a:xfrm>
          <a:prstGeom prst="rect">
            <a:avLst/>
          </a:prstGeom>
          <a:noFill/>
        </p:spPr>
        <p:txBody>
          <a:bodyPr wrap="none" rtlCol="0">
            <a:spAutoFit/>
          </a:bodyPr>
          <a:lstStyle/>
          <a:p>
            <a:r>
              <a:rPr lang="en-US" dirty="0" smtClean="0"/>
              <a:t>Source: https</a:t>
            </a:r>
            <a:r>
              <a:rPr lang="en-US" dirty="0"/>
              <a:t>://www.edureka.co/blog/backpropagation/</a:t>
            </a:r>
          </a:p>
        </p:txBody>
      </p:sp>
    </p:spTree>
    <p:extLst>
      <p:ext uri="{BB962C8B-B14F-4D97-AF65-F5344CB8AC3E}">
        <p14:creationId xmlns:p14="http://schemas.microsoft.com/office/powerpoint/2010/main" val="70205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2800" dirty="0"/>
              <a:t>Learning using Back Propagation</a:t>
            </a:r>
            <a:endParaRPr lang="en-US" sz="2800" dirty="0"/>
          </a:p>
        </p:txBody>
      </p:sp>
      <p:pic>
        <p:nvPicPr>
          <p:cNvPr id="3" name="Picture 2" descr="C:\Users\Teacher\Desktop\AIUB\Artificial Intelligence and Expert Systems\Course - From Me\Neural Networks -  Fundamental\4.jpg">
            <a:extLst>
              <a:ext uri="{FF2B5EF4-FFF2-40B4-BE49-F238E27FC236}">
                <a16:creationId xmlns:a16="http://schemas.microsoft.com/office/drawing/2014/main" xmlns="" id="{6AA6115A-BB59-4771-8AF7-DB55682C55B9}"/>
              </a:ext>
            </a:extLst>
          </p:cNvPr>
          <p:cNvPicPr>
            <a:picLocks noChangeAspect="1" noChangeArrowheads="1"/>
          </p:cNvPicPr>
          <p:nvPr/>
        </p:nvPicPr>
        <p:blipFill>
          <a:blip r:embed="rId2"/>
          <a:srcRect/>
          <a:stretch>
            <a:fillRect/>
          </a:stretch>
        </p:blipFill>
        <p:spPr bwMode="auto">
          <a:xfrm>
            <a:off x="267287" y="2923309"/>
            <a:ext cx="8567224" cy="3274670"/>
          </a:xfrm>
          <a:prstGeom prst="rect">
            <a:avLst/>
          </a:prstGeom>
          <a:noFill/>
          <a:ln w="9525">
            <a:noFill/>
            <a:miter lim="800000"/>
            <a:headEnd/>
            <a:tailEnd/>
          </a:ln>
        </p:spPr>
      </p:pic>
      <p:sp>
        <p:nvSpPr>
          <p:cNvPr id="4" name="TextBox 3"/>
          <p:cNvSpPr txBox="1"/>
          <p:nvPr/>
        </p:nvSpPr>
        <p:spPr>
          <a:xfrm>
            <a:off x="458248" y="2124486"/>
            <a:ext cx="5942717" cy="677108"/>
          </a:xfrm>
          <a:prstGeom prst="rect">
            <a:avLst/>
          </a:prstGeom>
          <a:noFill/>
        </p:spPr>
        <p:txBody>
          <a:bodyPr wrap="none" rtlCol="0">
            <a:spAutoFit/>
          </a:bodyPr>
          <a:lstStyle/>
          <a:p>
            <a:r>
              <a:rPr lang="en-US" dirty="0" smtClean="0"/>
              <a:t>Weight initialization and </a:t>
            </a:r>
          </a:p>
          <a:p>
            <a:r>
              <a:rPr lang="en-US" dirty="0" smtClean="0"/>
              <a:t>Error calculation for a sample data: </a:t>
            </a:r>
            <a:r>
              <a:rPr lang="en-US" sz="2000" dirty="0" smtClean="0">
                <a:solidFill>
                  <a:srgbClr val="00B050"/>
                </a:solidFill>
              </a:rPr>
              <a:t>0.05, 0.10 </a:t>
            </a:r>
            <a:r>
              <a:rPr lang="en-US" sz="2000" dirty="0" smtClean="0">
                <a:solidFill>
                  <a:srgbClr val="00B050"/>
                </a:solidFill>
                <a:sym typeface="Wingdings" pitchFamily="2" charset="2"/>
              </a:rPr>
              <a:t> 0.01, 0.99</a:t>
            </a:r>
            <a:endParaRPr lang="en-US" dirty="0">
              <a:solidFill>
                <a:srgbClr val="00B050"/>
              </a:solidFill>
            </a:endParaRPr>
          </a:p>
        </p:txBody>
      </p:sp>
    </p:spTree>
    <p:extLst>
      <p:ext uri="{BB962C8B-B14F-4D97-AF65-F5344CB8AC3E}">
        <p14:creationId xmlns:p14="http://schemas.microsoft.com/office/powerpoint/2010/main" val="1755861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1069145"/>
            <a:ext cx="7808976" cy="679012"/>
          </a:xfrm>
        </p:spPr>
        <p:txBody>
          <a:bodyPr>
            <a:noAutofit/>
          </a:bodyPr>
          <a:lstStyle/>
          <a:p>
            <a:pPr algn="ctr"/>
            <a:r>
              <a:rPr lang="en-US" sz="3600" dirty="0"/>
              <a:t>Learning using Back Propagation</a:t>
            </a:r>
            <a:endParaRPr lang="en-US" sz="3600" dirty="0"/>
          </a:p>
        </p:txBody>
      </p:sp>
      <p:pic>
        <p:nvPicPr>
          <p:cNvPr id="3" name="Picture 2" descr="C:\Users\Teacher\Desktop\AIUB\Artificial Intelligence and Expert Systems\Course - From Me\Neural Networks -  Fundamental\5.jpg">
            <a:extLst>
              <a:ext uri="{FF2B5EF4-FFF2-40B4-BE49-F238E27FC236}">
                <a16:creationId xmlns:a16="http://schemas.microsoft.com/office/drawing/2014/main" xmlns="" id="{F7411275-0699-488F-BE7D-C63BA569A999}"/>
              </a:ext>
            </a:extLst>
          </p:cNvPr>
          <p:cNvPicPr>
            <a:picLocks noChangeAspect="1" noChangeArrowheads="1"/>
          </p:cNvPicPr>
          <p:nvPr/>
        </p:nvPicPr>
        <p:blipFill>
          <a:blip r:embed="rId2"/>
          <a:srcRect/>
          <a:stretch>
            <a:fillRect/>
          </a:stretch>
        </p:blipFill>
        <p:spPr bwMode="auto">
          <a:xfrm>
            <a:off x="1362222" y="3429000"/>
            <a:ext cx="6630162" cy="2033954"/>
          </a:xfrm>
          <a:prstGeom prst="rect">
            <a:avLst/>
          </a:prstGeom>
          <a:noFill/>
          <a:ln w="9525">
            <a:noFill/>
            <a:miter lim="800000"/>
            <a:headEnd/>
            <a:tailEnd/>
          </a:ln>
        </p:spPr>
      </p:pic>
      <p:sp>
        <p:nvSpPr>
          <p:cNvPr id="4" name="TextBox 3"/>
          <p:cNvSpPr txBox="1"/>
          <p:nvPr/>
        </p:nvSpPr>
        <p:spPr>
          <a:xfrm>
            <a:off x="1362222" y="2364662"/>
            <a:ext cx="2980944" cy="461665"/>
          </a:xfrm>
          <a:prstGeom prst="rect">
            <a:avLst/>
          </a:prstGeom>
          <a:noFill/>
        </p:spPr>
        <p:txBody>
          <a:bodyPr wrap="none" rtlCol="0">
            <a:spAutoFit/>
          </a:bodyPr>
          <a:lstStyle/>
          <a:p>
            <a:r>
              <a:rPr lang="en-US" sz="2400" dirty="0" smtClean="0"/>
              <a:t>Calculation at node h1</a:t>
            </a:r>
            <a:endParaRPr lang="en-US" sz="2400" dirty="0"/>
          </a:p>
        </p:txBody>
      </p:sp>
    </p:spTree>
    <p:extLst>
      <p:ext uri="{BB962C8B-B14F-4D97-AF65-F5344CB8AC3E}">
        <p14:creationId xmlns:p14="http://schemas.microsoft.com/office/powerpoint/2010/main" val="286755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92333" cy="1088136"/>
          </a:xfrm>
        </p:spPr>
        <p:txBody>
          <a:bodyPr>
            <a:noAutofit/>
          </a:bodyPr>
          <a:lstStyle/>
          <a:p>
            <a:r>
              <a:rPr lang="en-US" sz="3600" dirty="0"/>
              <a:t>Learning using Back Propagation</a:t>
            </a:r>
            <a:endParaRPr lang="en-US" sz="3600" dirty="0"/>
          </a:p>
        </p:txBody>
      </p:sp>
      <p:pic>
        <p:nvPicPr>
          <p:cNvPr id="3" name="Picture 3" descr="C:\Users\Teacher\Desktop\AIUB\Artificial Intelligence and Expert Systems\Course - From Me\Neural Networks -  Fundamental\6.jpg">
            <a:extLst>
              <a:ext uri="{FF2B5EF4-FFF2-40B4-BE49-F238E27FC236}">
                <a16:creationId xmlns:a16="http://schemas.microsoft.com/office/drawing/2014/main" xmlns="" id="{6E09EA2B-B8EF-4E7D-A52D-EC7FDF886805}"/>
              </a:ext>
            </a:extLst>
          </p:cNvPr>
          <p:cNvPicPr>
            <a:picLocks noChangeAspect="1" noChangeArrowheads="1"/>
          </p:cNvPicPr>
          <p:nvPr/>
        </p:nvPicPr>
        <p:blipFill>
          <a:blip r:embed="rId2"/>
          <a:srcRect/>
          <a:stretch>
            <a:fillRect/>
          </a:stretch>
        </p:blipFill>
        <p:spPr bwMode="auto">
          <a:xfrm>
            <a:off x="1343465" y="3307984"/>
            <a:ext cx="6438138" cy="1329944"/>
          </a:xfrm>
          <a:prstGeom prst="rect">
            <a:avLst/>
          </a:prstGeom>
          <a:noFill/>
          <a:ln w="9525">
            <a:noFill/>
            <a:miter lim="800000"/>
            <a:headEnd/>
            <a:tailEnd/>
          </a:ln>
        </p:spPr>
      </p:pic>
      <p:pic>
        <p:nvPicPr>
          <p:cNvPr id="4" name="Picture 4" descr="C:\Users\Teacher\Desktop\AIUB\Artificial Intelligence and Expert Systems\Course - From Me\Neural Networks -  Fundamental\7.jpg">
            <a:extLst>
              <a:ext uri="{FF2B5EF4-FFF2-40B4-BE49-F238E27FC236}">
                <a16:creationId xmlns:a16="http://schemas.microsoft.com/office/drawing/2014/main" xmlns="" id="{D7BD52B1-00EC-4B86-9A9F-E4FA3038A1F6}"/>
              </a:ext>
            </a:extLst>
          </p:cNvPr>
          <p:cNvPicPr>
            <a:picLocks noChangeAspect="1" noChangeArrowheads="1"/>
          </p:cNvPicPr>
          <p:nvPr/>
        </p:nvPicPr>
        <p:blipFill>
          <a:blip r:embed="rId3"/>
          <a:srcRect/>
          <a:stretch>
            <a:fillRect/>
          </a:stretch>
        </p:blipFill>
        <p:spPr bwMode="auto">
          <a:xfrm>
            <a:off x="2105465" y="4712275"/>
            <a:ext cx="3355086" cy="1088136"/>
          </a:xfrm>
          <a:prstGeom prst="rect">
            <a:avLst/>
          </a:prstGeom>
          <a:noFill/>
          <a:ln w="9525">
            <a:noFill/>
            <a:miter lim="800000"/>
            <a:headEnd/>
            <a:tailEnd/>
          </a:ln>
        </p:spPr>
      </p:pic>
      <p:sp>
        <p:nvSpPr>
          <p:cNvPr id="6" name="TextBox 5"/>
          <p:cNvSpPr txBox="1"/>
          <p:nvPr/>
        </p:nvSpPr>
        <p:spPr>
          <a:xfrm>
            <a:off x="1362222" y="2364662"/>
            <a:ext cx="5732531" cy="461665"/>
          </a:xfrm>
          <a:prstGeom prst="rect">
            <a:avLst/>
          </a:prstGeom>
          <a:noFill/>
        </p:spPr>
        <p:txBody>
          <a:bodyPr wrap="none" rtlCol="0">
            <a:spAutoFit/>
          </a:bodyPr>
          <a:lstStyle/>
          <a:p>
            <a:r>
              <a:rPr lang="en-US" sz="2400" dirty="0" smtClean="0"/>
              <a:t>Output from node h1 using sigmoid function</a:t>
            </a:r>
            <a:endParaRPr lang="en-US" sz="2400" dirty="0"/>
          </a:p>
        </p:txBody>
      </p:sp>
    </p:spTree>
    <p:extLst>
      <p:ext uri="{BB962C8B-B14F-4D97-AF65-F5344CB8AC3E}">
        <p14:creationId xmlns:p14="http://schemas.microsoft.com/office/powerpoint/2010/main" val="420674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716291"/>
            <a:ext cx="7808976" cy="1088136"/>
          </a:xfrm>
        </p:spPr>
        <p:txBody>
          <a:bodyPr>
            <a:noAutofit/>
          </a:bodyPr>
          <a:lstStyle/>
          <a:p>
            <a:r>
              <a:rPr lang="en-US" sz="3600" dirty="0"/>
              <a:t>Learning using Back Propagation</a:t>
            </a:r>
            <a:endParaRPr lang="en-US" sz="3600" dirty="0"/>
          </a:p>
        </p:txBody>
      </p:sp>
      <p:pic>
        <p:nvPicPr>
          <p:cNvPr id="3" name="Picture 5" descr="C:\Users\Teacher\Desktop\AIUB\Artificial Intelligence and Expert Systems\Course - From Me\Neural Networks -  Fundamental\8.jpg">
            <a:extLst>
              <a:ext uri="{FF2B5EF4-FFF2-40B4-BE49-F238E27FC236}">
                <a16:creationId xmlns:a16="http://schemas.microsoft.com/office/drawing/2014/main" xmlns="" id="{232714E3-AC86-4BC5-BBA2-0441B5FF2A49}"/>
              </a:ext>
            </a:extLst>
          </p:cNvPr>
          <p:cNvPicPr>
            <a:picLocks noChangeAspect="1" noChangeArrowheads="1"/>
          </p:cNvPicPr>
          <p:nvPr/>
        </p:nvPicPr>
        <p:blipFill>
          <a:blip r:embed="rId2"/>
          <a:srcRect/>
          <a:stretch>
            <a:fillRect/>
          </a:stretch>
        </p:blipFill>
        <p:spPr bwMode="auto">
          <a:xfrm>
            <a:off x="983672" y="2861356"/>
            <a:ext cx="8160327" cy="2152709"/>
          </a:xfrm>
          <a:prstGeom prst="rect">
            <a:avLst/>
          </a:prstGeom>
          <a:noFill/>
          <a:ln w="9525">
            <a:noFill/>
            <a:miter lim="800000"/>
            <a:headEnd/>
            <a:tailEnd/>
          </a:ln>
        </p:spPr>
      </p:pic>
      <p:pic>
        <p:nvPicPr>
          <p:cNvPr id="4" name="Picture 6" descr="C:\Users\Teacher\Desktop\AIUB\Artificial Intelligence and Expert Systems\Course - From Me\Neural Networks -  Fundamental\9.jpg">
            <a:extLst>
              <a:ext uri="{FF2B5EF4-FFF2-40B4-BE49-F238E27FC236}">
                <a16:creationId xmlns:a16="http://schemas.microsoft.com/office/drawing/2014/main" xmlns="" id="{58546D99-BB99-45B3-A52D-A92773821397}"/>
              </a:ext>
            </a:extLst>
          </p:cNvPr>
          <p:cNvPicPr>
            <a:picLocks noChangeAspect="1" noChangeArrowheads="1"/>
          </p:cNvPicPr>
          <p:nvPr/>
        </p:nvPicPr>
        <p:blipFill>
          <a:blip r:embed="rId3"/>
          <a:srcRect/>
          <a:stretch>
            <a:fillRect/>
          </a:stretch>
        </p:blipFill>
        <p:spPr bwMode="auto">
          <a:xfrm>
            <a:off x="562082" y="5196947"/>
            <a:ext cx="4333012" cy="989428"/>
          </a:xfrm>
          <a:prstGeom prst="rect">
            <a:avLst/>
          </a:prstGeom>
          <a:noFill/>
          <a:ln w="9525">
            <a:noFill/>
            <a:miter lim="800000"/>
            <a:headEnd/>
            <a:tailEnd/>
          </a:ln>
        </p:spPr>
      </p:pic>
      <p:sp>
        <p:nvSpPr>
          <p:cNvPr id="5" name="TextBox 4"/>
          <p:cNvSpPr txBox="1"/>
          <p:nvPr/>
        </p:nvSpPr>
        <p:spPr>
          <a:xfrm>
            <a:off x="562082" y="2184780"/>
            <a:ext cx="3907480" cy="461665"/>
          </a:xfrm>
          <a:prstGeom prst="rect">
            <a:avLst/>
          </a:prstGeom>
          <a:noFill/>
        </p:spPr>
        <p:txBody>
          <a:bodyPr wrap="none" rtlCol="0">
            <a:spAutoFit/>
          </a:bodyPr>
          <a:lstStyle/>
          <a:p>
            <a:r>
              <a:rPr lang="en-US" sz="2400" dirty="0" smtClean="0"/>
              <a:t>Calculation at node o1 and o2</a:t>
            </a:r>
            <a:endParaRPr lang="en-US" sz="2400" dirty="0"/>
          </a:p>
        </p:txBody>
      </p:sp>
    </p:spTree>
    <p:extLst>
      <p:ext uri="{BB962C8B-B14F-4D97-AF65-F5344CB8AC3E}">
        <p14:creationId xmlns:p14="http://schemas.microsoft.com/office/powerpoint/2010/main" val="514453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pic>
        <p:nvPicPr>
          <p:cNvPr id="3" name="Picture 2" descr="C:\Users\Teacher\Desktop\AIUB\Artificial Intelligence and Expert Systems\Course - From Me\Neural Networks -  Fundamental\10.jpg">
            <a:extLst>
              <a:ext uri="{FF2B5EF4-FFF2-40B4-BE49-F238E27FC236}">
                <a16:creationId xmlns:a16="http://schemas.microsoft.com/office/drawing/2014/main" xmlns="" id="{991E746D-FBB5-4F07-A009-26490B9E5361}"/>
              </a:ext>
            </a:extLst>
          </p:cNvPr>
          <p:cNvPicPr>
            <a:picLocks noChangeAspect="1" noChangeArrowheads="1"/>
          </p:cNvPicPr>
          <p:nvPr/>
        </p:nvPicPr>
        <p:blipFill>
          <a:blip r:embed="rId2"/>
          <a:srcRect/>
          <a:stretch>
            <a:fillRect/>
          </a:stretch>
        </p:blipFill>
        <p:spPr bwMode="auto">
          <a:xfrm>
            <a:off x="111515" y="3082366"/>
            <a:ext cx="4760934" cy="830568"/>
          </a:xfrm>
          <a:prstGeom prst="rect">
            <a:avLst/>
          </a:prstGeom>
          <a:noFill/>
          <a:ln w="9525">
            <a:noFill/>
            <a:miter lim="800000"/>
            <a:headEnd/>
            <a:tailEnd/>
          </a:ln>
        </p:spPr>
      </p:pic>
      <p:pic>
        <p:nvPicPr>
          <p:cNvPr id="4" name="Picture 3" descr="C:\Users\Teacher\Desktop\AIUB\Artificial Intelligence and Expert Systems\Course - From Me\Neural Networks -  Fundamental\11.jpg">
            <a:extLst>
              <a:ext uri="{FF2B5EF4-FFF2-40B4-BE49-F238E27FC236}">
                <a16:creationId xmlns:a16="http://schemas.microsoft.com/office/drawing/2014/main" xmlns="" id="{FCBBF641-B420-4281-AAFE-787F44755278}"/>
              </a:ext>
            </a:extLst>
          </p:cNvPr>
          <p:cNvPicPr>
            <a:picLocks noChangeAspect="1" noChangeArrowheads="1"/>
          </p:cNvPicPr>
          <p:nvPr/>
        </p:nvPicPr>
        <p:blipFill>
          <a:blip r:embed="rId3"/>
          <a:srcRect/>
          <a:stretch>
            <a:fillRect/>
          </a:stretch>
        </p:blipFill>
        <p:spPr bwMode="auto">
          <a:xfrm>
            <a:off x="111515" y="3718075"/>
            <a:ext cx="9032485" cy="756410"/>
          </a:xfrm>
          <a:prstGeom prst="rect">
            <a:avLst/>
          </a:prstGeom>
          <a:noFill/>
          <a:ln w="9525">
            <a:noFill/>
            <a:miter lim="800000"/>
            <a:headEnd/>
            <a:tailEnd/>
          </a:ln>
        </p:spPr>
      </p:pic>
      <p:pic>
        <p:nvPicPr>
          <p:cNvPr id="5" name="Picture 4" descr="C:\Users\Teacher\Desktop\AIUB\Artificial Intelligence and Expert Systems\Course - From Me\Neural Networks -  Fundamental\12.jpg">
            <a:extLst>
              <a:ext uri="{FF2B5EF4-FFF2-40B4-BE49-F238E27FC236}">
                <a16:creationId xmlns:a16="http://schemas.microsoft.com/office/drawing/2014/main" xmlns="" id="{06627682-F99C-4C2D-A927-F38E1EAD612E}"/>
              </a:ext>
            </a:extLst>
          </p:cNvPr>
          <p:cNvPicPr>
            <a:picLocks noChangeAspect="1" noChangeArrowheads="1"/>
          </p:cNvPicPr>
          <p:nvPr/>
        </p:nvPicPr>
        <p:blipFill>
          <a:blip r:embed="rId4"/>
          <a:srcRect/>
          <a:stretch>
            <a:fillRect/>
          </a:stretch>
        </p:blipFill>
        <p:spPr bwMode="auto">
          <a:xfrm>
            <a:off x="0" y="4262361"/>
            <a:ext cx="3114631" cy="800905"/>
          </a:xfrm>
          <a:prstGeom prst="rect">
            <a:avLst/>
          </a:prstGeom>
          <a:noFill/>
          <a:ln w="9525">
            <a:noFill/>
            <a:miter lim="800000"/>
            <a:headEnd/>
            <a:tailEnd/>
          </a:ln>
        </p:spPr>
      </p:pic>
      <p:pic>
        <p:nvPicPr>
          <p:cNvPr id="6" name="Picture 5" descr="C:\Users\Teacher\Desktop\AIUB\Artificial Intelligence and Expert Systems\Course - From Me\Neural Networks -  Fundamental\13.jpg">
            <a:extLst>
              <a:ext uri="{FF2B5EF4-FFF2-40B4-BE49-F238E27FC236}">
                <a16:creationId xmlns:a16="http://schemas.microsoft.com/office/drawing/2014/main" xmlns="" id="{B6062C6F-F4D8-410A-A58E-DD865F435C8B}"/>
              </a:ext>
            </a:extLst>
          </p:cNvPr>
          <p:cNvPicPr>
            <a:picLocks noChangeAspect="1" noChangeArrowheads="1"/>
          </p:cNvPicPr>
          <p:nvPr/>
        </p:nvPicPr>
        <p:blipFill>
          <a:blip r:embed="rId5"/>
          <a:srcRect/>
          <a:stretch>
            <a:fillRect/>
          </a:stretch>
        </p:blipFill>
        <p:spPr bwMode="auto">
          <a:xfrm>
            <a:off x="111515" y="5294099"/>
            <a:ext cx="8835538" cy="817820"/>
          </a:xfrm>
          <a:prstGeom prst="rect">
            <a:avLst/>
          </a:prstGeom>
          <a:noFill/>
          <a:ln w="9525">
            <a:noFill/>
            <a:miter lim="800000"/>
            <a:headEnd/>
            <a:tailEnd/>
          </a:ln>
        </p:spPr>
      </p:pic>
      <p:sp>
        <p:nvSpPr>
          <p:cNvPr id="7" name="Rectangle 8">
            <a:extLst>
              <a:ext uri="{FF2B5EF4-FFF2-40B4-BE49-F238E27FC236}">
                <a16:creationId xmlns:a16="http://schemas.microsoft.com/office/drawing/2014/main" xmlns="" id="{881A82A3-B688-4862-AFC0-24A41CD43267}"/>
              </a:ext>
            </a:extLst>
          </p:cNvPr>
          <p:cNvSpPr>
            <a:spLocks noChangeArrowheads="1"/>
          </p:cNvSpPr>
          <p:nvPr/>
        </p:nvSpPr>
        <p:spPr bwMode="auto">
          <a:xfrm>
            <a:off x="-155436" y="5063266"/>
            <a:ext cx="8567915" cy="461665"/>
          </a:xfrm>
          <a:prstGeom prst="rect">
            <a:avLst/>
          </a:prstGeom>
          <a:noFill/>
          <a:ln w="9525">
            <a:noFill/>
            <a:miter lim="800000"/>
            <a:headEnd/>
            <a:tailEnd/>
          </a:ln>
        </p:spPr>
        <p:txBody>
          <a:bodyPr wrap="square">
            <a:spAutoFit/>
          </a:bodyPr>
          <a:lstStyle/>
          <a:p>
            <a:pPr algn="ctr"/>
            <a:r>
              <a:rPr lang="en-US" sz="2400" i="1" dirty="0">
                <a:solidFill>
                  <a:srgbClr val="002060"/>
                </a:solidFill>
              </a:rPr>
              <a:t>The total error for the neural network is the sum of these errors</a:t>
            </a:r>
            <a:r>
              <a:rPr lang="en-US" sz="2000" dirty="0">
                <a:solidFill>
                  <a:srgbClr val="002060"/>
                </a:solidFill>
              </a:rPr>
              <a:t>:</a:t>
            </a:r>
          </a:p>
        </p:txBody>
      </p:sp>
      <p:sp>
        <p:nvSpPr>
          <p:cNvPr id="8" name="TextBox 7"/>
          <p:cNvSpPr txBox="1"/>
          <p:nvPr/>
        </p:nvSpPr>
        <p:spPr>
          <a:xfrm>
            <a:off x="221041" y="2415612"/>
            <a:ext cx="2939716" cy="461665"/>
          </a:xfrm>
          <a:prstGeom prst="rect">
            <a:avLst/>
          </a:prstGeom>
          <a:noFill/>
        </p:spPr>
        <p:txBody>
          <a:bodyPr wrap="none" rtlCol="0">
            <a:spAutoFit/>
          </a:bodyPr>
          <a:lstStyle/>
          <a:p>
            <a:r>
              <a:rPr lang="en-US" sz="2400" dirty="0" smtClean="0"/>
              <a:t>Calculation Total Error</a:t>
            </a:r>
            <a:endParaRPr lang="en-US" sz="2400" dirty="0"/>
          </a:p>
        </p:txBody>
      </p:sp>
    </p:spTree>
    <p:extLst>
      <p:ext uri="{BB962C8B-B14F-4D97-AF65-F5344CB8AC3E}">
        <p14:creationId xmlns:p14="http://schemas.microsoft.com/office/powerpoint/2010/main" val="4018712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338533"/>
            <a:ext cx="8071495" cy="2062103"/>
          </a:xfrm>
          <a:prstGeom prst="rect">
            <a:avLst/>
          </a:prstGeom>
          <a:noFill/>
        </p:spPr>
        <p:txBody>
          <a:bodyPr wrap="square" rtlCol="0">
            <a:spAutoFit/>
          </a:bodyPr>
          <a:lstStyle/>
          <a:p>
            <a:r>
              <a:rPr lang="en-US" sz="3200" dirty="0" smtClean="0"/>
              <a:t>Now propagate the error backward to adjust the weights in the network</a:t>
            </a:r>
          </a:p>
          <a:p>
            <a:endParaRPr lang="en-US" sz="3200" dirty="0"/>
          </a:p>
          <a:p>
            <a:r>
              <a:rPr lang="en-US" sz="3200" dirty="0" smtClean="0"/>
              <a:t>Repeat the process for all data in training set.</a:t>
            </a:r>
            <a:endParaRPr lang="en-US" sz="3200" dirty="0"/>
          </a:p>
        </p:txBody>
      </p:sp>
    </p:spTree>
    <p:extLst>
      <p:ext uri="{BB962C8B-B14F-4D97-AF65-F5344CB8AC3E}">
        <p14:creationId xmlns:p14="http://schemas.microsoft.com/office/powerpoint/2010/main" val="742368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1200329"/>
          </a:xfrm>
          <a:prstGeom prst="rect">
            <a:avLst/>
          </a:prstGeom>
          <a:noFill/>
        </p:spPr>
        <p:txBody>
          <a:bodyPr wrap="square" rtlCol="0">
            <a:spAutoFit/>
          </a:bodyPr>
          <a:lstStyle/>
          <a:p>
            <a:r>
              <a:rPr lang="en-US" dirty="0"/>
              <a:t>Now, we will propagate backwards. This way we will try to reduce the error by changing the values of weights and biases.</a:t>
            </a:r>
          </a:p>
          <a:p>
            <a:endParaRPr lang="en-US" dirty="0"/>
          </a:p>
          <a:p>
            <a:r>
              <a:rPr lang="en-US" dirty="0"/>
              <a:t>Consider W5, we will calculate the rate of change of error w.r.t change in weight W5.</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9391" y="3741998"/>
            <a:ext cx="9174607" cy="1799820"/>
          </a:xfrm>
          <a:prstGeom prst="rect">
            <a:avLst/>
          </a:prstGeom>
        </p:spPr>
      </p:pic>
    </p:spTree>
    <p:extLst>
      <p:ext uri="{BB962C8B-B14F-4D97-AF65-F5344CB8AC3E}">
        <p14:creationId xmlns:p14="http://schemas.microsoft.com/office/powerpoint/2010/main" val="1963794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646331"/>
          </a:xfrm>
          <a:prstGeom prst="rect">
            <a:avLst/>
          </a:prstGeom>
          <a:noFill/>
        </p:spPr>
        <p:txBody>
          <a:bodyPr wrap="square" rtlCol="0">
            <a:spAutoFit/>
          </a:bodyPr>
          <a:lstStyle/>
          <a:p>
            <a:r>
              <a:rPr lang="en-US" dirty="0"/>
              <a:t>Since we are propagating backwards, first thing we need to do is, calculate the change in total errors w.r.t the output O1 and O2.</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4524" y="3506445"/>
            <a:ext cx="8465127" cy="1313694"/>
          </a:xfrm>
          <a:prstGeom prst="rect">
            <a:avLst/>
          </a:prstGeom>
        </p:spPr>
      </p:pic>
    </p:spTree>
    <p:extLst>
      <p:ext uri="{BB962C8B-B14F-4D97-AF65-F5344CB8AC3E}">
        <p14:creationId xmlns:p14="http://schemas.microsoft.com/office/powerpoint/2010/main" val="21954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99EDE2-4B18-48B1-A970-ECB34BA40FA2}"/>
              </a:ext>
            </a:extLst>
          </p:cNvPr>
          <p:cNvSpPr>
            <a:spLocks noGrp="1"/>
          </p:cNvSpPr>
          <p:nvPr>
            <p:ph type="ctrTitle"/>
          </p:nvPr>
        </p:nvSpPr>
        <p:spPr/>
        <p:txBody>
          <a:bodyPr>
            <a:normAutofit/>
          </a:bodyPr>
          <a:lstStyle/>
          <a:p>
            <a:r>
              <a:rPr lang="en-US" dirty="0"/>
              <a:t>A perceptron </a:t>
            </a:r>
          </a:p>
        </p:txBody>
      </p:sp>
      <p:sp>
        <p:nvSpPr>
          <p:cNvPr id="6" name="Rectangle 5">
            <a:extLst>
              <a:ext uri="{FF2B5EF4-FFF2-40B4-BE49-F238E27FC236}">
                <a16:creationId xmlns:a16="http://schemas.microsoft.com/office/drawing/2014/main" xmlns="" id="{83EA5C33-2C4B-40E7-A072-BDFBA94D1F70}"/>
              </a:ext>
            </a:extLst>
          </p:cNvPr>
          <p:cNvSpPr/>
          <p:nvPr/>
        </p:nvSpPr>
        <p:spPr>
          <a:xfrm>
            <a:off x="218048" y="2099328"/>
            <a:ext cx="8630529" cy="707886"/>
          </a:xfrm>
          <a:prstGeom prst="rect">
            <a:avLst/>
          </a:prstGeom>
        </p:spPr>
        <p:txBody>
          <a:bodyPr wrap="square">
            <a:spAutoFit/>
          </a:bodyPr>
          <a:lstStyle/>
          <a:p>
            <a:pPr algn="just"/>
            <a:r>
              <a:rPr lang="en-US" sz="2000" dirty="0"/>
              <a:t>We can graphically represent this decision algorithm as an object that takes 3 binary inputs and produces a single binary output: </a:t>
            </a:r>
          </a:p>
        </p:txBody>
      </p:sp>
      <p:sp>
        <p:nvSpPr>
          <p:cNvPr id="8" name="Rectangle 7">
            <a:extLst>
              <a:ext uri="{FF2B5EF4-FFF2-40B4-BE49-F238E27FC236}">
                <a16:creationId xmlns:a16="http://schemas.microsoft.com/office/drawing/2014/main" xmlns="" id="{AE02059A-DB8C-4A38-85A2-1B75444BAFE1}"/>
              </a:ext>
            </a:extLst>
          </p:cNvPr>
          <p:cNvSpPr/>
          <p:nvPr/>
        </p:nvSpPr>
        <p:spPr>
          <a:xfrm>
            <a:off x="218047" y="5498785"/>
            <a:ext cx="8630529" cy="707886"/>
          </a:xfrm>
          <a:prstGeom prst="rect">
            <a:avLst/>
          </a:prstGeom>
        </p:spPr>
        <p:txBody>
          <a:bodyPr wrap="square">
            <a:spAutoFit/>
          </a:bodyPr>
          <a:lstStyle/>
          <a:p>
            <a:pPr algn="just"/>
            <a:r>
              <a:rPr lang="en-US" sz="2000" dirty="0"/>
              <a:t>This object is called a perceptron when using the type of weighting scheme we just developed. </a:t>
            </a:r>
          </a:p>
        </p:txBody>
      </p:sp>
      <p:pic>
        <p:nvPicPr>
          <p:cNvPr id="9" name="Picture 8">
            <a:extLst>
              <a:ext uri="{FF2B5EF4-FFF2-40B4-BE49-F238E27FC236}">
                <a16:creationId xmlns:a16="http://schemas.microsoft.com/office/drawing/2014/main" xmlns="" id="{2C046695-83D2-4609-8DC5-CA23CDC06852}"/>
              </a:ext>
            </a:extLst>
          </p:cNvPr>
          <p:cNvPicPr>
            <a:picLocks noChangeAspect="1"/>
          </p:cNvPicPr>
          <p:nvPr/>
        </p:nvPicPr>
        <p:blipFill>
          <a:blip r:embed="rId2"/>
          <a:stretch>
            <a:fillRect/>
          </a:stretch>
        </p:blipFill>
        <p:spPr>
          <a:xfrm>
            <a:off x="2212141" y="3006326"/>
            <a:ext cx="4642339" cy="2215341"/>
          </a:xfrm>
          <a:prstGeom prst="rect">
            <a:avLst/>
          </a:prstGeom>
        </p:spPr>
      </p:pic>
    </p:spTree>
    <p:extLst>
      <p:ext uri="{BB962C8B-B14F-4D97-AF65-F5344CB8AC3E}">
        <p14:creationId xmlns:p14="http://schemas.microsoft.com/office/powerpoint/2010/main" val="2357608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646331"/>
          </a:xfrm>
          <a:prstGeom prst="rect">
            <a:avLst/>
          </a:prstGeom>
          <a:noFill/>
        </p:spPr>
        <p:txBody>
          <a:bodyPr wrap="square" rtlCol="0">
            <a:spAutoFit/>
          </a:bodyPr>
          <a:lstStyle/>
          <a:p>
            <a:r>
              <a:rPr lang="en-US" dirty="0"/>
              <a:t>Now, we will propagate further backwards and calculate the change in output O1 w.r.t to its total net input.</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0834" y="3549231"/>
            <a:ext cx="8950036" cy="1311248"/>
          </a:xfrm>
          <a:prstGeom prst="rect">
            <a:avLst/>
          </a:prstGeom>
        </p:spPr>
      </p:pic>
    </p:spTree>
    <p:extLst>
      <p:ext uri="{BB962C8B-B14F-4D97-AF65-F5344CB8AC3E}">
        <p14:creationId xmlns:p14="http://schemas.microsoft.com/office/powerpoint/2010/main" val="2470329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Let’s see now how much does the total net input of O1 changes w.r.t  W5?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88" y="3314700"/>
            <a:ext cx="6915150" cy="1447800"/>
          </a:xfrm>
          <a:prstGeom prst="rect">
            <a:avLst/>
          </a:prstGeom>
        </p:spPr>
      </p:pic>
    </p:spTree>
    <p:extLst>
      <p:ext uri="{BB962C8B-B14F-4D97-AF65-F5344CB8AC3E}">
        <p14:creationId xmlns:p14="http://schemas.microsoft.com/office/powerpoint/2010/main" val="975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Putting all the values together and calculating the updated weight value</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7819" y="3174366"/>
            <a:ext cx="8797636" cy="841776"/>
          </a:xfrm>
          <a:prstGeom prst="rect">
            <a:avLst/>
          </a:prstGeom>
        </p:spPr>
      </p:pic>
    </p:spTree>
    <p:extLst>
      <p:ext uri="{BB962C8B-B14F-4D97-AF65-F5344CB8AC3E}">
        <p14:creationId xmlns:p14="http://schemas.microsoft.com/office/powerpoint/2010/main" val="11943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Let’s calculate the updated value of W5: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251921"/>
            <a:ext cx="8096250" cy="1933575"/>
          </a:xfrm>
          <a:prstGeom prst="rect">
            <a:avLst/>
          </a:prstGeom>
        </p:spPr>
      </p:pic>
    </p:spTree>
    <p:extLst>
      <p:ext uri="{BB962C8B-B14F-4D97-AF65-F5344CB8AC3E}">
        <p14:creationId xmlns:p14="http://schemas.microsoft.com/office/powerpoint/2010/main" val="729643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endParaRPr lang="en-US" sz="3600" dirty="0"/>
          </a:p>
        </p:txBody>
      </p:sp>
      <p:sp>
        <p:nvSpPr>
          <p:cNvPr id="9" name="TextBox 8"/>
          <p:cNvSpPr txBox="1"/>
          <p:nvPr/>
        </p:nvSpPr>
        <p:spPr>
          <a:xfrm>
            <a:off x="421341" y="2199988"/>
            <a:ext cx="8071495" cy="2585323"/>
          </a:xfrm>
          <a:prstGeom prst="rect">
            <a:avLst/>
          </a:prstGeom>
          <a:noFill/>
        </p:spPr>
        <p:txBody>
          <a:bodyPr wrap="square" rtlCol="0">
            <a:spAutoFit/>
          </a:bodyPr>
          <a:lstStyle/>
          <a:p>
            <a:r>
              <a:rPr lang="en-US" dirty="0"/>
              <a:t>Similarly, we can calculate the other weight values as well</a:t>
            </a:r>
            <a:r>
              <a:rPr lang="en-US" dirty="0" smtClean="0"/>
              <a:t>.</a:t>
            </a:r>
          </a:p>
          <a:p>
            <a:endParaRPr lang="en-US" dirty="0"/>
          </a:p>
          <a:p>
            <a:r>
              <a:rPr lang="en-US" dirty="0"/>
              <a:t>After that we will again propagate forward and calculate the output. Again, we will calculate the error</a:t>
            </a:r>
            <a:r>
              <a:rPr lang="en-US" dirty="0" smtClean="0"/>
              <a:t>.</a:t>
            </a:r>
          </a:p>
          <a:p>
            <a:endParaRPr lang="en-US" dirty="0"/>
          </a:p>
          <a:p>
            <a:r>
              <a:rPr lang="en-US" dirty="0"/>
              <a:t>If the error is minimum we will stop right there, else we will again propagate backwards and update the weight values</a:t>
            </a:r>
            <a:r>
              <a:rPr lang="en-US" dirty="0" smtClean="0"/>
              <a:t>.</a:t>
            </a:r>
          </a:p>
          <a:p>
            <a:endParaRPr lang="en-US" dirty="0"/>
          </a:p>
          <a:p>
            <a:r>
              <a:rPr lang="en-US" dirty="0"/>
              <a:t>This process will keep on repeating until error becomes minimum.</a:t>
            </a:r>
          </a:p>
        </p:txBody>
      </p:sp>
    </p:spTree>
    <p:extLst>
      <p:ext uri="{BB962C8B-B14F-4D97-AF65-F5344CB8AC3E}">
        <p14:creationId xmlns:p14="http://schemas.microsoft.com/office/powerpoint/2010/main" val="500901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Size of Training Set</a:t>
            </a:r>
            <a:endParaRPr lang="en-US" sz="3600" dirty="0"/>
          </a:p>
        </p:txBody>
      </p:sp>
      <p:sp>
        <p:nvSpPr>
          <p:cNvPr id="9" name="TextBox 8"/>
          <p:cNvSpPr txBox="1"/>
          <p:nvPr/>
        </p:nvSpPr>
        <p:spPr>
          <a:xfrm>
            <a:off x="421340" y="2144569"/>
            <a:ext cx="8071495" cy="3893374"/>
          </a:xfrm>
          <a:prstGeom prst="rect">
            <a:avLst/>
          </a:prstGeom>
          <a:noFill/>
        </p:spPr>
        <p:txBody>
          <a:bodyPr wrap="square" rtlCol="0">
            <a:spAutoFit/>
          </a:bodyPr>
          <a:lstStyle/>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No one‐fits‐all formula</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Over fitting can occur if a “good” training set is not chosen</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What constitutes a “good” training set?</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 Samples must represent the general population.</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Samples must contain members of each class.</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Samples in each class must contain a wide range of variations or noise effect.</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The size of the training set is related to the number of hidden neurons</a:t>
            </a:r>
            <a:endParaRPr lang="en-GB" sz="2800" dirty="0">
              <a:latin typeface="Times New Roman" pitchFamily="16" charset="0"/>
              <a:cs typeface="Times New Roman" pitchFamily="16" charset="0"/>
            </a:endParaRPr>
          </a:p>
        </p:txBody>
      </p:sp>
    </p:spTree>
    <p:extLst>
      <p:ext uri="{BB962C8B-B14F-4D97-AF65-F5344CB8AC3E}">
        <p14:creationId xmlns:p14="http://schemas.microsoft.com/office/powerpoint/2010/main" val="143230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577768"/>
            <a:ext cx="8625626" cy="1754326"/>
          </a:xfrm>
          <a:prstGeom prst="rect">
            <a:avLst/>
          </a:prstGeom>
          <a:noFill/>
        </p:spPr>
        <p:txBody>
          <a:bodyPr wrap="square" rtlCol="0">
            <a:spAutoFit/>
          </a:bodyPr>
          <a:lstStyle/>
          <a:p>
            <a:pPr marL="342900" indent="-342900">
              <a:buAutoNum type="arabicPeriod"/>
            </a:pPr>
            <a:r>
              <a:rPr lang="en-US" dirty="0"/>
              <a:t>Chapter 18: Learning From Examples ,  Pages 727-34“Artificial Intelligence: A Modern Approach,” by Stuart J. Russell and Peter </a:t>
            </a:r>
            <a:r>
              <a:rPr lang="en-US" dirty="0" err="1"/>
              <a:t>Norvig</a:t>
            </a:r>
            <a:endParaRPr lang="en-US" dirty="0"/>
          </a:p>
          <a:p>
            <a:pPr marL="342900" indent="-342900" algn="just">
              <a:buAutoNum type="arabicPeriod"/>
            </a:pPr>
            <a:r>
              <a:rPr lang="en-US" dirty="0"/>
              <a:t>“Neural Computing Theory and Practice,” by Philip D. Wasserman .</a:t>
            </a:r>
          </a:p>
          <a:p>
            <a:pPr marL="342900" indent="-342900" algn="just">
              <a:buAutoNum type="arabicPeriod"/>
            </a:pPr>
            <a:r>
              <a:rPr lang="en-US" dirty="0"/>
              <a:t>“Neural Network Design,” by Martin T. Hagan, Howard B. Demuth, Mark H. Beale</a:t>
            </a:r>
          </a:p>
          <a:p>
            <a:pPr marL="342900" indent="-342900" algn="just">
              <a:buAutoNum type="arabicPeriod"/>
            </a:pPr>
            <a:r>
              <a:rPr lang="en-US" dirty="0"/>
              <a:t>http://euler.stat.yale.edu/~tba3/stat665/lectures/lec12/lecture12.pdf</a:t>
            </a:r>
          </a:p>
          <a:p>
            <a:pPr marL="342900" indent="-342900" algn="just">
              <a:buAutoNum type="arabicPeriod"/>
            </a:pPr>
            <a:r>
              <a:rPr lang="en-US" dirty="0"/>
              <a:t>http://neuralnetworksanddeeplearning.com/chap1.html</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4" name="Rectangle 3">
            <a:extLst>
              <a:ext uri="{FF2B5EF4-FFF2-40B4-BE49-F238E27FC236}">
                <a16:creationId xmlns:a16="http://schemas.microsoft.com/office/drawing/2014/main" xmlns="" id="{922BDF54-8A8C-4B09-9E0D-5321C6E02150}"/>
              </a:ext>
            </a:extLst>
          </p:cNvPr>
          <p:cNvSpPr/>
          <p:nvPr/>
        </p:nvSpPr>
        <p:spPr>
          <a:xfrm>
            <a:off x="203981" y="2274838"/>
            <a:ext cx="8729004" cy="3416320"/>
          </a:xfrm>
          <a:prstGeom prst="rect">
            <a:avLst/>
          </a:prstGeom>
        </p:spPr>
        <p:txBody>
          <a:bodyPr wrap="square">
            <a:spAutoFit/>
          </a:bodyPr>
          <a:lstStyle/>
          <a:p>
            <a:pPr algn="just"/>
            <a:r>
              <a:rPr lang="en-US" sz="2400" dirty="0"/>
              <a:t>I will write the answers to these question as binary variables </a:t>
            </a:r>
            <a:r>
              <a:rPr lang="en-US" sz="2400" b="1" dirty="0"/>
              <a:t>x</a:t>
            </a:r>
            <a:r>
              <a:rPr lang="en-US" sz="2400" b="1" baseline="-25000" dirty="0"/>
              <a:t>i</a:t>
            </a:r>
            <a:r>
              <a:rPr lang="en-US" sz="2400" dirty="0"/>
              <a:t> , </a:t>
            </a:r>
          </a:p>
          <a:p>
            <a:pPr algn="just"/>
            <a:r>
              <a:rPr lang="en-US" sz="2400" dirty="0"/>
              <a:t>with zero being the answer ‘no’ and one being the answer ‘yes’: </a:t>
            </a:r>
          </a:p>
          <a:p>
            <a:pPr algn="just"/>
            <a:endParaRPr lang="en-US" sz="2400" dirty="0"/>
          </a:p>
          <a:p>
            <a:pPr algn="just"/>
            <a:r>
              <a:rPr lang="en-US" sz="2400" dirty="0"/>
              <a:t>	1. Is the weather good? </a:t>
            </a:r>
            <a:r>
              <a:rPr lang="en-US" sz="2400" b="1" dirty="0"/>
              <a:t>x</a:t>
            </a:r>
            <a:r>
              <a:rPr lang="en-US" sz="2400" b="1" baseline="-25000" dirty="0"/>
              <a:t>1</a:t>
            </a:r>
            <a:r>
              <a:rPr lang="en-US" sz="2400" dirty="0"/>
              <a:t> </a:t>
            </a:r>
          </a:p>
          <a:p>
            <a:pPr algn="just"/>
            <a:r>
              <a:rPr lang="en-US" sz="2400" dirty="0"/>
              <a:t>	2. Does your friend want to go with you? </a:t>
            </a:r>
            <a:r>
              <a:rPr lang="en-US" sz="2400" b="1" dirty="0"/>
              <a:t>x</a:t>
            </a:r>
            <a:r>
              <a:rPr lang="en-US" sz="2400" b="1" baseline="-25000" dirty="0"/>
              <a:t>2</a:t>
            </a:r>
            <a:r>
              <a:rPr lang="en-US" sz="2400" b="1" dirty="0"/>
              <a:t> </a:t>
            </a:r>
          </a:p>
          <a:p>
            <a:pPr algn="just"/>
            <a:r>
              <a:rPr lang="en-US" sz="2400" dirty="0"/>
              <a:t>	3. Is it near public transportation? </a:t>
            </a:r>
            <a:r>
              <a:rPr lang="en-US" sz="2400" b="1" dirty="0"/>
              <a:t>x</a:t>
            </a:r>
            <a:r>
              <a:rPr lang="en-US" sz="2400" b="1" baseline="-25000" dirty="0"/>
              <a:t>3</a:t>
            </a:r>
            <a:r>
              <a:rPr lang="en-US" sz="2400" b="1" dirty="0"/>
              <a:t> </a:t>
            </a:r>
          </a:p>
          <a:p>
            <a:pPr algn="just"/>
            <a:endParaRPr lang="en-US" sz="2400" dirty="0"/>
          </a:p>
          <a:p>
            <a:pPr algn="just"/>
            <a:r>
              <a:rPr lang="en-US" sz="2400" dirty="0"/>
              <a:t>Now, what is an easy way to describe the decision statement resulting from these inputs.</a:t>
            </a:r>
          </a:p>
        </p:txBody>
      </p:sp>
    </p:spTree>
    <p:extLst>
      <p:ext uri="{BB962C8B-B14F-4D97-AF65-F5344CB8AC3E}">
        <p14:creationId xmlns:p14="http://schemas.microsoft.com/office/powerpoint/2010/main" val="182815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Perceptron: </a:t>
            </a:r>
            <a:r>
              <a:rPr lang="en-US" sz="4400" dirty="0"/>
              <a:t>Artificial Neurons </a:t>
            </a:r>
            <a:endParaRPr lang="en-US" dirty="0"/>
          </a:p>
        </p:txBody>
      </p:sp>
      <p:pic>
        <p:nvPicPr>
          <p:cNvPr id="3" name="Picture 2">
            <a:extLst>
              <a:ext uri="{FF2B5EF4-FFF2-40B4-BE49-F238E27FC236}">
                <a16:creationId xmlns:a16="http://schemas.microsoft.com/office/drawing/2014/main" xmlns="" id="{DACDE756-AB19-48CB-9359-01B9D3FB898F}"/>
              </a:ext>
            </a:extLst>
          </p:cNvPr>
          <p:cNvPicPr>
            <a:picLocks noChangeAspect="1"/>
          </p:cNvPicPr>
          <p:nvPr/>
        </p:nvPicPr>
        <p:blipFill>
          <a:blip r:embed="rId2"/>
          <a:stretch>
            <a:fillRect/>
          </a:stretch>
        </p:blipFill>
        <p:spPr>
          <a:xfrm>
            <a:off x="112542" y="2862358"/>
            <a:ext cx="3538025" cy="1677743"/>
          </a:xfrm>
          <a:prstGeom prst="rect">
            <a:avLst/>
          </a:prstGeom>
        </p:spPr>
      </p:pic>
      <p:sp>
        <p:nvSpPr>
          <p:cNvPr id="4" name="Rectangle 3">
            <a:extLst>
              <a:ext uri="{FF2B5EF4-FFF2-40B4-BE49-F238E27FC236}">
                <a16:creationId xmlns:a16="http://schemas.microsoft.com/office/drawing/2014/main" xmlns="" id="{B6F8D460-DF8D-4F8A-AE45-A22BDC358FE9}"/>
              </a:ext>
            </a:extLst>
          </p:cNvPr>
          <p:cNvSpPr/>
          <p:nvPr/>
        </p:nvSpPr>
        <p:spPr>
          <a:xfrm>
            <a:off x="98473" y="1984270"/>
            <a:ext cx="8932985" cy="1015663"/>
          </a:xfrm>
          <a:prstGeom prst="rect">
            <a:avLst/>
          </a:prstGeom>
        </p:spPr>
        <p:txBody>
          <a:bodyPr wrap="square">
            <a:spAutoFit/>
          </a:bodyPr>
          <a:lstStyle/>
          <a:p>
            <a:pPr algn="just"/>
            <a:r>
              <a:rPr lang="en-US" sz="2000" dirty="0"/>
              <a:t>Perceptron's were developed in the 1950s and 1960s by the scientist Frank Rosenblatt, inspired by earlier work by Warren McCulloch and Walter Pitts. Today, it's more common to use other models of </a:t>
            </a:r>
            <a:r>
              <a:rPr lang="en-US" sz="2000" b="1" dirty="0"/>
              <a:t>artificial neurons.</a:t>
            </a:r>
          </a:p>
        </p:txBody>
      </p:sp>
      <p:pic>
        <p:nvPicPr>
          <p:cNvPr id="5" name="Picture 4">
            <a:extLst>
              <a:ext uri="{FF2B5EF4-FFF2-40B4-BE49-F238E27FC236}">
                <a16:creationId xmlns:a16="http://schemas.microsoft.com/office/drawing/2014/main" xmlns="" id="{315B9F0C-BB4A-4814-80C9-B5A810405C54}"/>
              </a:ext>
            </a:extLst>
          </p:cNvPr>
          <p:cNvPicPr>
            <a:picLocks noChangeAspect="1"/>
          </p:cNvPicPr>
          <p:nvPr/>
        </p:nvPicPr>
        <p:blipFill>
          <a:blip r:embed="rId3"/>
          <a:stretch>
            <a:fillRect/>
          </a:stretch>
        </p:blipFill>
        <p:spPr>
          <a:xfrm>
            <a:off x="5256088" y="2927986"/>
            <a:ext cx="3789439" cy="1677744"/>
          </a:xfrm>
          <a:prstGeom prst="rect">
            <a:avLst/>
          </a:prstGeom>
        </p:spPr>
      </p:pic>
      <p:sp>
        <p:nvSpPr>
          <p:cNvPr id="6" name="Rectangle 1">
            <a:extLst>
              <a:ext uri="{FF2B5EF4-FFF2-40B4-BE49-F238E27FC236}">
                <a16:creationId xmlns:a16="http://schemas.microsoft.com/office/drawing/2014/main" xmlns="" id="{C49B0E82-B028-4628-95F8-E940DF606CA5}"/>
              </a:ext>
            </a:extLst>
          </p:cNvPr>
          <p:cNvSpPr>
            <a:spLocks noChangeArrowheads="1"/>
          </p:cNvSpPr>
          <p:nvPr/>
        </p:nvSpPr>
        <p:spPr bwMode="auto">
          <a:xfrm>
            <a:off x="678873" y="4212977"/>
            <a:ext cx="817418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Rosenblatt proposed a simple rule to compute the output. He</a:t>
            </a:r>
            <a:r>
              <a:rPr kumimoji="0" lang="en-US" altLang="en-US" sz="1600" b="0" i="0" u="none" strike="noStrike" cap="none" normalizeH="0" dirty="0">
                <a:ln>
                  <a:noFill/>
                </a:ln>
                <a:solidFill>
                  <a:srgbClr val="000000"/>
                </a:solidFill>
                <a:effectLst/>
                <a:latin typeface="+mn-lt"/>
              </a:rPr>
              <a:t> </a:t>
            </a:r>
            <a:r>
              <a:rPr kumimoji="0" lang="en-US" altLang="en-US" sz="1600" b="0" i="0" u="none" strike="noStrike" cap="none" normalizeH="0" baseline="0" dirty="0">
                <a:ln>
                  <a:noFill/>
                </a:ln>
                <a:solidFill>
                  <a:srgbClr val="000000"/>
                </a:solidFill>
                <a:effectLst/>
                <a:latin typeface="+mn-lt"/>
              </a:rPr>
              <a:t>introduced </a:t>
            </a:r>
            <a:r>
              <a:rPr kumimoji="0" lang="en-US" altLang="en-US" sz="1600" b="0" i="1" u="none" strike="noStrike" cap="none" normalizeH="0" baseline="0" dirty="0">
                <a:ln>
                  <a:noFill/>
                </a:ln>
                <a:solidFill>
                  <a:srgbClr val="000000"/>
                </a:solidFill>
                <a:effectLst/>
                <a:latin typeface="+mn-lt"/>
              </a:rPr>
              <a:t>weights</a:t>
            </a:r>
            <a:r>
              <a:rPr kumimoji="0" lang="en-US" altLang="en-US" sz="1600" b="0" i="0" u="none" strike="noStrike" cap="none" normalizeH="0" baseline="0" dirty="0">
                <a:ln>
                  <a:noFill/>
                </a:ln>
                <a:solidFill>
                  <a:srgbClr val="000000"/>
                </a:solidFill>
                <a:effectLst/>
                <a:latin typeface="+mn-lt"/>
              </a:rPr>
              <a:t>, </a:t>
            </a:r>
            <a:r>
              <a:rPr kumimoji="0" lang="en-US" altLang="en-US" sz="1600" b="1" i="0" u="none" strike="noStrike" cap="none" normalizeH="0" baseline="0" dirty="0">
                <a:ln>
                  <a:noFill/>
                </a:ln>
                <a:solidFill>
                  <a:srgbClr val="2A2A2A"/>
                </a:solidFill>
                <a:effectLst/>
                <a:latin typeface="+mn-lt"/>
              </a:rPr>
              <a:t>w</a:t>
            </a:r>
            <a:r>
              <a:rPr kumimoji="0" lang="en-US" altLang="en-US" sz="1600" b="1" i="0" u="none" strike="noStrike" cap="none" normalizeH="0" baseline="-25000" dirty="0">
                <a:ln>
                  <a:noFill/>
                </a:ln>
                <a:solidFill>
                  <a:srgbClr val="2A2A2A"/>
                </a:solidFill>
                <a:effectLst/>
                <a:latin typeface="+mn-lt"/>
              </a:rPr>
              <a:t>1</a:t>
            </a:r>
            <a:r>
              <a:rPr kumimoji="0" lang="en-US" altLang="en-US" sz="1600" b="1" i="0" u="none" strike="noStrike" cap="none" normalizeH="0" baseline="0" dirty="0">
                <a:ln>
                  <a:noFill/>
                </a:ln>
                <a:solidFill>
                  <a:srgbClr val="2A2A2A"/>
                </a:solidFill>
                <a:effectLst/>
                <a:latin typeface="+mn-lt"/>
              </a:rPr>
              <a:t>,w</a:t>
            </a:r>
            <a:r>
              <a:rPr kumimoji="0" lang="en-US" altLang="en-US" sz="1600" b="1" i="0" u="none" strike="noStrike" cap="none" normalizeH="0" baseline="-25000" dirty="0">
                <a:ln>
                  <a:noFill/>
                </a:ln>
                <a:solidFill>
                  <a:srgbClr val="2A2A2A"/>
                </a:solidFill>
                <a:effectLst/>
                <a:latin typeface="+mn-lt"/>
              </a:rPr>
              <a:t>2</a:t>
            </a:r>
            <a:r>
              <a:rPr kumimoji="0" lang="en-US" altLang="en-US" sz="1600" b="1" i="0" u="none" strike="noStrike" cap="none" normalizeH="0" baseline="0" dirty="0">
                <a:ln>
                  <a:noFill/>
                </a:ln>
                <a:solidFill>
                  <a:srgbClr val="2A2A2A"/>
                </a:solidFill>
                <a:effectLst/>
                <a:latin typeface="+mn-lt"/>
              </a:rPr>
              <a:t>,..,</a:t>
            </a:r>
            <a:r>
              <a:rPr kumimoji="0" lang="en-US" altLang="en-US" sz="1600" b="1"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000000"/>
                </a:solidFill>
                <a:effectLst/>
                <a:latin typeface="+mn-lt"/>
              </a:rPr>
              <a:t>real numbers expressing the importance of the respective inputs to the output. </a:t>
            </a:r>
            <a:r>
              <a:rPr kumimoji="0" lang="en-US" altLang="en-US" sz="1600" b="0" i="0" u="none" strike="noStrike" cap="none" normalizeH="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aseline="0" dirty="0">
              <a:solidFill>
                <a:srgbClr val="00000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The neuron's output, </a:t>
            </a:r>
            <a:r>
              <a:rPr kumimoji="0" lang="en-US" altLang="en-US" sz="1600" b="0" i="0" u="none" strike="noStrike" cap="none" normalizeH="0" baseline="0" dirty="0">
                <a:ln>
                  <a:noFill/>
                </a:ln>
                <a:solidFill>
                  <a:srgbClr val="2A2A2A"/>
                </a:solidFill>
                <a:effectLst/>
                <a:latin typeface="+mn-lt"/>
              </a:rPr>
              <a:t>0</a:t>
            </a:r>
            <a:r>
              <a:rPr kumimoji="0" lang="en-US" altLang="en-US" sz="1600" b="0" i="0" u="none" strike="noStrike" cap="none" normalizeH="0" baseline="0" dirty="0">
                <a:ln>
                  <a:noFill/>
                </a:ln>
                <a:solidFill>
                  <a:srgbClr val="000000"/>
                </a:solidFill>
                <a:effectLst/>
                <a:latin typeface="+mn-lt"/>
              </a:rPr>
              <a:t> or </a:t>
            </a:r>
            <a:r>
              <a:rPr kumimoji="0" lang="en-US" altLang="en-US" sz="1600" b="0" i="0" u="none" strike="noStrike" cap="none" normalizeH="0" baseline="0" dirty="0">
                <a:ln>
                  <a:noFill/>
                </a:ln>
                <a:solidFill>
                  <a:srgbClr val="2A2A2A"/>
                </a:solidFill>
                <a:effectLst/>
                <a:latin typeface="+mn-lt"/>
              </a:rPr>
              <a:t>1</a:t>
            </a:r>
            <a:r>
              <a:rPr kumimoji="0" lang="en-US" altLang="en-US" sz="1600" b="0" i="0" u="none" strike="noStrike" cap="none" normalizeH="0" baseline="0" dirty="0">
                <a:ln>
                  <a:noFill/>
                </a:ln>
                <a:solidFill>
                  <a:srgbClr val="000000"/>
                </a:solidFill>
                <a:effectLst/>
                <a:latin typeface="+mn-lt"/>
              </a:rPr>
              <a:t>, is determined by whether the weighted sum </a:t>
            </a:r>
            <a:r>
              <a:rPr kumimoji="0" lang="en-US" altLang="en-US" sz="1600" b="1" i="0" u="none" strike="noStrike" cap="none" normalizeH="0" baseline="0" dirty="0">
                <a:ln>
                  <a:noFill/>
                </a:ln>
                <a:solidFill>
                  <a:srgbClr val="2A2A2A"/>
                </a:solidFill>
                <a:effectLst/>
                <a:latin typeface="+mn-lt"/>
              </a:rPr>
              <a:t>∑</a:t>
            </a:r>
            <a:r>
              <a:rPr kumimoji="0" lang="en-US" altLang="en-US" sz="1600" b="1" i="0" u="none" strike="noStrike" cap="none" normalizeH="0" baseline="-25000" dirty="0" err="1">
                <a:ln>
                  <a:noFill/>
                </a:ln>
                <a:solidFill>
                  <a:srgbClr val="2A2A2A"/>
                </a:solidFill>
                <a:effectLst/>
                <a:latin typeface="+mn-lt"/>
              </a:rPr>
              <a:t>j</a:t>
            </a:r>
            <a:r>
              <a:rPr kumimoji="0" lang="en-US" altLang="en-US" sz="1600" b="1" i="0" u="none" strike="noStrike" cap="none" normalizeH="0" baseline="0" dirty="0" err="1">
                <a:ln>
                  <a:noFill/>
                </a:ln>
                <a:solidFill>
                  <a:srgbClr val="2A2A2A"/>
                </a:solidFill>
                <a:effectLst/>
                <a:latin typeface="+mn-lt"/>
              </a:rPr>
              <a:t>w</a:t>
            </a:r>
            <a:r>
              <a:rPr kumimoji="0" lang="en-US" altLang="en-US" sz="1600" b="1" i="0" u="none" strike="noStrike" cap="none" normalizeH="0" baseline="-25000" dirty="0" err="1">
                <a:ln>
                  <a:noFill/>
                </a:ln>
                <a:solidFill>
                  <a:srgbClr val="2A2A2A"/>
                </a:solidFill>
                <a:effectLst/>
                <a:latin typeface="+mn-lt"/>
              </a:rPr>
              <a:t>j</a:t>
            </a:r>
            <a:r>
              <a:rPr kumimoji="0" lang="en-US" altLang="en-US" sz="1600" b="1" i="0" u="none" strike="noStrike" cap="none" normalizeH="0" baseline="0" dirty="0" err="1">
                <a:ln>
                  <a:noFill/>
                </a:ln>
                <a:solidFill>
                  <a:srgbClr val="2A2A2A"/>
                </a:solidFill>
                <a:effectLst/>
                <a:latin typeface="+mn-lt"/>
              </a:rPr>
              <a:t>x</a:t>
            </a:r>
            <a:r>
              <a:rPr kumimoji="0" lang="en-US" altLang="en-US" sz="1600" b="1" i="0" u="none" strike="noStrike" cap="none" normalizeH="0" baseline="-25000" dirty="0" err="1">
                <a:ln>
                  <a:noFill/>
                </a:ln>
                <a:solidFill>
                  <a:srgbClr val="2A2A2A"/>
                </a:solidFill>
                <a:effectLst/>
                <a:latin typeface="+mn-lt"/>
              </a:rPr>
              <a:t>j</a:t>
            </a:r>
            <a:r>
              <a:rPr lang="en-US" altLang="en-US" sz="1600" b="1" dirty="0">
                <a:solidFill>
                  <a:srgbClr val="2A2A2A"/>
                </a:solidFill>
                <a:latin typeface="+mn-lt"/>
              </a:rPr>
              <a:t> </a:t>
            </a:r>
            <a:r>
              <a:rPr kumimoji="0" lang="en-US" altLang="en-US" sz="1600" b="0" i="0" u="none" strike="noStrike" cap="none" normalizeH="0" baseline="0" dirty="0">
                <a:ln>
                  <a:noFill/>
                </a:ln>
                <a:solidFill>
                  <a:srgbClr val="000000"/>
                </a:solidFill>
                <a:effectLst/>
                <a:latin typeface="+mn-lt"/>
              </a:rPr>
              <a:t>is less than or greater than some </a:t>
            </a:r>
            <a:r>
              <a:rPr kumimoji="0" lang="en-US" altLang="en-US" sz="1600" b="0" i="1" u="none" strike="noStrike" cap="none" normalizeH="0" baseline="0" dirty="0">
                <a:ln>
                  <a:noFill/>
                </a:ln>
                <a:solidFill>
                  <a:srgbClr val="000000"/>
                </a:solidFill>
                <a:effectLst/>
                <a:latin typeface="+mn-lt"/>
              </a:rPr>
              <a:t>threshold value</a:t>
            </a:r>
            <a:r>
              <a:rPr kumimoji="0" lang="en-US" altLang="en-US" sz="1600" b="0" i="0" u="none" strike="noStrike" cap="none" normalizeH="0" baseline="0" dirty="0">
                <a:ln>
                  <a:noFill/>
                </a:ln>
                <a:solidFill>
                  <a:srgbClr val="000000"/>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Just like the weights, the threshold is a real number which is a parameter of the neuron.</a:t>
            </a:r>
            <a:r>
              <a:rPr kumimoji="0" lang="en-US" altLang="en-US" sz="14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72081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xmlns="" id="{B348EF8B-9B28-4F17-8B99-4DE44D05FD31}"/>
              </a:ext>
            </a:extLst>
          </p:cNvPr>
          <p:cNvSpPr/>
          <p:nvPr/>
        </p:nvSpPr>
        <p:spPr>
          <a:xfrm>
            <a:off x="203981" y="2095139"/>
            <a:ext cx="8714935" cy="830997"/>
          </a:xfrm>
          <a:prstGeom prst="rect">
            <a:avLst/>
          </a:prstGeom>
        </p:spPr>
        <p:txBody>
          <a:bodyPr wrap="square">
            <a:spAutoFit/>
          </a:bodyPr>
          <a:lstStyle/>
          <a:p>
            <a:pPr algn="just"/>
            <a:r>
              <a:rPr lang="en-US" sz="2400" dirty="0"/>
              <a:t>We could determine weights </a:t>
            </a:r>
            <a:r>
              <a:rPr lang="en-US" sz="2400" b="1" dirty="0" err="1"/>
              <a:t>w</a:t>
            </a:r>
            <a:r>
              <a:rPr lang="en-US" sz="2400" b="1" baseline="-25000" dirty="0" err="1"/>
              <a:t>i</a:t>
            </a:r>
            <a:r>
              <a:rPr lang="en-US" sz="2400" dirty="0"/>
              <a:t> indicating how important each feature is to whether you would like to attend. We can then see if:</a:t>
            </a:r>
          </a:p>
        </p:txBody>
      </p:sp>
      <p:sp>
        <p:nvSpPr>
          <p:cNvPr id="4" name="Rectangle 3">
            <a:extLst>
              <a:ext uri="{FF2B5EF4-FFF2-40B4-BE49-F238E27FC236}">
                <a16:creationId xmlns:a16="http://schemas.microsoft.com/office/drawing/2014/main" xmlns="" id="{39355628-C76B-4E5B-BF2A-F9BBF284D456}"/>
              </a:ext>
            </a:extLst>
          </p:cNvPr>
          <p:cNvSpPr/>
          <p:nvPr/>
        </p:nvSpPr>
        <p:spPr>
          <a:xfrm>
            <a:off x="1416635" y="3415751"/>
            <a:ext cx="5818388" cy="523220"/>
          </a:xfrm>
          <a:prstGeom prst="rect">
            <a:avLst/>
          </a:prstGeom>
        </p:spPr>
        <p:txBody>
          <a:bodyPr wrap="none">
            <a:spAutoFit/>
          </a:bodyPr>
          <a:lstStyle/>
          <a:p>
            <a:r>
              <a:rPr lang="pl-PL" sz="2800" b="1" dirty="0"/>
              <a:t>x1 · w1 + x2 · w2 + x3 · w3 ≥ threshold</a:t>
            </a:r>
            <a:endParaRPr lang="en-US" sz="2800" b="1" dirty="0"/>
          </a:p>
        </p:txBody>
      </p:sp>
      <p:sp>
        <p:nvSpPr>
          <p:cNvPr id="5" name="Rectangle 4">
            <a:extLst>
              <a:ext uri="{FF2B5EF4-FFF2-40B4-BE49-F238E27FC236}">
                <a16:creationId xmlns:a16="http://schemas.microsoft.com/office/drawing/2014/main" xmlns="" id="{837CA993-0DB8-4598-9098-83C92D59C02D}"/>
              </a:ext>
            </a:extLst>
          </p:cNvPr>
          <p:cNvSpPr/>
          <p:nvPr/>
        </p:nvSpPr>
        <p:spPr>
          <a:xfrm>
            <a:off x="203981" y="5035286"/>
            <a:ext cx="8602394" cy="830997"/>
          </a:xfrm>
          <a:prstGeom prst="rect">
            <a:avLst/>
          </a:prstGeom>
        </p:spPr>
        <p:txBody>
          <a:bodyPr wrap="square">
            <a:spAutoFit/>
          </a:bodyPr>
          <a:lstStyle/>
          <a:p>
            <a:pPr algn="just"/>
            <a:r>
              <a:rPr lang="en-US" sz="2400" dirty="0"/>
              <a:t>For some pre-determined threshold. If this statement is true, we would attend the festival, and otherwise we would not.</a:t>
            </a:r>
          </a:p>
        </p:txBody>
      </p:sp>
    </p:spTree>
    <p:extLst>
      <p:ext uri="{BB962C8B-B14F-4D97-AF65-F5344CB8AC3E}">
        <p14:creationId xmlns:p14="http://schemas.microsoft.com/office/powerpoint/2010/main" val="393054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xmlns="" id="{1672C265-A57B-4E89-9506-9F5B95D2F985}"/>
              </a:ext>
            </a:extLst>
          </p:cNvPr>
          <p:cNvSpPr/>
          <p:nvPr/>
        </p:nvSpPr>
        <p:spPr>
          <a:xfrm>
            <a:off x="260252" y="2230458"/>
            <a:ext cx="8616462" cy="3785652"/>
          </a:xfrm>
          <a:prstGeom prst="rect">
            <a:avLst/>
          </a:prstGeom>
        </p:spPr>
        <p:txBody>
          <a:bodyPr wrap="square">
            <a:spAutoFit/>
          </a:bodyPr>
          <a:lstStyle/>
          <a:p>
            <a:pPr algn="just"/>
            <a:r>
              <a:rPr lang="en-US" sz="2400" dirty="0"/>
              <a:t>For example, if we really hated bad weather but care less about going with our friend and public transit, we could pick the weights 6, 2 and 2. </a:t>
            </a:r>
          </a:p>
          <a:p>
            <a:pPr algn="just"/>
            <a:endParaRPr lang="en-US" sz="2400" dirty="0"/>
          </a:p>
          <a:p>
            <a:pPr algn="just"/>
            <a:r>
              <a:rPr lang="en-US" sz="2400" dirty="0"/>
              <a:t>With a threshold of 5, this causes us to go if and only if the weather is good. </a:t>
            </a:r>
          </a:p>
          <a:p>
            <a:pPr algn="just"/>
            <a:endParaRPr lang="en-US" sz="2400" dirty="0"/>
          </a:p>
          <a:p>
            <a:pPr algn="just"/>
            <a:r>
              <a:rPr lang="en-US" sz="2400" dirty="0"/>
              <a:t>What happens if the threshold is decreased to 3? </a:t>
            </a:r>
          </a:p>
          <a:p>
            <a:pPr algn="just"/>
            <a:endParaRPr lang="en-US" sz="2400" dirty="0"/>
          </a:p>
          <a:p>
            <a:pPr algn="just"/>
            <a:r>
              <a:rPr lang="en-US" sz="2400" dirty="0"/>
              <a:t>What about if it is decreased to 1? </a:t>
            </a:r>
          </a:p>
        </p:txBody>
      </p:sp>
    </p:spTree>
    <p:extLst>
      <p:ext uri="{BB962C8B-B14F-4D97-AF65-F5344CB8AC3E}">
        <p14:creationId xmlns:p14="http://schemas.microsoft.com/office/powerpoint/2010/main" val="332993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xmlns="" id="{7BD61C3B-E7B3-445C-B957-C20E9DE7D298}"/>
              </a:ext>
            </a:extLst>
          </p:cNvPr>
          <p:cNvSpPr/>
          <p:nvPr/>
        </p:nvSpPr>
        <p:spPr>
          <a:xfrm>
            <a:off x="421340" y="1971373"/>
            <a:ext cx="8722659" cy="830997"/>
          </a:xfrm>
          <a:prstGeom prst="rect">
            <a:avLst/>
          </a:prstGeom>
        </p:spPr>
        <p:txBody>
          <a:bodyPr wrap="square">
            <a:spAutoFit/>
          </a:bodyPr>
          <a:lstStyle/>
          <a:p>
            <a:pPr algn="just"/>
            <a:r>
              <a:rPr lang="en-US" sz="2400" dirty="0"/>
              <a:t>If we define a new binary variable y that represents whether we go to the festival, we can write this variable as: </a:t>
            </a:r>
          </a:p>
        </p:txBody>
      </p:sp>
      <p:pic>
        <p:nvPicPr>
          <p:cNvPr id="2052" name="Picture 4" descr="Use links below to save image.">
            <a:extLst>
              <a:ext uri="{FF2B5EF4-FFF2-40B4-BE49-F238E27FC236}">
                <a16:creationId xmlns:a16="http://schemas.microsoft.com/office/drawing/2014/main" xmlns="" id="{1D33297F-9CA9-45C2-9216-63F7A2CE00E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6174" y="2802370"/>
            <a:ext cx="5400675" cy="9359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D7F13B18-C932-43E3-B666-A11AD2F179B1}"/>
              </a:ext>
            </a:extLst>
          </p:cNvPr>
          <p:cNvSpPr/>
          <p:nvPr/>
        </p:nvSpPr>
        <p:spPr>
          <a:xfrm>
            <a:off x="166254" y="3745786"/>
            <a:ext cx="8977745" cy="1200329"/>
          </a:xfrm>
          <a:prstGeom prst="rect">
            <a:avLst/>
          </a:prstGeom>
        </p:spPr>
        <p:txBody>
          <a:bodyPr wrap="square">
            <a:spAutoFit/>
          </a:bodyPr>
          <a:lstStyle/>
          <a:p>
            <a:pPr algn="just"/>
            <a:r>
              <a:rPr lang="en-US" sz="2400" dirty="0"/>
              <a:t>Now, if I rewrite this in terms of a dot product between the </a:t>
            </a:r>
            <a:r>
              <a:rPr lang="en-US" sz="2400" b="1" dirty="0"/>
              <a:t>vector of all binary inputs (x)</a:t>
            </a:r>
            <a:r>
              <a:rPr lang="en-US" sz="2400" dirty="0"/>
              <a:t>, a </a:t>
            </a:r>
            <a:r>
              <a:rPr lang="en-US" sz="2400" b="1" dirty="0"/>
              <a:t>vector of weights (w)</a:t>
            </a:r>
            <a:r>
              <a:rPr lang="en-US" sz="2400" dirty="0"/>
              <a:t>, and change the </a:t>
            </a:r>
            <a:r>
              <a:rPr lang="en-US" sz="2400" b="1" dirty="0"/>
              <a:t>threshold to the negative bias (b)</a:t>
            </a:r>
            <a:r>
              <a:rPr lang="en-US" sz="2400" dirty="0"/>
              <a:t>, we have:</a:t>
            </a:r>
          </a:p>
        </p:txBody>
      </p:sp>
      <p:pic>
        <p:nvPicPr>
          <p:cNvPr id="13" name="Picture 6">
            <a:extLst>
              <a:ext uri="{FF2B5EF4-FFF2-40B4-BE49-F238E27FC236}">
                <a16:creationId xmlns:a16="http://schemas.microsoft.com/office/drawing/2014/main" xmlns="" id="{2061EED2-E365-46C3-9430-7F940507D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22" y="4758563"/>
            <a:ext cx="3467014" cy="9962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02AFD190-A095-413F-A796-00979D3539D9}"/>
              </a:ext>
            </a:extLst>
          </p:cNvPr>
          <p:cNvSpPr/>
          <p:nvPr/>
        </p:nvSpPr>
        <p:spPr>
          <a:xfrm>
            <a:off x="859474" y="5698559"/>
            <a:ext cx="6745458" cy="523220"/>
          </a:xfrm>
          <a:prstGeom prst="rect">
            <a:avLst/>
          </a:prstGeom>
        </p:spPr>
        <p:txBody>
          <a:bodyPr wrap="square">
            <a:spAutoFit/>
          </a:bodyPr>
          <a:lstStyle/>
          <a:p>
            <a:pPr algn="ctr"/>
            <a:r>
              <a:rPr lang="en-US" sz="2800" b="1" dirty="0"/>
              <a:t>So we found separating hyperplanes.</a:t>
            </a:r>
          </a:p>
        </p:txBody>
      </p:sp>
    </p:spTree>
    <p:extLst>
      <p:ext uri="{BB962C8B-B14F-4D97-AF65-F5344CB8AC3E}">
        <p14:creationId xmlns:p14="http://schemas.microsoft.com/office/powerpoint/2010/main" val="38239584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F48566-15B8-4CEE-B81D-353ED21184D5}">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6988E88-9AE2-4112-8D49-3BC27EE07029}">
  <ds:schemaRefs>
    <ds:schemaRef ds:uri="http://schemas.microsoft.com/sharepoint/v3/contenttype/forms"/>
  </ds:schemaRefs>
</ds:datastoreItem>
</file>

<file path=customXml/itemProps3.xml><?xml version="1.0" encoding="utf-8"?>
<ds:datastoreItem xmlns:ds="http://schemas.openxmlformats.org/officeDocument/2006/customXml" ds:itemID="{D8E1A2E8-B602-4CD3-9433-7D316F8291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886</TotalTime>
  <Words>2212</Words>
  <Application>Microsoft Office PowerPoint</Application>
  <PresentationFormat>On-screen Show (4:3)</PresentationFormat>
  <Paragraphs>270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Spectrum</vt:lpstr>
      <vt:lpstr>Neural Network</vt:lpstr>
      <vt:lpstr>Lecture Outline</vt:lpstr>
      <vt:lpstr>A Simple Decision </vt:lpstr>
      <vt:lpstr>A perceptron </vt:lpstr>
      <vt:lpstr>A Simple Decision, cont.</vt:lpstr>
      <vt:lpstr>Perceptron: Artificial Neurons </vt:lpstr>
      <vt:lpstr>A Simple Decision, cont.</vt:lpstr>
      <vt:lpstr>A Simple Decision, cont.</vt:lpstr>
      <vt:lpstr>A Simple Decision, cont.</vt:lpstr>
      <vt:lpstr>How do our brains work?</vt:lpstr>
      <vt:lpstr>Neuron: Biological Model</vt:lpstr>
      <vt:lpstr>Neuron:  Mapped to Computational Model</vt:lpstr>
      <vt:lpstr>Neuron: Mathematical Model</vt:lpstr>
      <vt:lpstr>How do ANNs work?</vt:lpstr>
      <vt:lpstr>How do ANNs work?</vt:lpstr>
      <vt:lpstr>How do ANNs work?</vt:lpstr>
      <vt:lpstr>How do ANNs work?</vt:lpstr>
      <vt:lpstr>A Network of Perceptrons</vt:lpstr>
      <vt:lpstr>The architecture of neural networks</vt:lpstr>
      <vt:lpstr>Perceptron: Limitations</vt:lpstr>
      <vt:lpstr>Sigmoid Neurons</vt:lpstr>
      <vt:lpstr>Sigmoid Neurons, Cond</vt:lpstr>
      <vt:lpstr>Sigmoid Neurons, Cond</vt:lpstr>
      <vt:lpstr>Sigmoid Function</vt:lpstr>
      <vt:lpstr>Sigmoid Function</vt:lpstr>
      <vt:lpstr>Activation Functions</vt:lpstr>
      <vt:lpstr>How to learn the weights</vt:lpstr>
      <vt:lpstr>How to learn the weights</vt:lpstr>
      <vt:lpstr>The Backpropagation Algorithm</vt:lpstr>
      <vt:lpstr>The Backpropagation Algorithm</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Size of Training Set</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145</cp:revision>
  <dcterms:created xsi:type="dcterms:W3CDTF">2018-12-10T17:20:29Z</dcterms:created>
  <dcterms:modified xsi:type="dcterms:W3CDTF">2021-07-26T16:05:26Z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