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7"/>
  </p:notesMasterIdLst>
  <p:handoutMasterIdLst>
    <p:handoutMasterId r:id="rId18"/>
  </p:handoutMasterIdLst>
  <p:sldIdLst>
    <p:sldId id="266" r:id="rId5"/>
    <p:sldId id="458" r:id="rId6"/>
    <p:sldId id="475" r:id="rId7"/>
    <p:sldId id="476" r:id="rId8"/>
    <p:sldId id="477" r:id="rId9"/>
    <p:sldId id="478" r:id="rId10"/>
    <p:sldId id="479" r:id="rId11"/>
    <p:sldId id="480" r:id="rId12"/>
    <p:sldId id="481" r:id="rId13"/>
    <p:sldId id="482" r:id="rId14"/>
    <p:sldId id="484" r:id="rId15"/>
    <p:sldId id="329" r:id="rId16"/>
  </p:sldIdLst>
  <p:sldSz cx="16459200" cy="82296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A3FF"/>
    <a:srgbClr val="FC64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588" y="-40"/>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otik Parvez Sheikh" userId="980b2c0e-c4be-48b4-89f1-66949b55d700" providerId="ADAL" clId="{C7CB8F75-3DFE-4BD6-B671-7FC80358252C}"/>
    <pc:docChg chg="modSld">
      <pc:chgData name="Protik Parvez Sheikh" userId="980b2c0e-c4be-48b4-89f1-66949b55d700" providerId="ADAL" clId="{C7CB8F75-3DFE-4BD6-B671-7FC80358252C}" dt="2023-05-24T09:31:28.273" v="2" actId="14100"/>
      <pc:docMkLst>
        <pc:docMk/>
      </pc:docMkLst>
      <pc:sldChg chg="modSp mod">
        <pc:chgData name="Protik Parvez Sheikh" userId="980b2c0e-c4be-48b4-89f1-66949b55d700" providerId="ADAL" clId="{C7CB8F75-3DFE-4BD6-B671-7FC80358252C}" dt="2023-05-24T09:31:28.273" v="2" actId="14100"/>
        <pc:sldMkLst>
          <pc:docMk/>
          <pc:sldMk cId="448916472" sldId="458"/>
        </pc:sldMkLst>
        <pc:spChg chg="mod">
          <ac:chgData name="Protik Parvez Sheikh" userId="980b2c0e-c4be-48b4-89f1-66949b55d700" providerId="ADAL" clId="{C7CB8F75-3DFE-4BD6-B671-7FC80358252C}" dt="2023-05-24T09:31:28.273" v="2" actId="14100"/>
          <ac:spMkLst>
            <pc:docMk/>
            <pc:sldMk cId="448916472" sldId="458"/>
            <ac:spMk id="8"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9959C53-1F47-4EC3-BD04-DCF7D9853FE2}" type="datetimeFigureOut">
              <a:rPr lang="en-US" smtClean="0"/>
              <a:t>5/24/2023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5966561-935E-43F2-AA27-F6429D640CD0}" type="slidenum">
              <a:rPr lang="en-US" smtClean="0"/>
              <a:t>‹#›</a:t>
            </a:fld>
            <a:endParaRPr lang="en-US"/>
          </a:p>
        </p:txBody>
      </p:sp>
    </p:spTree>
    <p:extLst>
      <p:ext uri="{BB962C8B-B14F-4D97-AF65-F5344CB8AC3E}">
        <p14:creationId xmlns:p14="http://schemas.microsoft.com/office/powerpoint/2010/main" val="28583798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83753D4-FC42-4AF9-9F67-FF67B8A220EF}" type="datetimeFigureOut">
              <a:rPr lang="en-US" smtClean="0"/>
              <a:t>5/24/2023</a:t>
            </a:fld>
            <a:endParaRPr lang="en-US"/>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CD5281-AB0E-4AE5-96D1-620E2E6C6426}" type="slidenum">
              <a:rPr lang="en-US" smtClean="0"/>
              <a:t>‹#›</a:t>
            </a:fld>
            <a:endParaRPr lang="en-US"/>
          </a:p>
        </p:txBody>
      </p:sp>
    </p:spTree>
    <p:extLst>
      <p:ext uri="{BB962C8B-B14F-4D97-AF65-F5344CB8AC3E}">
        <p14:creationId xmlns:p14="http://schemas.microsoft.com/office/powerpoint/2010/main" val="3235946233"/>
      </p:ext>
    </p:extLst>
  </p:cSld>
  <p:clrMap bg1="lt1" tx1="dk1" bg2="lt2" tx2="dk2" accent1="accent1" accent2="accent2" accent3="accent3" accent4="accent4" accent5="accent5" accent6="accent6" hlink="hlink" folHlink="folHlink"/>
  <p:hf hdr="0" ftr="0" dt="0"/>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1346836"/>
            <a:ext cx="12344400" cy="2865120"/>
          </a:xfrm>
        </p:spPr>
        <p:txBody>
          <a:bodyPr anchor="b"/>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057400" y="4322446"/>
            <a:ext cx="123444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a:xfrm>
            <a:off x="10521" y="7950630"/>
            <a:ext cx="3703320" cy="278969"/>
          </a:xfrm>
          <a:prstGeom prst="rect">
            <a:avLst/>
          </a:prstGeom>
        </p:spPr>
        <p:txBody>
          <a:bodyPr/>
          <a:lstStyle>
            <a:lvl1pPr>
              <a:defRPr>
                <a:solidFill>
                  <a:srgbClr val="0070C0"/>
                </a:solidFill>
              </a:defRPr>
            </a:lvl1pPr>
          </a:lstStyle>
          <a:p>
            <a:fld id="{9C7E231E-CA56-4BC7-92DB-F0B5D1EFC190}" type="datetime3">
              <a:rPr lang="en-US" smtClean="0"/>
              <a:t>24 May 2023</a:t>
            </a:fld>
            <a:endParaRPr lang="en-US" dirty="0"/>
          </a:p>
        </p:txBody>
      </p:sp>
      <p:sp>
        <p:nvSpPr>
          <p:cNvPr id="5" name="Footer Placeholder 4"/>
          <p:cNvSpPr>
            <a:spLocks noGrp="1"/>
          </p:cNvSpPr>
          <p:nvPr>
            <p:ph type="ftr" sz="quarter" idx="11"/>
          </p:nvPr>
        </p:nvSpPr>
        <p:spPr>
          <a:xfrm>
            <a:off x="5452110" y="7950630"/>
            <a:ext cx="5554980" cy="267212"/>
          </a:xfrm>
          <a:prstGeom prst="rect">
            <a:avLst/>
          </a:prstGeom>
        </p:spPr>
        <p:txBody>
          <a:bodyPr/>
          <a:lstStyle>
            <a:lvl1pPr>
              <a:defRPr sz="1600">
                <a:solidFill>
                  <a:srgbClr val="0070C0"/>
                </a:solidFill>
              </a:defRPr>
            </a:lvl1pPr>
          </a:lstStyle>
          <a:p>
            <a:r>
              <a:rPr lang="en-US" dirty="0"/>
              <a:t>Course Teacher: Prof. Dr. Engr. </a:t>
            </a:r>
            <a:r>
              <a:rPr lang="en-US" dirty="0" err="1"/>
              <a:t>Muhibul</a:t>
            </a:r>
            <a:r>
              <a:rPr lang="en-US" dirty="0"/>
              <a:t> </a:t>
            </a:r>
            <a:r>
              <a:rPr lang="en-US" dirty="0" err="1"/>
              <a:t>Haque</a:t>
            </a:r>
            <a:r>
              <a:rPr lang="en-US" dirty="0"/>
              <a:t> </a:t>
            </a:r>
            <a:r>
              <a:rPr lang="en-US" dirty="0" err="1"/>
              <a:t>Bhuyan</a:t>
            </a:r>
            <a:endParaRPr lang="en-US" dirty="0"/>
          </a:p>
        </p:txBody>
      </p:sp>
      <p:sp>
        <p:nvSpPr>
          <p:cNvPr id="6" name="Slide Number Placeholder 5"/>
          <p:cNvSpPr>
            <a:spLocks noGrp="1"/>
          </p:cNvSpPr>
          <p:nvPr>
            <p:ph type="sldNum" sz="quarter" idx="12"/>
          </p:nvPr>
        </p:nvSpPr>
        <p:spPr>
          <a:xfrm>
            <a:off x="14401799" y="7950630"/>
            <a:ext cx="2031381" cy="2789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523" y="11981"/>
            <a:ext cx="1415536" cy="1334855"/>
          </a:xfrm>
          <a:prstGeom prst="rect">
            <a:avLst/>
          </a:prstGeom>
        </p:spPr>
      </p:pic>
      <p:sp>
        <p:nvSpPr>
          <p:cNvPr id="8" name="TextBox 7"/>
          <p:cNvSpPr txBox="1"/>
          <p:nvPr userDrawn="1"/>
        </p:nvSpPr>
        <p:spPr>
          <a:xfrm>
            <a:off x="1426059" y="10898"/>
            <a:ext cx="15007121" cy="1138773"/>
          </a:xfrm>
          <a:prstGeom prst="rect">
            <a:avLst/>
          </a:prstGeom>
          <a:noFill/>
        </p:spPr>
        <p:txBody>
          <a:bodyPr wrap="square" rtlCol="0">
            <a:spAutoFit/>
          </a:bodyPr>
          <a:lstStyle/>
          <a:p>
            <a:pPr algn="l"/>
            <a:r>
              <a:rPr lang="en-US" sz="4400" b="1" dirty="0">
                <a:solidFill>
                  <a:schemeClr val="accent1">
                    <a:lumMod val="75000"/>
                  </a:schemeClr>
                </a:solidFill>
              </a:rPr>
              <a:t>AMERICAN INTERNATIONAL UNIVERSITY – BANGLADESH (AIUB)</a:t>
            </a:r>
          </a:p>
          <a:p>
            <a:pPr algn="l"/>
            <a:r>
              <a:rPr lang="en-US" sz="2400" dirty="0">
                <a:solidFill>
                  <a:srgbClr val="0070C0"/>
                </a:solidFill>
              </a:rPr>
              <a:t>Where leaders are created</a:t>
            </a:r>
          </a:p>
        </p:txBody>
      </p:sp>
    </p:spTree>
    <p:extLst>
      <p:ext uri="{BB962C8B-B14F-4D97-AF65-F5344CB8AC3E}">
        <p14:creationId xmlns:p14="http://schemas.microsoft.com/office/powerpoint/2010/main" val="40497159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16274" y="7919634"/>
            <a:ext cx="2788920" cy="309966"/>
          </a:xfrm>
          <a:prstGeom prst="rect">
            <a:avLst/>
          </a:prstGeom>
        </p:spPr>
        <p:txBody>
          <a:bodyPr/>
          <a:lstStyle>
            <a:lvl1pPr>
              <a:defRPr sz="1400">
                <a:solidFill>
                  <a:srgbClr val="0070C0"/>
                </a:solidFill>
              </a:defRPr>
            </a:lvl1pPr>
          </a:lstStyle>
          <a:p>
            <a:fld id="{CBE03706-832F-4E99-98D6-95C6393A057E}" type="datetime3">
              <a:rPr lang="en-US" smtClean="0"/>
              <a:t>24 May 2023</a:t>
            </a:fld>
            <a:endParaRPr lang="en-US"/>
          </a:p>
        </p:txBody>
      </p:sp>
      <p:sp>
        <p:nvSpPr>
          <p:cNvPr id="5" name="Footer Placeholder 4"/>
          <p:cNvSpPr>
            <a:spLocks noGrp="1"/>
          </p:cNvSpPr>
          <p:nvPr>
            <p:ph type="ftr" sz="quarter" idx="11"/>
          </p:nvPr>
        </p:nvSpPr>
        <p:spPr>
          <a:xfrm>
            <a:off x="5452110" y="7919634"/>
            <a:ext cx="6636568" cy="325464"/>
          </a:xfrm>
          <a:prstGeom prst="rect">
            <a:avLst/>
          </a:prstGeom>
        </p:spPr>
        <p:txBody>
          <a:bodyPr/>
          <a:lstStyle>
            <a:lvl1pPr>
              <a:defRPr sz="1600">
                <a:solidFill>
                  <a:srgbClr val="0070C0"/>
                </a:solidFill>
              </a:defRPr>
            </a:lvl1pPr>
          </a:lstStyle>
          <a:p>
            <a:r>
              <a:rPr lang="en-US"/>
              <a:t>Course Teacher: Prof. Dr. Engr. Muhibul Haque Bhuyan</a:t>
            </a:r>
            <a:endParaRPr lang="en-US" dirty="0"/>
          </a:p>
        </p:txBody>
      </p:sp>
      <p:sp>
        <p:nvSpPr>
          <p:cNvPr id="6" name="Slide Number Placeholder 5"/>
          <p:cNvSpPr>
            <a:spLocks noGrp="1"/>
          </p:cNvSpPr>
          <p:nvPr>
            <p:ph type="sldNum" sz="quarter" idx="12"/>
          </p:nvPr>
        </p:nvSpPr>
        <p:spPr>
          <a:xfrm>
            <a:off x="15141845" y="7919634"/>
            <a:ext cx="1317356" cy="2902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8" name="Rectangle 7"/>
          <p:cNvSpPr/>
          <p:nvPr userDrawn="1"/>
        </p:nvSpPr>
        <p:spPr>
          <a:xfrm>
            <a:off x="11256579" y="-16858"/>
            <a:ext cx="5220222"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rgbClr val="FFFF00"/>
                </a:solidFill>
              </a:rPr>
              <a:t>Microprocessor and Embedded Systems Design</a:t>
            </a:r>
          </a:p>
        </p:txBody>
      </p:sp>
      <p:sp>
        <p:nvSpPr>
          <p:cNvPr id="9" name="TextBox 8"/>
          <p:cNvSpPr txBox="1"/>
          <p:nvPr userDrawn="1"/>
        </p:nvSpPr>
        <p:spPr>
          <a:xfrm>
            <a:off x="12241563" y="7635430"/>
            <a:ext cx="607859" cy="523220"/>
          </a:xfrm>
          <a:prstGeom prst="rect">
            <a:avLst/>
          </a:prstGeom>
          <a:noFill/>
        </p:spPr>
        <p:txBody>
          <a:bodyPr wrap="none" rtlCol="0">
            <a:spAutoFit/>
          </a:bodyPr>
          <a:lstStyle/>
          <a:p>
            <a:fld id="{4B2552B2-E763-405A-8E5A-B8DDC8F7B503}" type="slidenum">
              <a:rPr lang="en-US" sz="2800" smtClean="0">
                <a:solidFill>
                  <a:schemeClr val="bg1"/>
                </a:solidFill>
              </a:rPr>
              <a:t>‹#›</a:t>
            </a:fld>
            <a:endParaRPr lang="en-US" sz="2800" dirty="0">
              <a:solidFill>
                <a:schemeClr val="bg1"/>
              </a:solidFill>
            </a:endParaRPr>
          </a:p>
        </p:txBody>
      </p:sp>
    </p:spTree>
    <p:extLst>
      <p:ext uri="{BB962C8B-B14F-4D97-AF65-F5344CB8AC3E}">
        <p14:creationId xmlns:p14="http://schemas.microsoft.com/office/powerpoint/2010/main" val="4323048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3" name="Date Placeholder 3"/>
          <p:cNvSpPr txBox="1">
            <a:spLocks/>
          </p:cNvSpPr>
          <p:nvPr userDrawn="1"/>
        </p:nvSpPr>
        <p:spPr>
          <a:xfrm>
            <a:off x="16274" y="7919634"/>
            <a:ext cx="2788920" cy="309966"/>
          </a:xfrm>
          <a:prstGeom prst="rect">
            <a:avLst/>
          </a:prstGeom>
        </p:spPr>
        <p:txBody>
          <a:bodyPr vert="horz" lIns="91440" tIns="45720" rIns="91440" bIns="45720" rtlCol="0" anchor="ctr"/>
          <a:lstStyle>
            <a:defPPr>
              <a:defRPr lang="en-US"/>
            </a:defPPr>
            <a:lvl1pPr marL="0" algn="l" defTabSz="457200" rtl="0" eaLnBrk="1" latinLnBrk="0" hangingPunct="1">
              <a:defRPr sz="1400" kern="1200">
                <a:solidFill>
                  <a:srgbClr val="0070C0"/>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EB6A4FC-AAA1-4F41-A17E-7BE1ED99D460}" type="datetime3">
              <a:rPr lang="en-US" smtClean="0"/>
              <a:pPr/>
              <a:t>24 May 2023</a:t>
            </a:fld>
            <a:endParaRPr lang="en-US"/>
          </a:p>
        </p:txBody>
      </p:sp>
      <p:sp>
        <p:nvSpPr>
          <p:cNvPr id="4" name="Footer Placeholder 4"/>
          <p:cNvSpPr>
            <a:spLocks noGrp="1"/>
          </p:cNvSpPr>
          <p:nvPr>
            <p:ph type="ftr" sz="quarter" idx="11"/>
          </p:nvPr>
        </p:nvSpPr>
        <p:spPr>
          <a:xfrm>
            <a:off x="5452110" y="7919634"/>
            <a:ext cx="6636568" cy="325464"/>
          </a:xfrm>
          <a:prstGeom prst="rect">
            <a:avLst/>
          </a:prstGeom>
        </p:spPr>
        <p:txBody>
          <a:bodyPr/>
          <a:lstStyle>
            <a:lvl1pPr>
              <a:defRPr sz="1600">
                <a:solidFill>
                  <a:srgbClr val="0070C0"/>
                </a:solidFill>
              </a:defRPr>
            </a:lvl1pPr>
          </a:lstStyle>
          <a:p>
            <a:r>
              <a:rPr lang="en-US"/>
              <a:t>Course Teacher: Prof. Dr. Engr. Muhibul Haque Bhuyan</a:t>
            </a:r>
            <a:endParaRPr lang="en-US" dirty="0"/>
          </a:p>
        </p:txBody>
      </p:sp>
      <p:sp>
        <p:nvSpPr>
          <p:cNvPr id="5" name="Slide Number Placeholder 5"/>
          <p:cNvSpPr>
            <a:spLocks noGrp="1"/>
          </p:cNvSpPr>
          <p:nvPr>
            <p:ph type="sldNum" sz="quarter" idx="12"/>
          </p:nvPr>
        </p:nvSpPr>
        <p:spPr>
          <a:xfrm>
            <a:off x="15141845" y="7919634"/>
            <a:ext cx="1317356" cy="290270"/>
          </a:xfrm>
          <a:prstGeom prst="rect">
            <a:avLst/>
          </a:prstGeom>
        </p:spPr>
        <p:txBody>
          <a:bodyPr/>
          <a:lstStyle>
            <a:lvl1pPr>
              <a:defRPr>
                <a:solidFill>
                  <a:srgbClr val="0070C0"/>
                </a:solidFill>
              </a:defRPr>
            </a:lvl1pPr>
          </a:lstStyle>
          <a:p>
            <a:fld id="{48F63A3B-78C7-47BE-AE5E-E10140E04643}" type="slidenum">
              <a:rPr lang="en-US" smtClean="0"/>
              <a:pPr/>
              <a:t>‹#›</a:t>
            </a:fld>
            <a:endParaRPr lang="en-US" dirty="0"/>
          </a:p>
        </p:txBody>
      </p:sp>
      <p:pic>
        <p:nvPicPr>
          <p:cNvPr id="7" name="Picture 6"/>
          <p:cNvPicPr>
            <a:picLocks noChangeAspect="1"/>
          </p:cNvPicPr>
          <p:nvPr userDrawn="1"/>
        </p:nvPicPr>
        <p:blipFill>
          <a:blip r:embed="rId2"/>
          <a:stretch>
            <a:fillRect/>
          </a:stretch>
        </p:blipFill>
        <p:spPr>
          <a:xfrm>
            <a:off x="0" y="18938"/>
            <a:ext cx="1689315" cy="645504"/>
          </a:xfrm>
          <a:prstGeom prst="rect">
            <a:avLst/>
          </a:prstGeom>
        </p:spPr>
      </p:pic>
      <p:sp>
        <p:nvSpPr>
          <p:cNvPr id="9" name="Rectangle 8"/>
          <p:cNvSpPr/>
          <p:nvPr userDrawn="1"/>
        </p:nvSpPr>
        <p:spPr>
          <a:xfrm>
            <a:off x="11256579" y="-16858"/>
            <a:ext cx="5220222" cy="46386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rgbClr val="FFFF00"/>
                </a:solidFill>
              </a:rPr>
              <a:t>Microprocessor and Embedded Systems Design</a:t>
            </a:r>
          </a:p>
        </p:txBody>
      </p:sp>
    </p:spTree>
    <p:extLst>
      <p:ext uri="{BB962C8B-B14F-4D97-AF65-F5344CB8AC3E}">
        <p14:creationId xmlns:p14="http://schemas.microsoft.com/office/powerpoint/2010/main" val="394153403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31570" y="438150"/>
            <a:ext cx="14196060" cy="159067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31570" y="2190750"/>
            <a:ext cx="14196060" cy="5221606"/>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p:cNvSpPr>
            <a:spLocks noGrp="1"/>
          </p:cNvSpPr>
          <p:nvPr>
            <p:ph type="ftr" sz="quarter" idx="3"/>
          </p:nvPr>
        </p:nvSpPr>
        <p:spPr>
          <a:xfrm>
            <a:off x="5452110" y="7950630"/>
            <a:ext cx="5554980" cy="267212"/>
          </a:xfrm>
          <a:prstGeom prst="rect">
            <a:avLst/>
          </a:prstGeom>
        </p:spPr>
        <p:txBody>
          <a:bodyPr/>
          <a:lstStyle>
            <a:lvl1pPr algn="ctr">
              <a:defRPr sz="1600">
                <a:solidFill>
                  <a:srgbClr val="0070C0"/>
                </a:solidFill>
              </a:defRPr>
            </a:lvl1pPr>
          </a:lstStyle>
          <a:p>
            <a:r>
              <a:rPr lang="en-US"/>
              <a:t>Course Teacher: Prof. Dr. Engr. Muhibul Haque Bhuyan</a:t>
            </a:r>
            <a:endParaRPr lang="en-US" dirty="0"/>
          </a:p>
        </p:txBody>
      </p:sp>
      <p:sp>
        <p:nvSpPr>
          <p:cNvPr id="8" name="Date Placeholder 3"/>
          <p:cNvSpPr>
            <a:spLocks noGrp="1"/>
          </p:cNvSpPr>
          <p:nvPr>
            <p:ph type="dt" sz="half" idx="2"/>
          </p:nvPr>
        </p:nvSpPr>
        <p:spPr>
          <a:xfrm>
            <a:off x="10521" y="7950630"/>
            <a:ext cx="3703320" cy="278969"/>
          </a:xfrm>
          <a:prstGeom prst="rect">
            <a:avLst/>
          </a:prstGeom>
        </p:spPr>
        <p:txBody>
          <a:bodyPr/>
          <a:lstStyle>
            <a:lvl1pPr>
              <a:defRPr>
                <a:solidFill>
                  <a:srgbClr val="0070C0"/>
                </a:solidFill>
              </a:defRPr>
            </a:lvl1pPr>
          </a:lstStyle>
          <a:p>
            <a:fld id="{9C7E231E-CA56-4BC7-92DB-F0B5D1EFC190}" type="datetime3">
              <a:rPr lang="en-US" smtClean="0"/>
              <a:t>24 May 2023</a:t>
            </a:fld>
            <a:endParaRPr lang="en-US" dirty="0"/>
          </a:p>
        </p:txBody>
      </p:sp>
      <p:sp>
        <p:nvSpPr>
          <p:cNvPr id="9" name="Slide Number Placeholder 5"/>
          <p:cNvSpPr>
            <a:spLocks noGrp="1"/>
          </p:cNvSpPr>
          <p:nvPr>
            <p:ph type="sldNum" sz="quarter" idx="4"/>
          </p:nvPr>
        </p:nvSpPr>
        <p:spPr>
          <a:xfrm>
            <a:off x="14401799" y="7950630"/>
            <a:ext cx="2031381" cy="278970"/>
          </a:xfrm>
          <a:prstGeom prst="rect">
            <a:avLst/>
          </a:prstGeom>
        </p:spPr>
        <p:txBody>
          <a:bodyPr/>
          <a:lstStyle>
            <a:lvl1pPr algn="r">
              <a:defRPr>
                <a:solidFill>
                  <a:srgbClr val="0070C0"/>
                </a:solidFill>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637165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ftr="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jpeg"/><Relationship Id="rId1" Type="http://schemas.openxmlformats.org/officeDocument/2006/relationships/slideLayout" Target="../slideLayouts/slideLayout3.xml"/><Relationship Id="rId4" Type="http://schemas.openxmlformats.org/officeDocument/2006/relationships/image" Target="../media/image4.emf"/></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3.jpe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3F83542-990E-4AD7-9205-9BAC0D2B3160}"/>
              </a:ext>
            </a:extLst>
          </p:cNvPr>
          <p:cNvSpPr>
            <a:spLocks noGrp="1"/>
          </p:cNvSpPr>
          <p:nvPr>
            <p:ph type="ctrTitle"/>
          </p:nvPr>
        </p:nvSpPr>
        <p:spPr>
          <a:xfrm>
            <a:off x="365759" y="1496293"/>
            <a:ext cx="15893935" cy="2394066"/>
          </a:xfrm>
        </p:spPr>
        <p:txBody>
          <a:bodyPr anchor="t">
            <a:noAutofit/>
          </a:bodyPr>
          <a:lstStyle/>
          <a:p>
            <a:r>
              <a:rPr lang="en-US" sz="5400" b="1" dirty="0">
                <a:solidFill>
                  <a:srgbClr val="0070C0"/>
                </a:solidFill>
              </a:rPr>
              <a:t>Capstone Project Title:</a:t>
            </a:r>
            <a:br>
              <a:rPr lang="en-US" sz="5400" b="1" dirty="0">
                <a:solidFill>
                  <a:srgbClr val="0070C0"/>
                </a:solidFill>
              </a:rPr>
            </a:br>
            <a:r>
              <a:rPr lang="en-US" sz="5400" b="1" dirty="0">
                <a:solidFill>
                  <a:srgbClr val="0070C0"/>
                </a:solidFill>
              </a:rPr>
              <a:t>Each Word First Character of the Title must be Capitalized  </a:t>
            </a:r>
            <a:endParaRPr lang="en-US" sz="4400" b="1" dirty="0">
              <a:solidFill>
                <a:srgbClr val="0070C0"/>
              </a:solidFill>
            </a:endParaRPr>
          </a:p>
        </p:txBody>
      </p:sp>
      <p:sp>
        <p:nvSpPr>
          <p:cNvPr id="3" name="Rectangle 8"/>
          <p:cNvSpPr>
            <a:spLocks noChangeArrowheads="1"/>
          </p:cNvSpPr>
          <p:nvPr/>
        </p:nvSpPr>
        <p:spPr bwMode="auto">
          <a:xfrm>
            <a:off x="3695643" y="3940463"/>
            <a:ext cx="8305800" cy="16764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GB" altLang="en-US" sz="2400" b="1" dirty="0">
                <a:solidFill>
                  <a:srgbClr val="00B050"/>
                </a:solidFill>
              </a:rPr>
              <a:t>Course Teacher: </a:t>
            </a:r>
            <a:r>
              <a:rPr lang="en-GB" altLang="en-US" sz="2400" b="1" dirty="0" err="1">
                <a:solidFill>
                  <a:srgbClr val="00B050"/>
                </a:solidFill>
              </a:rPr>
              <a:t>Prof.</a:t>
            </a:r>
            <a:r>
              <a:rPr lang="en-GB" altLang="en-US" sz="2400" b="1" dirty="0">
                <a:solidFill>
                  <a:srgbClr val="00B050"/>
                </a:solidFill>
              </a:rPr>
              <a:t> </a:t>
            </a:r>
            <a:r>
              <a:rPr lang="en-GB" altLang="en-US" sz="2400" b="1" dirty="0" err="1">
                <a:solidFill>
                  <a:srgbClr val="00B050"/>
                </a:solidFill>
              </a:rPr>
              <a:t>Dr.</a:t>
            </a:r>
            <a:r>
              <a:rPr lang="en-GB" altLang="en-US" sz="2400" b="1" dirty="0">
                <a:solidFill>
                  <a:srgbClr val="00B050"/>
                </a:solidFill>
              </a:rPr>
              <a:t> Engr. </a:t>
            </a:r>
            <a:r>
              <a:rPr lang="en-GB" altLang="en-US" sz="2400" b="1" dirty="0" err="1">
                <a:solidFill>
                  <a:srgbClr val="00B050"/>
                </a:solidFill>
              </a:rPr>
              <a:t>Muhibul</a:t>
            </a:r>
            <a:r>
              <a:rPr lang="en-GB" altLang="en-US" sz="2400" b="1" dirty="0">
                <a:solidFill>
                  <a:srgbClr val="00B050"/>
                </a:solidFill>
              </a:rPr>
              <a:t> </a:t>
            </a:r>
            <a:r>
              <a:rPr lang="en-GB" altLang="en-US" sz="2400" b="1" dirty="0" err="1">
                <a:solidFill>
                  <a:srgbClr val="00B050"/>
                </a:solidFill>
              </a:rPr>
              <a:t>Haque</a:t>
            </a:r>
            <a:r>
              <a:rPr lang="en-GB" altLang="en-US" sz="2400" b="1" dirty="0">
                <a:solidFill>
                  <a:srgbClr val="00B050"/>
                </a:solidFill>
              </a:rPr>
              <a:t> </a:t>
            </a:r>
            <a:r>
              <a:rPr lang="en-GB" altLang="en-US" sz="2400" b="1" dirty="0" err="1">
                <a:solidFill>
                  <a:srgbClr val="00B050"/>
                </a:solidFill>
              </a:rPr>
              <a:t>Bhuyan</a:t>
            </a:r>
            <a:endParaRPr lang="en-GB" altLang="en-US" sz="2400" b="1" dirty="0">
              <a:solidFill>
                <a:srgbClr val="00B050"/>
              </a:solidFill>
            </a:endParaRPr>
          </a:p>
          <a:p>
            <a:pPr algn="ctr" eaLnBrk="1" hangingPunct="1"/>
            <a:r>
              <a:rPr lang="en-GB" altLang="en-US" sz="2000" dirty="0">
                <a:solidFill>
                  <a:srgbClr val="00B050"/>
                </a:solidFill>
              </a:rPr>
              <a:t>Professor</a:t>
            </a:r>
          </a:p>
          <a:p>
            <a:pPr algn="ctr" eaLnBrk="1" hangingPunct="1"/>
            <a:r>
              <a:rPr lang="en-GB" altLang="en-US" sz="2000" dirty="0">
                <a:solidFill>
                  <a:srgbClr val="00B050"/>
                </a:solidFill>
              </a:rPr>
              <a:t>Department of Electrical and Electronic Engineering</a:t>
            </a:r>
          </a:p>
        </p:txBody>
      </p:sp>
      <p:graphicFrame>
        <p:nvGraphicFramePr>
          <p:cNvPr id="2" name="Table 1"/>
          <p:cNvGraphicFramePr>
            <a:graphicFrameLocks noGrp="1"/>
          </p:cNvGraphicFramePr>
          <p:nvPr>
            <p:extLst>
              <p:ext uri="{D42A27DB-BD31-4B8C-83A1-F6EECF244321}">
                <p14:modId xmlns:p14="http://schemas.microsoft.com/office/powerpoint/2010/main" val="2024459600"/>
              </p:ext>
            </p:extLst>
          </p:nvPr>
        </p:nvGraphicFramePr>
        <p:xfrm>
          <a:off x="490452" y="5184486"/>
          <a:ext cx="10848108" cy="2743200"/>
        </p:xfrm>
        <a:graphic>
          <a:graphicData uri="http://schemas.openxmlformats.org/drawingml/2006/table">
            <a:tbl>
              <a:tblPr firstRow="1" bandRow="1">
                <a:tableStyleId>{5C22544A-7EE6-4342-B048-85BDC9FD1C3A}</a:tableStyleId>
              </a:tblPr>
              <a:tblGrid>
                <a:gridCol w="1088966">
                  <a:extLst>
                    <a:ext uri="{9D8B030D-6E8A-4147-A177-3AD203B41FA5}">
                      <a16:colId xmlns:a16="http://schemas.microsoft.com/office/drawing/2014/main" val="2913403265"/>
                    </a:ext>
                  </a:extLst>
                </a:gridCol>
                <a:gridCol w="1978429">
                  <a:extLst>
                    <a:ext uri="{9D8B030D-6E8A-4147-A177-3AD203B41FA5}">
                      <a16:colId xmlns:a16="http://schemas.microsoft.com/office/drawing/2014/main" val="241213375"/>
                    </a:ext>
                  </a:extLst>
                </a:gridCol>
                <a:gridCol w="5852160">
                  <a:extLst>
                    <a:ext uri="{9D8B030D-6E8A-4147-A177-3AD203B41FA5}">
                      <a16:colId xmlns:a16="http://schemas.microsoft.com/office/drawing/2014/main" val="1138891670"/>
                    </a:ext>
                  </a:extLst>
                </a:gridCol>
                <a:gridCol w="1928553">
                  <a:extLst>
                    <a:ext uri="{9D8B030D-6E8A-4147-A177-3AD203B41FA5}">
                      <a16:colId xmlns:a16="http://schemas.microsoft.com/office/drawing/2014/main" val="1055295908"/>
                    </a:ext>
                  </a:extLst>
                </a:gridCol>
              </a:tblGrid>
              <a:tr h="358251">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SL #</a:t>
                      </a:r>
                      <a:endParaRPr lang="en-GB" altLang="en-US" sz="2400" b="1" i="1" baseline="30000" dirty="0">
                        <a:solidFill>
                          <a:schemeClr val="bg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Students ID</a:t>
                      </a:r>
                      <a:endParaRPr lang="en-GB" altLang="en-US" sz="2400" b="1" i="1" baseline="30000" dirty="0">
                        <a:solidFill>
                          <a:schemeClr val="bg1"/>
                        </a:solidFill>
                      </a:endParaRPr>
                    </a:p>
                  </a:txBody>
                  <a:tcPr anchor="ctr"/>
                </a:tc>
                <a:tc>
                  <a:txBody>
                    <a:bodyPr/>
                    <a:lstStyle/>
                    <a:p>
                      <a:pPr marL="0" marR="0" lvl="0" indent="0" algn="ctr" defTabSz="1097280" rtl="0" eaLnBrk="1" fontAlgn="auto" latinLnBrk="0" hangingPunct="1">
                        <a:lnSpc>
                          <a:spcPct val="100000"/>
                        </a:lnSpc>
                        <a:spcBef>
                          <a:spcPts val="0"/>
                        </a:spcBef>
                        <a:spcAft>
                          <a:spcPts val="0"/>
                        </a:spcAft>
                        <a:buClrTx/>
                        <a:buSzTx/>
                        <a:buFontTx/>
                        <a:buNone/>
                        <a:tabLst/>
                        <a:defRPr/>
                      </a:pPr>
                      <a:r>
                        <a:rPr lang="en-GB" altLang="en-US" sz="2400" b="1" i="1" dirty="0">
                          <a:solidFill>
                            <a:schemeClr val="bg1"/>
                          </a:solidFill>
                        </a:rPr>
                        <a:t>Students Name</a:t>
                      </a:r>
                      <a:endParaRPr lang="en-GB" altLang="en-US" sz="2400" b="1" i="1" baseline="30000" dirty="0">
                        <a:solidFill>
                          <a:schemeClr val="bg1"/>
                        </a:solidFill>
                      </a:endParaRPr>
                    </a:p>
                  </a:txBody>
                  <a:tcPr anchor="ctr"/>
                </a:tc>
                <a:tc>
                  <a:txBody>
                    <a:bodyPr/>
                    <a:lstStyle/>
                    <a:p>
                      <a:pPr algn="ctr"/>
                      <a:r>
                        <a:rPr lang="en-US" sz="2400" i="1" dirty="0">
                          <a:solidFill>
                            <a:schemeClr val="bg1"/>
                          </a:solidFill>
                        </a:rPr>
                        <a:t>Program</a:t>
                      </a:r>
                    </a:p>
                  </a:txBody>
                  <a:tcPr anchor="ctr"/>
                </a:tc>
                <a:extLst>
                  <a:ext uri="{0D108BD9-81ED-4DB2-BD59-A6C34878D82A}">
                    <a16:rowId xmlns:a16="http://schemas.microsoft.com/office/drawing/2014/main" val="4019669810"/>
                  </a:ext>
                </a:extLst>
              </a:tr>
              <a:tr h="370840">
                <a:tc>
                  <a:txBody>
                    <a:bodyPr/>
                    <a:lstStyle/>
                    <a:p>
                      <a:pPr algn="ctr"/>
                      <a:r>
                        <a:rPr lang="en-US" sz="2400" i="1" dirty="0">
                          <a:solidFill>
                            <a:schemeClr val="tx1"/>
                          </a:solidFill>
                        </a:rPr>
                        <a:t>1</a:t>
                      </a:r>
                    </a:p>
                  </a:txBody>
                  <a:tcPr anchor="ctr"/>
                </a:tc>
                <a:tc>
                  <a:txBody>
                    <a:bodyPr/>
                    <a:lstStyle/>
                    <a:p>
                      <a:pPr algn="ctr"/>
                      <a:r>
                        <a:rPr lang="en-US" sz="2400" i="1" dirty="0">
                          <a:solidFill>
                            <a:schemeClr val="tx1"/>
                          </a:solidFill>
                        </a:rPr>
                        <a:t>19-39639-2</a:t>
                      </a:r>
                    </a:p>
                  </a:txBody>
                  <a:tcPr anchor="ctr"/>
                </a:tc>
                <a:tc>
                  <a:txBody>
                    <a:bodyPr/>
                    <a:lstStyle/>
                    <a:p>
                      <a:pPr algn="ctr"/>
                      <a:r>
                        <a:rPr lang="en-US" sz="2400" i="1" dirty="0">
                          <a:solidFill>
                            <a:schemeClr val="tx1"/>
                          </a:solidFill>
                        </a:rPr>
                        <a:t>ABC XYZ</a:t>
                      </a:r>
                    </a:p>
                  </a:txBody>
                  <a:tcPr anchor="ctr"/>
                </a:tc>
                <a:tc>
                  <a:txBody>
                    <a:bodyPr/>
                    <a:lstStyle/>
                    <a:p>
                      <a:pPr algn="ctr"/>
                      <a:r>
                        <a:rPr lang="en-US" sz="2400" i="1" dirty="0">
                          <a:solidFill>
                            <a:schemeClr val="tx1"/>
                          </a:solidFill>
                        </a:rPr>
                        <a:t>BSc in EEE</a:t>
                      </a:r>
                    </a:p>
                  </a:txBody>
                  <a:tcPr anchor="ctr"/>
                </a:tc>
                <a:extLst>
                  <a:ext uri="{0D108BD9-81ED-4DB2-BD59-A6C34878D82A}">
                    <a16:rowId xmlns:a16="http://schemas.microsoft.com/office/drawing/2014/main" val="3071807588"/>
                  </a:ext>
                </a:extLst>
              </a:tr>
              <a:tr h="370840">
                <a:tc>
                  <a:txBody>
                    <a:bodyPr/>
                    <a:lstStyle/>
                    <a:p>
                      <a:pPr algn="ctr"/>
                      <a:r>
                        <a:rPr lang="en-US" sz="2400" i="1" dirty="0">
                          <a:solidFill>
                            <a:schemeClr val="tx1"/>
                          </a:solidFill>
                        </a:rPr>
                        <a:t>2</a:t>
                      </a:r>
                    </a:p>
                  </a:txBody>
                  <a:tcPr anchor="ctr"/>
                </a:tc>
                <a:tc>
                  <a:txBody>
                    <a:bodyPr/>
                    <a:lstStyle/>
                    <a:p>
                      <a:pPr algn="ctr"/>
                      <a:r>
                        <a:rPr lang="en-US" sz="2400" i="1" dirty="0">
                          <a:solidFill>
                            <a:schemeClr val="tx1"/>
                          </a:solidFill>
                        </a:rPr>
                        <a:t>19-39640-2</a:t>
                      </a:r>
                    </a:p>
                  </a:txBody>
                  <a:tcPr anchor="ctr"/>
                </a:tc>
                <a:tc>
                  <a:txBody>
                    <a:bodyPr/>
                    <a:lstStyle/>
                    <a:p>
                      <a:pPr algn="ctr"/>
                      <a:r>
                        <a:rPr lang="en-US" sz="2400" i="1" dirty="0">
                          <a:solidFill>
                            <a:schemeClr val="tx1"/>
                          </a:solidFill>
                        </a:rPr>
                        <a:t>DEF XYZ</a:t>
                      </a:r>
                    </a:p>
                  </a:txBody>
                  <a:tcPr anchor="ctr"/>
                </a:tc>
                <a:tc>
                  <a:txBody>
                    <a:bodyPr/>
                    <a:lstStyle/>
                    <a:p>
                      <a:pPr algn="ctr"/>
                      <a:r>
                        <a:rPr lang="en-US" sz="2400" i="1" dirty="0">
                          <a:solidFill>
                            <a:schemeClr val="tx1"/>
                          </a:solidFill>
                        </a:rPr>
                        <a:t>BSc in CSE</a:t>
                      </a:r>
                    </a:p>
                  </a:txBody>
                  <a:tcPr anchor="ctr"/>
                </a:tc>
                <a:extLst>
                  <a:ext uri="{0D108BD9-81ED-4DB2-BD59-A6C34878D82A}">
                    <a16:rowId xmlns:a16="http://schemas.microsoft.com/office/drawing/2014/main" val="76370253"/>
                  </a:ext>
                </a:extLst>
              </a:tr>
              <a:tr h="370840">
                <a:tc>
                  <a:txBody>
                    <a:bodyPr/>
                    <a:lstStyle/>
                    <a:p>
                      <a:pPr algn="ctr"/>
                      <a:endParaRPr lang="en-US" sz="2400" i="1" dirty="0">
                        <a:solidFill>
                          <a:schemeClr val="tx1"/>
                        </a:solidFill>
                      </a:endParaRPr>
                    </a:p>
                  </a:txBody>
                  <a:tcPr anchor="ctr"/>
                </a:tc>
                <a:tc>
                  <a:txBody>
                    <a:bodyPr/>
                    <a:lstStyle/>
                    <a:p>
                      <a:pPr algn="ctr"/>
                      <a:endParaRPr lang="en-US" sz="2400" i="1">
                        <a:solidFill>
                          <a:schemeClr val="tx1"/>
                        </a:solidFill>
                      </a:endParaRPr>
                    </a:p>
                  </a:txBody>
                  <a:tcPr anchor="ctr"/>
                </a:tc>
                <a:tc>
                  <a:txBody>
                    <a:bodyPr/>
                    <a:lstStyle/>
                    <a:p>
                      <a:pPr algn="ctr"/>
                      <a:endParaRPr lang="en-US" sz="2400" i="1" dirty="0">
                        <a:solidFill>
                          <a:schemeClr val="tx1"/>
                        </a:solidFill>
                      </a:endParaRPr>
                    </a:p>
                  </a:txBody>
                  <a:tcPr anchor="ctr"/>
                </a:tc>
                <a:tc>
                  <a:txBody>
                    <a:bodyPr/>
                    <a:lstStyle/>
                    <a:p>
                      <a:pPr algn="ctr"/>
                      <a:endParaRPr lang="en-US" sz="2400" i="1" dirty="0">
                        <a:solidFill>
                          <a:schemeClr val="tx1"/>
                        </a:solidFill>
                      </a:endParaRPr>
                    </a:p>
                  </a:txBody>
                  <a:tcPr anchor="ctr"/>
                </a:tc>
                <a:extLst>
                  <a:ext uri="{0D108BD9-81ED-4DB2-BD59-A6C34878D82A}">
                    <a16:rowId xmlns:a16="http://schemas.microsoft.com/office/drawing/2014/main" val="1221224331"/>
                  </a:ext>
                </a:extLst>
              </a:tr>
              <a:tr h="370840">
                <a:tc>
                  <a:txBody>
                    <a:bodyPr/>
                    <a:lstStyle/>
                    <a:p>
                      <a:pPr algn="ctr"/>
                      <a:endParaRPr lang="en-US" sz="2400" i="1">
                        <a:solidFill>
                          <a:schemeClr val="tx1"/>
                        </a:solidFill>
                      </a:endParaRPr>
                    </a:p>
                  </a:txBody>
                  <a:tcPr anchor="ctr"/>
                </a:tc>
                <a:tc>
                  <a:txBody>
                    <a:bodyPr/>
                    <a:lstStyle/>
                    <a:p>
                      <a:pPr algn="ctr"/>
                      <a:endParaRPr lang="en-US" sz="2400" i="1">
                        <a:solidFill>
                          <a:schemeClr val="tx1"/>
                        </a:solidFill>
                      </a:endParaRPr>
                    </a:p>
                  </a:txBody>
                  <a:tcPr anchor="ctr"/>
                </a:tc>
                <a:tc>
                  <a:txBody>
                    <a:bodyPr/>
                    <a:lstStyle/>
                    <a:p>
                      <a:pPr algn="ctr"/>
                      <a:endParaRPr lang="en-US" sz="2400" i="1" dirty="0">
                        <a:solidFill>
                          <a:schemeClr val="tx1"/>
                        </a:solidFill>
                      </a:endParaRPr>
                    </a:p>
                  </a:txBody>
                  <a:tcPr anchor="ctr"/>
                </a:tc>
                <a:tc>
                  <a:txBody>
                    <a:bodyPr/>
                    <a:lstStyle/>
                    <a:p>
                      <a:pPr algn="ctr"/>
                      <a:endParaRPr lang="en-US" sz="2400" i="1" dirty="0">
                        <a:solidFill>
                          <a:schemeClr val="tx1"/>
                        </a:solidFill>
                      </a:endParaRPr>
                    </a:p>
                  </a:txBody>
                  <a:tcPr anchor="ctr"/>
                </a:tc>
                <a:extLst>
                  <a:ext uri="{0D108BD9-81ED-4DB2-BD59-A6C34878D82A}">
                    <a16:rowId xmlns:a16="http://schemas.microsoft.com/office/drawing/2014/main" val="3652590490"/>
                  </a:ext>
                </a:extLst>
              </a:tr>
              <a:tr h="370840">
                <a:tc>
                  <a:txBody>
                    <a:bodyPr/>
                    <a:lstStyle/>
                    <a:p>
                      <a:pPr algn="ctr"/>
                      <a:endParaRPr lang="en-US" sz="2400" i="1" dirty="0">
                        <a:solidFill>
                          <a:schemeClr val="tx1"/>
                        </a:solidFill>
                      </a:endParaRPr>
                    </a:p>
                  </a:txBody>
                  <a:tcPr anchor="ctr"/>
                </a:tc>
                <a:tc>
                  <a:txBody>
                    <a:bodyPr/>
                    <a:lstStyle/>
                    <a:p>
                      <a:pPr algn="ctr"/>
                      <a:endParaRPr lang="en-US" sz="2400" i="1">
                        <a:solidFill>
                          <a:schemeClr val="tx1"/>
                        </a:solidFill>
                      </a:endParaRPr>
                    </a:p>
                  </a:txBody>
                  <a:tcPr anchor="ctr"/>
                </a:tc>
                <a:tc>
                  <a:txBody>
                    <a:bodyPr/>
                    <a:lstStyle/>
                    <a:p>
                      <a:pPr algn="ctr"/>
                      <a:endParaRPr lang="en-US" sz="2400" i="1" dirty="0">
                        <a:solidFill>
                          <a:schemeClr val="tx1"/>
                        </a:solidFill>
                      </a:endParaRPr>
                    </a:p>
                  </a:txBody>
                  <a:tcPr anchor="ctr"/>
                </a:tc>
                <a:tc>
                  <a:txBody>
                    <a:bodyPr/>
                    <a:lstStyle/>
                    <a:p>
                      <a:pPr algn="ctr"/>
                      <a:endParaRPr lang="en-US" sz="2400" i="1" dirty="0">
                        <a:solidFill>
                          <a:schemeClr val="tx1"/>
                        </a:solidFill>
                      </a:endParaRPr>
                    </a:p>
                  </a:txBody>
                  <a:tcPr anchor="ctr"/>
                </a:tc>
                <a:extLst>
                  <a:ext uri="{0D108BD9-81ED-4DB2-BD59-A6C34878D82A}">
                    <a16:rowId xmlns:a16="http://schemas.microsoft.com/office/drawing/2014/main" val="901570957"/>
                  </a:ext>
                </a:extLst>
              </a:tr>
            </a:tbl>
          </a:graphicData>
        </a:graphic>
      </p:graphicFrame>
    </p:spTree>
    <p:extLst>
      <p:ext uri="{BB962C8B-B14F-4D97-AF65-F5344CB8AC3E}">
        <p14:creationId xmlns:p14="http://schemas.microsoft.com/office/powerpoint/2010/main" val="22019699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Oval 3" descr="Parchment"/>
          <p:cNvSpPr>
            <a:spLocks noChangeArrowheads="1"/>
          </p:cNvSpPr>
          <p:nvPr/>
        </p:nvSpPr>
        <p:spPr bwMode="auto">
          <a:xfrm>
            <a:off x="1995055" y="529590"/>
            <a:ext cx="11222181" cy="866948"/>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Conclusions</a:t>
            </a:r>
          </a:p>
        </p:txBody>
      </p:sp>
      <p:sp>
        <p:nvSpPr>
          <p:cNvPr id="23555" name="Text Box 6"/>
          <p:cNvSpPr txBox="1">
            <a:spLocks noChangeArrowheads="1"/>
          </p:cNvSpPr>
          <p:nvPr/>
        </p:nvSpPr>
        <p:spPr bwMode="auto">
          <a:xfrm>
            <a:off x="374073" y="1709825"/>
            <a:ext cx="10325100" cy="535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spcBef>
                <a:spcPct val="20000"/>
              </a:spcBef>
            </a:pPr>
            <a:r>
              <a:rPr lang="en-US" altLang="en-US" sz="3600" dirty="0">
                <a:solidFill>
                  <a:srgbClr val="0000D6"/>
                </a:solidFill>
              </a:rPr>
              <a:t>Conclude with in 1-2 slides</a:t>
            </a:r>
            <a:endParaRPr lang="en-US" altLang="en-US" sz="1000" dirty="0">
              <a:solidFill>
                <a:srgbClr val="0000D6"/>
              </a:solidFill>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5075934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ChangeArrowheads="1"/>
          </p:cNvSpPr>
          <p:nvPr/>
        </p:nvSpPr>
        <p:spPr bwMode="auto">
          <a:xfrm>
            <a:off x="232755" y="1961803"/>
            <a:ext cx="15943811" cy="49377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90000"/>
              </a:lnSpc>
              <a:spcBef>
                <a:spcPct val="20000"/>
              </a:spcBef>
              <a:buFontTx/>
              <a:buChar char="•"/>
            </a:pPr>
            <a:r>
              <a:rPr lang="en-US" altLang="en-US" sz="3600" dirty="0">
                <a:solidFill>
                  <a:srgbClr val="00B050"/>
                </a:solidFill>
              </a:rPr>
              <a:t>List your future works that you want to present during your final presentation in 1 slide.</a:t>
            </a:r>
            <a:endParaRPr lang="en-US" altLang="en-US" sz="3600" dirty="0">
              <a:solidFill>
                <a:srgbClr val="0000D6"/>
              </a:solidFill>
            </a:endParaRPr>
          </a:p>
        </p:txBody>
      </p:sp>
      <p:sp>
        <p:nvSpPr>
          <p:cNvPr id="25603" name="Oval 3" descr="Parchment"/>
          <p:cNvSpPr>
            <a:spLocks noChangeArrowheads="1"/>
          </p:cNvSpPr>
          <p:nvPr/>
        </p:nvSpPr>
        <p:spPr bwMode="auto">
          <a:xfrm>
            <a:off x="1363286" y="457200"/>
            <a:ext cx="13948757"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Future Scopes</a:t>
            </a:r>
          </a:p>
        </p:txBody>
      </p:sp>
      <p:sp>
        <p:nvSpPr>
          <p:cNvPr id="3" name="Slide Number Placeholder 2"/>
          <p:cNvSpPr>
            <a:spLocks noGrp="1"/>
          </p:cNvSpPr>
          <p:nvPr>
            <p:ph type="sldNum" sz="quarter" idx="12"/>
          </p:nvPr>
        </p:nvSpPr>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1734502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652-6805-4BCB-82F2-65ABD02EC79B}"/>
              </a:ext>
            </a:extLst>
          </p:cNvPr>
          <p:cNvSpPr>
            <a:spLocks noGrp="1"/>
          </p:cNvSpPr>
          <p:nvPr>
            <p:ph type="title"/>
          </p:nvPr>
        </p:nvSpPr>
        <p:spPr>
          <a:xfrm>
            <a:off x="1410734" y="459817"/>
            <a:ext cx="13142422" cy="1191665"/>
          </a:xfrm>
        </p:spPr>
        <p:txBody>
          <a:bodyPr>
            <a:normAutofit fontScale="90000"/>
          </a:bodyPr>
          <a:lstStyle/>
          <a:p>
            <a:r>
              <a:rPr lang="en-US" sz="7200" b="1" dirty="0">
                <a:solidFill>
                  <a:srgbClr val="0070C0"/>
                </a:solidFill>
              </a:rPr>
              <a:t>Thanks for listening our presentation….</a:t>
            </a:r>
          </a:p>
        </p:txBody>
      </p:sp>
      <p:grpSp>
        <p:nvGrpSpPr>
          <p:cNvPr id="5" name="Group 6"/>
          <p:cNvGrpSpPr>
            <a:grpSpLocks/>
          </p:cNvGrpSpPr>
          <p:nvPr/>
        </p:nvGrpSpPr>
        <p:grpSpPr bwMode="auto">
          <a:xfrm>
            <a:off x="7398325" y="2015067"/>
            <a:ext cx="6724076" cy="5532886"/>
            <a:chOff x="432" y="1584"/>
            <a:chExt cx="3072" cy="2426"/>
          </a:xfrm>
        </p:grpSpPr>
        <p:sp>
          <p:nvSpPr>
            <p:cNvPr id="6" name="AutoShape 3"/>
            <p:cNvSpPr>
              <a:spLocks noChangeArrowheads="1"/>
            </p:cNvSpPr>
            <p:nvPr/>
          </p:nvSpPr>
          <p:spPr bwMode="auto">
            <a:xfrm>
              <a:off x="1296" y="1584"/>
              <a:ext cx="2208" cy="816"/>
            </a:xfrm>
            <a:prstGeom prst="cloudCallout">
              <a:avLst>
                <a:gd name="adj1" fmla="val -41574"/>
                <a:gd name="adj2" fmla="val 140565"/>
              </a:avLst>
            </a:prstGeom>
            <a:solidFill>
              <a:schemeClr val="accent3"/>
            </a:solidFill>
            <a:ln w="9525">
              <a:solidFill>
                <a:schemeClr val="accent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Arial" pitchFamily="34" charset="0"/>
                  <a:cs typeface="Arial" pitchFamily="34" charset="0"/>
                </a:defRPr>
              </a:lvl1pPr>
              <a:lvl2pPr marL="742950" indent="-285750">
                <a:defRPr>
                  <a:solidFill>
                    <a:schemeClr val="tx1"/>
                  </a:solidFill>
                  <a:latin typeface="Arial" pitchFamily="34" charset="0"/>
                  <a:cs typeface="Arial" pitchFamily="34" charset="0"/>
                </a:defRPr>
              </a:lvl2pPr>
              <a:lvl3pPr marL="1143000" indent="-228600">
                <a:defRPr>
                  <a:solidFill>
                    <a:schemeClr val="tx1"/>
                  </a:solidFill>
                  <a:latin typeface="Arial" pitchFamily="34" charset="0"/>
                  <a:cs typeface="Arial" pitchFamily="34" charset="0"/>
                </a:defRPr>
              </a:lvl3pPr>
              <a:lvl4pPr marL="1600200" indent="-228600">
                <a:defRPr>
                  <a:solidFill>
                    <a:schemeClr val="tx1"/>
                  </a:solidFill>
                  <a:latin typeface="Arial" pitchFamily="34" charset="0"/>
                  <a:cs typeface="Arial" pitchFamily="34" charset="0"/>
                </a:defRPr>
              </a:lvl4pPr>
              <a:lvl5pPr marL="2057400" indent="-228600">
                <a:defRPr>
                  <a:solidFill>
                    <a:schemeClr val="tx1"/>
                  </a:solidFill>
                  <a:latin typeface="Arial" pitchFamily="34" charset="0"/>
                  <a:cs typeface="Arial" pitchFamily="34" charset="0"/>
                </a:defRPr>
              </a:lvl5pPr>
              <a:lvl6pPr marL="2514600" indent="-228600" eaLnBrk="0" fontAlgn="base" hangingPunct="0">
                <a:spcBef>
                  <a:spcPct val="0"/>
                </a:spcBef>
                <a:spcAft>
                  <a:spcPct val="0"/>
                </a:spcAft>
                <a:defRPr>
                  <a:solidFill>
                    <a:schemeClr val="tx1"/>
                  </a:solidFill>
                  <a:latin typeface="Arial" pitchFamily="34" charset="0"/>
                  <a:cs typeface="Arial" pitchFamily="34" charset="0"/>
                </a:defRPr>
              </a:lvl6pPr>
              <a:lvl7pPr marL="2971800" indent="-228600" eaLnBrk="0" fontAlgn="base" hangingPunct="0">
                <a:spcBef>
                  <a:spcPct val="0"/>
                </a:spcBef>
                <a:spcAft>
                  <a:spcPct val="0"/>
                </a:spcAft>
                <a:defRPr>
                  <a:solidFill>
                    <a:schemeClr val="tx1"/>
                  </a:solidFill>
                  <a:latin typeface="Arial" pitchFamily="34" charset="0"/>
                  <a:cs typeface="Arial" pitchFamily="34" charset="0"/>
                </a:defRPr>
              </a:lvl7pPr>
              <a:lvl8pPr marL="3429000" indent="-228600" eaLnBrk="0" fontAlgn="base" hangingPunct="0">
                <a:spcBef>
                  <a:spcPct val="0"/>
                </a:spcBef>
                <a:spcAft>
                  <a:spcPct val="0"/>
                </a:spcAft>
                <a:defRPr>
                  <a:solidFill>
                    <a:schemeClr val="tx1"/>
                  </a:solidFill>
                  <a:latin typeface="Arial" pitchFamily="34" charset="0"/>
                  <a:cs typeface="Arial" pitchFamily="34" charset="0"/>
                </a:defRPr>
              </a:lvl8pPr>
              <a:lvl9pPr marL="3886200" indent="-228600" eaLnBrk="0" fontAlgn="base" hangingPunct="0">
                <a:spcBef>
                  <a:spcPct val="0"/>
                </a:spcBef>
                <a:spcAft>
                  <a:spcPct val="0"/>
                </a:spcAft>
                <a:defRPr>
                  <a:solidFill>
                    <a:schemeClr val="tx1"/>
                  </a:solidFill>
                  <a:latin typeface="Arial" pitchFamily="34" charset="0"/>
                  <a:cs typeface="Arial" pitchFamily="34" charset="0"/>
                </a:defRPr>
              </a:lvl9pPr>
            </a:lstStyle>
            <a:p>
              <a:pPr algn="ctr" eaLnBrk="1" hangingPunct="1"/>
              <a:endParaRPr lang="en-US" altLang="en-US" sz="2800"/>
            </a:p>
          </p:txBody>
        </p:sp>
        <p:pic>
          <p:nvPicPr>
            <p:cNvPr id="7" name="Picture 4" descr="j030125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2" y="3024"/>
              <a:ext cx="1153" cy="9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WordArt 5"/>
            <p:cNvSpPr>
              <a:spLocks noChangeArrowheads="1" noChangeShapeType="1" noTextEdit="1"/>
            </p:cNvSpPr>
            <p:nvPr/>
          </p:nvSpPr>
          <p:spPr bwMode="auto">
            <a:xfrm>
              <a:off x="2208" y="1728"/>
              <a:ext cx="421" cy="612"/>
            </a:xfrm>
            <a:prstGeom prst="rect">
              <a:avLst/>
            </a:prstGeom>
          </p:spPr>
          <p:txBody>
            <a:bodyPr wrap="none" fromWordArt="1">
              <a:prstTxWarp prst="textPlain">
                <a:avLst>
                  <a:gd name="adj" fmla="val 50000"/>
                </a:avLst>
              </a:prstTxWarp>
            </a:bodyPr>
            <a:lstStyle/>
            <a:p>
              <a:pPr algn="ctr"/>
              <a:r>
                <a:rPr lang="en-US" sz="5520" kern="10" dirty="0">
                  <a:ln w="9525">
                    <a:solidFill>
                      <a:schemeClr val="accent5">
                        <a:lumMod val="75000"/>
                      </a:schemeClr>
                    </a:solidFill>
                    <a:round/>
                    <a:headEnd/>
                    <a:tailEnd/>
                  </a:ln>
                  <a:solidFill>
                    <a:srgbClr val="00B050"/>
                  </a:solidFill>
                  <a:latin typeface="Arial Black"/>
                </a:rPr>
                <a:t>?</a:t>
              </a:r>
            </a:p>
          </p:txBody>
        </p:sp>
      </p:grpSp>
      <p:sp>
        <p:nvSpPr>
          <p:cNvPr id="3" name="Date Placeholder 2"/>
          <p:cNvSpPr>
            <a:spLocks noGrp="1"/>
          </p:cNvSpPr>
          <p:nvPr>
            <p:ph type="dt" sz="half" idx="10"/>
          </p:nvPr>
        </p:nvSpPr>
        <p:spPr/>
        <p:txBody>
          <a:bodyPr/>
          <a:lstStyle/>
          <a:p>
            <a:fld id="{D595E484-204C-41CF-AA8E-AE5C26E05CE2}" type="datetime3">
              <a:rPr lang="en-US" smtClean="0"/>
              <a:t>24 May 2023</a:t>
            </a:fld>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12</a:t>
            </a:fld>
            <a:endParaRPr lang="en-US" dirty="0"/>
          </a:p>
        </p:txBody>
      </p:sp>
    </p:spTree>
    <p:extLst>
      <p:ext uri="{BB962C8B-B14F-4D97-AF65-F5344CB8AC3E}">
        <p14:creationId xmlns:p14="http://schemas.microsoft.com/office/powerpoint/2010/main" val="478753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D653F17-9A89-45AC-AE70-3CB35AB34A7D}" type="datetime3">
              <a:rPr lang="en-US" smtClean="0"/>
              <a:t>24 May 2023</a:t>
            </a:fld>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pPr/>
              <a:t>2</a:t>
            </a:fld>
            <a:endParaRPr lang="en-US" dirty="0"/>
          </a:p>
        </p:txBody>
      </p:sp>
      <p:sp>
        <p:nvSpPr>
          <p:cNvPr id="8" name="Content Placeholder 7"/>
          <p:cNvSpPr>
            <a:spLocks noGrp="1"/>
          </p:cNvSpPr>
          <p:nvPr>
            <p:ph idx="1"/>
          </p:nvPr>
        </p:nvSpPr>
        <p:spPr>
          <a:xfrm>
            <a:off x="304801" y="1359479"/>
            <a:ext cx="10134600" cy="1726622"/>
          </a:xfrm>
        </p:spPr>
        <p:txBody>
          <a:bodyPr>
            <a:noAutofit/>
          </a:bodyPr>
          <a:lstStyle/>
          <a:p>
            <a:pPr>
              <a:lnSpc>
                <a:spcPct val="120000"/>
              </a:lnSpc>
              <a:spcBef>
                <a:spcPct val="20000"/>
              </a:spcBef>
              <a:buFontTx/>
              <a:buChar char="•"/>
            </a:pPr>
            <a:r>
              <a:rPr lang="en-US" altLang="en-US" sz="1100" b="1" dirty="0">
                <a:solidFill>
                  <a:srgbClr val="0000B0"/>
                </a:solidFill>
                <a:latin typeface="Times New Roman" panose="02020603050405020304" pitchFamily="18" charset="0"/>
                <a:cs typeface="Times New Roman" panose="02020603050405020304" pitchFamily="18" charset="0"/>
              </a:rPr>
              <a:t>Objectives (1 slide, several lines, numbered) </a:t>
            </a:r>
            <a:r>
              <a:rPr lang="en-US" altLang="en-US" sz="1100" b="1" dirty="0">
                <a:solidFill>
                  <a:srgbClr val="FF0000"/>
                </a:solidFill>
                <a:latin typeface="Times New Roman" panose="02020603050405020304" pitchFamily="18" charset="0"/>
                <a:cs typeface="Times New Roman" panose="02020603050405020304" pitchFamily="18" charset="0"/>
              </a:rPr>
              <a:t>&lt;&lt; What are purposes of this work?</a:t>
            </a:r>
            <a:endParaRPr lang="en-US" altLang="en-US" sz="1100" b="1" dirty="0">
              <a:solidFill>
                <a:srgbClr val="0000B0"/>
              </a:solidFill>
              <a:latin typeface="Times New Roman" panose="02020603050405020304" pitchFamily="18" charset="0"/>
              <a:cs typeface="Times New Roman" panose="02020603050405020304" pitchFamily="18" charset="0"/>
            </a:endParaRPr>
          </a:p>
          <a:p>
            <a:pPr>
              <a:lnSpc>
                <a:spcPct val="120000"/>
              </a:lnSpc>
              <a:spcBef>
                <a:spcPct val="20000"/>
              </a:spcBef>
              <a:buFontTx/>
              <a:buChar char="•"/>
            </a:pPr>
            <a:r>
              <a:rPr lang="en-US" altLang="en-US" sz="1100" b="1" dirty="0">
                <a:solidFill>
                  <a:srgbClr val="0000B0"/>
                </a:solidFill>
                <a:latin typeface="Times New Roman" panose="02020603050405020304" pitchFamily="18" charset="0"/>
                <a:cs typeface="Times New Roman" panose="02020603050405020304" pitchFamily="18" charset="0"/>
              </a:rPr>
              <a:t>Introduction (2-3 slides) </a:t>
            </a:r>
            <a:r>
              <a:rPr lang="en-US" altLang="en-US" sz="1100" b="1" dirty="0">
                <a:solidFill>
                  <a:srgbClr val="FF0000"/>
                </a:solidFill>
                <a:latin typeface="Times New Roman" panose="02020603050405020304" pitchFamily="18" charset="0"/>
                <a:cs typeface="Times New Roman" panose="02020603050405020304" pitchFamily="18" charset="0"/>
              </a:rPr>
              <a:t>&lt;&lt; Background, motivation, and What has been done.</a:t>
            </a:r>
          </a:p>
          <a:p>
            <a:pPr>
              <a:lnSpc>
                <a:spcPct val="120000"/>
              </a:lnSpc>
              <a:spcBef>
                <a:spcPct val="20000"/>
              </a:spcBef>
              <a:buFontTx/>
              <a:buChar char="•"/>
            </a:pPr>
            <a:r>
              <a:rPr lang="en-US" altLang="en-US" sz="1100" b="1" dirty="0">
                <a:solidFill>
                  <a:srgbClr val="0000B0"/>
                </a:solidFill>
                <a:latin typeface="Times New Roman" panose="02020603050405020304" pitchFamily="18" charset="0"/>
                <a:cs typeface="Times New Roman" panose="02020603050405020304" pitchFamily="18" charset="0"/>
              </a:rPr>
              <a:t>Research/Working Method (1-2 slides) </a:t>
            </a:r>
            <a:r>
              <a:rPr lang="en-US" altLang="en-US" sz="1100" b="1" dirty="0">
                <a:solidFill>
                  <a:srgbClr val="FF0000"/>
                </a:solidFill>
                <a:latin typeface="Times New Roman" panose="02020603050405020304" pitchFamily="18" charset="0"/>
                <a:cs typeface="Times New Roman" panose="02020603050405020304" pitchFamily="18" charset="0"/>
              </a:rPr>
              <a:t>&lt;&lt; What are the working principles?</a:t>
            </a:r>
          </a:p>
          <a:p>
            <a:pPr>
              <a:lnSpc>
                <a:spcPct val="120000"/>
              </a:lnSpc>
              <a:spcBef>
                <a:spcPct val="20000"/>
              </a:spcBef>
              <a:buFontTx/>
              <a:buChar char="•"/>
            </a:pPr>
            <a:r>
              <a:rPr lang="en-US" altLang="en-US" sz="1100" b="1" dirty="0">
                <a:solidFill>
                  <a:srgbClr val="0000B0"/>
                </a:solidFill>
                <a:latin typeface="Times New Roman" panose="02020603050405020304" pitchFamily="18" charset="0"/>
                <a:cs typeface="Times New Roman" panose="02020603050405020304" pitchFamily="18" charset="0"/>
              </a:rPr>
              <a:t>Description of the Work (2-3 slides) </a:t>
            </a:r>
            <a:r>
              <a:rPr lang="en-US" altLang="en-US" sz="1100" b="1" dirty="0">
                <a:solidFill>
                  <a:srgbClr val="FF0000"/>
                </a:solidFill>
                <a:latin typeface="Times New Roman" panose="02020603050405020304" pitchFamily="18" charset="0"/>
                <a:cs typeface="Times New Roman" panose="02020603050405020304" pitchFamily="18" charset="0"/>
              </a:rPr>
              <a:t>&lt;&lt; How has the work done? Circuit/Block Diagram.</a:t>
            </a:r>
          </a:p>
          <a:p>
            <a:pPr>
              <a:lnSpc>
                <a:spcPct val="120000"/>
              </a:lnSpc>
              <a:spcBef>
                <a:spcPct val="20000"/>
              </a:spcBef>
              <a:buFontTx/>
              <a:buChar char="•"/>
            </a:pPr>
            <a:r>
              <a:rPr lang="en-US" altLang="en-US" sz="1100" b="1" dirty="0">
                <a:solidFill>
                  <a:srgbClr val="0000B0"/>
                </a:solidFill>
                <a:latin typeface="Times New Roman" panose="02020603050405020304" pitchFamily="18" charset="0"/>
                <a:cs typeface="Times New Roman" panose="02020603050405020304" pitchFamily="18" charset="0"/>
              </a:rPr>
              <a:t>Results and Discussions (in the form of Tables/Graphs/Plots/Images/Photos/ Figures in 2-6 slides) </a:t>
            </a:r>
            <a:r>
              <a:rPr lang="en-US" altLang="en-US" sz="1100" b="1" dirty="0">
                <a:solidFill>
                  <a:srgbClr val="FF0000"/>
                </a:solidFill>
                <a:latin typeface="Times New Roman" panose="02020603050405020304" pitchFamily="18" charset="0"/>
                <a:cs typeface="Times New Roman" panose="02020603050405020304" pitchFamily="18" charset="0"/>
              </a:rPr>
              <a:t>&lt;&lt; What is your present outcome? Discuss each result/outcome.</a:t>
            </a:r>
          </a:p>
          <a:p>
            <a:pPr>
              <a:lnSpc>
                <a:spcPct val="120000"/>
              </a:lnSpc>
              <a:spcBef>
                <a:spcPct val="20000"/>
              </a:spcBef>
              <a:buFontTx/>
              <a:buChar char="•"/>
            </a:pPr>
            <a:r>
              <a:rPr lang="en-US" altLang="en-US" sz="1100" b="1" dirty="0">
                <a:solidFill>
                  <a:srgbClr val="0000B0"/>
                </a:solidFill>
                <a:latin typeface="Times New Roman" panose="02020603050405020304" pitchFamily="18" charset="0"/>
                <a:cs typeface="Times New Roman" panose="02020603050405020304" pitchFamily="18" charset="0"/>
              </a:rPr>
              <a:t>Conclusions (1-2 slides) </a:t>
            </a:r>
            <a:r>
              <a:rPr lang="en-US" altLang="en-US" sz="1100" b="1" dirty="0">
                <a:solidFill>
                  <a:srgbClr val="FF0000"/>
                </a:solidFill>
                <a:latin typeface="Times New Roman" panose="02020603050405020304" pitchFamily="18" charset="0"/>
                <a:cs typeface="Times New Roman" panose="02020603050405020304" pitchFamily="18" charset="0"/>
              </a:rPr>
              <a:t>&lt;&lt; What is your summary?</a:t>
            </a:r>
            <a:endParaRPr lang="en-US" altLang="en-US" sz="1100" b="1" dirty="0">
              <a:solidFill>
                <a:srgbClr val="0000B0"/>
              </a:solidFill>
              <a:latin typeface="Times New Roman" panose="02020603050405020304" pitchFamily="18" charset="0"/>
              <a:cs typeface="Times New Roman" panose="02020603050405020304" pitchFamily="18" charset="0"/>
            </a:endParaRPr>
          </a:p>
          <a:p>
            <a:pPr>
              <a:lnSpc>
                <a:spcPct val="120000"/>
              </a:lnSpc>
              <a:spcBef>
                <a:spcPct val="20000"/>
              </a:spcBef>
              <a:buFontTx/>
              <a:buChar char="•"/>
            </a:pPr>
            <a:r>
              <a:rPr lang="en-US" altLang="en-US" sz="1100" b="1" dirty="0">
                <a:solidFill>
                  <a:srgbClr val="0000B0"/>
                </a:solidFill>
                <a:latin typeface="Times New Roman" panose="02020603050405020304" pitchFamily="18" charset="0"/>
                <a:cs typeface="Times New Roman" panose="02020603050405020304" pitchFamily="18" charset="0"/>
              </a:rPr>
              <a:t>Future Works (1 slide) </a:t>
            </a:r>
            <a:r>
              <a:rPr lang="en-US" altLang="en-US" sz="1100" b="1" dirty="0">
                <a:solidFill>
                  <a:srgbClr val="FF0000"/>
                </a:solidFill>
                <a:latin typeface="Times New Roman" panose="02020603050405020304" pitchFamily="18" charset="0"/>
                <a:cs typeface="Times New Roman" panose="02020603050405020304" pitchFamily="18" charset="0"/>
              </a:rPr>
              <a:t>&lt;&lt; What do you want to do next? Or How someone can carry further research on it?</a:t>
            </a:r>
          </a:p>
        </p:txBody>
      </p:sp>
      <p:sp>
        <p:nvSpPr>
          <p:cNvPr id="17" name="Oval 4" descr="Parchment"/>
          <p:cNvSpPr>
            <a:spLocks noChangeArrowheads="1"/>
          </p:cNvSpPr>
          <p:nvPr/>
        </p:nvSpPr>
        <p:spPr bwMode="auto">
          <a:xfrm>
            <a:off x="2344189" y="423330"/>
            <a:ext cx="11202477" cy="878513"/>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200" b="1" dirty="0">
                <a:solidFill>
                  <a:srgbClr val="0070C0"/>
                </a:solidFill>
                <a:latin typeface="Comic Sans MS" panose="030F0702030302020204" pitchFamily="66" charset="0"/>
              </a:rPr>
              <a:t>Outline of the Presentation</a:t>
            </a:r>
          </a:p>
        </p:txBody>
      </p:sp>
    </p:spTree>
    <p:extLst>
      <p:ext uri="{BB962C8B-B14F-4D97-AF65-F5344CB8AC3E}">
        <p14:creationId xmlns:p14="http://schemas.microsoft.com/office/powerpoint/2010/main" val="4489164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Oval 4" descr="Parchment"/>
          <p:cNvSpPr>
            <a:spLocks noChangeArrowheads="1"/>
          </p:cNvSpPr>
          <p:nvPr/>
        </p:nvSpPr>
        <p:spPr bwMode="auto">
          <a:xfrm>
            <a:off x="1712422" y="529590"/>
            <a:ext cx="10622454"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a:solidFill>
                  <a:srgbClr val="0070C0"/>
                </a:solidFill>
                <a:latin typeface="Comic Sans MS" panose="030F0702030302020204" pitchFamily="66" charset="0"/>
              </a:rPr>
              <a:t>Objectives of the Work</a:t>
            </a:r>
          </a:p>
        </p:txBody>
      </p:sp>
      <p:sp>
        <p:nvSpPr>
          <p:cNvPr id="16387" name="Rectangle 3"/>
          <p:cNvSpPr>
            <a:spLocks noChangeArrowheads="1"/>
          </p:cNvSpPr>
          <p:nvPr/>
        </p:nvSpPr>
        <p:spPr bwMode="auto">
          <a:xfrm>
            <a:off x="498764" y="2285999"/>
            <a:ext cx="15644552" cy="51477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Aft>
                <a:spcPts val="1200"/>
              </a:spcAft>
              <a:buFontTx/>
              <a:buChar char="•"/>
            </a:pPr>
            <a:r>
              <a:rPr lang="en-US" altLang="en-US" sz="3200" dirty="0">
                <a:solidFill>
                  <a:srgbClr val="0000D6"/>
                </a:solidFill>
              </a:rPr>
              <a:t>To develop --- </a:t>
            </a:r>
            <a:r>
              <a:rPr lang="en-US" altLang="en-US" sz="3200" dirty="0">
                <a:solidFill>
                  <a:srgbClr val="FF0000"/>
                </a:solidFill>
              </a:rPr>
              <a:t>(to write objectives use some specific action verbs that are realizable)</a:t>
            </a:r>
          </a:p>
          <a:p>
            <a:pPr eaLnBrk="1" hangingPunct="1">
              <a:spcAft>
                <a:spcPts val="1200"/>
              </a:spcAft>
              <a:buFontTx/>
              <a:buChar char="•"/>
            </a:pPr>
            <a:r>
              <a:rPr lang="en-US" altLang="en-US" sz="3200" dirty="0"/>
              <a:t>To implement --</a:t>
            </a:r>
          </a:p>
          <a:p>
            <a:pPr eaLnBrk="1" hangingPunct="1">
              <a:spcAft>
                <a:spcPts val="1200"/>
              </a:spcAft>
              <a:buFontTx/>
              <a:buChar char="•"/>
            </a:pPr>
            <a:r>
              <a:rPr lang="en-US" altLang="en-US" sz="3200" dirty="0">
                <a:solidFill>
                  <a:srgbClr val="0000D6"/>
                </a:solidFill>
              </a:rPr>
              <a:t>To incorporate --</a:t>
            </a:r>
          </a:p>
          <a:p>
            <a:pPr eaLnBrk="1" hangingPunct="1">
              <a:spcAft>
                <a:spcPts val="1200"/>
              </a:spcAft>
              <a:buFontTx/>
              <a:buChar char="•"/>
            </a:pPr>
            <a:r>
              <a:rPr lang="en-US" altLang="en-US" sz="3200" dirty="0"/>
              <a:t>To analyze –</a:t>
            </a:r>
          </a:p>
          <a:p>
            <a:pPr eaLnBrk="1" hangingPunct="1">
              <a:spcAft>
                <a:spcPts val="1200"/>
              </a:spcAft>
              <a:buFontTx/>
              <a:buChar char="•"/>
            </a:pPr>
            <a:r>
              <a:rPr lang="en-US" altLang="en-US" sz="3200" dirty="0">
                <a:solidFill>
                  <a:srgbClr val="0000D6"/>
                </a:solidFill>
              </a:rPr>
              <a:t>To design --</a:t>
            </a:r>
          </a:p>
          <a:p>
            <a:pPr eaLnBrk="1" hangingPunct="1">
              <a:spcAft>
                <a:spcPts val="1200"/>
              </a:spcAft>
              <a:buFontTx/>
              <a:buChar char="•"/>
            </a:pPr>
            <a:r>
              <a:rPr lang="en-US" altLang="en-US" sz="3200" dirty="0"/>
              <a:t>To simulate –</a:t>
            </a:r>
          </a:p>
          <a:p>
            <a:pPr eaLnBrk="1" hangingPunct="1">
              <a:spcAft>
                <a:spcPts val="1200"/>
              </a:spcAft>
              <a:buFontTx/>
              <a:buChar char="•"/>
            </a:pPr>
            <a:r>
              <a:rPr lang="en-US" altLang="en-US" sz="3200" dirty="0">
                <a:solidFill>
                  <a:srgbClr val="0000FF"/>
                </a:solidFill>
              </a:rPr>
              <a:t>To test --</a:t>
            </a:r>
          </a:p>
          <a:p>
            <a:pPr eaLnBrk="1" hangingPunct="1">
              <a:spcAft>
                <a:spcPts val="1200"/>
              </a:spcAft>
              <a:buFontTx/>
              <a:buChar char="•"/>
            </a:pPr>
            <a:r>
              <a:rPr lang="en-US" altLang="en-US" sz="3200" dirty="0"/>
              <a:t>To validate --</a:t>
            </a:r>
          </a:p>
        </p:txBody>
      </p:sp>
      <p:sp>
        <p:nvSpPr>
          <p:cNvPr id="3" name="Slide Number Placeholder 2"/>
          <p:cNvSpPr>
            <a:spLocks noGrp="1"/>
          </p:cNvSpPr>
          <p:nvPr>
            <p:ph type="sldNum" sz="quarter" idx="12"/>
          </p:nvPr>
        </p:nvSpPr>
        <p:spPr/>
        <p:txBody>
          <a:bodyPr/>
          <a:lstStyle/>
          <a:p>
            <a:fld id="{48F63A3B-78C7-47BE-AE5E-E10140E04643}" type="slidenum">
              <a:rPr lang="en-US" smtClean="0"/>
              <a:pPr/>
              <a:t>3</a:t>
            </a:fld>
            <a:endParaRPr lang="en-US" dirty="0"/>
          </a:p>
        </p:txBody>
      </p:sp>
    </p:spTree>
    <p:extLst>
      <p:ext uri="{BB962C8B-B14F-4D97-AF65-F5344CB8AC3E}">
        <p14:creationId xmlns:p14="http://schemas.microsoft.com/office/powerpoint/2010/main" val="1231921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Oval 3" descr="Parchment"/>
          <p:cNvSpPr>
            <a:spLocks noChangeArrowheads="1"/>
          </p:cNvSpPr>
          <p:nvPr/>
        </p:nvSpPr>
        <p:spPr bwMode="auto">
          <a:xfrm>
            <a:off x="1512916" y="529590"/>
            <a:ext cx="12818226"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840" b="1" dirty="0">
                <a:solidFill>
                  <a:srgbClr val="0070C0"/>
                </a:solidFill>
                <a:latin typeface="Comic Sans MS" panose="030F0702030302020204" pitchFamily="66" charset="0"/>
              </a:rPr>
              <a:t>Introduction</a:t>
            </a:r>
          </a:p>
        </p:txBody>
      </p:sp>
      <p:sp>
        <p:nvSpPr>
          <p:cNvPr id="17411" name="Rectangle 2"/>
          <p:cNvSpPr>
            <a:spLocks noChangeArrowheads="1"/>
          </p:cNvSpPr>
          <p:nvPr/>
        </p:nvSpPr>
        <p:spPr bwMode="auto">
          <a:xfrm>
            <a:off x="432261" y="2286000"/>
            <a:ext cx="15677803" cy="5212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80000"/>
              </a:lnSpc>
              <a:spcBef>
                <a:spcPct val="20000"/>
              </a:spcBef>
              <a:buFontTx/>
              <a:buChar char="•"/>
            </a:pPr>
            <a:r>
              <a:rPr lang="en-US" altLang="en-US" sz="3600" b="1" dirty="0"/>
              <a:t>Previous works, literature survey, motivation behind doing this work is to be described here in 2-3 slides</a:t>
            </a:r>
          </a:p>
          <a:p>
            <a:pPr eaLnBrk="1" hangingPunct="1">
              <a:lnSpc>
                <a:spcPct val="80000"/>
              </a:lnSpc>
              <a:spcBef>
                <a:spcPct val="20000"/>
              </a:spcBef>
              <a:buFontTx/>
              <a:buChar char="•"/>
            </a:pPr>
            <a:endParaRPr lang="en-US" altLang="en-US" sz="3600" b="1" dirty="0"/>
          </a:p>
          <a:p>
            <a:pPr eaLnBrk="1" hangingPunct="1">
              <a:lnSpc>
                <a:spcPct val="80000"/>
              </a:lnSpc>
              <a:spcBef>
                <a:spcPct val="20000"/>
              </a:spcBef>
              <a:buFontTx/>
              <a:buChar char="•"/>
            </a:pPr>
            <a:r>
              <a:rPr lang="en-US" altLang="en-US" sz="3600" b="1" dirty="0">
                <a:solidFill>
                  <a:srgbClr val="FF0000"/>
                </a:solidFill>
              </a:rPr>
              <a:t>Please don’t describe too much, use bullets/numbers to present your points of discussions</a:t>
            </a:r>
          </a:p>
          <a:p>
            <a:pPr eaLnBrk="1" hangingPunct="1">
              <a:lnSpc>
                <a:spcPct val="80000"/>
              </a:lnSpc>
              <a:spcBef>
                <a:spcPct val="20000"/>
              </a:spcBef>
              <a:buFontTx/>
              <a:buChar char="•"/>
            </a:pPr>
            <a:endParaRPr lang="en-US" altLang="en-US" sz="3600" b="1" dirty="0">
              <a:solidFill>
                <a:srgbClr val="FF0000"/>
              </a:solidFill>
            </a:endParaRPr>
          </a:p>
          <a:p>
            <a:pPr eaLnBrk="1" hangingPunct="1">
              <a:lnSpc>
                <a:spcPct val="80000"/>
              </a:lnSpc>
              <a:spcBef>
                <a:spcPct val="20000"/>
              </a:spcBef>
              <a:buFontTx/>
              <a:buChar char="•"/>
            </a:pPr>
            <a:r>
              <a:rPr lang="en-US" altLang="en-US" sz="3600" b="1" dirty="0"/>
              <a:t>Please use 28-36 font size so that these are visible from far by the audiences</a:t>
            </a:r>
          </a:p>
          <a:p>
            <a:pPr eaLnBrk="1" hangingPunct="1">
              <a:lnSpc>
                <a:spcPct val="80000"/>
              </a:lnSpc>
              <a:spcBef>
                <a:spcPct val="20000"/>
              </a:spcBef>
              <a:buFontTx/>
              <a:buChar char="•"/>
            </a:pPr>
            <a:endParaRPr lang="en-US" altLang="en-US" sz="3600" b="1" dirty="0"/>
          </a:p>
          <a:p>
            <a:pPr eaLnBrk="1" hangingPunct="1">
              <a:lnSpc>
                <a:spcPct val="80000"/>
              </a:lnSpc>
              <a:spcBef>
                <a:spcPct val="20000"/>
              </a:spcBef>
              <a:buFontTx/>
              <a:buChar char="•"/>
            </a:pPr>
            <a:r>
              <a:rPr lang="en-US" altLang="en-US" sz="3600" b="1" dirty="0">
                <a:solidFill>
                  <a:srgbClr val="FF0000"/>
                </a:solidFill>
              </a:rPr>
              <a:t>It is better to use alternate colors in different lines</a:t>
            </a:r>
            <a:endParaRPr lang="en-US" altLang="en-US" sz="3600" dirty="0">
              <a:solidFill>
                <a:srgbClr val="FF0000"/>
              </a:solidFill>
            </a:endParaRPr>
          </a:p>
        </p:txBody>
      </p:sp>
      <p:sp>
        <p:nvSpPr>
          <p:cNvPr id="3" name="Slide Number Placeholder 2"/>
          <p:cNvSpPr>
            <a:spLocks noGrp="1"/>
          </p:cNvSpPr>
          <p:nvPr>
            <p:ph type="sldNum" sz="quarter" idx="12"/>
          </p:nvPr>
        </p:nvSpPr>
        <p:spPr/>
        <p:txBody>
          <a:bodyPr/>
          <a:lstStyle/>
          <a:p>
            <a:fld id="{48F63A3B-78C7-47BE-AE5E-E10140E04643}" type="slidenum">
              <a:rPr lang="en-US" smtClean="0"/>
              <a:pPr/>
              <a:t>4</a:t>
            </a:fld>
            <a:endParaRPr lang="en-US" dirty="0"/>
          </a:p>
        </p:txBody>
      </p:sp>
    </p:spTree>
    <p:extLst>
      <p:ext uri="{BB962C8B-B14F-4D97-AF65-F5344CB8AC3E}">
        <p14:creationId xmlns:p14="http://schemas.microsoft.com/office/powerpoint/2010/main" val="22972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Oval 3" descr="Parchment"/>
          <p:cNvSpPr>
            <a:spLocks noChangeArrowheads="1"/>
          </p:cNvSpPr>
          <p:nvPr/>
        </p:nvSpPr>
        <p:spPr bwMode="auto">
          <a:xfrm>
            <a:off x="1762298" y="529590"/>
            <a:ext cx="11953702"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000" b="1">
                <a:solidFill>
                  <a:srgbClr val="0070C0"/>
                </a:solidFill>
                <a:latin typeface="Comic Sans MS" panose="030F0702030302020204" pitchFamily="66" charset="0"/>
              </a:rPr>
              <a:t>Working Method</a:t>
            </a:r>
          </a:p>
        </p:txBody>
      </p:sp>
      <p:sp>
        <p:nvSpPr>
          <p:cNvPr id="18435" name="Rectangle 2"/>
          <p:cNvSpPr>
            <a:spLocks noChangeArrowheads="1"/>
          </p:cNvSpPr>
          <p:nvPr/>
        </p:nvSpPr>
        <p:spPr bwMode="auto">
          <a:xfrm>
            <a:off x="232757" y="2427316"/>
            <a:ext cx="9210472" cy="47999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20000"/>
              </a:spcBef>
              <a:buFont typeface="Wingdings" panose="05000000000000000000" pitchFamily="2" charset="2"/>
              <a:buChar char="§"/>
            </a:pPr>
            <a:r>
              <a:rPr lang="en-US" altLang="en-US" sz="3600" dirty="0">
                <a:solidFill>
                  <a:srgbClr val="0000FF"/>
                </a:solidFill>
              </a:rPr>
              <a:t>Working method has to be described here with figures (if any) in 2-3 slides</a:t>
            </a:r>
          </a:p>
          <a:p>
            <a:pPr eaLnBrk="1" hangingPunct="1">
              <a:spcBef>
                <a:spcPct val="20000"/>
              </a:spcBef>
              <a:buFont typeface="Wingdings" panose="05000000000000000000" pitchFamily="2" charset="2"/>
              <a:buChar char="§"/>
            </a:pPr>
            <a:r>
              <a:rPr lang="en-US" altLang="en-US" sz="3600" dirty="0">
                <a:solidFill>
                  <a:srgbClr val="00B050"/>
                </a:solidFill>
              </a:rPr>
              <a:t>Various colors for the text and figures may be used, but it should be legible including their labels inside the figures</a:t>
            </a:r>
          </a:p>
          <a:p>
            <a:pPr eaLnBrk="1" hangingPunct="1">
              <a:spcBef>
                <a:spcPct val="20000"/>
              </a:spcBef>
              <a:buFont typeface="Wingdings" panose="05000000000000000000" pitchFamily="2" charset="2"/>
              <a:buChar char="§"/>
            </a:pPr>
            <a:r>
              <a:rPr lang="en-US" altLang="en-US" sz="3600" dirty="0">
                <a:solidFill>
                  <a:srgbClr val="FF0000"/>
                </a:solidFill>
              </a:rPr>
              <a:t>Working methods must be detailed with simulation or implementation methodology supported by theories</a:t>
            </a:r>
            <a:endParaRPr lang="en-US" altLang="en-US" sz="3600" dirty="0">
              <a:solidFill>
                <a:srgbClr val="00B050"/>
              </a:solidFill>
            </a:endParaRPr>
          </a:p>
        </p:txBody>
      </p:sp>
      <p:sp>
        <p:nvSpPr>
          <p:cNvPr id="18436" name="Text Box 29"/>
          <p:cNvSpPr txBox="1">
            <a:spLocks noChangeArrowheads="1"/>
          </p:cNvSpPr>
          <p:nvPr/>
        </p:nvSpPr>
        <p:spPr bwMode="auto">
          <a:xfrm>
            <a:off x="8678487" y="7227223"/>
            <a:ext cx="764736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2800" b="1" dirty="0">
                <a:solidFill>
                  <a:srgbClr val="FF1919"/>
                </a:solidFill>
              </a:rPr>
              <a:t>Pocket Implanted SOI n-MOSFET Structure</a:t>
            </a:r>
          </a:p>
        </p:txBody>
      </p:sp>
      <p:graphicFrame>
        <p:nvGraphicFramePr>
          <p:cNvPr id="18437" name="Object 6"/>
          <p:cNvGraphicFramePr>
            <a:graphicFrameLocks noChangeAspect="1"/>
          </p:cNvGraphicFramePr>
          <p:nvPr>
            <p:extLst>
              <p:ext uri="{D42A27DB-BD31-4B8C-83A1-F6EECF244321}">
                <p14:modId xmlns:p14="http://schemas.microsoft.com/office/powerpoint/2010/main" val="2787613887"/>
              </p:ext>
            </p:extLst>
          </p:nvPr>
        </p:nvGraphicFramePr>
        <p:xfrm>
          <a:off x="9443229" y="1718310"/>
          <a:ext cx="6600681" cy="5508914"/>
        </p:xfrm>
        <a:graphic>
          <a:graphicData uri="http://schemas.openxmlformats.org/presentationml/2006/ole">
            <mc:AlternateContent xmlns:mc="http://schemas.openxmlformats.org/markup-compatibility/2006">
              <mc:Choice xmlns:v="urn:schemas-microsoft-com:vml" Requires="v">
                <p:oleObj name="Visio" r:id="rId3" imgW="5038701" imgH="4030675" progId="Visio.Drawing.6">
                  <p:embed/>
                </p:oleObj>
              </mc:Choice>
              <mc:Fallback>
                <p:oleObj name="Visio" r:id="rId3" imgW="5038701" imgH="4030675" progId="Visio.Drawing.6">
                  <p:embed/>
                  <p:pic>
                    <p:nvPicPr>
                      <p:cNvPr id="18437" name="Object 6"/>
                      <p:cNvPicPr>
                        <a:picLocks noChangeAspect="1" noChangeArrowheads="1"/>
                      </p:cNvPicPr>
                      <p:nvPr/>
                    </p:nvPicPr>
                    <p:blipFill>
                      <a:blip r:embed="rId4">
                        <a:extLst>
                          <a:ext uri="{28A0092B-C50C-407E-A947-70E740481C1C}">
                            <a14:useLocalDpi xmlns:a14="http://schemas.microsoft.com/office/drawing/2010/main" val="0"/>
                          </a:ext>
                        </a:extLst>
                      </a:blip>
                      <a:srcRect r="3630"/>
                      <a:stretch>
                        <a:fillRect/>
                      </a:stretch>
                    </p:blipFill>
                    <p:spPr bwMode="auto">
                      <a:xfrm>
                        <a:off x="9443229" y="1718310"/>
                        <a:ext cx="6600681" cy="5508914"/>
                      </a:xfrm>
                      <a:prstGeom prst="rect">
                        <a:avLst/>
                      </a:prstGeom>
                      <a:noFill/>
                      <a:ln>
                        <a:noFill/>
                      </a:ln>
                    </p:spPr>
                  </p:pic>
                </p:oleObj>
              </mc:Fallback>
            </mc:AlternateContent>
          </a:graphicData>
        </a:graphic>
      </p:graphicFrame>
      <p:sp>
        <p:nvSpPr>
          <p:cNvPr id="3" name="Slide Number Placeholder 2"/>
          <p:cNvSpPr>
            <a:spLocks noGrp="1"/>
          </p:cNvSpPr>
          <p:nvPr>
            <p:ph type="sldNum" sz="quarter" idx="12"/>
          </p:nvPr>
        </p:nvSpPr>
        <p:spPr/>
        <p:txBody>
          <a:bodyPr/>
          <a:lstStyle/>
          <a:p>
            <a:fld id="{48F63A3B-78C7-47BE-AE5E-E10140E04643}" type="slidenum">
              <a:rPr lang="en-US" smtClean="0"/>
              <a:pPr/>
              <a:t>5</a:t>
            </a:fld>
            <a:endParaRPr lang="en-US" dirty="0"/>
          </a:p>
        </p:txBody>
      </p:sp>
    </p:spTree>
    <p:extLst>
      <p:ext uri="{BB962C8B-B14F-4D97-AF65-F5344CB8AC3E}">
        <p14:creationId xmlns:p14="http://schemas.microsoft.com/office/powerpoint/2010/main" val="137250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332509" y="2004060"/>
            <a:ext cx="15810807" cy="549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720"/>
              </a:spcBef>
              <a:buFontTx/>
              <a:buChar char="•"/>
            </a:pPr>
            <a:r>
              <a:rPr lang="en-US" altLang="en-US" sz="3600" dirty="0">
                <a:solidFill>
                  <a:srgbClr val="0000D6"/>
                </a:solidFill>
              </a:rPr>
              <a:t>Use 2-3 slides to describe your work with photographs, figures, tables etc.</a:t>
            </a:r>
          </a:p>
          <a:p>
            <a:pPr eaLnBrk="1" hangingPunct="1">
              <a:spcBef>
                <a:spcPts val="720"/>
              </a:spcBef>
              <a:buFontTx/>
              <a:buChar char="•"/>
            </a:pPr>
            <a:endParaRPr lang="en-US" altLang="en-US" sz="3600" dirty="0">
              <a:solidFill>
                <a:srgbClr val="0000D6"/>
              </a:solidFill>
            </a:endParaRPr>
          </a:p>
          <a:p>
            <a:pPr eaLnBrk="1" hangingPunct="1">
              <a:spcBef>
                <a:spcPts val="720"/>
              </a:spcBef>
              <a:buFontTx/>
              <a:buChar char="•"/>
            </a:pPr>
            <a:r>
              <a:rPr lang="en-US" altLang="en-US" sz="3600" dirty="0">
                <a:solidFill>
                  <a:srgbClr val="FF0000"/>
                </a:solidFill>
              </a:rPr>
              <a:t>In case of continuation of same titled slides use triple dots (…) at the end of the slides but not in the last one</a:t>
            </a:r>
          </a:p>
        </p:txBody>
      </p:sp>
      <p:sp>
        <p:nvSpPr>
          <p:cNvPr id="19459" name="Oval 3" descr="Parchment"/>
          <p:cNvSpPr>
            <a:spLocks noChangeArrowheads="1"/>
          </p:cNvSpPr>
          <p:nvPr/>
        </p:nvSpPr>
        <p:spPr bwMode="auto">
          <a:xfrm>
            <a:off x="1130531" y="529590"/>
            <a:ext cx="14214764"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320" b="1" dirty="0">
                <a:solidFill>
                  <a:srgbClr val="0070C0"/>
                </a:solidFill>
                <a:latin typeface="Comic Sans MS" panose="030F0702030302020204" pitchFamily="66" charset="0"/>
              </a:rPr>
              <a:t>Description of the Work</a:t>
            </a:r>
          </a:p>
        </p:txBody>
      </p:sp>
      <p:sp>
        <p:nvSpPr>
          <p:cNvPr id="3" name="Slide Number Placeholder 2"/>
          <p:cNvSpPr>
            <a:spLocks noGrp="1"/>
          </p:cNvSpPr>
          <p:nvPr>
            <p:ph type="sldNum" sz="quarter" idx="12"/>
          </p:nvPr>
        </p:nvSpPr>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70131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ChangeArrowheads="1"/>
          </p:cNvSpPr>
          <p:nvPr/>
        </p:nvSpPr>
        <p:spPr bwMode="auto">
          <a:xfrm>
            <a:off x="315883" y="2004060"/>
            <a:ext cx="15877309"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54864" rIns="54864"/>
          <a:lstStyle>
            <a:lvl1pPr marL="182563" indent="-182563"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720"/>
              </a:spcBef>
              <a:buFontTx/>
              <a:buChar char="•"/>
            </a:pPr>
            <a:r>
              <a:rPr lang="en-US" altLang="en-US" sz="3600" dirty="0">
                <a:solidFill>
                  <a:srgbClr val="0000D6"/>
                </a:solidFill>
              </a:rPr>
              <a:t>Use 2-3 slides to describe your work with photographs, figures, tables etc. such as, in these slides there are not triple dots in the end</a:t>
            </a:r>
          </a:p>
          <a:p>
            <a:pPr eaLnBrk="1" hangingPunct="1">
              <a:spcBef>
                <a:spcPts val="720"/>
              </a:spcBef>
              <a:buFontTx/>
              <a:buChar char="•"/>
            </a:pPr>
            <a:endParaRPr lang="en-US" altLang="en-US" sz="3600" dirty="0">
              <a:solidFill>
                <a:srgbClr val="0000D6"/>
              </a:solidFill>
            </a:endParaRPr>
          </a:p>
          <a:p>
            <a:pPr eaLnBrk="1" hangingPunct="1">
              <a:spcBef>
                <a:spcPts val="720"/>
              </a:spcBef>
              <a:buFontTx/>
              <a:buChar char="•"/>
            </a:pPr>
            <a:r>
              <a:rPr lang="en-US" altLang="en-US" sz="3600" dirty="0">
                <a:solidFill>
                  <a:srgbClr val="FF0000"/>
                </a:solidFill>
              </a:rPr>
              <a:t>To change the header or footer contents, please go to View Menu then click on to Slide Master and again go to View Menu then click on to Slide Master. Now you are able to change any contents from the bottom right text box. Finally, from the Slide Master Menu click on the Red Cross button at the right to close that View.</a:t>
            </a:r>
          </a:p>
        </p:txBody>
      </p:sp>
      <p:sp>
        <p:nvSpPr>
          <p:cNvPr id="20483" name="Oval 3" descr="Parchment"/>
          <p:cNvSpPr>
            <a:spLocks noChangeArrowheads="1"/>
          </p:cNvSpPr>
          <p:nvPr/>
        </p:nvSpPr>
        <p:spPr bwMode="auto">
          <a:xfrm>
            <a:off x="631767" y="529590"/>
            <a:ext cx="15561425" cy="1188720"/>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800" b="1" dirty="0">
                <a:solidFill>
                  <a:srgbClr val="0070C0"/>
                </a:solidFill>
                <a:latin typeface="Comic Sans MS" panose="030F0702030302020204" pitchFamily="66" charset="0"/>
              </a:rPr>
              <a:t>Description/Methodology of the Work</a:t>
            </a:r>
          </a:p>
        </p:txBody>
      </p:sp>
      <p:sp>
        <p:nvSpPr>
          <p:cNvPr id="3" name="Slide Number Placeholder 2"/>
          <p:cNvSpPr>
            <a:spLocks noGrp="1"/>
          </p:cNvSpPr>
          <p:nvPr>
            <p:ph type="sldNum" sz="quarter" idx="12"/>
          </p:nvPr>
        </p:nvSpPr>
        <p:spPr/>
        <p:txBody>
          <a:bodyPr/>
          <a:lstStyle/>
          <a:p>
            <a:fld id="{48F63A3B-78C7-47BE-AE5E-E10140E04643}" type="slidenum">
              <a:rPr lang="en-US" smtClean="0"/>
              <a:pPr/>
              <a:t>7</a:t>
            </a:fld>
            <a:endParaRPr lang="en-US" dirty="0"/>
          </a:p>
        </p:txBody>
      </p:sp>
    </p:spTree>
    <p:extLst>
      <p:ext uri="{BB962C8B-B14F-4D97-AF65-F5344CB8AC3E}">
        <p14:creationId xmlns:p14="http://schemas.microsoft.com/office/powerpoint/2010/main" val="3978091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Oval 3" descr="Parchment"/>
          <p:cNvSpPr>
            <a:spLocks noChangeArrowheads="1"/>
          </p:cNvSpPr>
          <p:nvPr/>
        </p:nvSpPr>
        <p:spPr bwMode="auto">
          <a:xfrm>
            <a:off x="1263535" y="394336"/>
            <a:ext cx="12086705" cy="1251584"/>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4320" b="1">
                <a:solidFill>
                  <a:srgbClr val="0070C0"/>
                </a:solidFill>
                <a:latin typeface="Comic Sans MS" panose="030F0702030302020204" pitchFamily="66" charset="0"/>
              </a:rPr>
              <a:t>Equations/Mathematical Model</a:t>
            </a:r>
          </a:p>
        </p:txBody>
      </p:sp>
      <p:sp>
        <p:nvSpPr>
          <p:cNvPr id="21507" name="Rectangle 16"/>
          <p:cNvSpPr>
            <a:spLocks noChangeArrowheads="1"/>
          </p:cNvSpPr>
          <p:nvPr/>
        </p:nvSpPr>
        <p:spPr bwMode="auto">
          <a:xfrm>
            <a:off x="2743201" y="-212366"/>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08" name="Rectangle 26"/>
          <p:cNvSpPr>
            <a:spLocks noChangeArrowheads="1"/>
          </p:cNvSpPr>
          <p:nvPr/>
        </p:nvSpPr>
        <p:spPr bwMode="auto">
          <a:xfrm>
            <a:off x="2743201" y="-212366"/>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09" name="Rectangle 28"/>
          <p:cNvSpPr>
            <a:spLocks noChangeArrowheads="1"/>
          </p:cNvSpPr>
          <p:nvPr/>
        </p:nvSpPr>
        <p:spPr bwMode="auto">
          <a:xfrm>
            <a:off x="2743201" y="-212366"/>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10" name="Rectangle 37"/>
          <p:cNvSpPr>
            <a:spLocks noChangeArrowheads="1"/>
          </p:cNvSpPr>
          <p:nvPr/>
        </p:nvSpPr>
        <p:spPr bwMode="auto">
          <a:xfrm>
            <a:off x="2743201" y="61954"/>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p:sp>
        <p:nvSpPr>
          <p:cNvPr id="21511" name="Text Box 17"/>
          <p:cNvSpPr txBox="1">
            <a:spLocks noChangeArrowheads="1"/>
          </p:cNvSpPr>
          <p:nvPr/>
        </p:nvSpPr>
        <p:spPr bwMode="auto">
          <a:xfrm>
            <a:off x="232756" y="1827935"/>
            <a:ext cx="15860683"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3600" dirty="0">
                <a:solidFill>
                  <a:srgbClr val="FF0A0A"/>
                </a:solidFill>
              </a:rPr>
              <a:t>Must use equation editor to present equations. Values must be inserted to show the sample calculations.</a:t>
            </a:r>
          </a:p>
        </p:txBody>
      </p:sp>
      <p:sp>
        <p:nvSpPr>
          <p:cNvPr id="21514" name="Rectangle 12"/>
          <p:cNvSpPr>
            <a:spLocks noChangeArrowheads="1"/>
          </p:cNvSpPr>
          <p:nvPr/>
        </p:nvSpPr>
        <p:spPr bwMode="auto">
          <a:xfrm>
            <a:off x="2743201" y="61954"/>
            <a:ext cx="184731"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sz="2160"/>
          </a:p>
        </p:txBody>
      </p:sp>
      <mc:AlternateContent xmlns:mc="http://schemas.openxmlformats.org/markup-compatibility/2006" xmlns:a14="http://schemas.microsoft.com/office/drawing/2010/main">
        <mc:Choice Requires="a14">
          <p:sp>
            <p:nvSpPr>
              <p:cNvPr id="2" name="Rectangle 1"/>
              <p:cNvSpPr/>
              <p:nvPr/>
            </p:nvSpPr>
            <p:spPr>
              <a:xfrm>
                <a:off x="232756" y="3261489"/>
                <a:ext cx="14647026" cy="2017412"/>
              </a:xfrm>
              <a:prstGeom prst="rect">
                <a:avLst/>
              </a:prstGeom>
            </p:spPr>
            <p:txBody>
              <a:bodyPr wrap="square">
                <a:spAutoFit/>
              </a:bodyPr>
              <a:lstStyle/>
              <a:p>
                <a:pPr algn="just"/>
                <a:r>
                  <a:rPr lang="en-CA" sz="3600" dirty="0"/>
                  <a:t>One example is like this:</a:t>
                </a:r>
              </a:p>
              <a:p>
                <a:pPr algn="just"/>
                <a:r>
                  <a:rPr lang="en-CA" sz="3600" dirty="0"/>
                  <a:t>The PWM frequency for the </a:t>
                </a:r>
                <a:r>
                  <a:rPr lang="en-CA" sz="3600" dirty="0">
                    <a:solidFill>
                      <a:srgbClr val="00B050"/>
                    </a:solidFill>
                  </a:rPr>
                  <a:t>Fast PWM Mode</a:t>
                </a:r>
                <a:r>
                  <a:rPr lang="en-CA" sz="3600" dirty="0"/>
                  <a:t>:</a:t>
                </a:r>
              </a:p>
              <a:p>
                <a:pPr algn="just"/>
                <a14:m>
                  <m:oMath xmlns:m="http://schemas.openxmlformats.org/officeDocument/2006/math">
                    <m:sSub>
                      <m:sSubPr>
                        <m:ctrlPr>
                          <a:rPr lang="en-US" sz="3600" b="1" i="1">
                            <a:solidFill>
                              <a:srgbClr val="00B050"/>
                            </a:solidFill>
                            <a:latin typeface="Cambria Math" panose="02040503050406030204" pitchFamily="18" charset="0"/>
                          </a:rPr>
                        </m:ctrlPr>
                      </m:sSubPr>
                      <m:e>
                        <m:r>
                          <a:rPr lang="en-US" sz="3600" b="1" i="1">
                            <a:solidFill>
                              <a:srgbClr val="00B050"/>
                            </a:solidFill>
                            <a:latin typeface="Cambria Math" panose="02040503050406030204" pitchFamily="18" charset="0"/>
                          </a:rPr>
                          <m:t>𝒇</m:t>
                        </m:r>
                      </m:e>
                      <m:sub>
                        <m:r>
                          <a:rPr lang="en-US" sz="3600" b="1" i="1">
                            <a:solidFill>
                              <a:srgbClr val="00B050"/>
                            </a:solidFill>
                            <a:latin typeface="Cambria Math" panose="02040503050406030204" pitchFamily="18" charset="0"/>
                          </a:rPr>
                          <m:t>𝑶𝑪𝒏𝒙𝑷𝑾𝑴</m:t>
                        </m:r>
                      </m:sub>
                    </m:sSub>
                    <m:r>
                      <a:rPr lang="en-US" sz="3600" b="1" i="1">
                        <a:solidFill>
                          <a:srgbClr val="00B050"/>
                        </a:solidFill>
                        <a:latin typeface="Cambria Math" panose="02040503050406030204" pitchFamily="18" charset="0"/>
                      </a:rPr>
                      <m:t>=</m:t>
                    </m:r>
                    <m:f>
                      <m:fPr>
                        <m:ctrlPr>
                          <a:rPr lang="en-US" sz="3600" b="1" i="1">
                            <a:solidFill>
                              <a:srgbClr val="00B050"/>
                            </a:solidFill>
                            <a:latin typeface="Cambria Math" panose="02040503050406030204" pitchFamily="18" charset="0"/>
                          </a:rPr>
                        </m:ctrlPr>
                      </m:fPr>
                      <m:num>
                        <m:sSub>
                          <m:sSubPr>
                            <m:ctrlPr>
                              <a:rPr lang="en-US" sz="3600" b="1" i="1">
                                <a:solidFill>
                                  <a:srgbClr val="00B050"/>
                                </a:solidFill>
                                <a:latin typeface="Cambria Math" panose="02040503050406030204" pitchFamily="18" charset="0"/>
                              </a:rPr>
                            </m:ctrlPr>
                          </m:sSubPr>
                          <m:e>
                            <m:r>
                              <a:rPr lang="en-US" sz="3600" b="1" i="1">
                                <a:solidFill>
                                  <a:srgbClr val="00B050"/>
                                </a:solidFill>
                                <a:latin typeface="Cambria Math" panose="02040503050406030204" pitchFamily="18" charset="0"/>
                              </a:rPr>
                              <m:t>𝒇</m:t>
                            </m:r>
                          </m:e>
                          <m:sub>
                            <m:r>
                              <a:rPr lang="en-US" sz="3600" b="1" i="1">
                                <a:solidFill>
                                  <a:srgbClr val="00B050"/>
                                </a:solidFill>
                                <a:latin typeface="Cambria Math" panose="02040503050406030204" pitchFamily="18" charset="0"/>
                              </a:rPr>
                              <m:t>𝒄𝒍𝒌</m:t>
                            </m:r>
                            <m:r>
                              <a:rPr lang="en-US" sz="3600" b="1" i="1">
                                <a:solidFill>
                                  <a:srgbClr val="00B050"/>
                                </a:solidFill>
                                <a:latin typeface="Cambria Math" panose="02040503050406030204" pitchFamily="18" charset="0"/>
                              </a:rPr>
                              <m:t>_</m:t>
                            </m:r>
                            <m:r>
                              <a:rPr lang="en-US" sz="3600" b="1" i="1">
                                <a:solidFill>
                                  <a:srgbClr val="00B050"/>
                                </a:solidFill>
                                <a:latin typeface="Cambria Math" panose="02040503050406030204" pitchFamily="18" charset="0"/>
                              </a:rPr>
                              <m:t>𝑰𝑶</m:t>
                            </m:r>
                          </m:sub>
                        </m:sSub>
                      </m:num>
                      <m:den>
                        <m:r>
                          <a:rPr lang="en-US" sz="3600" b="1" i="1">
                            <a:solidFill>
                              <a:srgbClr val="00B050"/>
                            </a:solidFill>
                            <a:latin typeface="Cambria Math" panose="02040503050406030204" pitchFamily="18" charset="0"/>
                          </a:rPr>
                          <m:t>𝑵</m:t>
                        </m:r>
                        <m:r>
                          <a:rPr lang="en-US" sz="3600" b="1" i="1">
                            <a:solidFill>
                              <a:srgbClr val="00B050"/>
                            </a:solidFill>
                            <a:latin typeface="Cambria Math" panose="02040503050406030204" pitchFamily="18" charset="0"/>
                            <a:ea typeface="Cambria Math" panose="02040503050406030204" pitchFamily="18" charset="0"/>
                          </a:rPr>
                          <m:t>×</m:t>
                        </m:r>
                        <m:r>
                          <a:rPr lang="en-US" sz="3600" b="1" i="1">
                            <a:solidFill>
                              <a:srgbClr val="00B050"/>
                            </a:solidFill>
                            <a:latin typeface="Cambria Math" panose="02040503050406030204" pitchFamily="18" charset="0"/>
                            <a:ea typeface="Cambria Math" panose="02040503050406030204" pitchFamily="18" charset="0"/>
                          </a:rPr>
                          <m:t>𝟐𝟓𝟔</m:t>
                        </m:r>
                      </m:den>
                    </m:f>
                    <m:r>
                      <a:rPr lang="en-US" sz="3600" b="1" i="1">
                        <a:latin typeface="Cambria Math" panose="02040503050406030204" pitchFamily="18" charset="0"/>
                        <a:ea typeface="Cambria Math" panose="02040503050406030204" pitchFamily="18" charset="0"/>
                      </a:rPr>
                      <m:t>=</m:t>
                    </m:r>
                    <m:f>
                      <m:fPr>
                        <m:ctrlPr>
                          <a:rPr lang="en-US" sz="3600" b="1" i="1">
                            <a:latin typeface="Cambria Math" panose="02040503050406030204" pitchFamily="18" charset="0"/>
                            <a:ea typeface="Cambria Math" panose="02040503050406030204" pitchFamily="18" charset="0"/>
                          </a:rPr>
                        </m:ctrlPr>
                      </m:fPr>
                      <m:num>
                        <m:r>
                          <a:rPr lang="en-US" sz="3600" b="1" i="1">
                            <a:latin typeface="Cambria Math" panose="02040503050406030204" pitchFamily="18" charset="0"/>
                            <a:ea typeface="Cambria Math" panose="02040503050406030204" pitchFamily="18" charset="0"/>
                          </a:rPr>
                          <m:t>𝟏𝟎</m:t>
                        </m:r>
                      </m:num>
                      <m:den>
                        <m:r>
                          <a:rPr lang="en-US" sz="3600" b="1" i="1">
                            <a:latin typeface="Cambria Math" panose="02040503050406030204" pitchFamily="18" charset="0"/>
                            <a:ea typeface="Cambria Math" panose="02040503050406030204" pitchFamily="18" charset="0"/>
                          </a:rPr>
                          <m:t>𝟏𝟎𝟐𝟒</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𝟐𝟓𝟔</m:t>
                        </m:r>
                      </m:den>
                    </m:f>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𝟑𝟖</m:t>
                    </m:r>
                    <m:r>
                      <a:rPr lang="en-US" sz="3600" b="1" i="1">
                        <a:latin typeface="Cambria Math" panose="02040503050406030204" pitchFamily="18" charset="0"/>
                        <a:ea typeface="Cambria Math" panose="02040503050406030204" pitchFamily="18" charset="0"/>
                      </a:rPr>
                      <m:t>.</m:t>
                    </m:r>
                    <m:r>
                      <a:rPr lang="en-US" sz="3600" b="1" i="1">
                        <a:latin typeface="Cambria Math" panose="02040503050406030204" pitchFamily="18" charset="0"/>
                        <a:ea typeface="Cambria Math" panose="02040503050406030204" pitchFamily="18" charset="0"/>
                      </a:rPr>
                      <m:t>𝟏𝟓</m:t>
                    </m:r>
                  </m:oMath>
                </a14:m>
                <a:r>
                  <a:rPr lang="en-CA" sz="3600" dirty="0"/>
                  <a:t> kHz</a:t>
                </a:r>
              </a:p>
            </p:txBody>
          </p:sp>
        </mc:Choice>
        <mc:Fallback xmlns="">
          <p:sp>
            <p:nvSpPr>
              <p:cNvPr id="2" name="Rectangle 1"/>
              <p:cNvSpPr>
                <a:spLocks noRot="1" noChangeAspect="1" noMove="1" noResize="1" noEditPoints="1" noAdjustHandles="1" noChangeArrowheads="1" noChangeShapeType="1" noTextEdit="1"/>
              </p:cNvSpPr>
              <p:nvPr/>
            </p:nvSpPr>
            <p:spPr>
              <a:xfrm>
                <a:off x="232756" y="3261489"/>
                <a:ext cx="14647026" cy="2017412"/>
              </a:xfrm>
              <a:prstGeom prst="rect">
                <a:avLst/>
              </a:prstGeom>
              <a:blipFill>
                <a:blip r:embed="rId3"/>
                <a:stretch>
                  <a:fillRect l="-1248" t="-4532" b="-513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1908505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222713" y="7528087"/>
            <a:ext cx="8189768" cy="454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80000"/>
              </a:lnSpc>
            </a:pPr>
            <a:r>
              <a:rPr lang="en-US" altLang="en-US" sz="2400" dirty="0"/>
              <a:t>Figure Caption should be here at the bottom of the figure</a:t>
            </a:r>
          </a:p>
        </p:txBody>
      </p:sp>
      <p:sp>
        <p:nvSpPr>
          <p:cNvPr id="22531" name="Text Box 15"/>
          <p:cNvSpPr txBox="1">
            <a:spLocks noChangeArrowheads="1"/>
          </p:cNvSpPr>
          <p:nvPr/>
        </p:nvSpPr>
        <p:spPr bwMode="auto">
          <a:xfrm>
            <a:off x="7723695" y="1854950"/>
            <a:ext cx="8469497"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ts val="1200"/>
              </a:spcBef>
            </a:pPr>
            <a:r>
              <a:rPr lang="en-US" altLang="en-US" sz="3200" dirty="0">
                <a:solidFill>
                  <a:srgbClr val="FF0000"/>
                </a:solidFill>
                <a:latin typeface="Times New Roman" panose="02020603050405020304" pitchFamily="18" charset="0"/>
                <a:cs typeface="Times New Roman" panose="02020603050405020304" pitchFamily="18" charset="0"/>
              </a:rPr>
              <a:t>Present and describe your current data or results in 2-6 slides with graphs/figures/tables</a:t>
            </a:r>
          </a:p>
          <a:p>
            <a:pPr eaLnBrk="1" hangingPunct="1">
              <a:spcBef>
                <a:spcPts val="1200"/>
              </a:spcBef>
            </a:pPr>
            <a:r>
              <a:rPr lang="en-US" altLang="en-US" sz="3200" dirty="0">
                <a:solidFill>
                  <a:srgbClr val="008000"/>
                </a:solidFill>
                <a:latin typeface="Times New Roman" panose="02020603050405020304" pitchFamily="18" charset="0"/>
                <a:cs typeface="Times New Roman" panose="02020603050405020304" pitchFamily="18" charset="0"/>
              </a:rPr>
              <a:t>Discuss results side-by-side or in another slide</a:t>
            </a:r>
          </a:p>
          <a:p>
            <a:pPr eaLnBrk="1" hangingPunct="1">
              <a:spcBef>
                <a:spcPts val="1200"/>
              </a:spcBef>
            </a:pPr>
            <a:r>
              <a:rPr lang="en-US" altLang="en-US" sz="3200" dirty="0">
                <a:solidFill>
                  <a:srgbClr val="0000FF"/>
                </a:solidFill>
                <a:latin typeface="Times New Roman" panose="02020603050405020304" pitchFamily="18" charset="0"/>
                <a:cs typeface="Times New Roman" panose="02020603050405020304" pitchFamily="18" charset="0"/>
              </a:rPr>
              <a:t>If there are multiple plots in one figure then legends must be given for each plot.</a:t>
            </a:r>
          </a:p>
        </p:txBody>
      </p:sp>
      <p:sp>
        <p:nvSpPr>
          <p:cNvPr id="22532" name="Oval 3" descr="Parchment"/>
          <p:cNvSpPr>
            <a:spLocks noChangeArrowheads="1"/>
          </p:cNvSpPr>
          <p:nvPr/>
        </p:nvSpPr>
        <p:spPr bwMode="auto">
          <a:xfrm>
            <a:off x="1895302" y="529590"/>
            <a:ext cx="13582996" cy="982587"/>
          </a:xfrm>
          <a:prstGeom prst="ellipse">
            <a:avLst/>
          </a:prstGeom>
          <a:blipFill dpi="0" rotWithShape="1">
            <a:blip r:embed="rId2"/>
            <a:srcRect/>
            <a:tile tx="0" ty="0" sx="100000" sy="100000" flip="none" algn="tl"/>
          </a:blip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3600" b="1">
                <a:solidFill>
                  <a:srgbClr val="0070C0"/>
                </a:solidFill>
                <a:latin typeface="Comic Sans MS" panose="030F0702030302020204" pitchFamily="66" charset="0"/>
              </a:rPr>
              <a:t>Results and Discussions</a:t>
            </a:r>
          </a:p>
        </p:txBody>
      </p:sp>
      <p:pic>
        <p:nvPicPr>
          <p:cNvPr id="22533" name="Picture 7"/>
          <p:cNvPicPr>
            <a:picLocks noChangeAspect="1" noChangeArrowheads="1"/>
          </p:cNvPicPr>
          <p:nvPr/>
        </p:nvPicPr>
        <p:blipFill>
          <a:blip r:embed="rId3">
            <a:extLst>
              <a:ext uri="{28A0092B-C50C-407E-A947-70E740481C1C}">
                <a14:useLocalDpi xmlns:a14="http://schemas.microsoft.com/office/drawing/2010/main" val="0"/>
              </a:ext>
            </a:extLst>
          </a:blip>
          <a:srcRect l="3622" t="4572" r="6000" b="1143"/>
          <a:stretch>
            <a:fillRect/>
          </a:stretch>
        </p:blipFill>
        <p:spPr bwMode="auto">
          <a:xfrm>
            <a:off x="272588" y="1629990"/>
            <a:ext cx="7558001" cy="59102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4" name="Rectangle 6"/>
          <p:cNvSpPr>
            <a:spLocks noChangeArrowheads="1"/>
          </p:cNvSpPr>
          <p:nvPr/>
        </p:nvSpPr>
        <p:spPr bwMode="auto">
          <a:xfrm>
            <a:off x="3324226" y="2606912"/>
            <a:ext cx="306045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dirty="0">
                <a:solidFill>
                  <a:srgbClr val="0000D6"/>
                </a:solidFill>
              </a:rPr>
              <a:t>Gaussian in (Zhou et. al., 1999)</a:t>
            </a:r>
          </a:p>
        </p:txBody>
      </p:sp>
      <p:sp>
        <p:nvSpPr>
          <p:cNvPr id="22535" name="Rectangle 7"/>
          <p:cNvSpPr>
            <a:spLocks noChangeArrowheads="1"/>
          </p:cNvSpPr>
          <p:nvPr/>
        </p:nvSpPr>
        <p:spPr bwMode="auto">
          <a:xfrm>
            <a:off x="3531845" y="4058266"/>
            <a:ext cx="38106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sz="1600">
                <a:solidFill>
                  <a:srgbClr val="008000"/>
                </a:solidFill>
              </a:rPr>
              <a:t>Hyperbolic cosine in (Zhou et. al., 2000)</a:t>
            </a:r>
          </a:p>
        </p:txBody>
      </p:sp>
      <p:sp>
        <p:nvSpPr>
          <p:cNvPr id="3" name="Slide Number Placeholder 2"/>
          <p:cNvSpPr>
            <a:spLocks noGrp="1"/>
          </p:cNvSpPr>
          <p:nvPr>
            <p:ph type="sldNum" sz="quarter" idx="12"/>
          </p:nvPr>
        </p:nvSpPr>
        <p:spPr/>
        <p:txBody>
          <a:bodyPr/>
          <a:lstStyle/>
          <a:p>
            <a:fld id="{48F63A3B-78C7-47BE-AE5E-E10140E04643}" type="slidenum">
              <a:rPr lang="en-US" smtClean="0"/>
              <a:pPr/>
              <a:t>9</a:t>
            </a:fld>
            <a:endParaRPr lang="en-US" dirty="0"/>
          </a:p>
        </p:txBody>
      </p:sp>
      <p:graphicFrame>
        <p:nvGraphicFramePr>
          <p:cNvPr id="10" name="Table 9"/>
          <p:cNvGraphicFramePr>
            <a:graphicFrameLocks noGrp="1"/>
          </p:cNvGraphicFramePr>
          <p:nvPr>
            <p:extLst>
              <p:ext uri="{D42A27DB-BD31-4B8C-83A1-F6EECF244321}">
                <p14:modId xmlns:p14="http://schemas.microsoft.com/office/powerpoint/2010/main" val="983754789"/>
              </p:ext>
            </p:extLst>
          </p:nvPr>
        </p:nvGraphicFramePr>
        <p:xfrm>
          <a:off x="10458773" y="5552894"/>
          <a:ext cx="4070556" cy="2286000"/>
        </p:xfrm>
        <a:graphic>
          <a:graphicData uri="http://schemas.openxmlformats.org/drawingml/2006/table">
            <a:tbl>
              <a:tblPr firstRow="1" bandRow="1">
                <a:tableStyleId>{5C22544A-7EE6-4342-B048-85BDC9FD1C3A}</a:tableStyleId>
              </a:tblPr>
              <a:tblGrid>
                <a:gridCol w="581508">
                  <a:extLst>
                    <a:ext uri="{9D8B030D-6E8A-4147-A177-3AD203B41FA5}">
                      <a16:colId xmlns:a16="http://schemas.microsoft.com/office/drawing/2014/main" val="1222092067"/>
                    </a:ext>
                  </a:extLst>
                </a:gridCol>
                <a:gridCol w="372825">
                  <a:extLst>
                    <a:ext uri="{9D8B030D-6E8A-4147-A177-3AD203B41FA5}">
                      <a16:colId xmlns:a16="http://schemas.microsoft.com/office/drawing/2014/main" val="1861634225"/>
                    </a:ext>
                  </a:extLst>
                </a:gridCol>
                <a:gridCol w="334297">
                  <a:extLst>
                    <a:ext uri="{9D8B030D-6E8A-4147-A177-3AD203B41FA5}">
                      <a16:colId xmlns:a16="http://schemas.microsoft.com/office/drawing/2014/main" val="4216423268"/>
                    </a:ext>
                  </a:extLst>
                </a:gridCol>
                <a:gridCol w="422787">
                  <a:extLst>
                    <a:ext uri="{9D8B030D-6E8A-4147-A177-3AD203B41FA5}">
                      <a16:colId xmlns:a16="http://schemas.microsoft.com/office/drawing/2014/main" val="2899842173"/>
                    </a:ext>
                  </a:extLst>
                </a:gridCol>
                <a:gridCol w="471949">
                  <a:extLst>
                    <a:ext uri="{9D8B030D-6E8A-4147-A177-3AD203B41FA5}">
                      <a16:colId xmlns:a16="http://schemas.microsoft.com/office/drawing/2014/main" val="3762230952"/>
                    </a:ext>
                  </a:extLst>
                </a:gridCol>
                <a:gridCol w="678426">
                  <a:extLst>
                    <a:ext uri="{9D8B030D-6E8A-4147-A177-3AD203B41FA5}">
                      <a16:colId xmlns:a16="http://schemas.microsoft.com/office/drawing/2014/main" val="3783908055"/>
                    </a:ext>
                  </a:extLst>
                </a:gridCol>
                <a:gridCol w="1208764">
                  <a:extLst>
                    <a:ext uri="{9D8B030D-6E8A-4147-A177-3AD203B41FA5}">
                      <a16:colId xmlns:a16="http://schemas.microsoft.com/office/drawing/2014/main" val="3593710793"/>
                    </a:ext>
                  </a:extLst>
                </a:gridCol>
              </a:tblGrid>
              <a:tr h="370840">
                <a:tc>
                  <a:txBody>
                    <a:bodyPr/>
                    <a:lstStyle/>
                    <a:p>
                      <a:pPr algn="ctr"/>
                      <a:r>
                        <a:rPr lang="en-CA" sz="2400" dirty="0"/>
                        <a:t>R1</a:t>
                      </a:r>
                    </a:p>
                  </a:txBody>
                  <a:tcPr/>
                </a:tc>
                <a:tc>
                  <a:txBody>
                    <a:bodyPr/>
                    <a:lstStyle/>
                    <a:p>
                      <a:pPr algn="ctr"/>
                      <a:r>
                        <a:rPr lang="en-CA" sz="2400" dirty="0"/>
                        <a:t>1</a:t>
                      </a:r>
                    </a:p>
                  </a:txBody>
                  <a:tcPr/>
                </a:tc>
                <a:tc>
                  <a:txBody>
                    <a:bodyPr/>
                    <a:lstStyle/>
                    <a:p>
                      <a:pPr algn="ctr"/>
                      <a:r>
                        <a:rPr lang="en-CA" sz="2400" dirty="0"/>
                        <a:t>0</a:t>
                      </a:r>
                    </a:p>
                  </a:txBody>
                  <a:tcPr/>
                </a:tc>
                <a:tc>
                  <a:txBody>
                    <a:bodyPr/>
                    <a:lstStyle/>
                    <a:p>
                      <a:pPr algn="ctr"/>
                      <a:r>
                        <a:rPr lang="en-CA" sz="2400" dirty="0"/>
                        <a:t>1</a:t>
                      </a:r>
                    </a:p>
                  </a:txBody>
                  <a:tcPr/>
                </a:tc>
                <a:tc>
                  <a:txBody>
                    <a:bodyPr/>
                    <a:lstStyle/>
                    <a:p>
                      <a:pPr algn="ctr"/>
                      <a:r>
                        <a:rPr lang="en-CA" sz="2400" dirty="0"/>
                        <a:t>0</a:t>
                      </a:r>
                    </a:p>
                  </a:txBody>
                  <a:tcPr/>
                </a:tc>
                <a:tc>
                  <a:txBody>
                    <a:bodyPr/>
                    <a:lstStyle/>
                    <a:p>
                      <a:pPr algn="ctr"/>
                      <a:r>
                        <a:rPr lang="en-CA" sz="2400" dirty="0"/>
                        <a:t>C=0</a:t>
                      </a:r>
                    </a:p>
                  </a:txBody>
                  <a:tcPr/>
                </a:tc>
                <a:tc>
                  <a:txBody>
                    <a:bodyPr/>
                    <a:lstStyle/>
                    <a:p>
                      <a:pPr algn="ctr"/>
                      <a:r>
                        <a:rPr lang="en-CA" sz="2400" dirty="0"/>
                        <a:t>R2=0</a:t>
                      </a:r>
                    </a:p>
                  </a:txBody>
                  <a:tcPr/>
                </a:tc>
                <a:extLst>
                  <a:ext uri="{0D108BD9-81ED-4DB2-BD59-A6C34878D82A}">
                    <a16:rowId xmlns:a16="http://schemas.microsoft.com/office/drawing/2014/main" val="2072660025"/>
                  </a:ext>
                </a:extLst>
              </a:tr>
              <a:tr h="370840">
                <a:tc>
                  <a:txBody>
                    <a:bodyPr/>
                    <a:lstStyle/>
                    <a:p>
                      <a:pPr algn="ctr"/>
                      <a:r>
                        <a:rPr lang="en-CA" sz="2400" dirty="0"/>
                        <a:t>R1</a:t>
                      </a:r>
                    </a:p>
                  </a:txBody>
                  <a:tcPr/>
                </a:tc>
                <a:tc>
                  <a:txBody>
                    <a:bodyPr/>
                    <a:lstStyle/>
                    <a:p>
                      <a:pPr algn="ctr"/>
                      <a:r>
                        <a:rPr lang="en-CA" sz="2400" dirty="0"/>
                        <a:t>0</a:t>
                      </a:r>
                    </a:p>
                  </a:txBody>
                  <a:tcPr/>
                </a:tc>
                <a:tc>
                  <a:txBody>
                    <a:bodyPr/>
                    <a:lstStyle/>
                    <a:p>
                      <a:pPr algn="ctr"/>
                      <a:r>
                        <a:rPr lang="en-CA" sz="2400" dirty="0"/>
                        <a:t>1</a:t>
                      </a:r>
                    </a:p>
                  </a:txBody>
                  <a:tcPr/>
                </a:tc>
                <a:tc>
                  <a:txBody>
                    <a:bodyPr/>
                    <a:lstStyle/>
                    <a:p>
                      <a:pPr algn="ctr"/>
                      <a:r>
                        <a:rPr lang="en-CA" sz="2400" dirty="0"/>
                        <a:t>0</a:t>
                      </a:r>
                    </a:p>
                  </a:txBody>
                  <a:tcPr/>
                </a:tc>
                <a:tc>
                  <a:txBody>
                    <a:bodyPr/>
                    <a:lstStyle/>
                    <a:p>
                      <a:pPr algn="ctr"/>
                      <a:r>
                        <a:rPr lang="en-CA" sz="2400" dirty="0"/>
                        <a:t>1</a:t>
                      </a:r>
                    </a:p>
                  </a:txBody>
                  <a:tcPr/>
                </a:tc>
                <a:tc>
                  <a:txBody>
                    <a:bodyPr/>
                    <a:lstStyle/>
                    <a:p>
                      <a:pPr algn="ctr"/>
                      <a:r>
                        <a:rPr lang="en-CA" sz="2400" dirty="0"/>
                        <a:t>C=0</a:t>
                      </a:r>
                    </a:p>
                  </a:txBody>
                  <a:tcPr/>
                </a:tc>
                <a:tc>
                  <a:txBody>
                    <a:bodyPr/>
                    <a:lstStyle/>
                    <a:p>
                      <a:pPr algn="ctr"/>
                      <a:r>
                        <a:rPr lang="en-CA" sz="2400" dirty="0"/>
                        <a:t>R2=0</a:t>
                      </a:r>
                    </a:p>
                  </a:txBody>
                  <a:tcPr/>
                </a:tc>
                <a:extLst>
                  <a:ext uri="{0D108BD9-81ED-4DB2-BD59-A6C34878D82A}">
                    <a16:rowId xmlns:a16="http://schemas.microsoft.com/office/drawing/2014/main" val="2050964191"/>
                  </a:ext>
                </a:extLst>
              </a:tr>
              <a:tr h="370840">
                <a:tc>
                  <a:txBody>
                    <a:bodyPr/>
                    <a:lstStyle/>
                    <a:p>
                      <a:pPr algn="ctr"/>
                      <a:r>
                        <a:rPr lang="en-CA" sz="2400" dirty="0"/>
                        <a:t>R1</a:t>
                      </a:r>
                    </a:p>
                  </a:txBody>
                  <a:tcPr/>
                </a:tc>
                <a:tc>
                  <a:txBody>
                    <a:bodyPr/>
                    <a:lstStyle/>
                    <a:p>
                      <a:pPr algn="ctr"/>
                      <a:r>
                        <a:rPr lang="en-CA" sz="2400" dirty="0"/>
                        <a:t>0</a:t>
                      </a:r>
                    </a:p>
                  </a:txBody>
                  <a:tcPr/>
                </a:tc>
                <a:tc>
                  <a:txBody>
                    <a:bodyPr/>
                    <a:lstStyle/>
                    <a:p>
                      <a:pPr algn="ctr"/>
                      <a:r>
                        <a:rPr lang="en-CA" sz="2400" dirty="0"/>
                        <a:t>0</a:t>
                      </a:r>
                    </a:p>
                  </a:txBody>
                  <a:tcPr/>
                </a:tc>
                <a:tc>
                  <a:txBody>
                    <a:bodyPr/>
                    <a:lstStyle/>
                    <a:p>
                      <a:pPr algn="ctr"/>
                      <a:r>
                        <a:rPr lang="en-CA" sz="2400" dirty="0"/>
                        <a:t>1</a:t>
                      </a:r>
                    </a:p>
                  </a:txBody>
                  <a:tcPr/>
                </a:tc>
                <a:tc>
                  <a:txBody>
                    <a:bodyPr/>
                    <a:lstStyle/>
                    <a:p>
                      <a:pPr algn="ctr"/>
                      <a:r>
                        <a:rPr lang="en-CA" sz="2400" dirty="0"/>
                        <a:t>0</a:t>
                      </a:r>
                    </a:p>
                  </a:txBody>
                  <a:tcPr/>
                </a:tc>
                <a:tc>
                  <a:txBody>
                    <a:bodyPr/>
                    <a:lstStyle/>
                    <a:p>
                      <a:pPr algn="ctr"/>
                      <a:r>
                        <a:rPr lang="en-CA" sz="2400" dirty="0"/>
                        <a:t>C=1</a:t>
                      </a:r>
                    </a:p>
                  </a:txBody>
                  <a:tcPr/>
                </a:tc>
                <a:tc>
                  <a:txBody>
                    <a:bodyPr/>
                    <a:lstStyle/>
                    <a:p>
                      <a:pPr algn="ctr"/>
                      <a:r>
                        <a:rPr lang="en-CA" sz="2400" dirty="0"/>
                        <a:t>R2=1</a:t>
                      </a:r>
                    </a:p>
                  </a:txBody>
                  <a:tcPr/>
                </a:tc>
                <a:extLst>
                  <a:ext uri="{0D108BD9-81ED-4DB2-BD59-A6C34878D82A}">
                    <a16:rowId xmlns:a16="http://schemas.microsoft.com/office/drawing/2014/main" val="853321946"/>
                  </a:ext>
                </a:extLst>
              </a:tr>
              <a:tr h="370840">
                <a:tc>
                  <a:txBody>
                    <a:bodyPr/>
                    <a:lstStyle/>
                    <a:p>
                      <a:pPr algn="ctr"/>
                      <a:r>
                        <a:rPr lang="en-CA" sz="2400" dirty="0"/>
                        <a:t>R1</a:t>
                      </a:r>
                    </a:p>
                  </a:txBody>
                  <a:tcPr/>
                </a:tc>
                <a:tc>
                  <a:txBody>
                    <a:bodyPr/>
                    <a:lstStyle/>
                    <a:p>
                      <a:pPr algn="ctr"/>
                      <a:r>
                        <a:rPr lang="en-CA" sz="2400" dirty="0"/>
                        <a:t>0</a:t>
                      </a:r>
                    </a:p>
                  </a:txBody>
                  <a:tcPr/>
                </a:tc>
                <a:tc>
                  <a:txBody>
                    <a:bodyPr/>
                    <a:lstStyle/>
                    <a:p>
                      <a:pPr algn="ctr"/>
                      <a:r>
                        <a:rPr lang="en-CA" sz="2400" dirty="0"/>
                        <a:t>0</a:t>
                      </a:r>
                    </a:p>
                  </a:txBody>
                  <a:tcPr/>
                </a:tc>
                <a:tc>
                  <a:txBody>
                    <a:bodyPr/>
                    <a:lstStyle/>
                    <a:p>
                      <a:pPr algn="ctr"/>
                      <a:r>
                        <a:rPr lang="en-CA" sz="2400" dirty="0"/>
                        <a:t>0</a:t>
                      </a:r>
                    </a:p>
                  </a:txBody>
                  <a:tcPr/>
                </a:tc>
                <a:tc>
                  <a:txBody>
                    <a:bodyPr/>
                    <a:lstStyle/>
                    <a:p>
                      <a:pPr algn="ctr"/>
                      <a:r>
                        <a:rPr lang="en-CA" sz="2400" dirty="0"/>
                        <a:t>1</a:t>
                      </a:r>
                    </a:p>
                  </a:txBody>
                  <a:tcPr/>
                </a:tc>
                <a:tc>
                  <a:txBody>
                    <a:bodyPr/>
                    <a:lstStyle/>
                    <a:p>
                      <a:pPr algn="ctr"/>
                      <a:r>
                        <a:rPr lang="en-CA" sz="2400" dirty="0"/>
                        <a:t>C=0</a:t>
                      </a:r>
                    </a:p>
                  </a:txBody>
                  <a:tcPr/>
                </a:tc>
                <a:tc>
                  <a:txBody>
                    <a:bodyPr/>
                    <a:lstStyle/>
                    <a:p>
                      <a:pPr algn="ctr"/>
                      <a:r>
                        <a:rPr lang="en-CA" sz="2400" dirty="0"/>
                        <a:t>R2=1</a:t>
                      </a:r>
                    </a:p>
                  </a:txBody>
                  <a:tcPr/>
                </a:tc>
                <a:extLst>
                  <a:ext uri="{0D108BD9-81ED-4DB2-BD59-A6C34878D82A}">
                    <a16:rowId xmlns:a16="http://schemas.microsoft.com/office/drawing/2014/main" val="3241713093"/>
                  </a:ext>
                </a:extLst>
              </a:tr>
              <a:tr h="370840">
                <a:tc>
                  <a:txBody>
                    <a:bodyPr/>
                    <a:lstStyle/>
                    <a:p>
                      <a:pPr algn="ctr"/>
                      <a:r>
                        <a:rPr lang="en-CA" sz="2400" dirty="0"/>
                        <a:t>R1</a:t>
                      </a:r>
                    </a:p>
                  </a:txBody>
                  <a:tcPr/>
                </a:tc>
                <a:tc>
                  <a:txBody>
                    <a:bodyPr/>
                    <a:lstStyle/>
                    <a:p>
                      <a:pPr algn="ctr"/>
                      <a:r>
                        <a:rPr lang="en-CA" sz="2400" dirty="0"/>
                        <a:t>0</a:t>
                      </a:r>
                    </a:p>
                  </a:txBody>
                  <a:tcPr/>
                </a:tc>
                <a:tc>
                  <a:txBody>
                    <a:bodyPr/>
                    <a:lstStyle/>
                    <a:p>
                      <a:pPr algn="ctr"/>
                      <a:r>
                        <a:rPr lang="en-CA" sz="2400" dirty="0"/>
                        <a:t>0</a:t>
                      </a:r>
                    </a:p>
                  </a:txBody>
                  <a:tcPr/>
                </a:tc>
                <a:tc>
                  <a:txBody>
                    <a:bodyPr/>
                    <a:lstStyle/>
                    <a:p>
                      <a:pPr algn="ctr"/>
                      <a:r>
                        <a:rPr lang="en-CA" sz="2400" dirty="0"/>
                        <a:t>0</a:t>
                      </a:r>
                    </a:p>
                  </a:txBody>
                  <a:tcPr/>
                </a:tc>
                <a:tc>
                  <a:txBody>
                    <a:bodyPr/>
                    <a:lstStyle/>
                    <a:p>
                      <a:pPr algn="ctr"/>
                      <a:r>
                        <a:rPr lang="en-CA" sz="2400" dirty="0"/>
                        <a:t>0</a:t>
                      </a:r>
                    </a:p>
                  </a:txBody>
                  <a:tcPr/>
                </a:tc>
                <a:tc>
                  <a:txBody>
                    <a:bodyPr/>
                    <a:lstStyle/>
                    <a:p>
                      <a:pPr algn="ctr"/>
                      <a:r>
                        <a:rPr lang="en-CA" sz="2400" dirty="0"/>
                        <a:t>C=1</a:t>
                      </a:r>
                    </a:p>
                  </a:txBody>
                  <a:tcPr/>
                </a:tc>
                <a:tc>
                  <a:txBody>
                    <a:bodyPr/>
                    <a:lstStyle/>
                    <a:p>
                      <a:pPr algn="ctr"/>
                      <a:r>
                        <a:rPr lang="en-CA" sz="2400" dirty="0"/>
                        <a:t>R2=2</a:t>
                      </a:r>
                    </a:p>
                  </a:txBody>
                  <a:tcPr/>
                </a:tc>
                <a:extLst>
                  <a:ext uri="{0D108BD9-81ED-4DB2-BD59-A6C34878D82A}">
                    <a16:rowId xmlns:a16="http://schemas.microsoft.com/office/drawing/2014/main" val="2597952795"/>
                  </a:ext>
                </a:extLst>
              </a:tr>
            </a:tbl>
          </a:graphicData>
        </a:graphic>
      </p:graphicFrame>
      <p:sp>
        <p:nvSpPr>
          <p:cNvPr id="11" name="Rectangle 2"/>
          <p:cNvSpPr>
            <a:spLocks noChangeArrowheads="1"/>
          </p:cNvSpPr>
          <p:nvPr/>
        </p:nvSpPr>
        <p:spPr bwMode="auto">
          <a:xfrm>
            <a:off x="10142202" y="4826529"/>
            <a:ext cx="4538073" cy="729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0" indent="0" algn="ctr" eaLnBrk="1" hangingPunct="1">
              <a:lnSpc>
                <a:spcPct val="80000"/>
              </a:lnSpc>
            </a:pPr>
            <a:r>
              <a:rPr lang="en-US" altLang="en-US" sz="2400" dirty="0">
                <a:solidFill>
                  <a:srgbClr val="0070C0"/>
                </a:solidFill>
              </a:rPr>
              <a:t>Table Caption should be here at the top of the table</a:t>
            </a:r>
          </a:p>
        </p:txBody>
      </p:sp>
    </p:spTree>
    <p:extLst>
      <p:ext uri="{BB962C8B-B14F-4D97-AF65-F5344CB8AC3E}">
        <p14:creationId xmlns:p14="http://schemas.microsoft.com/office/powerpoint/2010/main" val="204391663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B2FBA84ADFA4F459392BC521496E008" ma:contentTypeVersion="3" ma:contentTypeDescription="Create a new document." ma:contentTypeScope="" ma:versionID="3d3e945f7a4627cbac2968bb5756d798">
  <xsd:schema xmlns:xsd="http://www.w3.org/2001/XMLSchema" xmlns:xs="http://www.w3.org/2001/XMLSchema" xmlns:p="http://schemas.microsoft.com/office/2006/metadata/properties" xmlns:ns2="b8d4537a-75fc-4c95-93ca-a321653b0576" targetNamespace="http://schemas.microsoft.com/office/2006/metadata/properties" ma:root="true" ma:fieldsID="d883e2af49b0d48be1e1237d1bcdc862" ns2:_="">
    <xsd:import namespace="b8d4537a-75fc-4c95-93ca-a321653b0576"/>
    <xsd:element name="properties">
      <xsd:complexType>
        <xsd:sequence>
          <xsd:element name="documentManagement">
            <xsd:complexType>
              <xsd:all>
                <xsd:element ref="ns2:ReferenceId" minOccurs="0"/>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8d4537a-75fc-4c95-93ca-a321653b0576"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ReferenceId xmlns="b8d4537a-75fc-4c95-93ca-a321653b057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C5D3EAA-58B8-465C-816A-DB758D942B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8d4537a-75fc-4c95-93ca-a321653b057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358E20A-3CCF-4936-A030-6C75490658A6}">
  <ds:schemaRefs>
    <ds:schemaRef ds:uri="http://purl.org/dc/elements/1.1/"/>
    <ds:schemaRef ds:uri="http://schemas.microsoft.com/office/infopath/2007/PartnerControls"/>
    <ds:schemaRef ds:uri="http://purl.org/dc/terms/"/>
    <ds:schemaRef ds:uri="http://schemas.microsoft.com/office/2006/documentManagement/types"/>
    <ds:schemaRef ds:uri="http://schemas.openxmlformats.org/package/2006/metadata/core-properties"/>
    <ds:schemaRef ds:uri="http://www.w3.org/XML/1998/namespace"/>
    <ds:schemaRef ds:uri="http://purl.org/dc/dcmitype/"/>
    <ds:schemaRef ds:uri="f05aa4fc-6785-42fa-879e-4fefad1725f6"/>
    <ds:schemaRef ds:uri="http://schemas.microsoft.com/office/2006/metadata/properties"/>
    <ds:schemaRef ds:uri="b8d4537a-75fc-4c95-93ca-a321653b0576"/>
  </ds:schemaRefs>
</ds:datastoreItem>
</file>

<file path=customXml/itemProps3.xml><?xml version="1.0" encoding="utf-8"?>
<ds:datastoreItem xmlns:ds="http://schemas.openxmlformats.org/officeDocument/2006/customXml" ds:itemID="{96A4027F-3D24-4D53-BFC9-3C8233FBA00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7858</TotalTime>
  <Words>730</Words>
  <Application>Microsoft Office PowerPoint</Application>
  <PresentationFormat>Custom</PresentationFormat>
  <Paragraphs>121</Paragraphs>
  <Slides>12</Slides>
  <Notes>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12</vt:i4>
      </vt:variant>
    </vt:vector>
  </HeadingPairs>
  <TitlesOfParts>
    <vt:vector size="22" baseType="lpstr">
      <vt:lpstr>Arial</vt:lpstr>
      <vt:lpstr>Arial Black</vt:lpstr>
      <vt:lpstr>Calibri</vt:lpstr>
      <vt:lpstr>Calibri Light</vt:lpstr>
      <vt:lpstr>Cambria Math</vt:lpstr>
      <vt:lpstr>Comic Sans MS</vt:lpstr>
      <vt:lpstr>Times New Roman</vt:lpstr>
      <vt:lpstr>Wingdings</vt:lpstr>
      <vt:lpstr>Office Theme</vt:lpstr>
      <vt:lpstr>Visio</vt:lpstr>
      <vt:lpstr>Capstone Project Title: Each Word First Character of the Title must be Capitalized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 for listening our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Jahid Hasan</dc:creator>
  <cp:lastModifiedBy>Protik Parvez Sheikh</cp:lastModifiedBy>
  <cp:revision>427</cp:revision>
  <dcterms:created xsi:type="dcterms:W3CDTF">2017-01-20T15:00:05Z</dcterms:created>
  <dcterms:modified xsi:type="dcterms:W3CDTF">2023-05-24T09:31:37Z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0x0101001F810BBF67D7AB47AE77F6C7A7504E11</vt:lpwstr>
  </property>
</Properties>
</file>