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6" r:id="rId4"/>
    <p:sldId id="267" r:id="rId5"/>
    <p:sldId id="259" r:id="rId6"/>
    <p:sldId id="257" r:id="rId7"/>
    <p:sldId id="258" r:id="rId8"/>
    <p:sldId id="263" r:id="rId9"/>
    <p:sldId id="261" r:id="rId10"/>
    <p:sldId id="264" r:id="rId11"/>
    <p:sldId id="265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E6D952-4761-794F-B288-8613C691EDF0}">
          <p14:sldIdLst>
            <p14:sldId id="256"/>
          </p14:sldIdLst>
        </p14:section>
        <p14:section name="Includsion-Exclusion" id="{31068FEE-7119-F74B-9DD2-E174BFB6494A}">
          <p14:sldIdLst>
            <p14:sldId id="260"/>
            <p14:sldId id="266"/>
            <p14:sldId id="267"/>
          </p14:sldIdLst>
        </p14:section>
        <p14:section name="Workflow" id="{19B744F2-9D1B-2D43-8451-FE9306828AE0}">
          <p14:sldIdLst>
            <p14:sldId id="259"/>
          </p14:sldIdLst>
        </p14:section>
        <p14:section name="Expert Comparison" id="{57498C2E-9AD2-7A40-9387-3066AB5EDAA6}">
          <p14:sldIdLst>
            <p14:sldId id="257"/>
          </p14:sldIdLst>
        </p14:section>
        <p14:section name="Excluded Subgroups" id="{D69BB558-B41E-6E4A-9C46-82EA0B7D40CF}">
          <p14:sldIdLst>
            <p14:sldId id="258"/>
            <p14:sldId id="263"/>
          </p14:sldIdLst>
        </p14:section>
        <p14:section name="2D Segmentations" id="{2C9A2B70-51FF-724B-A331-8D963644B1F9}">
          <p14:sldIdLst>
            <p14:sldId id="261"/>
            <p14:sldId id="264"/>
            <p14:sldId id="265"/>
          </p14:sldIdLst>
        </p14:section>
        <p14:section name="3D Figure" id="{452BB381-BFB8-8246-B2F8-6B470DC11CCA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70"/>
    <p:restoredTop sz="98225"/>
  </p:normalViewPr>
  <p:slideViewPr>
    <p:cSldViewPr snapToGrid="0" snapToObjects="1">
      <p:cViewPr>
        <p:scale>
          <a:sx n="100" d="100"/>
          <a:sy n="100" d="100"/>
        </p:scale>
        <p:origin x="210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1C1E0-CB8B-3142-B15B-A232A09BB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78D8E-8C37-AC48-ABE0-57DC720F0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AC9C-5BBE-BD47-8D85-24413DEB1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40D5-4931-0849-894F-D230D4898D48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2252F-DF84-C94C-8062-60AF084D5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63CD9-B0F5-3347-A499-06C4C16C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624A-CF31-C84D-840A-C020E9AAA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8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DBCFD-AE8B-2640-9B12-A50BB100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D571F-642B-B444-AA17-2E578358D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7724E-DA45-1F46-BE47-CF2E9ABB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40D5-4931-0849-894F-D230D4898D48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799DC-5920-4B4C-B5E3-3A121330E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DC4B4-DA4A-3E45-A065-CBFC2B24F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624A-CF31-C84D-840A-C020E9AAA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2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906B9A-40AF-E340-B268-C7A8FBAB18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68A20-5C33-4449-A588-9D9320612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2485D-36BC-0E44-A721-B826D8BCE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40D5-4931-0849-894F-D230D4898D48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6C8F7-57F6-2D41-958B-8028036A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AC35A-B386-9F42-86DC-895EB256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624A-CF31-C84D-840A-C020E9AAA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7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48BA0-31E0-1142-9CE3-DF1A1BAA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EBCE4-0E7A-9944-B57D-DA1F478E0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EE18A-F66C-6043-AC3E-257D5EDAE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40D5-4931-0849-894F-D230D4898D48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0EE8-92F9-A449-A7A4-293BECAC2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3E38B-4952-B046-B909-CA9A8D489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624A-CF31-C84D-840A-C020E9AAA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1B14C-CF8B-9446-85C0-BFB66E21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E29CB-8CAD-1F4E-8A72-938A8593F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C9B6C-D927-FA48-A01F-EE59C736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40D5-4931-0849-894F-D230D4898D48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53F0D-2896-374E-A56B-CD359C6F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85EB0-90F4-8A43-BD81-D6947729F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624A-CF31-C84D-840A-C020E9AAA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5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AB1C0-A26A-1146-832B-E7188B0B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9C79F-FF31-8D4A-9299-88BA343C7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CB1C7-1319-9946-B354-61584CA32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38D66-0FD8-2A44-A2FB-65A9B44E2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40D5-4931-0849-894F-D230D4898D48}" type="datetimeFigureOut">
              <a:rPr lang="en-US" smtClean="0"/>
              <a:t>6/23/21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B2283-21A0-5648-B67A-AD6B32A3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424F8-E136-EA4A-BA44-668B9940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624A-CF31-C84D-840A-C020E9AAA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9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A6373-E11F-8247-BA5F-686A36202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3477A-AAFA-CC47-8E73-CE0005716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34FEA-81B9-9641-A832-17EC54F23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A35649-10B0-7C4A-BA2B-A6FC790A4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24110C-71CC-AB4B-8D99-0784D340D1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F1A4BB-F9B1-204A-8AF6-8EE089EA1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40D5-4931-0849-894F-D230D4898D48}" type="datetimeFigureOut">
              <a:rPr lang="en-US" smtClean="0"/>
              <a:t>6/23/21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D0D9E-7A4F-354D-A86F-C63CB5E17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B8990-B014-544F-B42E-4D6E9288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624A-CF31-C84D-840A-C020E9AAA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74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DF09-56BD-9448-AE37-4B5AECB00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47D950-F490-0B47-9F07-FC70A2985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40D5-4931-0849-894F-D230D4898D48}" type="datetimeFigureOut">
              <a:rPr lang="en-US" smtClean="0"/>
              <a:t>6/23/21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844644-641A-9240-999C-2B5B5B667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FE58DF-45D7-A84E-BFC3-6908206A9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624A-CF31-C84D-840A-C020E9AAA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2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6328AE-5B04-774E-9B59-1E50477DB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40D5-4931-0849-894F-D230D4898D48}" type="datetimeFigureOut">
              <a:rPr lang="en-US" smtClean="0"/>
              <a:t>6/23/21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4DA94-F59B-A647-B30A-AF98D07B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E8DE3-D609-DD47-9A75-1C6246763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624A-CF31-C84D-840A-C020E9AAA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13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F5F00-A78C-6C41-8ED5-4922FCF9C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24DE6-2BBF-8641-88B1-90CF22683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C6DF1-82DA-EF44-BE46-1E64331A5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C5CD1-ED2E-D84A-8F5D-C2C377C2B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40D5-4931-0849-894F-D230D4898D48}" type="datetimeFigureOut">
              <a:rPr lang="en-US" smtClean="0"/>
              <a:t>6/23/21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0DAC8-318E-C94D-ACD0-27DC1AF1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36866-C451-BF41-9BCD-92FE83AD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624A-CF31-C84D-840A-C020E9AAA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8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C3F7-03F8-E94A-B0A1-27D7B58A4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151B7-60F6-C24F-BB23-DF1FF4E56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7A2BA-989B-C545-964C-AF72674D2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84607-0117-D343-A536-A817BCEDC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40D5-4931-0849-894F-D230D4898D48}" type="datetimeFigureOut">
              <a:rPr lang="en-US" smtClean="0"/>
              <a:t>6/23/21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3696D-DBC4-3843-8D4E-4C283D733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2911D-40CA-C243-B817-DCC35DC61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624A-CF31-C84D-840A-C020E9AAA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52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3BC817-3EFF-794F-8903-A7BB2E59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A3B1E-334F-F544-8BD3-89D803B7F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77FF3-18DA-C645-B519-A405AF290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540D5-4931-0849-894F-D230D4898D48}" type="datetimeFigureOut">
              <a:rPr lang="en-US" smtClean="0"/>
              <a:t>6/23/21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FF243-EF5A-9541-81E4-D974EC77C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814E4-D658-C14B-B77E-2148C28D4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D624A-CF31-C84D-840A-C020E9AAA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8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8A2BA-19BF-A341-8554-3E6041CF21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Post-CRT Segmentation Paper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99A07-297C-8B40-9EBF-1BCE02D80C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69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77;p3">
            <a:extLst>
              <a:ext uri="{FF2B5EF4-FFF2-40B4-BE49-F238E27FC236}">
                <a16:creationId xmlns:a16="http://schemas.microsoft.com/office/drawing/2014/main" id="{026BFC4A-A1D7-5642-8660-647C622476C9}"/>
              </a:ext>
            </a:extLst>
          </p:cNvPr>
          <p:cNvSpPr txBox="1"/>
          <p:nvPr/>
        </p:nvSpPr>
        <p:spPr>
          <a:xfrm>
            <a:off x="6844319" y="386430"/>
            <a:ext cx="173684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176;p3">
            <a:extLst>
              <a:ext uri="{FF2B5EF4-FFF2-40B4-BE49-F238E27FC236}">
                <a16:creationId xmlns:a16="http://schemas.microsoft.com/office/drawing/2014/main" id="{38CD8994-12F6-4A4D-8C88-92B001AFFCAC}"/>
              </a:ext>
            </a:extLst>
          </p:cNvPr>
          <p:cNvSpPr txBox="1"/>
          <p:nvPr/>
        </p:nvSpPr>
        <p:spPr>
          <a:xfrm>
            <a:off x="4162388" y="384944"/>
            <a:ext cx="226546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Excluded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A0023F-20D3-A741-9FD3-9E4FE0151B23}"/>
              </a:ext>
            </a:extLst>
          </p:cNvPr>
          <p:cNvSpPr/>
          <p:nvPr/>
        </p:nvSpPr>
        <p:spPr>
          <a:xfrm>
            <a:off x="3985408" y="867986"/>
            <a:ext cx="2346566" cy="23872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AE7326-C11D-9443-92A5-254A4988588A}"/>
              </a:ext>
            </a:extLst>
          </p:cNvPr>
          <p:cNvSpPr/>
          <p:nvPr/>
        </p:nvSpPr>
        <p:spPr>
          <a:xfrm>
            <a:off x="3985408" y="3667335"/>
            <a:ext cx="2346566" cy="23872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FF3AD3-916C-E441-A667-F6BD9F8A1A97}"/>
              </a:ext>
            </a:extLst>
          </p:cNvPr>
          <p:cNvSpPr/>
          <p:nvPr/>
        </p:nvSpPr>
        <p:spPr>
          <a:xfrm>
            <a:off x="3985408" y="6466684"/>
            <a:ext cx="2346566" cy="23872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C14CFB-04AE-0642-9C6D-0314FF55D87A}"/>
              </a:ext>
            </a:extLst>
          </p:cNvPr>
          <p:cNvSpPr/>
          <p:nvPr/>
        </p:nvSpPr>
        <p:spPr>
          <a:xfrm>
            <a:off x="6647616" y="867986"/>
            <a:ext cx="2346566" cy="23872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BB7E10-5B42-2E48-83B5-2A3676B666E3}"/>
              </a:ext>
            </a:extLst>
          </p:cNvPr>
          <p:cNvSpPr/>
          <p:nvPr/>
        </p:nvSpPr>
        <p:spPr>
          <a:xfrm>
            <a:off x="6647616" y="6466684"/>
            <a:ext cx="2346566" cy="23872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BA73E4-3B05-274D-937E-4A7B36993B6D}"/>
              </a:ext>
            </a:extLst>
          </p:cNvPr>
          <p:cNvSpPr/>
          <p:nvPr/>
        </p:nvSpPr>
        <p:spPr>
          <a:xfrm>
            <a:off x="6647616" y="3667335"/>
            <a:ext cx="2346566" cy="23872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59EB97-E88B-3B40-A8EB-E95B0E5CB8F3}"/>
              </a:ext>
            </a:extLst>
          </p:cNvPr>
          <p:cNvSpPr txBox="1"/>
          <p:nvPr/>
        </p:nvSpPr>
        <p:spPr>
          <a:xfrm>
            <a:off x="0" y="61592"/>
            <a:ext cx="368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– Excluded and VA</a:t>
            </a:r>
          </a:p>
        </p:txBody>
      </p:sp>
    </p:spTree>
    <p:extLst>
      <p:ext uri="{BB962C8B-B14F-4D97-AF65-F5344CB8AC3E}">
        <p14:creationId xmlns:p14="http://schemas.microsoft.com/office/powerpoint/2010/main" val="936556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77;p3">
            <a:extLst>
              <a:ext uri="{FF2B5EF4-FFF2-40B4-BE49-F238E27FC236}">
                <a16:creationId xmlns:a16="http://schemas.microsoft.com/office/drawing/2014/main" id="{026BFC4A-A1D7-5642-8660-647C622476C9}"/>
              </a:ext>
            </a:extLst>
          </p:cNvPr>
          <p:cNvSpPr txBox="1"/>
          <p:nvPr/>
        </p:nvSpPr>
        <p:spPr>
          <a:xfrm>
            <a:off x="5199857" y="908055"/>
            <a:ext cx="20417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Without Rectal Gel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176;p3">
            <a:extLst>
              <a:ext uri="{FF2B5EF4-FFF2-40B4-BE49-F238E27FC236}">
                <a16:creationId xmlns:a16="http://schemas.microsoft.com/office/drawing/2014/main" id="{38CD8994-12F6-4A4D-8C88-92B001AFFCAC}"/>
              </a:ext>
            </a:extLst>
          </p:cNvPr>
          <p:cNvSpPr txBox="1"/>
          <p:nvPr/>
        </p:nvSpPr>
        <p:spPr>
          <a:xfrm>
            <a:off x="2262054" y="1046555"/>
            <a:ext cx="226546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Coronal View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A0023F-20D3-A741-9FD3-9E4FE0151B23}"/>
              </a:ext>
            </a:extLst>
          </p:cNvPr>
          <p:cNvSpPr/>
          <p:nvPr/>
        </p:nvSpPr>
        <p:spPr>
          <a:xfrm>
            <a:off x="2221502" y="1575909"/>
            <a:ext cx="2346566" cy="23872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AE7326-C11D-9443-92A5-254A4988588A}"/>
              </a:ext>
            </a:extLst>
          </p:cNvPr>
          <p:cNvSpPr/>
          <p:nvPr/>
        </p:nvSpPr>
        <p:spPr>
          <a:xfrm>
            <a:off x="5047428" y="1575909"/>
            <a:ext cx="2346566" cy="23872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FF3AD3-916C-E441-A667-F6BD9F8A1A97}"/>
              </a:ext>
            </a:extLst>
          </p:cNvPr>
          <p:cNvSpPr/>
          <p:nvPr/>
        </p:nvSpPr>
        <p:spPr>
          <a:xfrm>
            <a:off x="2221502" y="4470736"/>
            <a:ext cx="2346566" cy="23872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C14CFB-04AE-0642-9C6D-0314FF55D87A}"/>
              </a:ext>
            </a:extLst>
          </p:cNvPr>
          <p:cNvSpPr/>
          <p:nvPr/>
        </p:nvSpPr>
        <p:spPr>
          <a:xfrm>
            <a:off x="7873354" y="1575909"/>
            <a:ext cx="2346566" cy="23872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BB7E10-5B42-2E48-83B5-2A3676B666E3}"/>
              </a:ext>
            </a:extLst>
          </p:cNvPr>
          <p:cNvSpPr/>
          <p:nvPr/>
        </p:nvSpPr>
        <p:spPr>
          <a:xfrm>
            <a:off x="5047428" y="4470736"/>
            <a:ext cx="2346566" cy="23872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BA73E4-3B05-274D-937E-4A7B36993B6D}"/>
              </a:ext>
            </a:extLst>
          </p:cNvPr>
          <p:cNvSpPr/>
          <p:nvPr/>
        </p:nvSpPr>
        <p:spPr>
          <a:xfrm>
            <a:off x="7801233" y="4470736"/>
            <a:ext cx="2346566" cy="23872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oogle Shape;177;p3">
            <a:extLst>
              <a:ext uri="{FF2B5EF4-FFF2-40B4-BE49-F238E27FC236}">
                <a16:creationId xmlns:a16="http://schemas.microsoft.com/office/drawing/2014/main" id="{F47AB339-3CF6-A648-8CAC-CA7686493EBF}"/>
              </a:ext>
            </a:extLst>
          </p:cNvPr>
          <p:cNvSpPr txBox="1"/>
          <p:nvPr/>
        </p:nvSpPr>
        <p:spPr>
          <a:xfrm>
            <a:off x="7913907" y="1050042"/>
            <a:ext cx="204170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Poor Quality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376CFC-FF25-A34A-9BB9-AE16CD243C64}"/>
              </a:ext>
            </a:extLst>
          </p:cNvPr>
          <p:cNvSpPr txBox="1"/>
          <p:nvPr/>
        </p:nvSpPr>
        <p:spPr>
          <a:xfrm>
            <a:off x="0" y="61592"/>
            <a:ext cx="368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– Excluded Subgroups</a:t>
            </a:r>
          </a:p>
        </p:txBody>
      </p:sp>
      <p:sp>
        <p:nvSpPr>
          <p:cNvPr id="13" name="Google Shape;177;p3">
            <a:extLst>
              <a:ext uri="{FF2B5EF4-FFF2-40B4-BE49-F238E27FC236}">
                <a16:creationId xmlns:a16="http://schemas.microsoft.com/office/drawing/2014/main" id="{81E26AB4-200C-824F-81DB-B00D2BF40CF4}"/>
              </a:ext>
            </a:extLst>
          </p:cNvPr>
          <p:cNvSpPr txBox="1"/>
          <p:nvPr/>
        </p:nvSpPr>
        <p:spPr>
          <a:xfrm>
            <a:off x="10465378" y="1046554"/>
            <a:ext cx="204170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AFE66A-1A65-D942-AD1C-C14E175522FC}"/>
              </a:ext>
            </a:extLst>
          </p:cNvPr>
          <p:cNvSpPr/>
          <p:nvPr/>
        </p:nvSpPr>
        <p:spPr>
          <a:xfrm>
            <a:off x="10680464" y="4470736"/>
            <a:ext cx="2346566" cy="23872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1F4724-3F82-C640-940C-58F17A61C0C8}"/>
              </a:ext>
            </a:extLst>
          </p:cNvPr>
          <p:cNvSpPr/>
          <p:nvPr/>
        </p:nvSpPr>
        <p:spPr>
          <a:xfrm>
            <a:off x="10699280" y="1554345"/>
            <a:ext cx="2346566" cy="23872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28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5F41B31F-177C-014D-AC45-41F35A8C83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56" t="32825" r="38079" b="31443"/>
          <a:stretch/>
        </p:blipFill>
        <p:spPr>
          <a:xfrm>
            <a:off x="2320412" y="2111130"/>
            <a:ext cx="3131312" cy="32151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34A662-0EA9-5A45-95F3-C12C32BC7C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453" t="36599" r="40323" b="36176"/>
          <a:stretch/>
        </p:blipFill>
        <p:spPr>
          <a:xfrm>
            <a:off x="6904348" y="2408899"/>
            <a:ext cx="2803797" cy="2619609"/>
          </a:xfrm>
          <a:prstGeom prst="rect">
            <a:avLst/>
          </a:prstGeom>
        </p:spPr>
      </p:pic>
      <p:sp>
        <p:nvSpPr>
          <p:cNvPr id="6" name="Google Shape;176;p3">
            <a:extLst>
              <a:ext uri="{FF2B5EF4-FFF2-40B4-BE49-F238E27FC236}">
                <a16:creationId xmlns:a16="http://schemas.microsoft.com/office/drawing/2014/main" id="{3F72F02D-5DC8-D346-9461-363DB488846A}"/>
              </a:ext>
            </a:extLst>
          </p:cNvPr>
          <p:cNvSpPr txBox="1"/>
          <p:nvPr/>
        </p:nvSpPr>
        <p:spPr>
          <a:xfrm>
            <a:off x="2320412" y="2039608"/>
            <a:ext cx="278231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Entire Rectum – Expert 1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176;p3">
            <a:extLst>
              <a:ext uri="{FF2B5EF4-FFF2-40B4-BE49-F238E27FC236}">
                <a16:creationId xmlns:a16="http://schemas.microsoft.com/office/drawing/2014/main" id="{5117A4AD-BF08-5E4C-B3E2-AC87E18A1680}"/>
              </a:ext>
            </a:extLst>
          </p:cNvPr>
          <p:cNvSpPr txBox="1"/>
          <p:nvPr/>
        </p:nvSpPr>
        <p:spPr>
          <a:xfrm>
            <a:off x="6740278" y="2039607"/>
            <a:ext cx="278231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Entire Rectum – U-Net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8715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B7E8F5C-663A-5E41-9FA3-2695B15C5099}"/>
              </a:ext>
            </a:extLst>
          </p:cNvPr>
          <p:cNvSpPr txBox="1"/>
          <p:nvPr/>
        </p:nvSpPr>
        <p:spPr>
          <a:xfrm>
            <a:off x="6076332" y="315762"/>
            <a:ext cx="4336025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81 patients with post-treatment imaging obtained at University Hospitals and The Cleveland Clinic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D30138-B5F7-DA4E-B2A3-E17134784B6E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244345" y="1239092"/>
            <a:ext cx="0" cy="933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9BA8F94-1A0C-8A4E-A4AE-8BBA1610C2AB}"/>
              </a:ext>
            </a:extLst>
          </p:cNvPr>
          <p:cNvSpPr txBox="1"/>
          <p:nvPr/>
        </p:nvSpPr>
        <p:spPr>
          <a:xfrm>
            <a:off x="11449656" y="5472102"/>
            <a:ext cx="5201263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Excluded Cohort (n = 17)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 only coronal view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 without rectal gel or too much stool in imaging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poor quality imaging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B502D6-D30F-474F-8F4B-AD6D7DF5C44B}"/>
              </a:ext>
            </a:extLst>
          </p:cNvPr>
          <p:cNvSpPr txBox="1"/>
          <p:nvPr/>
        </p:nvSpPr>
        <p:spPr>
          <a:xfrm>
            <a:off x="5628966" y="5472103"/>
            <a:ext cx="5201263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Holdout Testing Cohort (n = 20)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ROIs were independently annotated by two radiologists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4 only coronal view available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3012AE-B2C3-AE4E-853C-7F5A238A99C7}"/>
              </a:ext>
            </a:extLst>
          </p:cNvPr>
          <p:cNvSpPr txBox="1"/>
          <p:nvPr/>
        </p:nvSpPr>
        <p:spPr>
          <a:xfrm>
            <a:off x="1656735" y="2578452"/>
            <a:ext cx="4336026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Training and Internal Validation (n = 44)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Acquired in axial plane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Rectal Gel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Annotated by 1 radiologist</a:t>
            </a:r>
          </a:p>
        </p:txBody>
      </p:sp>
    </p:spTree>
    <p:extLst>
      <p:ext uri="{BB962C8B-B14F-4D97-AF65-F5344CB8AC3E}">
        <p14:creationId xmlns:p14="http://schemas.microsoft.com/office/powerpoint/2010/main" val="146240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3D13D70-4CC2-764E-9AFE-C801ABB2370A}"/>
              </a:ext>
            </a:extLst>
          </p:cNvPr>
          <p:cNvGrpSpPr/>
          <p:nvPr/>
        </p:nvGrpSpPr>
        <p:grpSpPr>
          <a:xfrm>
            <a:off x="10716" y="0"/>
            <a:ext cx="15469915" cy="7903164"/>
            <a:chOff x="10716" y="0"/>
            <a:chExt cx="15469915" cy="790316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BA8F94-1A0C-8A4E-A4AE-8BBA1610C2AB}"/>
                </a:ext>
              </a:extLst>
            </p:cNvPr>
            <p:cNvSpPr txBox="1"/>
            <p:nvPr/>
          </p:nvSpPr>
          <p:spPr>
            <a:xfrm>
              <a:off x="10429467" y="6453720"/>
              <a:ext cx="3651666" cy="14371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b="1" dirty="0"/>
                <a:t>Excluded Cohort (n = 17)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Patients that met exclusion criteria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9B502D6-D30F-474F-8F4B-AD6D7DF5C44B}"/>
                </a:ext>
              </a:extLst>
            </p:cNvPr>
            <p:cNvSpPr txBox="1"/>
            <p:nvPr/>
          </p:nvSpPr>
          <p:spPr>
            <a:xfrm>
              <a:off x="1477309" y="6456363"/>
              <a:ext cx="3958485" cy="14468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b="1" dirty="0"/>
                <a:t>Holdout Testing Cohort (n = 20)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dirty="0"/>
                <a:t>ROIs were independently annotated by two radiologists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dirty="0"/>
                <a:t>4 only coronal view available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C3012AE-B2C3-AE4E-853C-7F5A238A99C7}"/>
                </a:ext>
              </a:extLst>
            </p:cNvPr>
            <p:cNvSpPr txBox="1"/>
            <p:nvPr/>
          </p:nvSpPr>
          <p:spPr>
            <a:xfrm>
              <a:off x="10716" y="3847324"/>
              <a:ext cx="3083846" cy="9233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b="1" dirty="0"/>
                <a:t>Training and Internal Validation Cohort</a:t>
              </a:r>
            </a:p>
            <a:p>
              <a:pPr algn="ctr"/>
              <a:r>
                <a:rPr lang="en-US" dirty="0"/>
                <a:t> (n = 44)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B76F86F-7BA9-7E4F-9232-592043EF3C72}"/>
                </a:ext>
              </a:extLst>
            </p:cNvPr>
            <p:cNvSpPr txBox="1"/>
            <p:nvPr/>
          </p:nvSpPr>
          <p:spPr>
            <a:xfrm>
              <a:off x="10728" y="1308"/>
              <a:ext cx="2012471" cy="646331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dirty="0"/>
                <a:t>CCF</a:t>
              </a:r>
            </a:p>
            <a:p>
              <a:pPr algn="ctr"/>
              <a:r>
                <a:rPr lang="en-US" dirty="0"/>
                <a:t>(n = 30)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37FCCC-E70D-1649-A180-1D6DCFE9B7A9}"/>
                </a:ext>
              </a:extLst>
            </p:cNvPr>
            <p:cNvSpPr txBox="1"/>
            <p:nvPr/>
          </p:nvSpPr>
          <p:spPr>
            <a:xfrm>
              <a:off x="2733823" y="3534"/>
              <a:ext cx="2012471" cy="64633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dirty="0"/>
                <a:t>UHCMC</a:t>
              </a:r>
            </a:p>
            <a:p>
              <a:pPr algn="ctr"/>
              <a:r>
                <a:rPr lang="en-US" dirty="0"/>
                <a:t>(n = 51)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676E29-2531-A34A-8DBD-841EF4995213}"/>
                </a:ext>
              </a:extLst>
            </p:cNvPr>
            <p:cNvSpPr txBox="1"/>
            <p:nvPr/>
          </p:nvSpPr>
          <p:spPr>
            <a:xfrm>
              <a:off x="5456904" y="0"/>
              <a:ext cx="2012471" cy="646331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dirty="0"/>
                <a:t>VAMC</a:t>
              </a:r>
            </a:p>
            <a:p>
              <a:pPr algn="ctr"/>
              <a:r>
                <a:rPr lang="en-US" dirty="0"/>
                <a:t>(n = 16)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E788F4-733E-F446-90A3-B4B64AB45424}"/>
                </a:ext>
              </a:extLst>
            </p:cNvPr>
            <p:cNvSpPr txBox="1"/>
            <p:nvPr/>
          </p:nvSpPr>
          <p:spPr>
            <a:xfrm>
              <a:off x="10717" y="1200329"/>
              <a:ext cx="7458671" cy="102155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b="1" dirty="0"/>
                <a:t>Assessment for eligibility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Availability of post-treatment T2w MRI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Availability of at least one expert annotation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C7CDA4-2E2B-E147-BE8E-C6E916A6F789}"/>
                </a:ext>
              </a:extLst>
            </p:cNvPr>
            <p:cNvSpPr txBox="1"/>
            <p:nvPr/>
          </p:nvSpPr>
          <p:spPr>
            <a:xfrm>
              <a:off x="9029969" y="1636280"/>
              <a:ext cx="6450662" cy="163449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b="1" dirty="0"/>
                <a:t>Exclusion Criteria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Only coronal view available (n = 8)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Post-treatment imaging acquired without rectal gel or with too much stool (n=6)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Poor image quality (n = 3)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48BC0B-B7BC-8A4D-9531-4CC2C334353E}"/>
                </a:ext>
              </a:extLst>
            </p:cNvPr>
            <p:cNvSpPr txBox="1"/>
            <p:nvPr/>
          </p:nvSpPr>
          <p:spPr>
            <a:xfrm>
              <a:off x="10716" y="2734187"/>
              <a:ext cx="7742577" cy="53658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dirty="0"/>
                <a:t>Data following eligibility inclusion-exclusion criteria (n = 44 + 20 + 16)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C79B8E-E32B-D340-A360-8892F2B81A24}"/>
                </a:ext>
              </a:extLst>
            </p:cNvPr>
            <p:cNvSpPr txBox="1"/>
            <p:nvPr/>
          </p:nvSpPr>
          <p:spPr>
            <a:xfrm>
              <a:off x="6320981" y="6456365"/>
              <a:ext cx="3651666" cy="143719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b="1" dirty="0"/>
                <a:t>VAMC Cohort (n = 16)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All patients from VAMC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B3DF391-1553-DE44-8389-27CDE89B61F8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1016964" y="647639"/>
              <a:ext cx="0" cy="531802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1F87434-AFA9-824A-B9F2-00F76D80C174}"/>
                </a:ext>
              </a:extLst>
            </p:cNvPr>
            <p:cNvCxnSpPr>
              <a:cxnSpLocks/>
            </p:cNvCxnSpPr>
            <p:nvPr/>
          </p:nvCxnSpPr>
          <p:spPr>
            <a:xfrm>
              <a:off x="3740052" y="647639"/>
              <a:ext cx="0" cy="531802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A7FF922-FE03-A84E-B3BF-B61C3A66A3DD}"/>
                </a:ext>
              </a:extLst>
            </p:cNvPr>
            <p:cNvCxnSpPr>
              <a:cxnSpLocks/>
            </p:cNvCxnSpPr>
            <p:nvPr/>
          </p:nvCxnSpPr>
          <p:spPr>
            <a:xfrm>
              <a:off x="6463152" y="628139"/>
              <a:ext cx="0" cy="531802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607EAF1-B3DE-0441-894E-1574388B08F9}"/>
                </a:ext>
              </a:extLst>
            </p:cNvPr>
            <p:cNvCxnSpPr>
              <a:cxnSpLocks/>
            </p:cNvCxnSpPr>
            <p:nvPr/>
          </p:nvCxnSpPr>
          <p:spPr>
            <a:xfrm>
              <a:off x="1016964" y="2221885"/>
              <a:ext cx="0" cy="531802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28C05E2-5936-AA4F-9F1E-3355FA723ED6}"/>
                </a:ext>
              </a:extLst>
            </p:cNvPr>
            <p:cNvCxnSpPr>
              <a:cxnSpLocks/>
            </p:cNvCxnSpPr>
            <p:nvPr/>
          </p:nvCxnSpPr>
          <p:spPr>
            <a:xfrm>
              <a:off x="3740052" y="2221885"/>
              <a:ext cx="0" cy="531802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28DD950-D3EC-4847-83F3-6DCEF2033557}"/>
                </a:ext>
              </a:extLst>
            </p:cNvPr>
            <p:cNvCxnSpPr>
              <a:cxnSpLocks/>
            </p:cNvCxnSpPr>
            <p:nvPr/>
          </p:nvCxnSpPr>
          <p:spPr>
            <a:xfrm>
              <a:off x="6463152" y="2202385"/>
              <a:ext cx="0" cy="531802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590E131-C4F3-7A47-B039-C5BF770F40C2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1030121" y="2453525"/>
              <a:ext cx="7999848" cy="147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2EE1E70-2273-6449-A0C0-97D72D9B9BF4}"/>
                </a:ext>
              </a:extLst>
            </p:cNvPr>
            <p:cNvSpPr txBox="1"/>
            <p:nvPr/>
          </p:nvSpPr>
          <p:spPr>
            <a:xfrm>
              <a:off x="4385541" y="3847324"/>
              <a:ext cx="3083846" cy="9233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dirty="0"/>
                <a:t>Holdout Testing  Cohort</a:t>
              </a:r>
            </a:p>
            <a:p>
              <a:pPr algn="ctr"/>
              <a:r>
                <a:rPr lang="en-US" dirty="0"/>
                <a:t>(n = 53)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59F5275-CFE9-5149-9522-F5CCC652A3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3418" y="3270770"/>
              <a:ext cx="3545" cy="576554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D891CE6-6539-0E40-A0F9-E08727AB01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3139" y="3264814"/>
              <a:ext cx="2" cy="58251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1C9DA38-9881-8D49-ADBA-F36CBD8CD8D8}"/>
                </a:ext>
              </a:extLst>
            </p:cNvPr>
            <p:cNvCxnSpPr>
              <a:cxnSpLocks/>
              <a:stCxn id="35" idx="2"/>
              <a:endCxn id="21" idx="0"/>
            </p:cNvCxnSpPr>
            <p:nvPr/>
          </p:nvCxnSpPr>
          <p:spPr>
            <a:xfrm flipH="1">
              <a:off x="3456552" y="4770654"/>
              <a:ext cx="2470912" cy="1685709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3D08C12-74CA-244A-8F1C-DF07ED9A2147}"/>
                </a:ext>
              </a:extLst>
            </p:cNvPr>
            <p:cNvCxnSpPr>
              <a:cxnSpLocks/>
              <a:stCxn id="35" idx="2"/>
              <a:endCxn id="13" idx="0"/>
            </p:cNvCxnSpPr>
            <p:nvPr/>
          </p:nvCxnSpPr>
          <p:spPr>
            <a:xfrm>
              <a:off x="5927464" y="4770654"/>
              <a:ext cx="2219350" cy="1685711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E38E729-3B9A-C14F-82F4-8BD59559DED4}"/>
                </a:ext>
              </a:extLst>
            </p:cNvPr>
            <p:cNvCxnSpPr>
              <a:cxnSpLocks/>
              <a:stCxn id="11" idx="2"/>
              <a:endCxn id="19" idx="0"/>
            </p:cNvCxnSpPr>
            <p:nvPr/>
          </p:nvCxnSpPr>
          <p:spPr>
            <a:xfrm>
              <a:off x="12255300" y="3270770"/>
              <a:ext cx="0" cy="31829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Elbow Connector 120">
              <a:extLst>
                <a:ext uri="{FF2B5EF4-FFF2-40B4-BE49-F238E27FC236}">
                  <a16:creationId xmlns:a16="http://schemas.microsoft.com/office/drawing/2014/main" id="{74F289D7-B2F9-A247-992F-81C4DD196656}"/>
                </a:ext>
              </a:extLst>
            </p:cNvPr>
            <p:cNvCxnSpPr>
              <a:endCxn id="35" idx="0"/>
            </p:cNvCxnSpPr>
            <p:nvPr/>
          </p:nvCxnSpPr>
          <p:spPr>
            <a:xfrm>
              <a:off x="1013418" y="3556069"/>
              <a:ext cx="4914046" cy="291255"/>
            </a:xfrm>
            <a:prstGeom prst="bentConnector2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Elbow Connector 121">
              <a:extLst>
                <a:ext uri="{FF2B5EF4-FFF2-40B4-BE49-F238E27FC236}">
                  <a16:creationId xmlns:a16="http://schemas.microsoft.com/office/drawing/2014/main" id="{56698285-F8F9-784A-9C82-874FA3F2D46B}"/>
                </a:ext>
              </a:extLst>
            </p:cNvPr>
            <p:cNvCxnSpPr>
              <a:cxnSpLocks/>
              <a:endCxn id="22" idx="3"/>
            </p:cNvCxnSpPr>
            <p:nvPr/>
          </p:nvCxnSpPr>
          <p:spPr>
            <a:xfrm rot="5400000">
              <a:off x="2913778" y="3482715"/>
              <a:ext cx="1007058" cy="645490"/>
            </a:xfrm>
            <a:prstGeom prst="bentConnector2">
              <a:avLst/>
            </a:prstGeom>
            <a:ln w="12700">
              <a:solidFill>
                <a:srgbClr val="C00000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Elbow Connector 136">
              <a:extLst>
                <a:ext uri="{FF2B5EF4-FFF2-40B4-BE49-F238E27FC236}">
                  <a16:creationId xmlns:a16="http://schemas.microsoft.com/office/drawing/2014/main" id="{E43839B6-C5D8-3645-A712-3E73D92210C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59267" y="3480072"/>
              <a:ext cx="1007058" cy="645490"/>
            </a:xfrm>
            <a:prstGeom prst="bentConnector2">
              <a:avLst/>
            </a:prstGeom>
            <a:ln w="12700">
              <a:solidFill>
                <a:srgbClr val="C00000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65D3EA01-29B3-8740-BEAB-C4AC4D49B3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7476" y="4768011"/>
              <a:ext cx="2470912" cy="1685709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256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59BA8F94-1A0C-8A4E-A4AE-8BBA1610C2AB}"/>
              </a:ext>
            </a:extLst>
          </p:cNvPr>
          <p:cNvSpPr txBox="1"/>
          <p:nvPr/>
        </p:nvSpPr>
        <p:spPr>
          <a:xfrm>
            <a:off x="10429467" y="6453720"/>
            <a:ext cx="3651666" cy="14371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b="1" dirty="0"/>
              <a:t>Excluded Cohort (n = 17)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Patients that met exclusion criteria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B502D6-D30F-474F-8F4B-AD6D7DF5C44B}"/>
              </a:ext>
            </a:extLst>
          </p:cNvPr>
          <p:cNvSpPr txBox="1"/>
          <p:nvPr/>
        </p:nvSpPr>
        <p:spPr>
          <a:xfrm>
            <a:off x="2178852" y="6465482"/>
            <a:ext cx="3958485" cy="14468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b="1" dirty="0"/>
              <a:t>Holdout Testing Cohort (n = 20)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ROIs were independently annotated by two radiologists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4 only coronal view available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3012AE-B2C3-AE4E-853C-7F5A238A99C7}"/>
              </a:ext>
            </a:extLst>
          </p:cNvPr>
          <p:cNvSpPr txBox="1"/>
          <p:nvPr/>
        </p:nvSpPr>
        <p:spPr>
          <a:xfrm>
            <a:off x="10716" y="3847324"/>
            <a:ext cx="3083846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b="1" dirty="0"/>
              <a:t>Training and Internal Validation Cohort</a:t>
            </a:r>
          </a:p>
          <a:p>
            <a:pPr algn="ctr"/>
            <a:r>
              <a:rPr lang="en-US" dirty="0"/>
              <a:t> (n = 44)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6F86F-7BA9-7E4F-9232-592043EF3C72}"/>
              </a:ext>
            </a:extLst>
          </p:cNvPr>
          <p:cNvSpPr txBox="1"/>
          <p:nvPr/>
        </p:nvSpPr>
        <p:spPr>
          <a:xfrm>
            <a:off x="10728" y="1308"/>
            <a:ext cx="2012471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CCF</a:t>
            </a:r>
          </a:p>
          <a:p>
            <a:pPr algn="ctr"/>
            <a:r>
              <a:rPr lang="en-US" dirty="0"/>
              <a:t>(n = 30)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37FCCC-E70D-1649-A180-1D6DCFE9B7A9}"/>
              </a:ext>
            </a:extLst>
          </p:cNvPr>
          <p:cNvSpPr txBox="1"/>
          <p:nvPr/>
        </p:nvSpPr>
        <p:spPr>
          <a:xfrm>
            <a:off x="2733823" y="3534"/>
            <a:ext cx="2012471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UHCMC</a:t>
            </a:r>
          </a:p>
          <a:p>
            <a:pPr algn="ctr"/>
            <a:r>
              <a:rPr lang="en-US" dirty="0"/>
              <a:t>(n = 51)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676E29-2531-A34A-8DBD-841EF4995213}"/>
              </a:ext>
            </a:extLst>
          </p:cNvPr>
          <p:cNvSpPr txBox="1"/>
          <p:nvPr/>
        </p:nvSpPr>
        <p:spPr>
          <a:xfrm>
            <a:off x="5456904" y="0"/>
            <a:ext cx="2012471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VAMC</a:t>
            </a:r>
          </a:p>
          <a:p>
            <a:pPr algn="ctr"/>
            <a:r>
              <a:rPr lang="en-US" dirty="0"/>
              <a:t>(n = 16)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E788F4-733E-F446-90A3-B4B64AB45424}"/>
              </a:ext>
            </a:extLst>
          </p:cNvPr>
          <p:cNvSpPr txBox="1"/>
          <p:nvPr/>
        </p:nvSpPr>
        <p:spPr>
          <a:xfrm>
            <a:off x="10717" y="1200329"/>
            <a:ext cx="7458671" cy="102155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b="1" dirty="0"/>
              <a:t>Assessment for eligibility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Availability of post-treatment T2w MRI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Availability of at least one expert annotation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C7CDA4-2E2B-E147-BE8E-C6E916A6F789}"/>
              </a:ext>
            </a:extLst>
          </p:cNvPr>
          <p:cNvSpPr txBox="1"/>
          <p:nvPr/>
        </p:nvSpPr>
        <p:spPr>
          <a:xfrm>
            <a:off x="9029969" y="1636280"/>
            <a:ext cx="6450662" cy="163449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b="1" dirty="0"/>
              <a:t>Exclusion Criteria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Only coronal view available (n = 8)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Post-treatment imaging acquired without rectal gel or with too much stool (n=6)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Poor image quality (n = 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48BC0B-B7BC-8A4D-9531-4CC2C334353E}"/>
              </a:ext>
            </a:extLst>
          </p:cNvPr>
          <p:cNvSpPr txBox="1"/>
          <p:nvPr/>
        </p:nvSpPr>
        <p:spPr>
          <a:xfrm>
            <a:off x="10716" y="2734187"/>
            <a:ext cx="7742577" cy="5365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/>
              <a:t>Data following eligibility inclusion-exclusion criteria (n = 44 + 20 + 16)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C79B8E-E32B-D340-A360-8892F2B81A24}"/>
              </a:ext>
            </a:extLst>
          </p:cNvPr>
          <p:cNvSpPr txBox="1"/>
          <p:nvPr/>
        </p:nvSpPr>
        <p:spPr>
          <a:xfrm>
            <a:off x="6463139" y="6455842"/>
            <a:ext cx="3651666" cy="14371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b="1" dirty="0"/>
              <a:t>VAMC Cohort (n = 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patients from VAMC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3DF391-1553-DE44-8389-27CDE89B61F8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016964" y="647639"/>
            <a:ext cx="0" cy="531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1F87434-AFA9-824A-B9F2-00F76D80C174}"/>
              </a:ext>
            </a:extLst>
          </p:cNvPr>
          <p:cNvCxnSpPr>
            <a:cxnSpLocks/>
          </p:cNvCxnSpPr>
          <p:nvPr/>
        </p:nvCxnSpPr>
        <p:spPr>
          <a:xfrm>
            <a:off x="3740052" y="647639"/>
            <a:ext cx="0" cy="531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7FF922-FE03-A84E-B3BF-B61C3A66A3DD}"/>
              </a:ext>
            </a:extLst>
          </p:cNvPr>
          <p:cNvCxnSpPr>
            <a:cxnSpLocks/>
          </p:cNvCxnSpPr>
          <p:nvPr/>
        </p:nvCxnSpPr>
        <p:spPr>
          <a:xfrm>
            <a:off x="6463152" y="628139"/>
            <a:ext cx="0" cy="531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07EAF1-B3DE-0441-894E-1574388B08F9}"/>
              </a:ext>
            </a:extLst>
          </p:cNvPr>
          <p:cNvCxnSpPr>
            <a:cxnSpLocks/>
          </p:cNvCxnSpPr>
          <p:nvPr/>
        </p:nvCxnSpPr>
        <p:spPr>
          <a:xfrm>
            <a:off x="1016964" y="2221885"/>
            <a:ext cx="0" cy="531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28C05E2-5936-AA4F-9F1E-3355FA723ED6}"/>
              </a:ext>
            </a:extLst>
          </p:cNvPr>
          <p:cNvCxnSpPr>
            <a:cxnSpLocks/>
          </p:cNvCxnSpPr>
          <p:nvPr/>
        </p:nvCxnSpPr>
        <p:spPr>
          <a:xfrm>
            <a:off x="3740052" y="2221885"/>
            <a:ext cx="0" cy="531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28DD950-D3EC-4847-83F3-6DCEF2033557}"/>
              </a:ext>
            </a:extLst>
          </p:cNvPr>
          <p:cNvCxnSpPr>
            <a:cxnSpLocks/>
          </p:cNvCxnSpPr>
          <p:nvPr/>
        </p:nvCxnSpPr>
        <p:spPr>
          <a:xfrm>
            <a:off x="6463152" y="2202385"/>
            <a:ext cx="0" cy="531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90E131-C4F3-7A47-B039-C5BF770F40C2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030121" y="2453525"/>
            <a:ext cx="7999848" cy="147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9F5275-CFE9-5149-9522-F5CCC652A31A}"/>
              </a:ext>
            </a:extLst>
          </p:cNvPr>
          <p:cNvCxnSpPr>
            <a:cxnSpLocks/>
          </p:cNvCxnSpPr>
          <p:nvPr/>
        </p:nvCxnSpPr>
        <p:spPr>
          <a:xfrm flipH="1">
            <a:off x="1013418" y="3270770"/>
            <a:ext cx="3545" cy="5765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D891CE6-6539-0E40-A0F9-E08727AB01B1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463141" y="3264814"/>
            <a:ext cx="1825831" cy="31910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E38E729-3B9A-C14F-82F4-8BD59559DED4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>
            <a:off x="12255300" y="3270770"/>
            <a:ext cx="0" cy="3182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74F289D7-B2F9-A247-992F-81C4DD196656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1013418" y="3583092"/>
            <a:ext cx="3144677" cy="288239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56698285-F8F9-784A-9C82-874FA3F2D46B}"/>
              </a:ext>
            </a:extLst>
          </p:cNvPr>
          <p:cNvCxnSpPr>
            <a:cxnSpLocks/>
            <a:endCxn id="22" idx="3"/>
          </p:cNvCxnSpPr>
          <p:nvPr/>
        </p:nvCxnSpPr>
        <p:spPr>
          <a:xfrm rot="5400000">
            <a:off x="2913778" y="3482715"/>
            <a:ext cx="1007058" cy="645490"/>
          </a:xfrm>
          <a:prstGeom prst="bentConnector2">
            <a:avLst/>
          </a:prstGeom>
          <a:ln w="127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41E9B9C-8E0D-4348-826E-A81351E4698A}"/>
              </a:ext>
            </a:extLst>
          </p:cNvPr>
          <p:cNvCxnSpPr>
            <a:cxnSpLocks/>
          </p:cNvCxnSpPr>
          <p:nvPr/>
        </p:nvCxnSpPr>
        <p:spPr>
          <a:xfrm>
            <a:off x="3733604" y="3290168"/>
            <a:ext cx="0" cy="31635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699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721CFD2-9B04-E14E-9E07-9A1EAFF6D509}"/>
              </a:ext>
            </a:extLst>
          </p:cNvPr>
          <p:cNvGrpSpPr/>
          <p:nvPr/>
        </p:nvGrpSpPr>
        <p:grpSpPr>
          <a:xfrm>
            <a:off x="-526539" y="-955533"/>
            <a:ext cx="8514421" cy="8270053"/>
            <a:chOff x="226891" y="-816873"/>
            <a:chExt cx="8514421" cy="8270053"/>
          </a:xfrm>
        </p:grpSpPr>
        <p:pic>
          <p:nvPicPr>
            <p:cNvPr id="5" name="Google Shape;162;p3">
              <a:extLst>
                <a:ext uri="{FF2B5EF4-FFF2-40B4-BE49-F238E27FC236}">
                  <a16:creationId xmlns:a16="http://schemas.microsoft.com/office/drawing/2014/main" id="{34DD0C1B-B003-824E-8F31-35FFAB99C5AE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t="890" b="1097"/>
            <a:stretch/>
          </p:blipFill>
          <p:spPr>
            <a:xfrm>
              <a:off x="4754254" y="6097768"/>
              <a:ext cx="1259531" cy="9631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163;p3">
              <a:extLst>
                <a:ext uri="{FF2B5EF4-FFF2-40B4-BE49-F238E27FC236}">
                  <a16:creationId xmlns:a16="http://schemas.microsoft.com/office/drawing/2014/main" id="{AD5872FD-3390-F147-BCBA-A22CF097485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616" b="1410"/>
            <a:stretch/>
          </p:blipFill>
          <p:spPr>
            <a:xfrm>
              <a:off x="6199396" y="6091450"/>
              <a:ext cx="1255374" cy="9694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164;p3">
              <a:extLst>
                <a:ext uri="{FF2B5EF4-FFF2-40B4-BE49-F238E27FC236}">
                  <a16:creationId xmlns:a16="http://schemas.microsoft.com/office/drawing/2014/main" id="{A46513DB-0251-3D42-84D3-2D66F2C0ECA2}"/>
                </a:ext>
              </a:extLst>
            </p:cNvPr>
            <p:cNvSpPr txBox="1"/>
            <p:nvPr/>
          </p:nvSpPr>
          <p:spPr>
            <a:xfrm>
              <a:off x="4926860" y="4500752"/>
              <a:ext cx="914318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u="sng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Before</a:t>
              </a:r>
              <a:endParaRPr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" name="Google Shape;165;p3">
              <a:extLst>
                <a:ext uri="{FF2B5EF4-FFF2-40B4-BE49-F238E27FC236}">
                  <a16:creationId xmlns:a16="http://schemas.microsoft.com/office/drawing/2014/main" id="{6A3BC118-4493-D645-8B10-B106629D6E21}"/>
                </a:ext>
              </a:extLst>
            </p:cNvPr>
            <p:cNvSpPr txBox="1"/>
            <p:nvPr/>
          </p:nvSpPr>
          <p:spPr>
            <a:xfrm>
              <a:off x="6383568" y="4505836"/>
              <a:ext cx="891949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u="sng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After</a:t>
              </a:r>
              <a:endParaRPr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" name="Google Shape;166;p3">
              <a:extLst>
                <a:ext uri="{FF2B5EF4-FFF2-40B4-BE49-F238E27FC236}">
                  <a16:creationId xmlns:a16="http://schemas.microsoft.com/office/drawing/2014/main" id="{D53FDED1-732E-7046-BABD-B67397EFBD86}"/>
                </a:ext>
              </a:extLst>
            </p:cNvPr>
            <p:cNvSpPr txBox="1"/>
            <p:nvPr/>
          </p:nvSpPr>
          <p:spPr>
            <a:xfrm>
              <a:off x="4848456" y="7053070"/>
              <a:ext cx="10711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Raw T2w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OI Muscle Value</a:t>
              </a:r>
              <a:endPara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" name="Google Shape;167;p3">
              <a:extLst>
                <a:ext uri="{FF2B5EF4-FFF2-40B4-BE49-F238E27FC236}">
                  <a16:creationId xmlns:a16="http://schemas.microsoft.com/office/drawing/2014/main" id="{D9EFCFC0-DAE7-3349-95B9-4F0DA35FBB19}"/>
                </a:ext>
              </a:extLst>
            </p:cNvPr>
            <p:cNvSpPr txBox="1"/>
            <p:nvPr/>
          </p:nvSpPr>
          <p:spPr>
            <a:xfrm>
              <a:off x="6281101" y="7053070"/>
              <a:ext cx="109196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Normalized T2w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OI Muscle Value</a:t>
              </a:r>
              <a:endPara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" name="Google Shape;168;p3">
              <a:extLst>
                <a:ext uri="{FF2B5EF4-FFF2-40B4-BE49-F238E27FC236}">
                  <a16:creationId xmlns:a16="http://schemas.microsoft.com/office/drawing/2014/main" id="{14E69D35-3410-6D4C-BA7A-17B6C3FFFB50}"/>
                </a:ext>
              </a:extLst>
            </p:cNvPr>
            <p:cNvSpPr txBox="1"/>
            <p:nvPr/>
          </p:nvSpPr>
          <p:spPr>
            <a:xfrm>
              <a:off x="4634552" y="6984880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" name="Google Shape;169;p3">
              <a:extLst>
                <a:ext uri="{FF2B5EF4-FFF2-40B4-BE49-F238E27FC236}">
                  <a16:creationId xmlns:a16="http://schemas.microsoft.com/office/drawing/2014/main" id="{C723A59B-02D7-2F47-8E32-BBF484CBE638}"/>
                </a:ext>
              </a:extLst>
            </p:cNvPr>
            <p:cNvSpPr txBox="1"/>
            <p:nvPr/>
          </p:nvSpPr>
          <p:spPr>
            <a:xfrm>
              <a:off x="5911976" y="6984880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3" name="Google Shape;170;p3">
              <a:extLst>
                <a:ext uri="{FF2B5EF4-FFF2-40B4-BE49-F238E27FC236}">
                  <a16:creationId xmlns:a16="http://schemas.microsoft.com/office/drawing/2014/main" id="{05EE83D1-6AF6-FC4C-9490-35B28F6897A1}"/>
                </a:ext>
              </a:extLst>
            </p:cNvPr>
            <p:cNvSpPr txBox="1"/>
            <p:nvPr/>
          </p:nvSpPr>
          <p:spPr>
            <a:xfrm>
              <a:off x="6080110" y="6984880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" name="Google Shape;171;p3">
              <a:extLst>
                <a:ext uri="{FF2B5EF4-FFF2-40B4-BE49-F238E27FC236}">
                  <a16:creationId xmlns:a16="http://schemas.microsoft.com/office/drawing/2014/main" id="{33543B54-5124-CD4D-B013-D9D8F819F90E}"/>
                </a:ext>
              </a:extLst>
            </p:cNvPr>
            <p:cNvSpPr txBox="1"/>
            <p:nvPr/>
          </p:nvSpPr>
          <p:spPr>
            <a:xfrm>
              <a:off x="7362955" y="6984880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15" name="Google Shape;172;p3">
              <a:extLst>
                <a:ext uri="{FF2B5EF4-FFF2-40B4-BE49-F238E27FC236}">
                  <a16:creationId xmlns:a16="http://schemas.microsoft.com/office/drawing/2014/main" id="{B552393D-1C67-044D-A9B2-83DA2761786A}"/>
                </a:ext>
              </a:extLst>
            </p:cNvPr>
            <p:cNvSpPr txBox="1"/>
            <p:nvPr/>
          </p:nvSpPr>
          <p:spPr>
            <a:xfrm>
              <a:off x="4469835" y="5981254"/>
              <a:ext cx="4090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0.25</a:t>
              </a:r>
              <a:endPara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" name="Google Shape;173;p3">
              <a:extLst>
                <a:ext uri="{FF2B5EF4-FFF2-40B4-BE49-F238E27FC236}">
                  <a16:creationId xmlns:a16="http://schemas.microsoft.com/office/drawing/2014/main" id="{55DFDB60-1321-8B47-8D5E-C935B47FE755}"/>
                </a:ext>
              </a:extLst>
            </p:cNvPr>
            <p:cNvSpPr txBox="1"/>
            <p:nvPr/>
          </p:nvSpPr>
          <p:spPr>
            <a:xfrm>
              <a:off x="5914333" y="5981254"/>
              <a:ext cx="4090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0.25</a:t>
              </a:r>
              <a:endPara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" name="Google Shape;176;p3">
              <a:extLst>
                <a:ext uri="{FF2B5EF4-FFF2-40B4-BE49-F238E27FC236}">
                  <a16:creationId xmlns:a16="http://schemas.microsoft.com/office/drawing/2014/main" id="{18FD029B-5A19-214C-A783-D480BB9CD735}"/>
                </a:ext>
              </a:extLst>
            </p:cNvPr>
            <p:cNvSpPr txBox="1"/>
            <p:nvPr/>
          </p:nvSpPr>
          <p:spPr>
            <a:xfrm rot="16200000">
              <a:off x="-721194" y="1015215"/>
              <a:ext cx="226546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Outer Rectal Wall</a:t>
              </a:r>
              <a:endParaRPr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" name="Google Shape;177;p3">
              <a:extLst>
                <a:ext uri="{FF2B5EF4-FFF2-40B4-BE49-F238E27FC236}">
                  <a16:creationId xmlns:a16="http://schemas.microsoft.com/office/drawing/2014/main" id="{3584FF05-BB48-4B4D-9269-6C2EA8F4DEE3}"/>
                </a:ext>
              </a:extLst>
            </p:cNvPr>
            <p:cNvSpPr txBox="1"/>
            <p:nvPr/>
          </p:nvSpPr>
          <p:spPr>
            <a:xfrm rot="16200000">
              <a:off x="-745162" y="3848262"/>
              <a:ext cx="2313397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Lumen</a:t>
              </a:r>
              <a:endParaRPr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" name="Google Shape;179;p3">
              <a:extLst>
                <a:ext uri="{FF2B5EF4-FFF2-40B4-BE49-F238E27FC236}">
                  <a16:creationId xmlns:a16="http://schemas.microsoft.com/office/drawing/2014/main" id="{FEE31728-5693-A047-83F8-7ED23287CE76}"/>
                </a:ext>
              </a:extLst>
            </p:cNvPr>
            <p:cNvSpPr/>
            <p:nvPr/>
          </p:nvSpPr>
          <p:spPr>
            <a:xfrm>
              <a:off x="274967" y="-816873"/>
              <a:ext cx="3365324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Post-treatment</a:t>
              </a:r>
              <a:endParaRPr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Image Acquisition and 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ROI Segmentation 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80;p3">
              <a:extLst>
                <a:ext uri="{FF2B5EF4-FFF2-40B4-BE49-F238E27FC236}">
                  <a16:creationId xmlns:a16="http://schemas.microsoft.com/office/drawing/2014/main" id="{933A164C-16FA-9C42-8775-F7037A75C39A}"/>
                </a:ext>
              </a:extLst>
            </p:cNvPr>
            <p:cNvSpPr/>
            <p:nvPr/>
          </p:nvSpPr>
          <p:spPr>
            <a:xfrm>
              <a:off x="3398991" y="653633"/>
              <a:ext cx="885889" cy="77314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BFBFBF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" name="Google Shape;181;p3">
              <a:extLst>
                <a:ext uri="{FF2B5EF4-FFF2-40B4-BE49-F238E27FC236}">
                  <a16:creationId xmlns:a16="http://schemas.microsoft.com/office/drawing/2014/main" id="{84801563-106E-954E-8C6A-C4D77229B4E2}"/>
                </a:ext>
              </a:extLst>
            </p:cNvPr>
            <p:cNvSpPr/>
            <p:nvPr/>
          </p:nvSpPr>
          <p:spPr>
            <a:xfrm>
              <a:off x="3398990" y="3563979"/>
              <a:ext cx="885889" cy="77314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BFBFBF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6" name="Google Shape;183;p3">
              <a:extLst>
                <a:ext uri="{FF2B5EF4-FFF2-40B4-BE49-F238E27FC236}">
                  <a16:creationId xmlns:a16="http://schemas.microsoft.com/office/drawing/2014/main" id="{0B8837ED-14BD-3E40-9F1F-3D024478F69F}"/>
                </a:ext>
              </a:extLst>
            </p:cNvPr>
            <p:cNvGrpSpPr/>
            <p:nvPr/>
          </p:nvGrpSpPr>
          <p:grpSpPr>
            <a:xfrm>
              <a:off x="4676098" y="796752"/>
              <a:ext cx="2838782" cy="1448280"/>
              <a:chOff x="4723628" y="499506"/>
              <a:chExt cx="2838782" cy="1448280"/>
            </a:xfrm>
          </p:grpSpPr>
          <p:pic>
            <p:nvPicPr>
              <p:cNvPr id="115" name="Google Shape;184;p3">
                <a:extLst>
                  <a:ext uri="{FF2B5EF4-FFF2-40B4-BE49-F238E27FC236}">
                    <a16:creationId xmlns:a16="http://schemas.microsoft.com/office/drawing/2014/main" id="{FE4A28F9-1193-AE4B-A5E2-3C92744A06A7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4723628" y="499506"/>
                <a:ext cx="1563713" cy="144828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pic>
            <p:nvPicPr>
              <p:cNvPr id="116" name="Google Shape;185;p3">
                <a:extLst>
                  <a:ext uri="{FF2B5EF4-FFF2-40B4-BE49-F238E27FC236}">
                    <a16:creationId xmlns:a16="http://schemas.microsoft.com/office/drawing/2014/main" id="{675784AE-EB3D-794F-9FD6-918B5CEE7040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6426047" y="703626"/>
                <a:ext cx="1136363" cy="104004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sp>
            <p:nvSpPr>
              <p:cNvPr id="117" name="Google Shape;186;p3">
                <a:extLst>
                  <a:ext uri="{FF2B5EF4-FFF2-40B4-BE49-F238E27FC236}">
                    <a16:creationId xmlns:a16="http://schemas.microsoft.com/office/drawing/2014/main" id="{82BB1446-0A81-CA40-AFFA-A2A63674032E}"/>
                  </a:ext>
                </a:extLst>
              </p:cNvPr>
              <p:cNvSpPr/>
              <p:nvPr/>
            </p:nvSpPr>
            <p:spPr>
              <a:xfrm>
                <a:off x="4723628" y="499506"/>
                <a:ext cx="667617" cy="608183"/>
              </a:xfrm>
              <a:prstGeom prst="rect">
                <a:avLst/>
              </a:prstGeom>
              <a:noFill/>
              <a:ln w="19050" cap="flat" cmpd="sng">
                <a:solidFill>
                  <a:srgbClr val="FFC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87;p3">
                <a:extLst>
                  <a:ext uri="{FF2B5EF4-FFF2-40B4-BE49-F238E27FC236}">
                    <a16:creationId xmlns:a16="http://schemas.microsoft.com/office/drawing/2014/main" id="{420AF7A7-91B4-1B44-83A1-FE8F36256528}"/>
                  </a:ext>
                </a:extLst>
              </p:cNvPr>
              <p:cNvSpPr/>
              <p:nvPr/>
            </p:nvSpPr>
            <p:spPr>
              <a:xfrm>
                <a:off x="6426047" y="709487"/>
                <a:ext cx="222494" cy="188220"/>
              </a:xfrm>
              <a:prstGeom prst="rect">
                <a:avLst/>
              </a:prstGeom>
              <a:noFill/>
              <a:ln w="19050" cap="flat" cmpd="sng">
                <a:solidFill>
                  <a:srgbClr val="FFC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9" name="Google Shape;188;p3">
                <a:extLst>
                  <a:ext uri="{FF2B5EF4-FFF2-40B4-BE49-F238E27FC236}">
                    <a16:creationId xmlns:a16="http://schemas.microsoft.com/office/drawing/2014/main" id="{A87F11D5-1432-B540-872A-5B80F46393D7}"/>
                  </a:ext>
                </a:extLst>
              </p:cNvPr>
              <p:cNvCxnSpPr>
                <a:cxnSpLocks/>
                <a:stCxn id="117" idx="0"/>
                <a:endCxn id="118" idx="0"/>
              </p:cNvCxnSpPr>
              <p:nvPr/>
            </p:nvCxnSpPr>
            <p:spPr>
              <a:xfrm rot="-5400000" flipH="1">
                <a:off x="5692387" y="-135444"/>
                <a:ext cx="210000" cy="1479900"/>
              </a:xfrm>
              <a:prstGeom prst="curvedConnector3">
                <a:avLst>
                  <a:gd name="adj1" fmla="val -250426"/>
                </a:avLst>
              </a:prstGeom>
              <a:noFill/>
              <a:ln w="19050" cap="flat" cmpd="sng">
                <a:solidFill>
                  <a:srgbClr val="FFC00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27" name="Google Shape;189;p3">
              <a:extLst>
                <a:ext uri="{FF2B5EF4-FFF2-40B4-BE49-F238E27FC236}">
                  <a16:creationId xmlns:a16="http://schemas.microsoft.com/office/drawing/2014/main" id="{712F8BC0-D505-C648-86AE-2539E8809E82}"/>
                </a:ext>
              </a:extLst>
            </p:cNvPr>
            <p:cNvSpPr txBox="1"/>
            <p:nvPr/>
          </p:nvSpPr>
          <p:spPr>
            <a:xfrm>
              <a:off x="4470400" y="208273"/>
              <a:ext cx="3178629" cy="380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Resampling</a:t>
              </a:r>
              <a:endParaRPr sz="1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" name="Google Shape;190;p3">
              <a:extLst>
                <a:ext uri="{FF2B5EF4-FFF2-40B4-BE49-F238E27FC236}">
                  <a16:creationId xmlns:a16="http://schemas.microsoft.com/office/drawing/2014/main" id="{4D050664-50D4-D04D-B656-9B312F97CE63}"/>
                </a:ext>
              </a:extLst>
            </p:cNvPr>
            <p:cNvSpPr/>
            <p:nvPr/>
          </p:nvSpPr>
          <p:spPr>
            <a:xfrm>
              <a:off x="4398904" y="-709775"/>
              <a:ext cx="3187189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Image Pre-processing for Multi-site Differences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91;p3">
              <a:extLst>
                <a:ext uri="{FF2B5EF4-FFF2-40B4-BE49-F238E27FC236}">
                  <a16:creationId xmlns:a16="http://schemas.microsoft.com/office/drawing/2014/main" id="{03BA8ED3-5C12-4741-A2C7-58670709434A}"/>
                </a:ext>
              </a:extLst>
            </p:cNvPr>
            <p:cNvSpPr/>
            <p:nvPr/>
          </p:nvSpPr>
          <p:spPr>
            <a:xfrm>
              <a:off x="4470400" y="67130"/>
              <a:ext cx="3178629" cy="7368866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92;p3">
              <a:extLst>
                <a:ext uri="{FF2B5EF4-FFF2-40B4-BE49-F238E27FC236}">
                  <a16:creationId xmlns:a16="http://schemas.microsoft.com/office/drawing/2014/main" id="{F66F8FF2-2307-9E4F-B300-2B018A7DB060}"/>
                </a:ext>
              </a:extLst>
            </p:cNvPr>
            <p:cNvSpPr txBox="1"/>
            <p:nvPr/>
          </p:nvSpPr>
          <p:spPr>
            <a:xfrm>
              <a:off x="4470400" y="2250000"/>
              <a:ext cx="3178629" cy="380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Bias Field Correction</a:t>
              </a:r>
              <a:endParaRPr sz="1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31" name="Google Shape;193;p3">
              <a:extLst>
                <a:ext uri="{FF2B5EF4-FFF2-40B4-BE49-F238E27FC236}">
                  <a16:creationId xmlns:a16="http://schemas.microsoft.com/office/drawing/2014/main" id="{961C88DB-8DC0-894B-8514-A469C9DC5DDF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65584" y="2650650"/>
              <a:ext cx="1022441" cy="140369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2" name="Google Shape;194;p3">
              <a:extLst>
                <a:ext uri="{FF2B5EF4-FFF2-40B4-BE49-F238E27FC236}">
                  <a16:creationId xmlns:a16="http://schemas.microsoft.com/office/drawing/2014/main" id="{0A92545D-4E63-B642-9913-55EB432F4C84}"/>
                </a:ext>
              </a:extLst>
            </p:cNvPr>
            <p:cNvCxnSpPr>
              <a:cxnSpLocks/>
              <a:stCxn id="31" idx="3"/>
              <a:endCxn id="33" idx="1"/>
            </p:cNvCxnSpPr>
            <p:nvPr/>
          </p:nvCxnSpPr>
          <p:spPr>
            <a:xfrm>
              <a:off x="5788025" y="3352495"/>
              <a:ext cx="591600" cy="0"/>
            </a:xfrm>
            <a:prstGeom prst="straightConnector1">
              <a:avLst/>
            </a:prstGeom>
            <a:noFill/>
            <a:ln w="19050" cap="flat" cmpd="sng">
              <a:solidFill>
                <a:srgbClr val="92D05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pic>
          <p:nvPicPr>
            <p:cNvPr id="33" name="Google Shape;195;p3">
              <a:extLst>
                <a:ext uri="{FF2B5EF4-FFF2-40B4-BE49-F238E27FC236}">
                  <a16:creationId xmlns:a16="http://schemas.microsoft.com/office/drawing/2014/main" id="{182F2F89-E40E-014D-A256-A2F1209F354E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l="1068" t="15910" r="5770"/>
            <a:stretch/>
          </p:blipFill>
          <p:spPr>
            <a:xfrm>
              <a:off x="6379511" y="2650650"/>
              <a:ext cx="952500" cy="14036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196;p3">
              <a:extLst>
                <a:ext uri="{FF2B5EF4-FFF2-40B4-BE49-F238E27FC236}">
                  <a16:creationId xmlns:a16="http://schemas.microsoft.com/office/drawing/2014/main" id="{F6BCAFB2-D996-6843-805F-E9C3884EDE86}"/>
                </a:ext>
              </a:extLst>
            </p:cNvPr>
            <p:cNvSpPr txBox="1"/>
            <p:nvPr/>
          </p:nvSpPr>
          <p:spPr>
            <a:xfrm>
              <a:off x="4461840" y="4185548"/>
              <a:ext cx="3178630" cy="380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Intensity Normalization</a:t>
              </a:r>
              <a:endParaRPr sz="14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5" name="Google Shape;197;p3">
              <a:extLst>
                <a:ext uri="{FF2B5EF4-FFF2-40B4-BE49-F238E27FC236}">
                  <a16:creationId xmlns:a16="http://schemas.microsoft.com/office/drawing/2014/main" id="{89959DAB-690F-1D4E-B116-B2A3650F28AA}"/>
                </a:ext>
              </a:extLst>
            </p:cNvPr>
            <p:cNvCxnSpPr>
              <a:cxnSpLocks/>
              <a:stCxn id="38" idx="3"/>
              <a:endCxn id="113" idx="1"/>
            </p:cNvCxnSpPr>
            <p:nvPr/>
          </p:nvCxnSpPr>
          <p:spPr>
            <a:xfrm>
              <a:off x="5833722" y="5071608"/>
              <a:ext cx="542400" cy="900"/>
            </a:xfrm>
            <a:prstGeom prst="straightConnector1">
              <a:avLst/>
            </a:prstGeom>
            <a:noFill/>
            <a:ln w="19050" cap="flat" cmpd="sng">
              <a:solidFill>
                <a:srgbClr val="5BBDFF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6" name="Google Shape;200;p3">
              <a:extLst>
                <a:ext uri="{FF2B5EF4-FFF2-40B4-BE49-F238E27FC236}">
                  <a16:creationId xmlns:a16="http://schemas.microsoft.com/office/drawing/2014/main" id="{E4AAF4FE-995C-1F41-B6E9-929F00CA3CEF}"/>
                </a:ext>
              </a:extLst>
            </p:cNvPr>
            <p:cNvCxnSpPr/>
            <p:nvPr/>
          </p:nvCxnSpPr>
          <p:spPr>
            <a:xfrm>
              <a:off x="5773627" y="5744240"/>
              <a:ext cx="574745" cy="895"/>
            </a:xfrm>
            <a:prstGeom prst="straightConnector1">
              <a:avLst/>
            </a:prstGeom>
            <a:noFill/>
            <a:ln w="19050" cap="flat" cmpd="sng">
              <a:solidFill>
                <a:srgbClr val="5BBDFF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7" name="Google Shape;201;p3">
              <a:extLst>
                <a:ext uri="{FF2B5EF4-FFF2-40B4-BE49-F238E27FC236}">
                  <a16:creationId xmlns:a16="http://schemas.microsoft.com/office/drawing/2014/main" id="{6877B7F9-4324-1647-B2C4-24B2E66A81D8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rot="10800000" flipH="1">
              <a:off x="6013785" y="6576031"/>
              <a:ext cx="185700" cy="3300"/>
            </a:xfrm>
            <a:prstGeom prst="straightConnector1">
              <a:avLst/>
            </a:prstGeom>
            <a:noFill/>
            <a:ln w="19050" cap="flat" cmpd="sng">
              <a:solidFill>
                <a:srgbClr val="5BBDFF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pic>
          <p:nvPicPr>
            <p:cNvPr id="38" name="Google Shape;198;p3">
              <a:extLst>
                <a:ext uri="{FF2B5EF4-FFF2-40B4-BE49-F238E27FC236}">
                  <a16:creationId xmlns:a16="http://schemas.microsoft.com/office/drawing/2014/main" id="{F2172C1E-68EE-9742-B7AE-14CF95FC2FE7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 l="52359" t="79023" r="20800"/>
            <a:stretch/>
          </p:blipFill>
          <p:spPr>
            <a:xfrm>
              <a:off x="4934317" y="4742860"/>
              <a:ext cx="899405" cy="6574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" name="Google Shape;202;p3">
              <a:extLst>
                <a:ext uri="{FF2B5EF4-FFF2-40B4-BE49-F238E27FC236}">
                  <a16:creationId xmlns:a16="http://schemas.microsoft.com/office/drawing/2014/main" id="{E091AE57-0DC9-3549-BC63-D0B172765199}"/>
                </a:ext>
              </a:extLst>
            </p:cNvPr>
            <p:cNvSpPr/>
            <p:nvPr/>
          </p:nvSpPr>
          <p:spPr>
            <a:xfrm>
              <a:off x="5132387" y="4749800"/>
              <a:ext cx="701681" cy="530225"/>
            </a:xfrm>
            <a:custGeom>
              <a:avLst/>
              <a:gdLst/>
              <a:ahLst/>
              <a:cxnLst/>
              <a:rect l="l" t="t" r="r" b="b"/>
              <a:pathLst>
                <a:path w="701681" h="530225" extrusionOk="0">
                  <a:moveTo>
                    <a:pt x="679456" y="441325"/>
                  </a:moveTo>
                  <a:cubicBezTo>
                    <a:pt x="674164" y="458787"/>
                    <a:pt x="667494" y="452947"/>
                    <a:pt x="660406" y="457200"/>
                  </a:cubicBezTo>
                  <a:cubicBezTo>
                    <a:pt x="656664" y="459445"/>
                    <a:pt x="651886" y="459121"/>
                    <a:pt x="647706" y="460375"/>
                  </a:cubicBezTo>
                  <a:cubicBezTo>
                    <a:pt x="641295" y="462298"/>
                    <a:pt x="635006" y="464608"/>
                    <a:pt x="628656" y="466725"/>
                  </a:cubicBezTo>
                  <a:cubicBezTo>
                    <a:pt x="610119" y="472904"/>
                    <a:pt x="628020" y="467487"/>
                    <a:pt x="600081" y="473075"/>
                  </a:cubicBezTo>
                  <a:cubicBezTo>
                    <a:pt x="595802" y="473931"/>
                    <a:pt x="591641" y="475303"/>
                    <a:pt x="587381" y="476250"/>
                  </a:cubicBezTo>
                  <a:cubicBezTo>
                    <a:pt x="570818" y="479931"/>
                    <a:pt x="557675" y="482003"/>
                    <a:pt x="539756" y="482600"/>
                  </a:cubicBezTo>
                  <a:cubicBezTo>
                    <a:pt x="486858" y="484363"/>
                    <a:pt x="433915" y="484401"/>
                    <a:pt x="381006" y="485775"/>
                  </a:cubicBezTo>
                  <a:cubicBezTo>
                    <a:pt x="352421" y="486517"/>
                    <a:pt x="323856" y="487892"/>
                    <a:pt x="295281" y="488950"/>
                  </a:cubicBezTo>
                  <a:cubicBezTo>
                    <a:pt x="254588" y="499123"/>
                    <a:pt x="327855" y="481165"/>
                    <a:pt x="225431" y="501650"/>
                  </a:cubicBezTo>
                  <a:cubicBezTo>
                    <a:pt x="177551" y="511226"/>
                    <a:pt x="237211" y="499032"/>
                    <a:pt x="196856" y="508000"/>
                  </a:cubicBezTo>
                  <a:cubicBezTo>
                    <a:pt x="191588" y="509171"/>
                    <a:pt x="186187" y="509755"/>
                    <a:pt x="180981" y="511175"/>
                  </a:cubicBezTo>
                  <a:cubicBezTo>
                    <a:pt x="174523" y="512936"/>
                    <a:pt x="168425" y="515902"/>
                    <a:pt x="161931" y="517525"/>
                  </a:cubicBezTo>
                  <a:cubicBezTo>
                    <a:pt x="155686" y="519086"/>
                    <a:pt x="149247" y="519745"/>
                    <a:pt x="142881" y="520700"/>
                  </a:cubicBezTo>
                  <a:cubicBezTo>
                    <a:pt x="90628" y="528538"/>
                    <a:pt x="113967" y="523166"/>
                    <a:pt x="85731" y="530225"/>
                  </a:cubicBezTo>
                  <a:cubicBezTo>
                    <a:pt x="49301" y="527189"/>
                    <a:pt x="49159" y="535438"/>
                    <a:pt x="28581" y="508000"/>
                  </a:cubicBezTo>
                  <a:cubicBezTo>
                    <a:pt x="25406" y="503767"/>
                    <a:pt x="22091" y="499635"/>
                    <a:pt x="19056" y="495300"/>
                  </a:cubicBezTo>
                  <a:cubicBezTo>
                    <a:pt x="14679" y="489048"/>
                    <a:pt x="6356" y="476250"/>
                    <a:pt x="6356" y="476250"/>
                  </a:cubicBezTo>
                  <a:cubicBezTo>
                    <a:pt x="4390" y="468386"/>
                    <a:pt x="-189" y="451506"/>
                    <a:pt x="6" y="444500"/>
                  </a:cubicBezTo>
                  <a:cubicBezTo>
                    <a:pt x="890" y="412692"/>
                    <a:pt x="3559" y="380947"/>
                    <a:pt x="6356" y="349250"/>
                  </a:cubicBezTo>
                  <a:cubicBezTo>
                    <a:pt x="7397" y="337454"/>
                    <a:pt x="14080" y="325651"/>
                    <a:pt x="22231" y="317500"/>
                  </a:cubicBezTo>
                  <a:cubicBezTo>
                    <a:pt x="28581" y="311150"/>
                    <a:pt x="33809" y="303431"/>
                    <a:pt x="41281" y="298450"/>
                  </a:cubicBezTo>
                  <a:cubicBezTo>
                    <a:pt x="44456" y="296333"/>
                    <a:pt x="47909" y="294583"/>
                    <a:pt x="50806" y="292100"/>
                  </a:cubicBezTo>
                  <a:cubicBezTo>
                    <a:pt x="55352" y="288204"/>
                    <a:pt x="58717" y="282992"/>
                    <a:pt x="63506" y="279400"/>
                  </a:cubicBezTo>
                  <a:cubicBezTo>
                    <a:pt x="67292" y="276560"/>
                    <a:pt x="72355" y="275801"/>
                    <a:pt x="76206" y="273050"/>
                  </a:cubicBezTo>
                  <a:cubicBezTo>
                    <a:pt x="79860" y="270440"/>
                    <a:pt x="82187" y="266282"/>
                    <a:pt x="85731" y="263525"/>
                  </a:cubicBezTo>
                  <a:cubicBezTo>
                    <a:pt x="91755" y="258840"/>
                    <a:pt x="104781" y="250825"/>
                    <a:pt x="104781" y="250825"/>
                  </a:cubicBezTo>
                  <a:cubicBezTo>
                    <a:pt x="106898" y="246592"/>
                    <a:pt x="108380" y="241976"/>
                    <a:pt x="111131" y="238125"/>
                  </a:cubicBezTo>
                  <a:cubicBezTo>
                    <a:pt x="116687" y="230347"/>
                    <a:pt x="122586" y="227313"/>
                    <a:pt x="130181" y="222250"/>
                  </a:cubicBezTo>
                  <a:cubicBezTo>
                    <a:pt x="135699" y="205696"/>
                    <a:pt x="129276" y="218469"/>
                    <a:pt x="142881" y="206375"/>
                  </a:cubicBezTo>
                  <a:cubicBezTo>
                    <a:pt x="149593" y="200409"/>
                    <a:pt x="153899" y="191341"/>
                    <a:pt x="161931" y="187325"/>
                  </a:cubicBezTo>
                  <a:cubicBezTo>
                    <a:pt x="196738" y="169922"/>
                    <a:pt x="154122" y="192903"/>
                    <a:pt x="184156" y="171450"/>
                  </a:cubicBezTo>
                  <a:cubicBezTo>
                    <a:pt x="188007" y="168699"/>
                    <a:pt x="193005" y="167851"/>
                    <a:pt x="196856" y="165100"/>
                  </a:cubicBezTo>
                  <a:cubicBezTo>
                    <a:pt x="200510" y="162490"/>
                    <a:pt x="202645" y="158066"/>
                    <a:pt x="206381" y="155575"/>
                  </a:cubicBezTo>
                  <a:cubicBezTo>
                    <a:pt x="209166" y="153719"/>
                    <a:pt x="212913" y="153897"/>
                    <a:pt x="215906" y="152400"/>
                  </a:cubicBezTo>
                  <a:cubicBezTo>
                    <a:pt x="219319" y="150693"/>
                    <a:pt x="222018" y="147757"/>
                    <a:pt x="225431" y="146050"/>
                  </a:cubicBezTo>
                  <a:cubicBezTo>
                    <a:pt x="230529" y="143501"/>
                    <a:pt x="236131" y="142088"/>
                    <a:pt x="241306" y="139700"/>
                  </a:cubicBezTo>
                  <a:cubicBezTo>
                    <a:pt x="249901" y="135733"/>
                    <a:pt x="258830" y="132251"/>
                    <a:pt x="266706" y="127000"/>
                  </a:cubicBezTo>
                  <a:lnTo>
                    <a:pt x="285756" y="114300"/>
                  </a:lnTo>
                  <a:cubicBezTo>
                    <a:pt x="288931" y="112183"/>
                    <a:pt x="291661" y="109157"/>
                    <a:pt x="295281" y="107950"/>
                  </a:cubicBezTo>
                  <a:cubicBezTo>
                    <a:pt x="334252" y="94960"/>
                    <a:pt x="295623" y="109367"/>
                    <a:pt x="330206" y="92075"/>
                  </a:cubicBezTo>
                  <a:cubicBezTo>
                    <a:pt x="333199" y="90578"/>
                    <a:pt x="336738" y="90397"/>
                    <a:pt x="339731" y="88900"/>
                  </a:cubicBezTo>
                  <a:cubicBezTo>
                    <a:pt x="351555" y="82988"/>
                    <a:pt x="348248" y="81802"/>
                    <a:pt x="358781" y="73025"/>
                  </a:cubicBezTo>
                  <a:cubicBezTo>
                    <a:pt x="361712" y="70582"/>
                    <a:pt x="364893" y="68382"/>
                    <a:pt x="368306" y="66675"/>
                  </a:cubicBezTo>
                  <a:cubicBezTo>
                    <a:pt x="371299" y="65178"/>
                    <a:pt x="374838" y="64997"/>
                    <a:pt x="377831" y="63500"/>
                  </a:cubicBezTo>
                  <a:cubicBezTo>
                    <a:pt x="401783" y="51524"/>
                    <a:pt x="385600" y="57700"/>
                    <a:pt x="403231" y="47625"/>
                  </a:cubicBezTo>
                  <a:cubicBezTo>
                    <a:pt x="407340" y="45277"/>
                    <a:pt x="411822" y="43623"/>
                    <a:pt x="415931" y="41275"/>
                  </a:cubicBezTo>
                  <a:cubicBezTo>
                    <a:pt x="419244" y="39382"/>
                    <a:pt x="421969" y="36475"/>
                    <a:pt x="425456" y="34925"/>
                  </a:cubicBezTo>
                  <a:cubicBezTo>
                    <a:pt x="431573" y="32207"/>
                    <a:pt x="438156" y="30692"/>
                    <a:pt x="444506" y="28575"/>
                  </a:cubicBezTo>
                  <a:lnTo>
                    <a:pt x="454031" y="25400"/>
                  </a:lnTo>
                  <a:cubicBezTo>
                    <a:pt x="457206" y="24342"/>
                    <a:pt x="460309" y="23037"/>
                    <a:pt x="463556" y="22225"/>
                  </a:cubicBezTo>
                  <a:lnTo>
                    <a:pt x="476256" y="19050"/>
                  </a:lnTo>
                  <a:cubicBezTo>
                    <a:pt x="479431" y="15875"/>
                    <a:pt x="481765" y="11533"/>
                    <a:pt x="485781" y="9525"/>
                  </a:cubicBezTo>
                  <a:cubicBezTo>
                    <a:pt x="490608" y="7112"/>
                    <a:pt x="496603" y="8245"/>
                    <a:pt x="501656" y="6350"/>
                  </a:cubicBezTo>
                  <a:cubicBezTo>
                    <a:pt x="505229" y="5010"/>
                    <a:pt x="508006" y="2117"/>
                    <a:pt x="511181" y="0"/>
                  </a:cubicBezTo>
                  <a:cubicBezTo>
                    <a:pt x="565156" y="1058"/>
                    <a:pt x="619195" y="338"/>
                    <a:pt x="673106" y="3175"/>
                  </a:cubicBezTo>
                  <a:cubicBezTo>
                    <a:pt x="679790" y="3527"/>
                    <a:pt x="686587" y="5812"/>
                    <a:pt x="692156" y="9525"/>
                  </a:cubicBezTo>
                  <a:lnTo>
                    <a:pt x="701681" y="15875"/>
                  </a:lnTo>
                  <a:cubicBezTo>
                    <a:pt x="692480" y="135493"/>
                    <a:pt x="703452" y="-18051"/>
                    <a:pt x="695331" y="254000"/>
                  </a:cubicBezTo>
                  <a:cubicBezTo>
                    <a:pt x="695170" y="259394"/>
                    <a:pt x="693043" y="264552"/>
                    <a:pt x="692156" y="269875"/>
                  </a:cubicBezTo>
                  <a:cubicBezTo>
                    <a:pt x="690926" y="277257"/>
                    <a:pt x="690039" y="284692"/>
                    <a:pt x="688981" y="292100"/>
                  </a:cubicBezTo>
                  <a:cubicBezTo>
                    <a:pt x="690039" y="312208"/>
                    <a:pt x="691175" y="332313"/>
                    <a:pt x="692156" y="352425"/>
                  </a:cubicBezTo>
                  <a:cubicBezTo>
                    <a:pt x="695427" y="419483"/>
                    <a:pt x="684748" y="423863"/>
                    <a:pt x="679456" y="441325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9900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0" name="Google Shape;203;p3">
              <a:extLst>
                <a:ext uri="{FF2B5EF4-FFF2-40B4-BE49-F238E27FC236}">
                  <a16:creationId xmlns:a16="http://schemas.microsoft.com/office/drawing/2014/main" id="{AD25F597-218D-934F-BF23-51D84A7DDB3D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l="37328" t="66743" r="5771" b="10718"/>
            <a:stretch/>
          </p:blipFill>
          <p:spPr>
            <a:xfrm>
              <a:off x="4926860" y="5452566"/>
              <a:ext cx="914318" cy="591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" name="Google Shape;204;p3">
              <a:extLst>
                <a:ext uri="{FF2B5EF4-FFF2-40B4-BE49-F238E27FC236}">
                  <a16:creationId xmlns:a16="http://schemas.microsoft.com/office/drawing/2014/main" id="{A9AD35F5-BDF1-804D-A12A-413A5C1390E6}"/>
                </a:ext>
              </a:extLst>
            </p:cNvPr>
            <p:cNvSpPr/>
            <p:nvPr/>
          </p:nvSpPr>
          <p:spPr>
            <a:xfrm>
              <a:off x="5075238" y="5451378"/>
              <a:ext cx="761112" cy="517621"/>
            </a:xfrm>
            <a:custGeom>
              <a:avLst/>
              <a:gdLst/>
              <a:ahLst/>
              <a:cxnLst/>
              <a:rect l="l" t="t" r="r" b="b"/>
              <a:pathLst>
                <a:path w="761112" h="517621" extrusionOk="0">
                  <a:moveTo>
                    <a:pt x="758825" y="473171"/>
                  </a:moveTo>
                  <a:cubicBezTo>
                    <a:pt x="627724" y="495264"/>
                    <a:pt x="737389" y="474981"/>
                    <a:pt x="638969" y="486665"/>
                  </a:cubicBezTo>
                  <a:lnTo>
                    <a:pt x="396875" y="514446"/>
                  </a:lnTo>
                  <a:cubicBezTo>
                    <a:pt x="353351" y="519605"/>
                    <a:pt x="384175" y="516563"/>
                    <a:pt x="377825" y="517621"/>
                  </a:cubicBezTo>
                  <a:lnTo>
                    <a:pt x="19050" y="514446"/>
                  </a:lnTo>
                  <a:cubicBezTo>
                    <a:pt x="15235" y="514347"/>
                    <a:pt x="11909" y="511076"/>
                    <a:pt x="9525" y="508096"/>
                  </a:cubicBezTo>
                  <a:cubicBezTo>
                    <a:pt x="7434" y="505483"/>
                    <a:pt x="7668" y="501647"/>
                    <a:pt x="6350" y="498571"/>
                  </a:cubicBezTo>
                  <a:cubicBezTo>
                    <a:pt x="4486" y="494221"/>
                    <a:pt x="2117" y="490104"/>
                    <a:pt x="0" y="485871"/>
                  </a:cubicBezTo>
                  <a:cubicBezTo>
                    <a:pt x="1058" y="475288"/>
                    <a:pt x="47" y="464287"/>
                    <a:pt x="3175" y="454121"/>
                  </a:cubicBezTo>
                  <a:cubicBezTo>
                    <a:pt x="4495" y="449829"/>
                    <a:pt x="10209" y="448332"/>
                    <a:pt x="12700" y="444596"/>
                  </a:cubicBezTo>
                  <a:cubicBezTo>
                    <a:pt x="14556" y="441811"/>
                    <a:pt x="13820" y="437713"/>
                    <a:pt x="15875" y="435071"/>
                  </a:cubicBezTo>
                  <a:cubicBezTo>
                    <a:pt x="43647" y="399364"/>
                    <a:pt x="24037" y="424187"/>
                    <a:pt x="44450" y="412846"/>
                  </a:cubicBezTo>
                  <a:cubicBezTo>
                    <a:pt x="51121" y="409140"/>
                    <a:pt x="57150" y="404379"/>
                    <a:pt x="63500" y="400146"/>
                  </a:cubicBezTo>
                  <a:cubicBezTo>
                    <a:pt x="66675" y="398029"/>
                    <a:pt x="69612" y="395503"/>
                    <a:pt x="73025" y="393796"/>
                  </a:cubicBezTo>
                  <a:cubicBezTo>
                    <a:pt x="77258" y="391679"/>
                    <a:pt x="81616" y="389794"/>
                    <a:pt x="85725" y="387446"/>
                  </a:cubicBezTo>
                  <a:cubicBezTo>
                    <a:pt x="89038" y="385553"/>
                    <a:pt x="91837" y="382803"/>
                    <a:pt x="95250" y="381096"/>
                  </a:cubicBezTo>
                  <a:cubicBezTo>
                    <a:pt x="98243" y="379599"/>
                    <a:pt x="101782" y="379418"/>
                    <a:pt x="104775" y="377921"/>
                  </a:cubicBezTo>
                  <a:cubicBezTo>
                    <a:pt x="108188" y="376214"/>
                    <a:pt x="110887" y="373278"/>
                    <a:pt x="114300" y="371571"/>
                  </a:cubicBezTo>
                  <a:cubicBezTo>
                    <a:pt x="119398" y="369022"/>
                    <a:pt x="124883" y="367338"/>
                    <a:pt x="130175" y="365221"/>
                  </a:cubicBezTo>
                  <a:cubicBezTo>
                    <a:pt x="133350" y="362046"/>
                    <a:pt x="136251" y="358571"/>
                    <a:pt x="139700" y="355696"/>
                  </a:cubicBezTo>
                  <a:cubicBezTo>
                    <a:pt x="142631" y="353253"/>
                    <a:pt x="146527" y="352044"/>
                    <a:pt x="149225" y="349346"/>
                  </a:cubicBezTo>
                  <a:cubicBezTo>
                    <a:pt x="170392" y="328179"/>
                    <a:pt x="139700" y="350404"/>
                    <a:pt x="165100" y="333471"/>
                  </a:cubicBezTo>
                  <a:cubicBezTo>
                    <a:pt x="169333" y="327121"/>
                    <a:pt x="172404" y="319817"/>
                    <a:pt x="177800" y="314421"/>
                  </a:cubicBezTo>
                  <a:cubicBezTo>
                    <a:pt x="184150" y="308071"/>
                    <a:pt x="191869" y="302843"/>
                    <a:pt x="196850" y="295371"/>
                  </a:cubicBezTo>
                  <a:cubicBezTo>
                    <a:pt x="198967" y="292196"/>
                    <a:pt x="200328" y="288359"/>
                    <a:pt x="203200" y="285846"/>
                  </a:cubicBezTo>
                  <a:cubicBezTo>
                    <a:pt x="208943" y="280820"/>
                    <a:pt x="215900" y="277379"/>
                    <a:pt x="222250" y="273146"/>
                  </a:cubicBezTo>
                  <a:lnTo>
                    <a:pt x="231775" y="266796"/>
                  </a:lnTo>
                  <a:lnTo>
                    <a:pt x="241300" y="260446"/>
                  </a:lnTo>
                  <a:cubicBezTo>
                    <a:pt x="244475" y="258329"/>
                    <a:pt x="247205" y="255303"/>
                    <a:pt x="250825" y="254096"/>
                  </a:cubicBezTo>
                  <a:lnTo>
                    <a:pt x="260350" y="250921"/>
                  </a:lnTo>
                  <a:cubicBezTo>
                    <a:pt x="268568" y="242703"/>
                    <a:pt x="277532" y="232494"/>
                    <a:pt x="288925" y="228696"/>
                  </a:cubicBezTo>
                  <a:lnTo>
                    <a:pt x="298450" y="225521"/>
                  </a:lnTo>
                  <a:cubicBezTo>
                    <a:pt x="319589" y="204382"/>
                    <a:pt x="296823" y="224308"/>
                    <a:pt x="317500" y="212821"/>
                  </a:cubicBezTo>
                  <a:cubicBezTo>
                    <a:pt x="324171" y="209115"/>
                    <a:pt x="330200" y="204354"/>
                    <a:pt x="336550" y="200121"/>
                  </a:cubicBezTo>
                  <a:cubicBezTo>
                    <a:pt x="348002" y="192486"/>
                    <a:pt x="356426" y="187770"/>
                    <a:pt x="365125" y="174721"/>
                  </a:cubicBezTo>
                  <a:cubicBezTo>
                    <a:pt x="367242" y="171546"/>
                    <a:pt x="368940" y="168048"/>
                    <a:pt x="371475" y="165196"/>
                  </a:cubicBezTo>
                  <a:cubicBezTo>
                    <a:pt x="377441" y="158484"/>
                    <a:pt x="390525" y="146146"/>
                    <a:pt x="390525" y="146146"/>
                  </a:cubicBezTo>
                  <a:cubicBezTo>
                    <a:pt x="391583" y="142971"/>
                    <a:pt x="392203" y="139614"/>
                    <a:pt x="393700" y="136621"/>
                  </a:cubicBezTo>
                  <a:cubicBezTo>
                    <a:pt x="395407" y="133208"/>
                    <a:pt x="397832" y="130201"/>
                    <a:pt x="400050" y="127096"/>
                  </a:cubicBezTo>
                  <a:cubicBezTo>
                    <a:pt x="406233" y="118440"/>
                    <a:pt x="410955" y="111658"/>
                    <a:pt x="419100" y="104871"/>
                  </a:cubicBezTo>
                  <a:cubicBezTo>
                    <a:pt x="422031" y="102428"/>
                    <a:pt x="425450" y="100638"/>
                    <a:pt x="428625" y="98521"/>
                  </a:cubicBezTo>
                  <a:cubicBezTo>
                    <a:pt x="430890" y="91727"/>
                    <a:pt x="432357" y="84540"/>
                    <a:pt x="438150" y="79471"/>
                  </a:cubicBezTo>
                  <a:cubicBezTo>
                    <a:pt x="443893" y="74445"/>
                    <a:pt x="450850" y="71004"/>
                    <a:pt x="457200" y="66771"/>
                  </a:cubicBezTo>
                  <a:cubicBezTo>
                    <a:pt x="460375" y="64654"/>
                    <a:pt x="463105" y="61628"/>
                    <a:pt x="466725" y="60421"/>
                  </a:cubicBezTo>
                  <a:cubicBezTo>
                    <a:pt x="469900" y="59363"/>
                    <a:pt x="473312" y="58849"/>
                    <a:pt x="476250" y="57246"/>
                  </a:cubicBezTo>
                  <a:cubicBezTo>
                    <a:pt x="485015" y="52465"/>
                    <a:pt x="493343" y="46909"/>
                    <a:pt x="501650" y="41371"/>
                  </a:cubicBezTo>
                  <a:cubicBezTo>
                    <a:pt x="504825" y="39254"/>
                    <a:pt x="507688" y="36571"/>
                    <a:pt x="511175" y="35021"/>
                  </a:cubicBezTo>
                  <a:cubicBezTo>
                    <a:pt x="517292" y="32303"/>
                    <a:pt x="523875" y="30788"/>
                    <a:pt x="530225" y="28671"/>
                  </a:cubicBezTo>
                  <a:cubicBezTo>
                    <a:pt x="533400" y="27613"/>
                    <a:pt x="536965" y="27352"/>
                    <a:pt x="539750" y="25496"/>
                  </a:cubicBezTo>
                  <a:cubicBezTo>
                    <a:pt x="542925" y="23379"/>
                    <a:pt x="546170" y="21364"/>
                    <a:pt x="549275" y="19146"/>
                  </a:cubicBezTo>
                  <a:cubicBezTo>
                    <a:pt x="553581" y="16070"/>
                    <a:pt x="557381" y="12246"/>
                    <a:pt x="561975" y="9621"/>
                  </a:cubicBezTo>
                  <a:cubicBezTo>
                    <a:pt x="565518" y="7597"/>
                    <a:pt x="581451" y="3958"/>
                    <a:pt x="584200" y="3271"/>
                  </a:cubicBezTo>
                  <a:cubicBezTo>
                    <a:pt x="594783" y="4329"/>
                    <a:pt x="605421" y="4942"/>
                    <a:pt x="615950" y="6446"/>
                  </a:cubicBezTo>
                  <a:cubicBezTo>
                    <a:pt x="620270" y="7063"/>
                    <a:pt x="624291" y="9427"/>
                    <a:pt x="628650" y="9621"/>
                  </a:cubicBezTo>
                  <a:cubicBezTo>
                    <a:pt x="640556" y="16765"/>
                    <a:pt x="753263" y="-16490"/>
                    <a:pt x="754064" y="11209"/>
                  </a:cubicBezTo>
                  <a:cubicBezTo>
                    <a:pt x="756710" y="102755"/>
                    <a:pt x="765120" y="357276"/>
                    <a:pt x="758825" y="47317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9900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" name="Google Shape;205;p3">
              <a:extLst>
                <a:ext uri="{FF2B5EF4-FFF2-40B4-BE49-F238E27FC236}">
                  <a16:creationId xmlns:a16="http://schemas.microsoft.com/office/drawing/2014/main" id="{72CDB4E7-8F53-1449-AEA9-BFC531ED8C4D}"/>
                </a:ext>
              </a:extLst>
            </p:cNvPr>
            <p:cNvGrpSpPr/>
            <p:nvPr/>
          </p:nvGrpSpPr>
          <p:grpSpPr>
            <a:xfrm>
              <a:off x="6376113" y="4743755"/>
              <a:ext cx="901940" cy="657495"/>
              <a:chOff x="6337125" y="4743755"/>
              <a:chExt cx="901940" cy="657495"/>
            </a:xfrm>
          </p:grpSpPr>
          <p:pic>
            <p:nvPicPr>
              <p:cNvPr id="113" name="Google Shape;199;p3">
                <a:extLst>
                  <a:ext uri="{FF2B5EF4-FFF2-40B4-BE49-F238E27FC236}">
                    <a16:creationId xmlns:a16="http://schemas.microsoft.com/office/drawing/2014/main" id="{B4F0B164-B00F-2949-B417-01B778E598FF}"/>
                  </a:ext>
                </a:extLst>
              </p:cNvPr>
              <p:cNvPicPr preferRelativeResize="0"/>
              <p:nvPr/>
            </p:nvPicPr>
            <p:blipFill rotWithShape="1">
              <a:blip r:embed="rId9">
                <a:alphaModFix/>
              </a:blip>
              <a:srcRect l="52359" t="79023" r="20800"/>
              <a:stretch/>
            </p:blipFill>
            <p:spPr>
              <a:xfrm>
                <a:off x="6337125" y="4743755"/>
                <a:ext cx="899405" cy="6574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4" name="Google Shape;206;p3">
                <a:extLst>
                  <a:ext uri="{FF2B5EF4-FFF2-40B4-BE49-F238E27FC236}">
                    <a16:creationId xmlns:a16="http://schemas.microsoft.com/office/drawing/2014/main" id="{B1F46AB4-CB39-3345-B2E8-251003F7C90C}"/>
                  </a:ext>
                </a:extLst>
              </p:cNvPr>
              <p:cNvSpPr/>
              <p:nvPr/>
            </p:nvSpPr>
            <p:spPr>
              <a:xfrm>
                <a:off x="6537384" y="4748705"/>
                <a:ext cx="701681" cy="530225"/>
              </a:xfrm>
              <a:custGeom>
                <a:avLst/>
                <a:gdLst/>
                <a:ahLst/>
                <a:cxnLst/>
                <a:rect l="l" t="t" r="r" b="b"/>
                <a:pathLst>
                  <a:path w="701681" h="530225" extrusionOk="0">
                    <a:moveTo>
                      <a:pt x="679456" y="441325"/>
                    </a:moveTo>
                    <a:cubicBezTo>
                      <a:pt x="674164" y="458787"/>
                      <a:pt x="667494" y="452947"/>
                      <a:pt x="660406" y="457200"/>
                    </a:cubicBezTo>
                    <a:cubicBezTo>
                      <a:pt x="656664" y="459445"/>
                      <a:pt x="651886" y="459121"/>
                      <a:pt x="647706" y="460375"/>
                    </a:cubicBezTo>
                    <a:cubicBezTo>
                      <a:pt x="641295" y="462298"/>
                      <a:pt x="635006" y="464608"/>
                      <a:pt x="628656" y="466725"/>
                    </a:cubicBezTo>
                    <a:cubicBezTo>
                      <a:pt x="610119" y="472904"/>
                      <a:pt x="628020" y="467487"/>
                      <a:pt x="600081" y="473075"/>
                    </a:cubicBezTo>
                    <a:cubicBezTo>
                      <a:pt x="595802" y="473931"/>
                      <a:pt x="591641" y="475303"/>
                      <a:pt x="587381" y="476250"/>
                    </a:cubicBezTo>
                    <a:cubicBezTo>
                      <a:pt x="570818" y="479931"/>
                      <a:pt x="557675" y="482003"/>
                      <a:pt x="539756" y="482600"/>
                    </a:cubicBezTo>
                    <a:cubicBezTo>
                      <a:pt x="486858" y="484363"/>
                      <a:pt x="433915" y="484401"/>
                      <a:pt x="381006" y="485775"/>
                    </a:cubicBezTo>
                    <a:cubicBezTo>
                      <a:pt x="352421" y="486517"/>
                      <a:pt x="323856" y="487892"/>
                      <a:pt x="295281" y="488950"/>
                    </a:cubicBezTo>
                    <a:cubicBezTo>
                      <a:pt x="254588" y="499123"/>
                      <a:pt x="327855" y="481165"/>
                      <a:pt x="225431" y="501650"/>
                    </a:cubicBezTo>
                    <a:cubicBezTo>
                      <a:pt x="177551" y="511226"/>
                      <a:pt x="237211" y="499032"/>
                      <a:pt x="196856" y="508000"/>
                    </a:cubicBezTo>
                    <a:cubicBezTo>
                      <a:pt x="191588" y="509171"/>
                      <a:pt x="186187" y="509755"/>
                      <a:pt x="180981" y="511175"/>
                    </a:cubicBezTo>
                    <a:cubicBezTo>
                      <a:pt x="174523" y="512936"/>
                      <a:pt x="168425" y="515902"/>
                      <a:pt x="161931" y="517525"/>
                    </a:cubicBezTo>
                    <a:cubicBezTo>
                      <a:pt x="155686" y="519086"/>
                      <a:pt x="149247" y="519745"/>
                      <a:pt x="142881" y="520700"/>
                    </a:cubicBezTo>
                    <a:cubicBezTo>
                      <a:pt x="90628" y="528538"/>
                      <a:pt x="113967" y="523166"/>
                      <a:pt x="85731" y="530225"/>
                    </a:cubicBezTo>
                    <a:cubicBezTo>
                      <a:pt x="49301" y="527189"/>
                      <a:pt x="49159" y="535438"/>
                      <a:pt x="28581" y="508000"/>
                    </a:cubicBezTo>
                    <a:cubicBezTo>
                      <a:pt x="25406" y="503767"/>
                      <a:pt x="22091" y="499635"/>
                      <a:pt x="19056" y="495300"/>
                    </a:cubicBezTo>
                    <a:cubicBezTo>
                      <a:pt x="14679" y="489048"/>
                      <a:pt x="6356" y="476250"/>
                      <a:pt x="6356" y="476250"/>
                    </a:cubicBezTo>
                    <a:cubicBezTo>
                      <a:pt x="4390" y="468386"/>
                      <a:pt x="-189" y="451506"/>
                      <a:pt x="6" y="444500"/>
                    </a:cubicBezTo>
                    <a:cubicBezTo>
                      <a:pt x="890" y="412692"/>
                      <a:pt x="3559" y="380947"/>
                      <a:pt x="6356" y="349250"/>
                    </a:cubicBezTo>
                    <a:cubicBezTo>
                      <a:pt x="7397" y="337454"/>
                      <a:pt x="14080" y="325651"/>
                      <a:pt x="22231" y="317500"/>
                    </a:cubicBezTo>
                    <a:cubicBezTo>
                      <a:pt x="28581" y="311150"/>
                      <a:pt x="33809" y="303431"/>
                      <a:pt x="41281" y="298450"/>
                    </a:cubicBezTo>
                    <a:cubicBezTo>
                      <a:pt x="44456" y="296333"/>
                      <a:pt x="47909" y="294583"/>
                      <a:pt x="50806" y="292100"/>
                    </a:cubicBezTo>
                    <a:cubicBezTo>
                      <a:pt x="55352" y="288204"/>
                      <a:pt x="58717" y="282992"/>
                      <a:pt x="63506" y="279400"/>
                    </a:cubicBezTo>
                    <a:cubicBezTo>
                      <a:pt x="67292" y="276560"/>
                      <a:pt x="72355" y="275801"/>
                      <a:pt x="76206" y="273050"/>
                    </a:cubicBezTo>
                    <a:cubicBezTo>
                      <a:pt x="79860" y="270440"/>
                      <a:pt x="82187" y="266282"/>
                      <a:pt x="85731" y="263525"/>
                    </a:cubicBezTo>
                    <a:cubicBezTo>
                      <a:pt x="91755" y="258840"/>
                      <a:pt x="104781" y="250825"/>
                      <a:pt x="104781" y="250825"/>
                    </a:cubicBezTo>
                    <a:cubicBezTo>
                      <a:pt x="106898" y="246592"/>
                      <a:pt x="108380" y="241976"/>
                      <a:pt x="111131" y="238125"/>
                    </a:cubicBezTo>
                    <a:cubicBezTo>
                      <a:pt x="116687" y="230347"/>
                      <a:pt x="122586" y="227313"/>
                      <a:pt x="130181" y="222250"/>
                    </a:cubicBezTo>
                    <a:cubicBezTo>
                      <a:pt x="135699" y="205696"/>
                      <a:pt x="129276" y="218469"/>
                      <a:pt x="142881" y="206375"/>
                    </a:cubicBezTo>
                    <a:cubicBezTo>
                      <a:pt x="149593" y="200409"/>
                      <a:pt x="153899" y="191341"/>
                      <a:pt x="161931" y="187325"/>
                    </a:cubicBezTo>
                    <a:cubicBezTo>
                      <a:pt x="196738" y="169922"/>
                      <a:pt x="154122" y="192903"/>
                      <a:pt x="184156" y="171450"/>
                    </a:cubicBezTo>
                    <a:cubicBezTo>
                      <a:pt x="188007" y="168699"/>
                      <a:pt x="193005" y="167851"/>
                      <a:pt x="196856" y="165100"/>
                    </a:cubicBezTo>
                    <a:cubicBezTo>
                      <a:pt x="200510" y="162490"/>
                      <a:pt x="202645" y="158066"/>
                      <a:pt x="206381" y="155575"/>
                    </a:cubicBezTo>
                    <a:cubicBezTo>
                      <a:pt x="209166" y="153719"/>
                      <a:pt x="212913" y="153897"/>
                      <a:pt x="215906" y="152400"/>
                    </a:cubicBezTo>
                    <a:cubicBezTo>
                      <a:pt x="219319" y="150693"/>
                      <a:pt x="222018" y="147757"/>
                      <a:pt x="225431" y="146050"/>
                    </a:cubicBezTo>
                    <a:cubicBezTo>
                      <a:pt x="230529" y="143501"/>
                      <a:pt x="236131" y="142088"/>
                      <a:pt x="241306" y="139700"/>
                    </a:cubicBezTo>
                    <a:cubicBezTo>
                      <a:pt x="249901" y="135733"/>
                      <a:pt x="258830" y="132251"/>
                      <a:pt x="266706" y="127000"/>
                    </a:cubicBezTo>
                    <a:lnTo>
                      <a:pt x="285756" y="114300"/>
                    </a:lnTo>
                    <a:cubicBezTo>
                      <a:pt x="288931" y="112183"/>
                      <a:pt x="291661" y="109157"/>
                      <a:pt x="295281" y="107950"/>
                    </a:cubicBezTo>
                    <a:cubicBezTo>
                      <a:pt x="334252" y="94960"/>
                      <a:pt x="295623" y="109367"/>
                      <a:pt x="330206" y="92075"/>
                    </a:cubicBezTo>
                    <a:cubicBezTo>
                      <a:pt x="333199" y="90578"/>
                      <a:pt x="336738" y="90397"/>
                      <a:pt x="339731" y="88900"/>
                    </a:cubicBezTo>
                    <a:cubicBezTo>
                      <a:pt x="351555" y="82988"/>
                      <a:pt x="348248" y="81802"/>
                      <a:pt x="358781" y="73025"/>
                    </a:cubicBezTo>
                    <a:cubicBezTo>
                      <a:pt x="361712" y="70582"/>
                      <a:pt x="364893" y="68382"/>
                      <a:pt x="368306" y="66675"/>
                    </a:cubicBezTo>
                    <a:cubicBezTo>
                      <a:pt x="371299" y="65178"/>
                      <a:pt x="374838" y="64997"/>
                      <a:pt x="377831" y="63500"/>
                    </a:cubicBezTo>
                    <a:cubicBezTo>
                      <a:pt x="401783" y="51524"/>
                      <a:pt x="385600" y="57700"/>
                      <a:pt x="403231" y="47625"/>
                    </a:cubicBezTo>
                    <a:cubicBezTo>
                      <a:pt x="407340" y="45277"/>
                      <a:pt x="411822" y="43623"/>
                      <a:pt x="415931" y="41275"/>
                    </a:cubicBezTo>
                    <a:cubicBezTo>
                      <a:pt x="419244" y="39382"/>
                      <a:pt x="421969" y="36475"/>
                      <a:pt x="425456" y="34925"/>
                    </a:cubicBezTo>
                    <a:cubicBezTo>
                      <a:pt x="431573" y="32207"/>
                      <a:pt x="438156" y="30692"/>
                      <a:pt x="444506" y="28575"/>
                    </a:cubicBezTo>
                    <a:lnTo>
                      <a:pt x="454031" y="25400"/>
                    </a:lnTo>
                    <a:cubicBezTo>
                      <a:pt x="457206" y="24342"/>
                      <a:pt x="460309" y="23037"/>
                      <a:pt x="463556" y="22225"/>
                    </a:cubicBezTo>
                    <a:lnTo>
                      <a:pt x="476256" y="19050"/>
                    </a:lnTo>
                    <a:cubicBezTo>
                      <a:pt x="479431" y="15875"/>
                      <a:pt x="481765" y="11533"/>
                      <a:pt x="485781" y="9525"/>
                    </a:cubicBezTo>
                    <a:cubicBezTo>
                      <a:pt x="490608" y="7112"/>
                      <a:pt x="496603" y="8245"/>
                      <a:pt x="501656" y="6350"/>
                    </a:cubicBezTo>
                    <a:cubicBezTo>
                      <a:pt x="505229" y="5010"/>
                      <a:pt x="508006" y="2117"/>
                      <a:pt x="511181" y="0"/>
                    </a:cubicBezTo>
                    <a:cubicBezTo>
                      <a:pt x="565156" y="1058"/>
                      <a:pt x="619195" y="338"/>
                      <a:pt x="673106" y="3175"/>
                    </a:cubicBezTo>
                    <a:cubicBezTo>
                      <a:pt x="679790" y="3527"/>
                      <a:pt x="686587" y="5812"/>
                      <a:pt x="692156" y="9525"/>
                    </a:cubicBezTo>
                    <a:lnTo>
                      <a:pt x="701681" y="15875"/>
                    </a:lnTo>
                    <a:cubicBezTo>
                      <a:pt x="692480" y="135493"/>
                      <a:pt x="703452" y="-18051"/>
                      <a:pt x="695331" y="254000"/>
                    </a:cubicBezTo>
                    <a:cubicBezTo>
                      <a:pt x="695170" y="259394"/>
                      <a:pt x="693043" y="264552"/>
                      <a:pt x="692156" y="269875"/>
                    </a:cubicBezTo>
                    <a:cubicBezTo>
                      <a:pt x="690926" y="277257"/>
                      <a:pt x="690039" y="284692"/>
                      <a:pt x="688981" y="292100"/>
                    </a:cubicBezTo>
                    <a:cubicBezTo>
                      <a:pt x="690039" y="312208"/>
                      <a:pt x="691175" y="332313"/>
                      <a:pt x="692156" y="352425"/>
                    </a:cubicBezTo>
                    <a:cubicBezTo>
                      <a:pt x="695427" y="419483"/>
                      <a:pt x="684748" y="423863"/>
                      <a:pt x="679456" y="441325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9900F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" name="Google Shape;207;p3">
              <a:extLst>
                <a:ext uri="{FF2B5EF4-FFF2-40B4-BE49-F238E27FC236}">
                  <a16:creationId xmlns:a16="http://schemas.microsoft.com/office/drawing/2014/main" id="{77231348-9DE3-5947-9424-B1A71B209D97}"/>
                </a:ext>
              </a:extLst>
            </p:cNvPr>
            <p:cNvGrpSpPr/>
            <p:nvPr/>
          </p:nvGrpSpPr>
          <p:grpSpPr>
            <a:xfrm>
              <a:off x="6368375" y="5453461"/>
              <a:ext cx="917416" cy="591299"/>
              <a:chOff x="6333459" y="5453461"/>
              <a:chExt cx="917416" cy="591299"/>
            </a:xfrm>
          </p:grpSpPr>
          <p:pic>
            <p:nvPicPr>
              <p:cNvPr id="111" name="Google Shape;208;p3">
                <a:extLst>
                  <a:ext uri="{FF2B5EF4-FFF2-40B4-BE49-F238E27FC236}">
                    <a16:creationId xmlns:a16="http://schemas.microsoft.com/office/drawing/2014/main" id="{A4F5EDDF-1B02-9A4C-9959-689E7BE8B14F}"/>
                  </a:ext>
                </a:extLst>
              </p:cNvPr>
              <p:cNvPicPr preferRelativeResize="0"/>
              <p:nvPr/>
            </p:nvPicPr>
            <p:blipFill rotWithShape="1">
              <a:blip r:embed="rId10">
                <a:alphaModFix/>
              </a:blip>
              <a:srcRect l="37328" t="66743" r="5771" b="10718"/>
              <a:stretch/>
            </p:blipFill>
            <p:spPr>
              <a:xfrm>
                <a:off x="6333459" y="5453461"/>
                <a:ext cx="914318" cy="5912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2" name="Google Shape;209;p3">
                <a:extLst>
                  <a:ext uri="{FF2B5EF4-FFF2-40B4-BE49-F238E27FC236}">
                    <a16:creationId xmlns:a16="http://schemas.microsoft.com/office/drawing/2014/main" id="{0086E9C6-C10F-7641-93A7-3D42C1050D6C}"/>
                  </a:ext>
                </a:extLst>
              </p:cNvPr>
              <p:cNvSpPr/>
              <p:nvPr/>
            </p:nvSpPr>
            <p:spPr>
              <a:xfrm>
                <a:off x="6489763" y="5455046"/>
                <a:ext cx="761112" cy="517621"/>
              </a:xfrm>
              <a:custGeom>
                <a:avLst/>
                <a:gdLst/>
                <a:ahLst/>
                <a:cxnLst/>
                <a:rect l="l" t="t" r="r" b="b"/>
                <a:pathLst>
                  <a:path w="761112" h="517621" extrusionOk="0">
                    <a:moveTo>
                      <a:pt x="758825" y="473171"/>
                    </a:moveTo>
                    <a:cubicBezTo>
                      <a:pt x="627724" y="495264"/>
                      <a:pt x="737389" y="474981"/>
                      <a:pt x="638969" y="486665"/>
                    </a:cubicBezTo>
                    <a:lnTo>
                      <a:pt x="396875" y="514446"/>
                    </a:lnTo>
                    <a:cubicBezTo>
                      <a:pt x="353351" y="519605"/>
                      <a:pt x="384175" y="516563"/>
                      <a:pt x="377825" y="517621"/>
                    </a:cubicBezTo>
                    <a:lnTo>
                      <a:pt x="19050" y="514446"/>
                    </a:lnTo>
                    <a:cubicBezTo>
                      <a:pt x="15235" y="514347"/>
                      <a:pt x="11909" y="511076"/>
                      <a:pt x="9525" y="508096"/>
                    </a:cubicBezTo>
                    <a:cubicBezTo>
                      <a:pt x="7434" y="505483"/>
                      <a:pt x="7668" y="501647"/>
                      <a:pt x="6350" y="498571"/>
                    </a:cubicBezTo>
                    <a:cubicBezTo>
                      <a:pt x="4486" y="494221"/>
                      <a:pt x="2117" y="490104"/>
                      <a:pt x="0" y="485871"/>
                    </a:cubicBezTo>
                    <a:cubicBezTo>
                      <a:pt x="1058" y="475288"/>
                      <a:pt x="47" y="464287"/>
                      <a:pt x="3175" y="454121"/>
                    </a:cubicBezTo>
                    <a:cubicBezTo>
                      <a:pt x="4495" y="449829"/>
                      <a:pt x="10209" y="448332"/>
                      <a:pt x="12700" y="444596"/>
                    </a:cubicBezTo>
                    <a:cubicBezTo>
                      <a:pt x="14556" y="441811"/>
                      <a:pt x="13820" y="437713"/>
                      <a:pt x="15875" y="435071"/>
                    </a:cubicBezTo>
                    <a:cubicBezTo>
                      <a:pt x="43647" y="399364"/>
                      <a:pt x="24037" y="424187"/>
                      <a:pt x="44450" y="412846"/>
                    </a:cubicBezTo>
                    <a:cubicBezTo>
                      <a:pt x="51121" y="409140"/>
                      <a:pt x="57150" y="404379"/>
                      <a:pt x="63500" y="400146"/>
                    </a:cubicBezTo>
                    <a:cubicBezTo>
                      <a:pt x="66675" y="398029"/>
                      <a:pt x="69612" y="395503"/>
                      <a:pt x="73025" y="393796"/>
                    </a:cubicBezTo>
                    <a:cubicBezTo>
                      <a:pt x="77258" y="391679"/>
                      <a:pt x="81616" y="389794"/>
                      <a:pt x="85725" y="387446"/>
                    </a:cubicBezTo>
                    <a:cubicBezTo>
                      <a:pt x="89038" y="385553"/>
                      <a:pt x="91837" y="382803"/>
                      <a:pt x="95250" y="381096"/>
                    </a:cubicBezTo>
                    <a:cubicBezTo>
                      <a:pt x="98243" y="379599"/>
                      <a:pt x="101782" y="379418"/>
                      <a:pt x="104775" y="377921"/>
                    </a:cubicBezTo>
                    <a:cubicBezTo>
                      <a:pt x="108188" y="376214"/>
                      <a:pt x="110887" y="373278"/>
                      <a:pt x="114300" y="371571"/>
                    </a:cubicBezTo>
                    <a:cubicBezTo>
                      <a:pt x="119398" y="369022"/>
                      <a:pt x="124883" y="367338"/>
                      <a:pt x="130175" y="365221"/>
                    </a:cubicBezTo>
                    <a:cubicBezTo>
                      <a:pt x="133350" y="362046"/>
                      <a:pt x="136251" y="358571"/>
                      <a:pt x="139700" y="355696"/>
                    </a:cubicBezTo>
                    <a:cubicBezTo>
                      <a:pt x="142631" y="353253"/>
                      <a:pt x="146527" y="352044"/>
                      <a:pt x="149225" y="349346"/>
                    </a:cubicBezTo>
                    <a:cubicBezTo>
                      <a:pt x="170392" y="328179"/>
                      <a:pt x="139700" y="350404"/>
                      <a:pt x="165100" y="333471"/>
                    </a:cubicBezTo>
                    <a:cubicBezTo>
                      <a:pt x="169333" y="327121"/>
                      <a:pt x="172404" y="319817"/>
                      <a:pt x="177800" y="314421"/>
                    </a:cubicBezTo>
                    <a:cubicBezTo>
                      <a:pt x="184150" y="308071"/>
                      <a:pt x="191869" y="302843"/>
                      <a:pt x="196850" y="295371"/>
                    </a:cubicBezTo>
                    <a:cubicBezTo>
                      <a:pt x="198967" y="292196"/>
                      <a:pt x="200328" y="288359"/>
                      <a:pt x="203200" y="285846"/>
                    </a:cubicBezTo>
                    <a:cubicBezTo>
                      <a:pt x="208943" y="280820"/>
                      <a:pt x="215900" y="277379"/>
                      <a:pt x="222250" y="273146"/>
                    </a:cubicBezTo>
                    <a:lnTo>
                      <a:pt x="231775" y="266796"/>
                    </a:lnTo>
                    <a:lnTo>
                      <a:pt x="241300" y="260446"/>
                    </a:lnTo>
                    <a:cubicBezTo>
                      <a:pt x="244475" y="258329"/>
                      <a:pt x="247205" y="255303"/>
                      <a:pt x="250825" y="254096"/>
                    </a:cubicBezTo>
                    <a:lnTo>
                      <a:pt x="260350" y="250921"/>
                    </a:lnTo>
                    <a:cubicBezTo>
                      <a:pt x="268568" y="242703"/>
                      <a:pt x="277532" y="232494"/>
                      <a:pt x="288925" y="228696"/>
                    </a:cubicBezTo>
                    <a:lnTo>
                      <a:pt x="298450" y="225521"/>
                    </a:lnTo>
                    <a:cubicBezTo>
                      <a:pt x="319589" y="204382"/>
                      <a:pt x="296823" y="224308"/>
                      <a:pt x="317500" y="212821"/>
                    </a:cubicBezTo>
                    <a:cubicBezTo>
                      <a:pt x="324171" y="209115"/>
                      <a:pt x="330200" y="204354"/>
                      <a:pt x="336550" y="200121"/>
                    </a:cubicBezTo>
                    <a:cubicBezTo>
                      <a:pt x="348002" y="192486"/>
                      <a:pt x="356426" y="187770"/>
                      <a:pt x="365125" y="174721"/>
                    </a:cubicBezTo>
                    <a:cubicBezTo>
                      <a:pt x="367242" y="171546"/>
                      <a:pt x="368940" y="168048"/>
                      <a:pt x="371475" y="165196"/>
                    </a:cubicBezTo>
                    <a:cubicBezTo>
                      <a:pt x="377441" y="158484"/>
                      <a:pt x="390525" y="146146"/>
                      <a:pt x="390525" y="146146"/>
                    </a:cubicBezTo>
                    <a:cubicBezTo>
                      <a:pt x="391583" y="142971"/>
                      <a:pt x="392203" y="139614"/>
                      <a:pt x="393700" y="136621"/>
                    </a:cubicBezTo>
                    <a:cubicBezTo>
                      <a:pt x="395407" y="133208"/>
                      <a:pt x="397832" y="130201"/>
                      <a:pt x="400050" y="127096"/>
                    </a:cubicBezTo>
                    <a:cubicBezTo>
                      <a:pt x="406233" y="118440"/>
                      <a:pt x="410955" y="111658"/>
                      <a:pt x="419100" y="104871"/>
                    </a:cubicBezTo>
                    <a:cubicBezTo>
                      <a:pt x="422031" y="102428"/>
                      <a:pt x="425450" y="100638"/>
                      <a:pt x="428625" y="98521"/>
                    </a:cubicBezTo>
                    <a:cubicBezTo>
                      <a:pt x="430890" y="91727"/>
                      <a:pt x="432357" y="84540"/>
                      <a:pt x="438150" y="79471"/>
                    </a:cubicBezTo>
                    <a:cubicBezTo>
                      <a:pt x="443893" y="74445"/>
                      <a:pt x="450850" y="71004"/>
                      <a:pt x="457200" y="66771"/>
                    </a:cubicBezTo>
                    <a:cubicBezTo>
                      <a:pt x="460375" y="64654"/>
                      <a:pt x="463105" y="61628"/>
                      <a:pt x="466725" y="60421"/>
                    </a:cubicBezTo>
                    <a:cubicBezTo>
                      <a:pt x="469900" y="59363"/>
                      <a:pt x="473312" y="58849"/>
                      <a:pt x="476250" y="57246"/>
                    </a:cubicBezTo>
                    <a:cubicBezTo>
                      <a:pt x="485015" y="52465"/>
                      <a:pt x="493343" y="46909"/>
                      <a:pt x="501650" y="41371"/>
                    </a:cubicBezTo>
                    <a:cubicBezTo>
                      <a:pt x="504825" y="39254"/>
                      <a:pt x="507688" y="36571"/>
                      <a:pt x="511175" y="35021"/>
                    </a:cubicBezTo>
                    <a:cubicBezTo>
                      <a:pt x="517292" y="32303"/>
                      <a:pt x="523875" y="30788"/>
                      <a:pt x="530225" y="28671"/>
                    </a:cubicBezTo>
                    <a:cubicBezTo>
                      <a:pt x="533400" y="27613"/>
                      <a:pt x="536965" y="27352"/>
                      <a:pt x="539750" y="25496"/>
                    </a:cubicBezTo>
                    <a:cubicBezTo>
                      <a:pt x="542925" y="23379"/>
                      <a:pt x="546170" y="21364"/>
                      <a:pt x="549275" y="19146"/>
                    </a:cubicBezTo>
                    <a:cubicBezTo>
                      <a:pt x="553581" y="16070"/>
                      <a:pt x="557381" y="12246"/>
                      <a:pt x="561975" y="9621"/>
                    </a:cubicBezTo>
                    <a:cubicBezTo>
                      <a:pt x="565518" y="7597"/>
                      <a:pt x="581451" y="3958"/>
                      <a:pt x="584200" y="3271"/>
                    </a:cubicBezTo>
                    <a:cubicBezTo>
                      <a:pt x="594783" y="4329"/>
                      <a:pt x="605421" y="4942"/>
                      <a:pt x="615950" y="6446"/>
                    </a:cubicBezTo>
                    <a:cubicBezTo>
                      <a:pt x="620270" y="7063"/>
                      <a:pt x="624291" y="9427"/>
                      <a:pt x="628650" y="9621"/>
                    </a:cubicBezTo>
                    <a:cubicBezTo>
                      <a:pt x="640556" y="16765"/>
                      <a:pt x="753263" y="-16490"/>
                      <a:pt x="754064" y="11209"/>
                    </a:cubicBezTo>
                    <a:cubicBezTo>
                      <a:pt x="756710" y="102755"/>
                      <a:pt x="765120" y="357276"/>
                      <a:pt x="758825" y="47317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99003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" name="Google Shape;210;p3">
              <a:extLst>
                <a:ext uri="{FF2B5EF4-FFF2-40B4-BE49-F238E27FC236}">
                  <a16:creationId xmlns:a16="http://schemas.microsoft.com/office/drawing/2014/main" id="{357EC921-A0E8-0C4E-BD31-E9BD27262298}"/>
                </a:ext>
              </a:extLst>
            </p:cNvPr>
            <p:cNvSpPr/>
            <p:nvPr/>
          </p:nvSpPr>
          <p:spPr>
            <a:xfrm>
              <a:off x="7855423" y="653633"/>
              <a:ext cx="885889" cy="77314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BFBFBF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" name="Google Shape;211;p3">
              <a:extLst>
                <a:ext uri="{FF2B5EF4-FFF2-40B4-BE49-F238E27FC236}">
                  <a16:creationId xmlns:a16="http://schemas.microsoft.com/office/drawing/2014/main" id="{9698256B-F700-4143-8445-E41F5273B36D}"/>
                </a:ext>
              </a:extLst>
            </p:cNvPr>
            <p:cNvSpPr/>
            <p:nvPr/>
          </p:nvSpPr>
          <p:spPr>
            <a:xfrm>
              <a:off x="7855422" y="3563979"/>
              <a:ext cx="885889" cy="77314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BFBFBF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280627A6-71B0-B846-827E-2C55D8BE14C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025" y="255270"/>
            <a:ext cx="3288785" cy="164698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9AFF40D-77DE-BA40-9271-2C034755847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530" y="2590183"/>
            <a:ext cx="3288785" cy="1646982"/>
          </a:xfrm>
          <a:prstGeom prst="rect">
            <a:avLst/>
          </a:prstGeom>
        </p:spPr>
      </p:pic>
      <p:sp>
        <p:nvSpPr>
          <p:cNvPr id="62" name="Google Shape;190;p3">
            <a:extLst>
              <a:ext uri="{FF2B5EF4-FFF2-40B4-BE49-F238E27FC236}">
                <a16:creationId xmlns:a16="http://schemas.microsoft.com/office/drawing/2014/main" id="{8835B5AF-82B5-E147-834B-892A426063EF}"/>
              </a:ext>
            </a:extLst>
          </p:cNvPr>
          <p:cNvSpPr/>
          <p:nvPr/>
        </p:nvSpPr>
        <p:spPr>
          <a:xfrm>
            <a:off x="8747332" y="-848435"/>
            <a:ext cx="191717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U-Net Training and Testing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191;p3">
            <a:extLst>
              <a:ext uri="{FF2B5EF4-FFF2-40B4-BE49-F238E27FC236}">
                <a16:creationId xmlns:a16="http://schemas.microsoft.com/office/drawing/2014/main" id="{1E1DD18A-2FFD-5D48-A85D-F0D7A02B43DD}"/>
              </a:ext>
            </a:extLst>
          </p:cNvPr>
          <p:cNvSpPr/>
          <p:nvPr/>
        </p:nvSpPr>
        <p:spPr>
          <a:xfrm>
            <a:off x="8070089" y="0"/>
            <a:ext cx="3365325" cy="4427442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210;p3">
            <a:extLst>
              <a:ext uri="{FF2B5EF4-FFF2-40B4-BE49-F238E27FC236}">
                <a16:creationId xmlns:a16="http://schemas.microsoft.com/office/drawing/2014/main" id="{393A4479-D214-9E41-9991-AED8FEAF016B}"/>
              </a:ext>
            </a:extLst>
          </p:cNvPr>
          <p:cNvSpPr/>
          <p:nvPr/>
        </p:nvSpPr>
        <p:spPr>
          <a:xfrm>
            <a:off x="11638917" y="513731"/>
            <a:ext cx="885889" cy="77314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211;p3">
            <a:extLst>
              <a:ext uri="{FF2B5EF4-FFF2-40B4-BE49-F238E27FC236}">
                <a16:creationId xmlns:a16="http://schemas.microsoft.com/office/drawing/2014/main" id="{69A4C3CF-B09A-A54E-BD9C-0EAD390AE372}"/>
              </a:ext>
            </a:extLst>
          </p:cNvPr>
          <p:cNvSpPr/>
          <p:nvPr/>
        </p:nvSpPr>
        <p:spPr>
          <a:xfrm>
            <a:off x="11638916" y="3424077"/>
            <a:ext cx="885889" cy="77314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190;p3">
            <a:extLst>
              <a:ext uri="{FF2B5EF4-FFF2-40B4-BE49-F238E27FC236}">
                <a16:creationId xmlns:a16="http://schemas.microsoft.com/office/drawing/2014/main" id="{C12B33EE-2ADB-2844-BE9C-E42B8E128FB3}"/>
              </a:ext>
            </a:extLst>
          </p:cNvPr>
          <p:cNvSpPr/>
          <p:nvPr/>
        </p:nvSpPr>
        <p:spPr>
          <a:xfrm>
            <a:off x="12918633" y="-890035"/>
            <a:ext cx="191717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ROI Segmentation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AFF380-7827-1D4B-A357-8C981E40ADF2}"/>
              </a:ext>
            </a:extLst>
          </p:cNvPr>
          <p:cNvSpPr txBox="1"/>
          <p:nvPr/>
        </p:nvSpPr>
        <p:spPr>
          <a:xfrm>
            <a:off x="15072851" y="-1927123"/>
            <a:ext cx="128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CCF 02 - 21</a:t>
            </a:r>
          </a:p>
        </p:txBody>
      </p:sp>
      <p:pic>
        <p:nvPicPr>
          <p:cNvPr id="49" name="Picture 48" descr="Graphical user interface&#10;&#10;Description automatically generated">
            <a:extLst>
              <a:ext uri="{FF2B5EF4-FFF2-40B4-BE49-F238E27FC236}">
                <a16:creationId xmlns:a16="http://schemas.microsoft.com/office/drawing/2014/main" id="{37112A20-206E-D54E-8783-E080FCDECD75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9969" t="8657" r="51408" b="3353"/>
          <a:stretch/>
        </p:blipFill>
        <p:spPr>
          <a:xfrm>
            <a:off x="12672840" y="-172761"/>
            <a:ext cx="2270569" cy="2279133"/>
          </a:xfrm>
          <a:prstGeom prst="rect">
            <a:avLst/>
          </a:prstGeom>
        </p:spPr>
      </p:pic>
      <p:pic>
        <p:nvPicPr>
          <p:cNvPr id="51" name="Picture 50" descr="Graphical user interface&#10;&#10;Description automatically generated">
            <a:extLst>
              <a:ext uri="{FF2B5EF4-FFF2-40B4-BE49-F238E27FC236}">
                <a16:creationId xmlns:a16="http://schemas.microsoft.com/office/drawing/2014/main" id="{B5DD9577-CCF9-7842-B28E-93D254523B48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30019" t="8979" r="51210" b="4362"/>
          <a:stretch/>
        </p:blipFill>
        <p:spPr>
          <a:xfrm>
            <a:off x="12672840" y="2519318"/>
            <a:ext cx="2288610" cy="2244673"/>
          </a:xfrm>
          <a:prstGeom prst="rect">
            <a:avLst/>
          </a:prstGeom>
        </p:spPr>
      </p:pic>
      <p:pic>
        <p:nvPicPr>
          <p:cNvPr id="55" name="Picture 5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B466FCF3-E20C-EC4C-B243-E9C72B216921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8062" r="18187"/>
          <a:stretch/>
        </p:blipFill>
        <p:spPr>
          <a:xfrm>
            <a:off x="105728" y="2681520"/>
            <a:ext cx="2276856" cy="2258257"/>
          </a:xfrm>
          <a:prstGeom prst="rect">
            <a:avLst/>
          </a:prstGeom>
        </p:spPr>
      </p:pic>
      <p:pic>
        <p:nvPicPr>
          <p:cNvPr id="57" name="Picture 56" descr="A picture containing text&#10;&#10;Description automatically generated">
            <a:extLst>
              <a:ext uri="{FF2B5EF4-FFF2-40B4-BE49-F238E27FC236}">
                <a16:creationId xmlns:a16="http://schemas.microsoft.com/office/drawing/2014/main" id="{B8EEA476-CD22-124D-B176-349BF8FF1593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9029" r="18295"/>
          <a:stretch/>
        </p:blipFill>
        <p:spPr>
          <a:xfrm>
            <a:off x="165202" y="69613"/>
            <a:ext cx="2276856" cy="229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50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A194818E-BC07-F442-9111-209FE1F7A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458945"/>
              </p:ext>
            </p:extLst>
          </p:nvPr>
        </p:nvGraphicFramePr>
        <p:xfrm>
          <a:off x="121604" y="626741"/>
          <a:ext cx="11948792" cy="4008979"/>
        </p:xfrm>
        <a:graphic>
          <a:graphicData uri="http://schemas.openxmlformats.org/drawingml/2006/table">
            <a:tbl>
              <a:tblPr firstRow="1" bandRow="1"/>
              <a:tblGrid>
                <a:gridCol w="2438400">
                  <a:extLst>
                    <a:ext uri="{9D8B030D-6E8A-4147-A177-3AD203B41FA5}">
                      <a16:colId xmlns:a16="http://schemas.microsoft.com/office/drawing/2014/main" val="1773131774"/>
                    </a:ext>
                  </a:extLst>
                </a:gridCol>
                <a:gridCol w="2233094">
                  <a:extLst>
                    <a:ext uri="{9D8B030D-6E8A-4147-A177-3AD203B41FA5}">
                      <a16:colId xmlns:a16="http://schemas.microsoft.com/office/drawing/2014/main" val="3206860196"/>
                    </a:ext>
                  </a:extLst>
                </a:gridCol>
                <a:gridCol w="2094118">
                  <a:extLst>
                    <a:ext uri="{9D8B030D-6E8A-4147-A177-3AD203B41FA5}">
                      <a16:colId xmlns:a16="http://schemas.microsoft.com/office/drawing/2014/main" val="735163944"/>
                    </a:ext>
                  </a:extLst>
                </a:gridCol>
                <a:gridCol w="2653182">
                  <a:extLst>
                    <a:ext uri="{9D8B030D-6E8A-4147-A177-3AD203B41FA5}">
                      <a16:colId xmlns:a16="http://schemas.microsoft.com/office/drawing/2014/main" val="1987018094"/>
                    </a:ext>
                  </a:extLst>
                </a:gridCol>
                <a:gridCol w="2529998">
                  <a:extLst>
                    <a:ext uri="{9D8B030D-6E8A-4147-A177-3AD203B41FA5}">
                      <a16:colId xmlns:a16="http://schemas.microsoft.com/office/drawing/2014/main" val="1142141670"/>
                    </a:ext>
                  </a:extLst>
                </a:gridCol>
              </a:tblGrid>
              <a:tr h="55967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Region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Comparison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Median Dice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Median </a:t>
                      </a:r>
                      <a:r>
                        <a:rPr lang="en-US" sz="1600" b="1" dirty="0" err="1"/>
                        <a:t>Hausdorff</a:t>
                      </a:r>
                      <a:r>
                        <a:rPr lang="en-US" sz="1600" b="1" dirty="0"/>
                        <a:t> Distance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Median </a:t>
                      </a:r>
                      <a:r>
                        <a:rPr lang="en-US" sz="1600" b="1" dirty="0" err="1"/>
                        <a:t>Frechet</a:t>
                      </a:r>
                      <a:r>
                        <a:rPr lang="en-US" sz="1600" b="1" dirty="0"/>
                        <a:t> Distance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589790"/>
                  </a:ext>
                </a:extLst>
              </a:tr>
              <a:tr h="336969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Outer Rectal Wall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Expert 1 vs. Expert 2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0.946 </a:t>
                      </a:r>
                      <a:r>
                        <a:rPr lang="en-US" sz="1400" u="none" strike="noStrike" dirty="0">
                          <a:effectLst/>
                        </a:rPr>
                        <a:t>± </a:t>
                      </a:r>
                      <a:r>
                        <a:rPr lang="en-US" sz="1400" dirty="0"/>
                        <a:t>0.042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2.65 </a:t>
                      </a:r>
                      <a:r>
                        <a:rPr lang="en-US" sz="1400" u="none" strike="noStrike" dirty="0">
                          <a:effectLst/>
                        </a:rPr>
                        <a:t>± 0.584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/>
                        <a:t>2.83 </a:t>
                      </a:r>
                      <a:r>
                        <a:rPr lang="en-US" sz="1400" u="none" strike="noStrike" dirty="0">
                          <a:effectLst/>
                        </a:rPr>
                        <a:t>± 0.645</a:t>
                      </a:r>
                      <a:r>
                        <a:rPr lang="en-US" sz="1400" kern="1200" dirty="0"/>
                        <a:t> 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9420060"/>
                  </a:ext>
                </a:extLst>
              </a:tr>
              <a:tr h="285873">
                <a:tc vMerge="1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Outer Rectal Wall (entire rectum)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U-Net vs. Expert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0.920 </a:t>
                      </a:r>
                      <a:r>
                        <a:rPr lang="en-US" sz="1400" u="none" strike="noStrike" dirty="0">
                          <a:effectLst/>
                        </a:rPr>
                        <a:t>± 0.060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2.65 </a:t>
                      </a:r>
                      <a:r>
                        <a:rPr lang="en-US" sz="1400" u="none" strike="noStrike" dirty="0">
                          <a:effectLst/>
                        </a:rPr>
                        <a:t>± 0.621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/>
                        <a:t>2.83 </a:t>
                      </a:r>
                      <a:r>
                        <a:rPr lang="en-US" sz="1400" u="none" strike="noStrike" dirty="0">
                          <a:effectLst/>
                        </a:rPr>
                        <a:t>± 0.690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23342"/>
                  </a:ext>
                </a:extLst>
              </a:tr>
              <a:tr h="279941">
                <a:tc vMerge="1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Outer Rectal Wall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U-Net vs. Expert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0.924 </a:t>
                      </a:r>
                      <a:r>
                        <a:rPr lang="en-US" sz="1400" u="none" strike="noStrike" dirty="0">
                          <a:effectLst/>
                        </a:rPr>
                        <a:t>± 0.066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2.65 </a:t>
                      </a:r>
                      <a:r>
                        <a:rPr lang="en-US" sz="1400" u="none" strike="noStrike" dirty="0">
                          <a:effectLst/>
                        </a:rPr>
                        <a:t>± 0.614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/>
                        <a:t>2.83 </a:t>
                      </a:r>
                      <a:r>
                        <a:rPr lang="en-US" sz="1400" u="none" strike="noStrike" dirty="0">
                          <a:effectLst/>
                        </a:rPr>
                        <a:t>± 0.732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8653428"/>
                  </a:ext>
                </a:extLst>
              </a:tr>
              <a:tr h="336969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Lumen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Expert 1 vs. Expert 2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/>
                        <a:t>0.873 </a:t>
                      </a:r>
                      <a:r>
                        <a:rPr lang="en-US" sz="1400" u="none" strike="noStrike" dirty="0">
                          <a:effectLst/>
                        </a:rPr>
                        <a:t>± 0.199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4" marR="9514" marT="9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/>
                        <a:t>2.45 </a:t>
                      </a:r>
                      <a:r>
                        <a:rPr lang="en-US" sz="1400" u="none" strike="noStrike" dirty="0">
                          <a:effectLst/>
                        </a:rPr>
                        <a:t>± 0.601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4" marR="9514" marT="9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/>
                        <a:t>2.83 </a:t>
                      </a:r>
                      <a:r>
                        <a:rPr lang="en-US" sz="1400" u="none" strike="noStrike" dirty="0">
                          <a:effectLst/>
                        </a:rPr>
                        <a:t>± 0.613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4" marR="9514" marT="9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831478"/>
                  </a:ext>
                </a:extLst>
              </a:tr>
              <a:tr h="279941">
                <a:tc vMerge="1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Lumen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U-Net vs. Expert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/>
                        <a:t>0.895 </a:t>
                      </a:r>
                      <a:r>
                        <a:rPr lang="en-US" sz="1400" u="none" strike="noStrike" dirty="0">
                          <a:effectLst/>
                        </a:rPr>
                        <a:t>± 0.215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4" marR="9514" marT="9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/>
                        <a:t>2.45 </a:t>
                      </a:r>
                      <a:r>
                        <a:rPr lang="en-US" sz="1400" u="none" strike="noStrike" dirty="0">
                          <a:effectLst/>
                        </a:rPr>
                        <a:t>± 0.733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4" marR="9514" marT="9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/>
                        <a:t>2.65 </a:t>
                      </a:r>
                      <a:r>
                        <a:rPr lang="en-US" sz="1400" u="none" strike="noStrike" dirty="0">
                          <a:effectLst/>
                        </a:rPr>
                        <a:t>± 0.731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4" marR="9514" marT="9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8432576"/>
                  </a:ext>
                </a:extLst>
              </a:tr>
              <a:tr h="295482">
                <a:tc vMerge="1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Lumen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U-Net vs. Expert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0.898 </a:t>
                      </a:r>
                      <a:r>
                        <a:rPr lang="en-US" sz="1400" u="none" strike="noStrike" dirty="0">
                          <a:effectLst/>
                        </a:rPr>
                        <a:t>± 0.181</a:t>
                      </a:r>
                      <a:r>
                        <a:rPr lang="en-US" sz="14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2.45 </a:t>
                      </a:r>
                      <a:r>
                        <a:rPr lang="en-US" sz="1400" u="none" strike="noStrike" dirty="0">
                          <a:effectLst/>
                        </a:rPr>
                        <a:t>± 0.656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/>
                        <a:t>2.45 </a:t>
                      </a:r>
                      <a:r>
                        <a:rPr lang="en-US" sz="1400" u="none" strike="noStrike" dirty="0">
                          <a:effectLst/>
                        </a:rPr>
                        <a:t>± 0.708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0451529"/>
                  </a:ext>
                </a:extLst>
              </a:tr>
              <a:tr h="336969">
                <a:tc rowSpan="5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Rectum Alone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Expert 1 vs. Expert 2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/>
                        <a:t>0.791 </a:t>
                      </a:r>
                      <a:r>
                        <a:rPr lang="en-US" sz="1400" u="none" strike="noStrike" dirty="0">
                          <a:effectLst/>
                        </a:rPr>
                        <a:t>± 0.102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4" marR="9514" marT="9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/>
                        <a:t>3.32 </a:t>
                      </a:r>
                      <a:r>
                        <a:rPr lang="en-US" sz="1400" u="none" strike="noStrike" dirty="0">
                          <a:effectLst/>
                        </a:rPr>
                        <a:t>± 0.513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4" marR="9514" marT="9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/>
                        <a:t>3.46 </a:t>
                      </a:r>
                      <a:r>
                        <a:rPr lang="en-US" sz="1400" u="none" strike="noStrike" dirty="0">
                          <a:effectLst/>
                        </a:rPr>
                        <a:t>± 0.634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4" marR="9514" marT="9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3342743"/>
                  </a:ext>
                </a:extLst>
              </a:tr>
              <a:tr h="295482">
                <a:tc vMerge="1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Rectal Wall (rectum, excluded lumen)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U-Net vs. Expert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/>
                        <a:t>0.717 </a:t>
                      </a:r>
                      <a:r>
                        <a:rPr lang="en-US" sz="1400" u="none" strike="noStrike" dirty="0">
                          <a:effectLst/>
                        </a:rPr>
                        <a:t>± 0.173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4" marR="9514" marT="9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/>
                        <a:t>3.46 </a:t>
                      </a:r>
                      <a:r>
                        <a:rPr lang="en-US" sz="1400" u="none" strike="noStrike" dirty="0">
                          <a:effectLst/>
                        </a:rPr>
                        <a:t>± 0.658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4" marR="9514" marT="9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/>
                        <a:t>3.74 </a:t>
                      </a:r>
                      <a:r>
                        <a:rPr lang="en-US" sz="1400" u="none" strike="noStrike" dirty="0">
                          <a:effectLst/>
                        </a:rPr>
                        <a:t>± 0.810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4" marR="9514" marT="9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5826718"/>
                  </a:ext>
                </a:extLst>
              </a:tr>
              <a:tr h="295482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U-Net vs. Expert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0.703 </a:t>
                      </a:r>
                      <a:r>
                        <a:rPr lang="en-US" sz="1400" u="none" strike="noStrike" dirty="0">
                          <a:effectLst/>
                        </a:rPr>
                        <a:t>± 0.165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3.32 </a:t>
                      </a:r>
                      <a:r>
                        <a:rPr lang="en-US" sz="1400" u="none" strike="noStrike" dirty="0">
                          <a:effectLst/>
                        </a:rPr>
                        <a:t>± 0.673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/>
                        <a:t>3.61 </a:t>
                      </a:r>
                      <a:r>
                        <a:rPr lang="en-US" sz="1400" u="none" strike="noStrike" dirty="0">
                          <a:effectLst/>
                        </a:rPr>
                        <a:t>± 0.803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6588005"/>
                  </a:ext>
                </a:extLst>
              </a:tr>
              <a:tr h="295482">
                <a:tc v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Fusion vs. Expert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/>
                        <a:t>0.750 </a:t>
                      </a:r>
                      <a:r>
                        <a:rPr lang="en-US" sz="1400" u="none" strike="noStrike" dirty="0">
                          <a:effectLst/>
                        </a:rPr>
                        <a:t>± 0.155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/>
                        <a:t>3.46 </a:t>
                      </a:r>
                      <a:r>
                        <a:rPr lang="en-US" sz="1400" u="none" strike="noStrike" dirty="0">
                          <a:effectLst/>
                        </a:rPr>
                        <a:t>± 0.554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/>
                        <a:t>3.74 </a:t>
                      </a:r>
                      <a:r>
                        <a:rPr lang="en-US" sz="1400" u="none" strike="noStrike" dirty="0">
                          <a:effectLst/>
                        </a:rPr>
                        <a:t>± 0.692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1729796"/>
                  </a:ext>
                </a:extLst>
              </a:tr>
              <a:tr h="295482">
                <a:tc v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Fusion vs. Expert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/>
                        <a:t>0.739 </a:t>
                      </a:r>
                      <a:r>
                        <a:rPr lang="en-US" sz="1400" u="none" strike="noStrike" dirty="0">
                          <a:effectLst/>
                        </a:rPr>
                        <a:t>± 0.154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/>
                        <a:t>3.32 </a:t>
                      </a:r>
                      <a:r>
                        <a:rPr lang="en-US" sz="1400" u="none" strike="noStrike" dirty="0">
                          <a:effectLst/>
                        </a:rPr>
                        <a:t>± 0.552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/>
                        <a:t>3.61 </a:t>
                      </a:r>
                      <a:r>
                        <a:rPr lang="en-US" sz="1400" u="none" strike="noStrike" dirty="0">
                          <a:effectLst/>
                        </a:rPr>
                        <a:t>± 0.687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31326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45A2364-B581-7948-9FB3-BFDC4FD3F288}"/>
              </a:ext>
            </a:extLst>
          </p:cNvPr>
          <p:cNvSpPr txBox="1"/>
          <p:nvPr/>
        </p:nvSpPr>
        <p:spPr>
          <a:xfrm>
            <a:off x="0" y="61592"/>
            <a:ext cx="368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1: Multiple Experts Comparison</a:t>
            </a:r>
          </a:p>
        </p:txBody>
      </p:sp>
    </p:spTree>
    <p:extLst>
      <p:ext uri="{BB962C8B-B14F-4D97-AF65-F5344CB8AC3E}">
        <p14:creationId xmlns:p14="http://schemas.microsoft.com/office/powerpoint/2010/main" val="1139300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081BC751-8169-474F-9738-2DA06FED5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611378"/>
              </p:ext>
            </p:extLst>
          </p:nvPr>
        </p:nvGraphicFramePr>
        <p:xfrm>
          <a:off x="1" y="678858"/>
          <a:ext cx="12192001" cy="3080385"/>
        </p:xfrm>
        <a:graphic>
          <a:graphicData uri="http://schemas.openxmlformats.org/drawingml/2006/table">
            <a:tbl>
              <a:tblPr firstRow="1" bandRow="1"/>
              <a:tblGrid>
                <a:gridCol w="1151290">
                  <a:extLst>
                    <a:ext uri="{9D8B030D-6E8A-4147-A177-3AD203B41FA5}">
                      <a16:colId xmlns:a16="http://schemas.microsoft.com/office/drawing/2014/main" val="149674722"/>
                    </a:ext>
                  </a:extLst>
                </a:gridCol>
                <a:gridCol w="1582433">
                  <a:extLst>
                    <a:ext uri="{9D8B030D-6E8A-4147-A177-3AD203B41FA5}">
                      <a16:colId xmlns:a16="http://schemas.microsoft.com/office/drawing/2014/main" val="1773131774"/>
                    </a:ext>
                  </a:extLst>
                </a:gridCol>
                <a:gridCol w="1989886">
                  <a:extLst>
                    <a:ext uri="{9D8B030D-6E8A-4147-A177-3AD203B41FA5}">
                      <a16:colId xmlns:a16="http://schemas.microsoft.com/office/drawing/2014/main" val="2594652776"/>
                    </a:ext>
                  </a:extLst>
                </a:gridCol>
                <a:gridCol w="1951984">
                  <a:extLst>
                    <a:ext uri="{9D8B030D-6E8A-4147-A177-3AD203B41FA5}">
                      <a16:colId xmlns:a16="http://schemas.microsoft.com/office/drawing/2014/main" val="735163944"/>
                    </a:ext>
                  </a:extLst>
                </a:gridCol>
                <a:gridCol w="2965878">
                  <a:extLst>
                    <a:ext uri="{9D8B030D-6E8A-4147-A177-3AD203B41FA5}">
                      <a16:colId xmlns:a16="http://schemas.microsoft.com/office/drawing/2014/main" val="1987018094"/>
                    </a:ext>
                  </a:extLst>
                </a:gridCol>
                <a:gridCol w="2550530">
                  <a:extLst>
                    <a:ext uri="{9D8B030D-6E8A-4147-A177-3AD203B41FA5}">
                      <a16:colId xmlns:a16="http://schemas.microsoft.com/office/drawing/2014/main" val="1142141670"/>
                    </a:ext>
                  </a:extLst>
                </a:gridCol>
              </a:tblGrid>
              <a:tr h="57843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Cohort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Region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Approach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Median Dice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Median </a:t>
                      </a:r>
                      <a:r>
                        <a:rPr lang="en-US" sz="1600" b="1" dirty="0" err="1"/>
                        <a:t>Hausdorff</a:t>
                      </a:r>
                      <a:r>
                        <a:rPr lang="en-US" sz="1600" b="1" dirty="0"/>
                        <a:t> Distance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Median </a:t>
                      </a:r>
                      <a:r>
                        <a:rPr lang="en-US" sz="1600" b="1" dirty="0" err="1"/>
                        <a:t>Frechet</a:t>
                      </a:r>
                      <a:r>
                        <a:rPr lang="en-US" sz="1600" b="1" dirty="0"/>
                        <a:t> Distance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589790"/>
                  </a:ext>
                </a:extLst>
              </a:tr>
              <a:tr h="336573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Excluded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Outer Rectal Wall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U-Net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0.886 </a:t>
                      </a:r>
                      <a:r>
                        <a:rPr lang="en-US" sz="1400" b="0" u="none" strike="noStrike" dirty="0">
                          <a:effectLst/>
                        </a:rPr>
                        <a:t>± 0.148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2.83 </a:t>
                      </a:r>
                      <a:r>
                        <a:rPr lang="en-US" sz="1400" b="0" u="none" strike="noStrike" dirty="0">
                          <a:effectLst/>
                        </a:rPr>
                        <a:t>± 0.794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/>
                        <a:t>3.00 </a:t>
                      </a:r>
                      <a:r>
                        <a:rPr lang="en-US" sz="1400" b="0" u="none" strike="noStrike" dirty="0">
                          <a:effectLst/>
                        </a:rPr>
                        <a:t>± 0.812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9420060"/>
                  </a:ext>
                </a:extLst>
              </a:tr>
              <a:tr h="336573">
                <a:tc v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Lumen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U-Net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0.779 </a:t>
                      </a:r>
                      <a:r>
                        <a:rPr lang="en-US" sz="1400" b="0" u="none" strike="noStrike" dirty="0">
                          <a:effectLst/>
                        </a:rPr>
                        <a:t>± 0.200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2.83 </a:t>
                      </a:r>
                      <a:r>
                        <a:rPr lang="en-US" sz="1400" b="0" u="none" strike="noStrike" dirty="0">
                          <a:effectLst/>
                        </a:rPr>
                        <a:t>± 0.798</a:t>
                      </a:r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/>
                        <a:t>3.00 </a:t>
                      </a:r>
                      <a:r>
                        <a:rPr lang="en-US" sz="1400" b="0" u="none" strike="noStrike" dirty="0">
                          <a:effectLst/>
                        </a:rPr>
                        <a:t>± 0.832</a:t>
                      </a:r>
                      <a:endParaRPr lang="en-US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831478"/>
                  </a:ext>
                </a:extLst>
              </a:tr>
              <a:tr h="304442">
                <a:tc v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0" strike="sngStrike" dirty="0"/>
                        <a:t>Rectum Alone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strike="sngStrike" dirty="0"/>
                        <a:t>U-Net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strike="sngStrike" dirty="0"/>
                        <a:t>0.645 </a:t>
                      </a:r>
                      <a:r>
                        <a:rPr lang="en-US" sz="1400" b="0" u="none" strike="sngStrike" dirty="0">
                          <a:effectLst/>
                        </a:rPr>
                        <a:t>± 0.222</a:t>
                      </a:r>
                      <a:endParaRPr lang="en-US" sz="1400" b="0" strike="sngStrik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strike="sngStrike" dirty="0"/>
                        <a:t>3.74 </a:t>
                      </a:r>
                      <a:r>
                        <a:rPr lang="en-US" sz="1400" b="0" u="none" strike="sngStrike" dirty="0">
                          <a:effectLst/>
                        </a:rPr>
                        <a:t>± 0.756</a:t>
                      </a:r>
                      <a:endParaRPr lang="en-US" sz="1400" b="0" strike="sngStrik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strike="sngStrike" kern="1200" dirty="0"/>
                        <a:t>4.24 </a:t>
                      </a:r>
                      <a:r>
                        <a:rPr lang="en-US" sz="1400" b="0" u="none" strike="sngStrike" dirty="0">
                          <a:effectLst/>
                        </a:rPr>
                        <a:t>± 0.824</a:t>
                      </a:r>
                      <a:endParaRPr lang="en-US" sz="1400" b="0" strike="sng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4222226"/>
                  </a:ext>
                </a:extLst>
              </a:tr>
              <a:tr h="3044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strike="sngStrike" dirty="0"/>
                        <a:t>Fusion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strike="sngStrike" kern="1200" dirty="0"/>
                        <a:t>0.679 </a:t>
                      </a:r>
                      <a:r>
                        <a:rPr lang="en-US" sz="1400" b="0" u="none" strike="sngStrike" dirty="0">
                          <a:effectLst/>
                        </a:rPr>
                        <a:t>± 0.208</a:t>
                      </a:r>
                      <a:endParaRPr lang="en-US" sz="1400" b="0" strike="sng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strike="sngStrike" kern="1200" dirty="0"/>
                        <a:t>3.74 </a:t>
                      </a:r>
                      <a:r>
                        <a:rPr lang="en-US" sz="1400" b="0" u="none" strike="sngStrike" dirty="0">
                          <a:effectLst/>
                        </a:rPr>
                        <a:t>± 0.733</a:t>
                      </a:r>
                      <a:endParaRPr lang="en-US" sz="1400" b="0" strike="sng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strike="sngStrike" kern="1200" dirty="0"/>
                        <a:t>4.00 </a:t>
                      </a:r>
                      <a:r>
                        <a:rPr lang="en-US" sz="1400" b="0" u="none" strike="sngStrike" dirty="0">
                          <a:effectLst/>
                        </a:rPr>
                        <a:t>± 0.803</a:t>
                      </a:r>
                      <a:endParaRPr lang="en-US" sz="1400" b="0" strike="sng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9047332"/>
                  </a:ext>
                </a:extLst>
              </a:tr>
              <a:tr h="304442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VA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Outer Rectal Wall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U-Net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0.913 </a:t>
                      </a:r>
                      <a:r>
                        <a:rPr lang="en-US" sz="1400" u="none" strike="noStrike" dirty="0">
                          <a:effectLst/>
                        </a:rPr>
                        <a:t>± 0.056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2.45 </a:t>
                      </a:r>
                      <a:r>
                        <a:rPr lang="en-US" sz="1400" u="none" strike="noStrike" dirty="0">
                          <a:effectLst/>
                        </a:rPr>
                        <a:t>± 0.516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2.45 </a:t>
                      </a:r>
                      <a:r>
                        <a:rPr lang="en-US" sz="1400" u="none" strike="noStrike" dirty="0">
                          <a:effectLst/>
                        </a:rPr>
                        <a:t>± 0.557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1332934"/>
                  </a:ext>
                </a:extLst>
              </a:tr>
              <a:tr h="304442">
                <a:tc vMerge="1"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Lumen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U-Net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0.804 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± 0.154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2.45 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± 0.690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2.65 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± 0.701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7551214"/>
                  </a:ext>
                </a:extLst>
              </a:tr>
              <a:tr h="304442">
                <a:tc vMerge="1"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0" strike="sngStrike" dirty="0"/>
                        <a:t>Rectum Alone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strike="sngStrike" dirty="0"/>
                        <a:t>U-Net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strike="sng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0.713 </a:t>
                      </a:r>
                      <a:r>
                        <a:rPr lang="en-US" sz="1400" u="none" strike="sngStrike" dirty="0">
                          <a:effectLst/>
                        </a:rPr>
                        <a:t>± 0.228</a:t>
                      </a:r>
                      <a:endParaRPr lang="en-US" sz="1400" strike="sng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strike="sng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3.32 </a:t>
                      </a:r>
                      <a:r>
                        <a:rPr lang="en-US" sz="1400" u="none" strike="sngStrike" dirty="0">
                          <a:effectLst/>
                        </a:rPr>
                        <a:t>± 0.663</a:t>
                      </a:r>
                      <a:endParaRPr lang="en-US" sz="1400" strike="sng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strike="sng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3.61 </a:t>
                      </a:r>
                      <a:r>
                        <a:rPr lang="en-US" sz="1400" u="none" strike="sngStrike" dirty="0">
                          <a:effectLst/>
                        </a:rPr>
                        <a:t>± 0.753</a:t>
                      </a:r>
                      <a:endParaRPr lang="en-US" sz="1400" strike="sng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5668952"/>
                  </a:ext>
                </a:extLst>
              </a:tr>
              <a:tr h="304442">
                <a:tc vMerge="1"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strike="sngStrike" dirty="0"/>
                        <a:t>Fusion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strike="sng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0.750 </a:t>
                      </a:r>
                      <a:r>
                        <a:rPr lang="en-US" sz="1400" u="none" strike="sngStrike" dirty="0">
                          <a:effectLst/>
                        </a:rPr>
                        <a:t>± 0.159</a:t>
                      </a:r>
                      <a:endParaRPr lang="en-US" sz="1400" strike="sng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strike="sng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3.16 </a:t>
                      </a:r>
                      <a:r>
                        <a:rPr lang="en-US" sz="1400" u="none" strike="sngStrike" dirty="0">
                          <a:effectLst/>
                        </a:rPr>
                        <a:t>± 0.600</a:t>
                      </a:r>
                      <a:endParaRPr lang="en-US" sz="1400" strike="sng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strike="sng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3.61 </a:t>
                      </a:r>
                      <a:r>
                        <a:rPr lang="en-US" sz="1400" u="none" strike="sngStrike" dirty="0">
                          <a:effectLst/>
                        </a:rPr>
                        <a:t>± 0.633</a:t>
                      </a:r>
                      <a:endParaRPr lang="en-US" sz="1400" strike="sng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61331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8FFFF28-FD84-4C48-BA41-7D217724B64D}"/>
              </a:ext>
            </a:extLst>
          </p:cNvPr>
          <p:cNvSpPr txBox="1"/>
          <p:nvPr/>
        </p:nvSpPr>
        <p:spPr>
          <a:xfrm>
            <a:off x="0" y="61592"/>
            <a:ext cx="368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2: Excluded and VA cohorts</a:t>
            </a:r>
          </a:p>
        </p:txBody>
      </p:sp>
    </p:spTree>
    <p:extLst>
      <p:ext uri="{BB962C8B-B14F-4D97-AF65-F5344CB8AC3E}">
        <p14:creationId xmlns:p14="http://schemas.microsoft.com/office/powerpoint/2010/main" val="1963222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081BC751-8169-474F-9738-2DA06FED5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624578"/>
              </p:ext>
            </p:extLst>
          </p:nvPr>
        </p:nvGraphicFramePr>
        <p:xfrm>
          <a:off x="-1" y="990600"/>
          <a:ext cx="12192002" cy="1844411"/>
        </p:xfrm>
        <a:graphic>
          <a:graphicData uri="http://schemas.openxmlformats.org/drawingml/2006/table">
            <a:tbl>
              <a:tblPr firstRow="1" bandRow="1"/>
              <a:tblGrid>
                <a:gridCol w="2374901">
                  <a:extLst>
                    <a:ext uri="{9D8B030D-6E8A-4147-A177-3AD203B41FA5}">
                      <a16:colId xmlns:a16="http://schemas.microsoft.com/office/drawing/2014/main" val="1773131774"/>
                    </a:ext>
                  </a:extLst>
                </a:gridCol>
                <a:gridCol w="2386170">
                  <a:extLst>
                    <a:ext uri="{9D8B030D-6E8A-4147-A177-3AD203B41FA5}">
                      <a16:colId xmlns:a16="http://schemas.microsoft.com/office/drawing/2014/main" val="735163944"/>
                    </a:ext>
                  </a:extLst>
                </a:gridCol>
                <a:gridCol w="3995215">
                  <a:extLst>
                    <a:ext uri="{9D8B030D-6E8A-4147-A177-3AD203B41FA5}">
                      <a16:colId xmlns:a16="http://schemas.microsoft.com/office/drawing/2014/main" val="1987018094"/>
                    </a:ext>
                  </a:extLst>
                </a:gridCol>
                <a:gridCol w="3435716">
                  <a:extLst>
                    <a:ext uri="{9D8B030D-6E8A-4147-A177-3AD203B41FA5}">
                      <a16:colId xmlns:a16="http://schemas.microsoft.com/office/drawing/2014/main" val="1142141670"/>
                    </a:ext>
                  </a:extLst>
                </a:gridCol>
              </a:tblGrid>
              <a:tr h="5616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Cohort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Median Dice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Median </a:t>
                      </a:r>
                      <a:r>
                        <a:rPr lang="en-US" sz="1600" b="1" dirty="0" err="1"/>
                        <a:t>Hausdorff</a:t>
                      </a:r>
                      <a:r>
                        <a:rPr lang="en-US" sz="1600" b="1" dirty="0"/>
                        <a:t> Distance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Median </a:t>
                      </a:r>
                      <a:r>
                        <a:rPr lang="en-US" sz="1600" b="1" dirty="0" err="1"/>
                        <a:t>Frechet</a:t>
                      </a:r>
                      <a:r>
                        <a:rPr lang="en-US" sz="1600" b="1" dirty="0"/>
                        <a:t> Distance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589790"/>
                  </a:ext>
                </a:extLst>
              </a:tr>
              <a:tr h="33657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Excluded - Coronal View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0.833 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± 0.167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4" marR="9514" marT="9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2.65 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± 0.622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4" marR="9514" marT="9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2.65 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± 0.577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4" marR="9514" marT="9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9420060"/>
                  </a:ext>
                </a:extLst>
              </a:tr>
              <a:tr h="33657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Excluded - Dark Lumen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0.775 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± 0.222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3.00 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± 0.833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3.16 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± 0.862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831478"/>
                  </a:ext>
                </a:extLst>
              </a:tr>
              <a:tr h="3044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Excluded - Poor Quality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0.678 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± 0.163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2.91 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± 0.805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3.16 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± 0.914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4222226"/>
                  </a:ext>
                </a:extLst>
              </a:tr>
              <a:tr h="3044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0.804 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± 0.154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2.45 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± 0.690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2.65 </a:t>
                      </a: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± 0.701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30545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8FFFF28-FD84-4C48-BA41-7D217724B64D}"/>
              </a:ext>
            </a:extLst>
          </p:cNvPr>
          <p:cNvSpPr txBox="1"/>
          <p:nvPr/>
        </p:nvSpPr>
        <p:spPr>
          <a:xfrm>
            <a:off x="0" y="71424"/>
            <a:ext cx="772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2: Performance of Lumen U-Net on Excluded Subgroups and VA cohort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724E90-E98D-7D4A-A19D-0E18A9C545BC}"/>
              </a:ext>
            </a:extLst>
          </p:cNvPr>
          <p:cNvSpPr txBox="1"/>
          <p:nvPr/>
        </p:nvSpPr>
        <p:spPr>
          <a:xfrm>
            <a:off x="-1" y="3244334"/>
            <a:ext cx="880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3: Performance of Outer Rectal Wall U-Net on Excluded Subgroups and VA cohort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8B98C16-B579-B54D-95CB-A7F2FC8A8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05582"/>
              </p:ext>
            </p:extLst>
          </p:nvPr>
        </p:nvGraphicFramePr>
        <p:xfrm>
          <a:off x="0" y="4022990"/>
          <a:ext cx="12192002" cy="1844411"/>
        </p:xfrm>
        <a:graphic>
          <a:graphicData uri="http://schemas.openxmlformats.org/drawingml/2006/table">
            <a:tbl>
              <a:tblPr firstRow="1" bandRow="1"/>
              <a:tblGrid>
                <a:gridCol w="2374901">
                  <a:extLst>
                    <a:ext uri="{9D8B030D-6E8A-4147-A177-3AD203B41FA5}">
                      <a16:colId xmlns:a16="http://schemas.microsoft.com/office/drawing/2014/main" val="1773131774"/>
                    </a:ext>
                  </a:extLst>
                </a:gridCol>
                <a:gridCol w="2386170">
                  <a:extLst>
                    <a:ext uri="{9D8B030D-6E8A-4147-A177-3AD203B41FA5}">
                      <a16:colId xmlns:a16="http://schemas.microsoft.com/office/drawing/2014/main" val="735163944"/>
                    </a:ext>
                  </a:extLst>
                </a:gridCol>
                <a:gridCol w="3995215">
                  <a:extLst>
                    <a:ext uri="{9D8B030D-6E8A-4147-A177-3AD203B41FA5}">
                      <a16:colId xmlns:a16="http://schemas.microsoft.com/office/drawing/2014/main" val="1987018094"/>
                    </a:ext>
                  </a:extLst>
                </a:gridCol>
                <a:gridCol w="3435716">
                  <a:extLst>
                    <a:ext uri="{9D8B030D-6E8A-4147-A177-3AD203B41FA5}">
                      <a16:colId xmlns:a16="http://schemas.microsoft.com/office/drawing/2014/main" val="1142141670"/>
                    </a:ext>
                  </a:extLst>
                </a:gridCol>
              </a:tblGrid>
              <a:tr h="5616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Cohort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Median Dice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Median </a:t>
                      </a:r>
                      <a:r>
                        <a:rPr lang="en-US" sz="1600" b="1" dirty="0" err="1"/>
                        <a:t>Hausdorff</a:t>
                      </a:r>
                      <a:r>
                        <a:rPr lang="en-US" sz="1600" b="1" dirty="0"/>
                        <a:t> Distance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Median </a:t>
                      </a:r>
                      <a:r>
                        <a:rPr lang="en-US" sz="1600" b="1" dirty="0" err="1"/>
                        <a:t>Frechet</a:t>
                      </a:r>
                      <a:r>
                        <a:rPr lang="en-US" sz="1600" b="1" dirty="0"/>
                        <a:t> Distance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589790"/>
                  </a:ext>
                </a:extLst>
              </a:tr>
              <a:tr h="33657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Excluded - Coronal View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4" marR="9514" marT="9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4" marR="9514" marT="9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14" marR="9514" marT="951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9420060"/>
                  </a:ext>
                </a:extLst>
              </a:tr>
              <a:tr h="33657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Excluded - Dark Lumen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831478"/>
                  </a:ext>
                </a:extLst>
              </a:tr>
              <a:tr h="3044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Excluded - Poor Quality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4222226"/>
                  </a:ext>
                </a:extLst>
              </a:tr>
              <a:tr h="3044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0.913 </a:t>
                      </a:r>
                      <a:r>
                        <a:rPr lang="en-US" sz="1400" u="none" strike="noStrike" dirty="0">
                          <a:effectLst/>
                        </a:rPr>
                        <a:t>± 0.056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2.45 </a:t>
                      </a:r>
                      <a:r>
                        <a:rPr lang="en-US" sz="1400" u="none" strike="noStrike" dirty="0">
                          <a:effectLst/>
                        </a:rPr>
                        <a:t>± 0.516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2.45 </a:t>
                      </a:r>
                      <a:r>
                        <a:rPr lang="en-US" sz="1400" u="none" strike="noStrike" dirty="0">
                          <a:effectLst/>
                        </a:rPr>
                        <a:t>± 0.557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3054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654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77;p3">
            <a:extLst>
              <a:ext uri="{FF2B5EF4-FFF2-40B4-BE49-F238E27FC236}">
                <a16:creationId xmlns:a16="http://schemas.microsoft.com/office/drawing/2014/main" id="{026BFC4A-A1D7-5642-8660-647C622476C9}"/>
              </a:ext>
            </a:extLst>
          </p:cNvPr>
          <p:cNvSpPr txBox="1"/>
          <p:nvPr/>
        </p:nvSpPr>
        <p:spPr>
          <a:xfrm>
            <a:off x="-77589" y="3909414"/>
            <a:ext cx="173684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Lumen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178;p3">
            <a:extLst>
              <a:ext uri="{FF2B5EF4-FFF2-40B4-BE49-F238E27FC236}">
                <a16:creationId xmlns:a16="http://schemas.microsoft.com/office/drawing/2014/main" id="{DB6814C1-06BA-2D41-A1C4-E5D8D5606E05}"/>
              </a:ext>
            </a:extLst>
          </p:cNvPr>
          <p:cNvSpPr txBox="1"/>
          <p:nvPr/>
        </p:nvSpPr>
        <p:spPr>
          <a:xfrm>
            <a:off x="-243570" y="6673354"/>
            <a:ext cx="206588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Rectum alone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176;p3">
            <a:extLst>
              <a:ext uri="{FF2B5EF4-FFF2-40B4-BE49-F238E27FC236}">
                <a16:creationId xmlns:a16="http://schemas.microsoft.com/office/drawing/2014/main" id="{38CD8994-12F6-4A4D-8C88-92B001AFFCAC}"/>
              </a:ext>
            </a:extLst>
          </p:cNvPr>
          <p:cNvSpPr txBox="1"/>
          <p:nvPr/>
        </p:nvSpPr>
        <p:spPr>
          <a:xfrm>
            <a:off x="1822311" y="-660300"/>
            <a:ext cx="226546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Expert 1 (Red) vs. Expert 2 (Cyan)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176;p3">
            <a:extLst>
              <a:ext uri="{FF2B5EF4-FFF2-40B4-BE49-F238E27FC236}">
                <a16:creationId xmlns:a16="http://schemas.microsoft.com/office/drawing/2014/main" id="{B6578BB4-DEB0-6D4A-ACAA-A84D26DADEBA}"/>
              </a:ext>
            </a:extLst>
          </p:cNvPr>
          <p:cNvSpPr txBox="1"/>
          <p:nvPr/>
        </p:nvSpPr>
        <p:spPr>
          <a:xfrm>
            <a:off x="4495960" y="-521801"/>
            <a:ext cx="226546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U-Net (green) vs. Expert 1 (red)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176;p3">
            <a:extLst>
              <a:ext uri="{FF2B5EF4-FFF2-40B4-BE49-F238E27FC236}">
                <a16:creationId xmlns:a16="http://schemas.microsoft.com/office/drawing/2014/main" id="{AD1233C4-4F2F-6D4F-940E-60813D069447}"/>
              </a:ext>
            </a:extLst>
          </p:cNvPr>
          <p:cNvSpPr txBox="1"/>
          <p:nvPr/>
        </p:nvSpPr>
        <p:spPr>
          <a:xfrm>
            <a:off x="7169609" y="-551718"/>
            <a:ext cx="226546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U-Net (green) vs. Expert 2 (blue)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176;p3">
            <a:extLst>
              <a:ext uri="{FF2B5EF4-FFF2-40B4-BE49-F238E27FC236}">
                <a16:creationId xmlns:a16="http://schemas.microsoft.com/office/drawing/2014/main" id="{85A214AA-2B1E-5C45-84A0-1D01C2EFEE8B}"/>
              </a:ext>
            </a:extLst>
          </p:cNvPr>
          <p:cNvSpPr txBox="1"/>
          <p:nvPr/>
        </p:nvSpPr>
        <p:spPr>
          <a:xfrm>
            <a:off x="9696838" y="-567947"/>
            <a:ext cx="341939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U-Net vs. Expert 1 vs. Expert 2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01EE58-3A03-194F-9556-CA44A28A0E2B}"/>
              </a:ext>
            </a:extLst>
          </p:cNvPr>
          <p:cNvSpPr txBox="1"/>
          <p:nvPr/>
        </p:nvSpPr>
        <p:spPr>
          <a:xfrm>
            <a:off x="15220335" y="-2271252"/>
            <a:ext cx="128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UH 04 22</a:t>
            </a:r>
          </a:p>
        </p:txBody>
      </p:sp>
      <p:pic>
        <p:nvPicPr>
          <p:cNvPr id="11" name="Picture 10" descr="A picture containing text, clothing, underpants&#10;&#10;Description automatically generated">
            <a:extLst>
              <a:ext uri="{FF2B5EF4-FFF2-40B4-BE49-F238E27FC236}">
                <a16:creationId xmlns:a16="http://schemas.microsoft.com/office/drawing/2014/main" id="{D503D027-5E4A-3E45-8872-8027E68865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35" r="5778"/>
          <a:stretch/>
        </p:blipFill>
        <p:spPr>
          <a:xfrm>
            <a:off x="960006" y="192032"/>
            <a:ext cx="11487633" cy="2387264"/>
          </a:xfrm>
          <a:prstGeom prst="rect">
            <a:avLst/>
          </a:prstGeom>
        </p:spPr>
      </p:pic>
      <p:sp>
        <p:nvSpPr>
          <p:cNvPr id="2" name="Google Shape;176;p3">
            <a:extLst>
              <a:ext uri="{FF2B5EF4-FFF2-40B4-BE49-F238E27FC236}">
                <a16:creationId xmlns:a16="http://schemas.microsoft.com/office/drawing/2014/main" id="{0E714E59-6EFE-C84D-85C7-A395C0B61E76}"/>
              </a:ext>
            </a:extLst>
          </p:cNvPr>
          <p:cNvSpPr txBox="1"/>
          <p:nvPr/>
        </p:nvSpPr>
        <p:spPr>
          <a:xfrm>
            <a:off x="-243571" y="1240120"/>
            <a:ext cx="206588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Outer Rectal Wall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" name="Picture 12" descr="A picture containing text, clothing, underpants&#10;&#10;Description automatically generated">
            <a:extLst>
              <a:ext uri="{FF2B5EF4-FFF2-40B4-BE49-F238E27FC236}">
                <a16:creationId xmlns:a16="http://schemas.microsoft.com/office/drawing/2014/main" id="{9F3B27F3-B919-9440-B780-BC365B2D51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80" t="7835" r="5778"/>
          <a:stretch/>
        </p:blipFill>
        <p:spPr>
          <a:xfrm>
            <a:off x="1786684" y="2991381"/>
            <a:ext cx="10660955" cy="2387264"/>
          </a:xfrm>
          <a:prstGeom prst="rect">
            <a:avLst/>
          </a:prstGeom>
        </p:spPr>
      </p:pic>
      <p:pic>
        <p:nvPicPr>
          <p:cNvPr id="15" name="Picture 14" descr="A picture containing text, clothing, underpants&#10;&#10;Description automatically generated">
            <a:extLst>
              <a:ext uri="{FF2B5EF4-FFF2-40B4-BE49-F238E27FC236}">
                <a16:creationId xmlns:a16="http://schemas.microsoft.com/office/drawing/2014/main" id="{D77F0707-55CE-0447-BA1B-7A4E563F85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80" t="7835" r="5778"/>
          <a:stretch/>
        </p:blipFill>
        <p:spPr>
          <a:xfrm>
            <a:off x="1786683" y="5790730"/>
            <a:ext cx="10660955" cy="238726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328EDFD-E60D-DD4A-A505-C99FF7C2CA3D}"/>
              </a:ext>
            </a:extLst>
          </p:cNvPr>
          <p:cNvSpPr/>
          <p:nvPr/>
        </p:nvSpPr>
        <p:spPr>
          <a:xfrm>
            <a:off x="9851923" y="-1347019"/>
            <a:ext cx="3264308" cy="10166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16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900</Words>
  <Application>Microsoft Macintosh PowerPoint</Application>
  <PresentationFormat>Widescreen</PresentationFormat>
  <Paragraphs>236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Post-CRT Segmentation Paper Figures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Post-CRT Segmentation Paper Figures</dc:title>
  <dc:creator>Thomas DeSilvio</dc:creator>
  <cp:lastModifiedBy>Thomas DeSilvio</cp:lastModifiedBy>
  <cp:revision>21</cp:revision>
  <dcterms:created xsi:type="dcterms:W3CDTF">2021-06-17T14:11:24Z</dcterms:created>
  <dcterms:modified xsi:type="dcterms:W3CDTF">2021-06-24T03:05:27Z</dcterms:modified>
</cp:coreProperties>
</file>