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57" r:id="rId7"/>
  </p:sldIdLst>
  <p:sldSz cx="6858000" cy="9144000" type="screen4x3"/>
  <p:notesSz cx="6888163" cy="100203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1242" y="45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448B-4876-4F37-8527-2335A20D8171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10BB-4002-4BDF-8795-A050CC22B4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467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448B-4876-4F37-8527-2335A20D8171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10BB-4002-4BDF-8795-A050CC22B4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978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448B-4876-4F37-8527-2335A20D8171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10BB-4002-4BDF-8795-A050CC22B4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484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448B-4876-4F37-8527-2335A20D8171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10BB-4002-4BDF-8795-A050CC22B4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102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448B-4876-4F37-8527-2335A20D8171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10BB-4002-4BDF-8795-A050CC22B4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840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448B-4876-4F37-8527-2335A20D8171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10BB-4002-4BDF-8795-A050CC22B4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612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448B-4876-4F37-8527-2335A20D8171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10BB-4002-4BDF-8795-A050CC22B4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439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448B-4876-4F37-8527-2335A20D8171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10BB-4002-4BDF-8795-A050CC22B4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438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448B-4876-4F37-8527-2335A20D8171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10BB-4002-4BDF-8795-A050CC22B4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878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448B-4876-4F37-8527-2335A20D8171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10BB-4002-4BDF-8795-A050CC22B4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545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448B-4876-4F37-8527-2335A20D8171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10BB-4002-4BDF-8795-A050CC22B4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128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6448B-4876-4F37-8527-2335A20D8171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A10BB-4002-4BDF-8795-A050CC22B4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346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42900" y="1086264"/>
            <a:ext cx="6172200" cy="461400"/>
          </a:xfrm>
        </p:spPr>
        <p:txBody>
          <a:bodyPr>
            <a:normAutofit fontScale="90000"/>
          </a:bodyPr>
          <a:lstStyle/>
          <a:p>
            <a:r>
              <a:rPr lang="tr-TR" sz="3200" dirty="0"/>
              <a:t>a</a:t>
            </a:r>
            <a:r>
              <a:rPr lang="tr-TR" sz="3200" dirty="0" smtClean="0"/>
              <a:t> /an</a:t>
            </a:r>
            <a:endParaRPr lang="tr-TR" sz="32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692696" y="1763688"/>
            <a:ext cx="5400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Kullanımı</a:t>
            </a:r>
          </a:p>
          <a:p>
            <a:r>
              <a:rPr lang="tr-TR" dirty="0" smtClean="0"/>
              <a:t>1. Tekil ve sayılabilir isimlerden önce kullanılır.</a:t>
            </a:r>
          </a:p>
          <a:p>
            <a:r>
              <a:rPr lang="tr-TR" dirty="0" smtClean="0"/>
              <a:t>Yani isim tekil olacak ve sayılabilen bir isim olacak</a:t>
            </a:r>
          </a:p>
          <a:p>
            <a:r>
              <a:rPr lang="tr-TR" dirty="0" smtClean="0"/>
              <a:t>Mesela </a:t>
            </a:r>
          </a:p>
          <a:p>
            <a:r>
              <a:rPr lang="tr-TR" dirty="0"/>
              <a:t>a</a:t>
            </a:r>
            <a:r>
              <a:rPr lang="tr-TR" dirty="0" smtClean="0"/>
              <a:t> </a:t>
            </a:r>
            <a:r>
              <a:rPr lang="tr-TR" dirty="0" err="1" smtClean="0"/>
              <a:t>book</a:t>
            </a:r>
            <a:r>
              <a:rPr lang="tr-TR" dirty="0" smtClean="0"/>
              <a:t> : bir kitap</a:t>
            </a:r>
          </a:p>
          <a:p>
            <a:r>
              <a:rPr lang="tr-TR" dirty="0"/>
              <a:t>a</a:t>
            </a:r>
            <a:r>
              <a:rPr lang="tr-TR" dirty="0" smtClean="0"/>
              <a:t> car</a:t>
            </a:r>
          </a:p>
          <a:p>
            <a:r>
              <a:rPr lang="tr-TR" dirty="0" smtClean="0"/>
              <a:t>a </a:t>
            </a:r>
            <a:r>
              <a:rPr lang="tr-TR" dirty="0" err="1" smtClean="0"/>
              <a:t>jacket</a:t>
            </a:r>
            <a:endParaRPr lang="tr-TR" dirty="0" smtClean="0"/>
          </a:p>
          <a:p>
            <a:r>
              <a:rPr lang="tr-TR" dirty="0"/>
              <a:t>a</a:t>
            </a:r>
            <a:r>
              <a:rPr lang="tr-TR" dirty="0" smtClean="0"/>
              <a:t> </a:t>
            </a:r>
            <a:r>
              <a:rPr lang="tr-TR" dirty="0" err="1" smtClean="0"/>
              <a:t>nurse</a:t>
            </a:r>
            <a:endParaRPr lang="tr-TR" dirty="0" smtClean="0"/>
          </a:p>
          <a:p>
            <a:r>
              <a:rPr lang="tr-TR" dirty="0"/>
              <a:t>a</a:t>
            </a:r>
            <a:r>
              <a:rPr lang="tr-TR" dirty="0" smtClean="0"/>
              <a:t> </a:t>
            </a:r>
            <a:r>
              <a:rPr lang="tr-TR" dirty="0" err="1" smtClean="0"/>
              <a:t>pencil</a:t>
            </a:r>
            <a:endParaRPr lang="tr-TR" dirty="0" smtClean="0"/>
          </a:p>
          <a:p>
            <a:r>
              <a:rPr lang="tr-TR" dirty="0" smtClean="0"/>
              <a:t>an </a:t>
            </a:r>
            <a:r>
              <a:rPr lang="tr-TR" dirty="0" err="1" smtClean="0"/>
              <a:t>umbrella</a:t>
            </a:r>
            <a:r>
              <a:rPr lang="tr-TR" dirty="0" smtClean="0"/>
              <a:t> </a:t>
            </a:r>
          </a:p>
          <a:p>
            <a:r>
              <a:rPr lang="tr-TR" dirty="0" smtClean="0"/>
              <a:t>an </a:t>
            </a:r>
            <a:r>
              <a:rPr lang="tr-TR" dirty="0" err="1" smtClean="0"/>
              <a:t>orange</a:t>
            </a:r>
            <a:endParaRPr lang="tr-TR" dirty="0" smtClean="0"/>
          </a:p>
          <a:p>
            <a:r>
              <a:rPr lang="tr-TR" dirty="0" smtClean="0"/>
              <a:t>gibi</a:t>
            </a:r>
          </a:p>
          <a:p>
            <a:r>
              <a:rPr lang="tr-TR" dirty="0"/>
              <a:t>a</a:t>
            </a:r>
            <a:r>
              <a:rPr lang="tr-TR" dirty="0" smtClean="0"/>
              <a:t> </a:t>
            </a:r>
            <a:r>
              <a:rPr lang="tr-TR" dirty="0" err="1" smtClean="0"/>
              <a:t>water</a:t>
            </a:r>
            <a:r>
              <a:rPr lang="tr-TR" dirty="0" smtClean="0"/>
              <a:t>  olmaz niye olmaz</a:t>
            </a:r>
          </a:p>
          <a:p>
            <a:r>
              <a:rPr lang="tr-TR" dirty="0" smtClean="0"/>
              <a:t>‘Su ‘  sayılamayan bir isimdir, o </a:t>
            </a:r>
            <a:r>
              <a:rPr lang="tr-TR" dirty="0" err="1" smtClean="0"/>
              <a:t>yuzden</a:t>
            </a:r>
            <a:r>
              <a:rPr lang="tr-TR" dirty="0" smtClean="0"/>
              <a:t> a / an  almaz</a:t>
            </a:r>
          </a:p>
          <a:p>
            <a:r>
              <a:rPr lang="tr-TR" dirty="0"/>
              <a:t>a</a:t>
            </a:r>
            <a:r>
              <a:rPr lang="tr-TR" dirty="0" smtClean="0"/>
              <a:t> </a:t>
            </a:r>
            <a:r>
              <a:rPr lang="tr-TR" dirty="0" err="1" smtClean="0"/>
              <a:t>water</a:t>
            </a:r>
            <a:r>
              <a:rPr lang="tr-TR" dirty="0" smtClean="0"/>
              <a:t> </a:t>
            </a:r>
          </a:p>
          <a:p>
            <a:r>
              <a:rPr lang="tr-TR" dirty="0" smtClean="0"/>
              <a:t>a </a:t>
            </a:r>
            <a:r>
              <a:rPr lang="tr-TR" dirty="0" err="1" smtClean="0"/>
              <a:t>butter</a:t>
            </a:r>
            <a:endParaRPr lang="tr-TR" dirty="0" smtClean="0"/>
          </a:p>
          <a:p>
            <a:r>
              <a:rPr lang="tr-TR" dirty="0"/>
              <a:t>a</a:t>
            </a:r>
            <a:r>
              <a:rPr lang="tr-TR" dirty="0" smtClean="0"/>
              <a:t>n ayran </a:t>
            </a:r>
            <a:r>
              <a:rPr lang="tr-TR" dirty="0" err="1" smtClean="0"/>
              <a:t>olmazzzzz</a:t>
            </a:r>
            <a:r>
              <a:rPr lang="tr-TR" dirty="0" smtClean="0"/>
              <a:t> çünkü bunlar sayılamayan isimlerdir.</a:t>
            </a:r>
          </a:p>
          <a:p>
            <a:r>
              <a:rPr lang="tr-TR" dirty="0" smtClean="0"/>
              <a:t>Sanırım anlaşıldı</a:t>
            </a:r>
          </a:p>
          <a:p>
            <a:r>
              <a:rPr lang="tr-TR" dirty="0" smtClean="0"/>
              <a:t>an </a:t>
            </a:r>
            <a:r>
              <a:rPr lang="tr-TR" dirty="0" err="1" smtClean="0"/>
              <a:t>exam</a:t>
            </a:r>
            <a:r>
              <a:rPr lang="tr-TR" dirty="0" smtClean="0"/>
              <a:t> </a:t>
            </a:r>
          </a:p>
          <a:p>
            <a:r>
              <a:rPr lang="tr-TR" dirty="0" smtClean="0"/>
              <a:t>a </a:t>
            </a:r>
            <a:r>
              <a:rPr lang="tr-TR" dirty="0" err="1" smtClean="0"/>
              <a:t>house</a:t>
            </a:r>
            <a:endParaRPr lang="tr-TR" dirty="0" smtClean="0"/>
          </a:p>
          <a:p>
            <a:r>
              <a:rPr lang="tr-TR" dirty="0"/>
              <a:t>a</a:t>
            </a:r>
            <a:r>
              <a:rPr lang="tr-TR" dirty="0" smtClean="0"/>
              <a:t> </a:t>
            </a:r>
            <a:r>
              <a:rPr lang="tr-TR" dirty="0" err="1" smtClean="0"/>
              <a:t>table</a:t>
            </a:r>
            <a:endParaRPr lang="tr-TR" dirty="0" smtClean="0"/>
          </a:p>
          <a:p>
            <a:r>
              <a:rPr lang="tr-TR" dirty="0" smtClean="0"/>
              <a:t>an </a:t>
            </a:r>
            <a:r>
              <a:rPr lang="tr-TR" dirty="0" err="1" smtClean="0"/>
              <a:t>armchair</a:t>
            </a:r>
            <a:r>
              <a:rPr lang="tr-TR" dirty="0" smtClean="0"/>
              <a:t>  vb. çoğaltabiliriz. Birazdan daha detayına gireceğiz.</a:t>
            </a:r>
          </a:p>
          <a:p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332656" y="395536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Bu </a:t>
            </a:r>
            <a:r>
              <a:rPr lang="tr-TR" smtClean="0"/>
              <a:t>Nasıl İngilizce 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38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404664" y="2843808"/>
            <a:ext cx="5688632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Pekii</a:t>
            </a:r>
            <a:r>
              <a:rPr lang="tr-TR" dirty="0"/>
              <a:t> hocam bu a -an nasıl ayırt edeceğiz. Çok kolay diyoruz ama genelde nasıl kullanırız diye sorunca </a:t>
            </a:r>
            <a:r>
              <a:rPr lang="tr-TR" dirty="0" smtClean="0"/>
              <a:t>kem küm. Arkadaşlar bir şeyi ya net öğrenelim yada hiç öğrenmeyelim.</a:t>
            </a:r>
          </a:p>
          <a:p>
            <a:r>
              <a:rPr lang="tr-TR" dirty="0" smtClean="0"/>
              <a:t>Şimdi olay şöyle,</a:t>
            </a:r>
          </a:p>
          <a:p>
            <a:pPr marL="285750" indent="-285750">
              <a:buFont typeface="Arial" charset="0"/>
              <a:buChar char="•"/>
            </a:pPr>
            <a:r>
              <a:rPr lang="tr-TR" dirty="0" smtClean="0"/>
              <a:t>Okullarda nasıl öğretiyoruz daha doğrusu öğretemiyoruz</a:t>
            </a:r>
          </a:p>
          <a:p>
            <a:pPr marL="285750" indent="-285750">
              <a:buFont typeface="Arial" charset="0"/>
              <a:buChar char="•"/>
            </a:pPr>
            <a:r>
              <a:rPr lang="tr-TR" dirty="0" smtClean="0"/>
              <a:t>Efendim kelimenin ilk harfi sesli ise ( a, e, ı, i, o, ö, u, ü )</a:t>
            </a:r>
          </a:p>
          <a:p>
            <a:r>
              <a:rPr lang="tr-TR" dirty="0" smtClean="0"/>
              <a:t>ise an alır, sessiz ise ( yukardakiler hariç kalan harfler sessiz) </a:t>
            </a:r>
          </a:p>
          <a:p>
            <a:r>
              <a:rPr lang="tr-TR" dirty="0" smtClean="0"/>
              <a:t>a alır, diyoruz. Sonra sınavda bize göre doğru olan şak yanlış oluyor. E </a:t>
            </a:r>
            <a:r>
              <a:rPr lang="tr-TR" dirty="0" err="1" smtClean="0"/>
              <a:t>örtmenimiz</a:t>
            </a:r>
            <a:r>
              <a:rPr lang="tr-TR" dirty="0" smtClean="0"/>
              <a:t> böyle öğretti. Boyu devrilsin, hemen saydırıyoruz. Bizim hiç suçumuz yok. Gözü kör olası eğitim sistemi !!!!! Bas kalayı….</a:t>
            </a:r>
          </a:p>
          <a:p>
            <a:r>
              <a:rPr lang="tr-TR" dirty="0" err="1" smtClean="0"/>
              <a:t>Kardes</a:t>
            </a:r>
            <a:r>
              <a:rPr lang="tr-TR" dirty="0" smtClean="0"/>
              <a:t>, </a:t>
            </a:r>
            <a:r>
              <a:rPr lang="tr-TR" dirty="0" err="1" smtClean="0"/>
              <a:t>ingilizce</a:t>
            </a:r>
            <a:r>
              <a:rPr lang="tr-TR" dirty="0" smtClean="0"/>
              <a:t> öğrenirken Türkçe dilbilgisi kullanırsan </a:t>
            </a:r>
            <a:r>
              <a:rPr lang="tr-TR" dirty="0" err="1" smtClean="0"/>
              <a:t>Tofaşa</a:t>
            </a:r>
            <a:r>
              <a:rPr lang="tr-TR" dirty="0" smtClean="0"/>
              <a:t> </a:t>
            </a:r>
            <a:r>
              <a:rPr lang="tr-TR" dirty="0" err="1" smtClean="0"/>
              <a:t>mercedes</a:t>
            </a:r>
            <a:r>
              <a:rPr lang="tr-TR" dirty="0" smtClean="0"/>
              <a:t> motoru takılmış arabaya dönersin, sonra ilk duvara </a:t>
            </a:r>
            <a:r>
              <a:rPr lang="tr-TR" dirty="0" err="1" smtClean="0"/>
              <a:t>küttt</a:t>
            </a:r>
            <a:r>
              <a:rPr lang="tr-TR" dirty="0" smtClean="0"/>
              <a:t>..</a:t>
            </a:r>
          </a:p>
          <a:p>
            <a:r>
              <a:rPr lang="tr-TR" dirty="0" smtClean="0"/>
              <a:t>İşin şakası bir yana, </a:t>
            </a:r>
          </a:p>
          <a:p>
            <a:r>
              <a:rPr lang="tr-TR" dirty="0" smtClean="0"/>
              <a:t>İngilizce öğrenirken İngilizce dil bilgisi kurallarına göre öğreneceğiz. </a:t>
            </a:r>
            <a:r>
              <a:rPr lang="tr-TR" dirty="0" err="1" smtClean="0"/>
              <a:t>Yav</a:t>
            </a:r>
            <a:r>
              <a:rPr lang="tr-TR" dirty="0" smtClean="0"/>
              <a:t> hocam zor iş. Demeyin zor değil gayet kolay, beni </a:t>
            </a:r>
            <a:r>
              <a:rPr lang="tr-TR" dirty="0" err="1" smtClean="0"/>
              <a:t>dikkkatli</a:t>
            </a:r>
            <a:r>
              <a:rPr lang="tr-TR" dirty="0" smtClean="0"/>
              <a:t> takip ederseniz bu işi öğrenirsiniz, iş görüşmesinde de terlemez, torpil peşinde koşmaz, kula kul olmazsınız. Dikkatli  dinleyemem çalışamam diyen arkadaşım yolun başında ayrılsın. Ne beni ne kendini yorsun.  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370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404664" y="755576"/>
            <a:ext cx="5544616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Eveett</a:t>
            </a:r>
            <a:r>
              <a:rPr lang="tr-TR" dirty="0" smtClean="0"/>
              <a:t> arkadaşlar, dikkat</a:t>
            </a:r>
          </a:p>
          <a:p>
            <a:r>
              <a:rPr lang="tr-TR" dirty="0" smtClean="0"/>
              <a:t>Bir kelimenin başına a / an nasıl getirilir açıklıyorum.</a:t>
            </a:r>
          </a:p>
          <a:p>
            <a:pPr marL="342900" indent="-342900">
              <a:buAutoNum type="arabicParenR"/>
            </a:pPr>
            <a:r>
              <a:rPr lang="tr-TR" dirty="0" smtClean="0"/>
              <a:t>tekil olacak</a:t>
            </a:r>
          </a:p>
          <a:p>
            <a:pPr marL="342900" indent="-342900">
              <a:buAutoNum type="arabicParenR"/>
            </a:pPr>
            <a:r>
              <a:rPr lang="tr-TR" dirty="0" smtClean="0"/>
              <a:t>Sayılabilen bir isim olacak</a:t>
            </a:r>
          </a:p>
          <a:p>
            <a:pPr marL="342900" indent="-342900">
              <a:buAutoNum type="arabicParenR"/>
            </a:pPr>
            <a:r>
              <a:rPr lang="tr-TR" dirty="0" err="1" smtClean="0"/>
              <a:t>Veee</a:t>
            </a:r>
            <a:r>
              <a:rPr lang="tr-TR" dirty="0" smtClean="0"/>
              <a:t> en çok karıştırdığımız a / an takısını kelimenin</a:t>
            </a:r>
          </a:p>
          <a:p>
            <a:r>
              <a:rPr lang="tr-TR" dirty="0" smtClean="0"/>
              <a:t>yazılışına göre değil okunuşuna göre getireceğiz. Nasıl yani hocam</a:t>
            </a:r>
          </a:p>
          <a:p>
            <a:r>
              <a:rPr lang="tr-TR" dirty="0" err="1" smtClean="0"/>
              <a:t>pencil</a:t>
            </a:r>
            <a:r>
              <a:rPr lang="tr-TR" dirty="0" smtClean="0"/>
              <a:t> kelimesi</a:t>
            </a:r>
            <a:endParaRPr lang="tr-TR" dirty="0"/>
          </a:p>
          <a:p>
            <a:r>
              <a:rPr lang="tr-TR" dirty="0" smtClean="0"/>
              <a:t> İsim mi ? Evet</a:t>
            </a:r>
          </a:p>
          <a:p>
            <a:r>
              <a:rPr lang="tr-TR" dirty="0" smtClean="0"/>
              <a:t>Sayılabilir mi ? Evet</a:t>
            </a:r>
          </a:p>
          <a:p>
            <a:r>
              <a:rPr lang="tr-TR" dirty="0" smtClean="0"/>
              <a:t>Tekil mi ? Evet</a:t>
            </a:r>
          </a:p>
          <a:p>
            <a:r>
              <a:rPr lang="tr-TR" dirty="0" err="1" smtClean="0"/>
              <a:t>Eee</a:t>
            </a:r>
            <a:r>
              <a:rPr lang="tr-TR" dirty="0" smtClean="0"/>
              <a:t> ne yapacağız ?  a / an hangisi ?</a:t>
            </a:r>
          </a:p>
          <a:p>
            <a:r>
              <a:rPr lang="tr-TR" dirty="0" err="1" smtClean="0"/>
              <a:t>Dikkattttt</a:t>
            </a:r>
            <a:r>
              <a:rPr lang="tr-TR" dirty="0" smtClean="0"/>
              <a:t>  okunuşuna bakıyoruz yazılışına değil</a:t>
            </a:r>
          </a:p>
          <a:p>
            <a:r>
              <a:rPr lang="tr-TR" dirty="0" smtClean="0"/>
              <a:t>a </a:t>
            </a:r>
            <a:r>
              <a:rPr lang="tr-TR" dirty="0" err="1" smtClean="0"/>
              <a:t>pencil</a:t>
            </a:r>
            <a:endParaRPr lang="tr-TR" dirty="0" smtClean="0"/>
          </a:p>
          <a:p>
            <a:r>
              <a:rPr lang="tr-TR" dirty="0" smtClean="0"/>
              <a:t>an </a:t>
            </a:r>
            <a:r>
              <a:rPr lang="tr-TR" dirty="0" err="1" smtClean="0"/>
              <a:t>pencil</a:t>
            </a:r>
            <a:r>
              <a:rPr lang="tr-TR" dirty="0" smtClean="0"/>
              <a:t> </a:t>
            </a:r>
            <a:r>
              <a:rPr lang="tr-TR" dirty="0" err="1" smtClean="0"/>
              <a:t>olmazzz</a:t>
            </a:r>
            <a:endParaRPr lang="tr-TR" dirty="0" smtClean="0"/>
          </a:p>
          <a:p>
            <a:r>
              <a:rPr lang="tr-TR" dirty="0" smtClean="0"/>
              <a:t>Bu kolay sıkıntı şu kelimelerde</a:t>
            </a:r>
          </a:p>
          <a:p>
            <a:endParaRPr lang="tr-TR" dirty="0"/>
          </a:p>
          <a:p>
            <a:r>
              <a:rPr lang="tr-TR" dirty="0" err="1" smtClean="0"/>
              <a:t>umbrella</a:t>
            </a:r>
            <a:r>
              <a:rPr lang="tr-TR" dirty="0" smtClean="0"/>
              <a:t>  ne alır an </a:t>
            </a:r>
            <a:r>
              <a:rPr lang="tr-TR" dirty="0" err="1" smtClean="0"/>
              <a:t>umbrella</a:t>
            </a:r>
            <a:endParaRPr lang="tr-TR" dirty="0" smtClean="0"/>
          </a:p>
          <a:p>
            <a:r>
              <a:rPr lang="tr-TR" dirty="0" err="1" smtClean="0"/>
              <a:t>unit</a:t>
            </a:r>
            <a:r>
              <a:rPr lang="tr-TR" dirty="0" smtClean="0"/>
              <a:t> ne alır   an </a:t>
            </a:r>
            <a:r>
              <a:rPr lang="tr-TR" dirty="0" err="1" smtClean="0"/>
              <a:t>unit</a:t>
            </a:r>
            <a:r>
              <a:rPr lang="tr-TR" dirty="0" smtClean="0"/>
              <a:t>  mi olur ? </a:t>
            </a:r>
            <a:r>
              <a:rPr lang="tr-TR" dirty="0" err="1" smtClean="0"/>
              <a:t>Hayırrrr</a:t>
            </a:r>
            <a:endParaRPr lang="tr-TR" dirty="0" smtClean="0"/>
          </a:p>
          <a:p>
            <a:r>
              <a:rPr lang="tr-TR" dirty="0" smtClean="0"/>
              <a:t>Niye </a:t>
            </a:r>
            <a:r>
              <a:rPr lang="tr-TR" dirty="0" err="1" smtClean="0"/>
              <a:t>Turkçede</a:t>
            </a:r>
            <a:r>
              <a:rPr lang="tr-TR" dirty="0" smtClean="0"/>
              <a:t> u seslidir ama </a:t>
            </a:r>
            <a:r>
              <a:rPr lang="tr-TR" dirty="0" err="1" smtClean="0"/>
              <a:t>ingilizce</a:t>
            </a:r>
            <a:r>
              <a:rPr lang="tr-TR" dirty="0" smtClean="0"/>
              <a:t> bazen sesli bazen sessiz olur</a:t>
            </a:r>
          </a:p>
          <a:p>
            <a:r>
              <a:rPr lang="tr-TR" dirty="0" err="1" smtClean="0"/>
              <a:t>unıt</a:t>
            </a:r>
            <a:r>
              <a:rPr lang="tr-TR" dirty="0" smtClean="0"/>
              <a:t> kelimesi nasıl okunur, ‘</a:t>
            </a:r>
            <a:r>
              <a:rPr lang="tr-TR" dirty="0" err="1" smtClean="0"/>
              <a:t>yunit</a:t>
            </a:r>
            <a:r>
              <a:rPr lang="tr-TR" dirty="0" smtClean="0"/>
              <a:t>’ diye  </a:t>
            </a:r>
            <a:r>
              <a:rPr lang="tr-TR" dirty="0" err="1" smtClean="0"/>
              <a:t>eeee</a:t>
            </a:r>
            <a:endParaRPr lang="tr-TR" dirty="0" smtClean="0"/>
          </a:p>
          <a:p>
            <a:r>
              <a:rPr lang="tr-TR" dirty="0" smtClean="0"/>
              <a:t>O zaman a </a:t>
            </a:r>
            <a:r>
              <a:rPr lang="tr-TR" dirty="0" err="1" smtClean="0"/>
              <a:t>unit</a:t>
            </a:r>
            <a:r>
              <a:rPr lang="tr-TR" dirty="0" smtClean="0"/>
              <a:t> olmaz mı ? Olur.</a:t>
            </a:r>
          </a:p>
          <a:p>
            <a:r>
              <a:rPr lang="tr-TR" dirty="0" err="1" smtClean="0"/>
              <a:t>hour</a:t>
            </a:r>
            <a:r>
              <a:rPr lang="tr-TR" dirty="0" smtClean="0"/>
              <a:t> ne alır a </a:t>
            </a:r>
            <a:r>
              <a:rPr lang="tr-TR" dirty="0" err="1" smtClean="0"/>
              <a:t>hour</a:t>
            </a:r>
            <a:r>
              <a:rPr lang="tr-TR" dirty="0" smtClean="0"/>
              <a:t> olması lazım ama değil</a:t>
            </a:r>
          </a:p>
          <a:p>
            <a:r>
              <a:rPr lang="tr-TR" dirty="0" smtClean="0"/>
              <a:t>Okuyun an </a:t>
            </a:r>
            <a:r>
              <a:rPr lang="tr-TR" dirty="0" err="1" smtClean="0"/>
              <a:t>hour</a:t>
            </a:r>
            <a:r>
              <a:rPr lang="tr-TR" dirty="0" smtClean="0"/>
              <a:t> olur, h sesi </a:t>
            </a:r>
            <a:r>
              <a:rPr lang="tr-TR" dirty="0" err="1" smtClean="0"/>
              <a:t>Turkçede</a:t>
            </a:r>
            <a:r>
              <a:rPr lang="tr-TR" dirty="0" smtClean="0"/>
              <a:t> </a:t>
            </a:r>
            <a:r>
              <a:rPr lang="tr-TR" dirty="0" err="1" smtClean="0"/>
              <a:t>sessiiz</a:t>
            </a:r>
            <a:r>
              <a:rPr lang="tr-TR" dirty="0" smtClean="0"/>
              <a:t> ama İngilizce de bazı kelimelerde sesli oluyor.</a:t>
            </a:r>
          </a:p>
          <a:p>
            <a:r>
              <a:rPr lang="tr-TR" dirty="0" smtClean="0"/>
              <a:t>* Demek ki kelimenin yazılışına değil okunuşuna göre a / an takısını takacağız. </a:t>
            </a:r>
          </a:p>
          <a:p>
            <a:r>
              <a:rPr lang="tr-TR" dirty="0" smtClean="0"/>
              <a:t>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3208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260648" y="755576"/>
            <a:ext cx="5904656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2. </a:t>
            </a:r>
            <a:r>
              <a:rPr lang="tr-TR" dirty="0" err="1" smtClean="0"/>
              <a:t>Plural</a:t>
            </a:r>
            <a:r>
              <a:rPr lang="tr-TR" dirty="0" smtClean="0"/>
              <a:t> </a:t>
            </a:r>
            <a:r>
              <a:rPr lang="tr-TR" dirty="0" err="1" smtClean="0"/>
              <a:t>nouns</a:t>
            </a:r>
            <a:r>
              <a:rPr lang="tr-TR" dirty="0" smtClean="0"/>
              <a:t> ( Çoğul isimler) asla a / an almaz.</a:t>
            </a:r>
          </a:p>
          <a:p>
            <a:r>
              <a:rPr lang="tr-TR" dirty="0"/>
              <a:t>a</a:t>
            </a:r>
            <a:r>
              <a:rPr lang="tr-TR" dirty="0" smtClean="0"/>
              <a:t> </a:t>
            </a:r>
            <a:r>
              <a:rPr lang="tr-TR" dirty="0" err="1" smtClean="0"/>
              <a:t>cat</a:t>
            </a:r>
            <a:r>
              <a:rPr lang="tr-TR" dirty="0" smtClean="0"/>
              <a:t> olur   a </a:t>
            </a:r>
            <a:r>
              <a:rPr lang="tr-TR" dirty="0" err="1" smtClean="0"/>
              <a:t>cats</a:t>
            </a:r>
            <a:r>
              <a:rPr lang="tr-TR" dirty="0" smtClean="0"/>
              <a:t> olmaz</a:t>
            </a:r>
          </a:p>
          <a:p>
            <a:r>
              <a:rPr lang="tr-TR" dirty="0" smtClean="0"/>
              <a:t>an </a:t>
            </a:r>
            <a:r>
              <a:rPr lang="tr-TR" dirty="0" err="1" smtClean="0"/>
              <a:t>hour</a:t>
            </a:r>
            <a:r>
              <a:rPr lang="tr-TR" dirty="0" smtClean="0"/>
              <a:t> olur an </a:t>
            </a:r>
            <a:r>
              <a:rPr lang="tr-TR" dirty="0" err="1" smtClean="0"/>
              <a:t>hours</a:t>
            </a:r>
            <a:r>
              <a:rPr lang="tr-TR" dirty="0" smtClean="0"/>
              <a:t> olmaz.</a:t>
            </a:r>
          </a:p>
          <a:p>
            <a:r>
              <a:rPr lang="tr-TR" dirty="0"/>
              <a:t>a</a:t>
            </a:r>
            <a:r>
              <a:rPr lang="tr-TR" dirty="0" smtClean="0"/>
              <a:t> </a:t>
            </a:r>
            <a:r>
              <a:rPr lang="tr-TR" dirty="0" err="1" smtClean="0"/>
              <a:t>bus</a:t>
            </a:r>
            <a:r>
              <a:rPr lang="tr-TR" dirty="0" smtClean="0"/>
              <a:t> olur a </a:t>
            </a:r>
            <a:r>
              <a:rPr lang="tr-TR" dirty="0" err="1" smtClean="0"/>
              <a:t>buses</a:t>
            </a:r>
            <a:r>
              <a:rPr lang="tr-TR" dirty="0" smtClean="0"/>
              <a:t> olmaz</a:t>
            </a:r>
          </a:p>
          <a:p>
            <a:endParaRPr lang="tr-TR" dirty="0"/>
          </a:p>
          <a:p>
            <a:r>
              <a:rPr lang="tr-TR" dirty="0" smtClean="0"/>
              <a:t>3. </a:t>
            </a:r>
            <a:r>
              <a:rPr lang="tr-TR" dirty="0" err="1" smtClean="0"/>
              <a:t>Proper</a:t>
            </a:r>
            <a:r>
              <a:rPr lang="tr-TR" dirty="0" smtClean="0"/>
              <a:t> </a:t>
            </a:r>
            <a:r>
              <a:rPr lang="tr-TR" dirty="0" err="1" smtClean="0"/>
              <a:t>nouns</a:t>
            </a:r>
            <a:r>
              <a:rPr lang="tr-TR" dirty="0" smtClean="0"/>
              <a:t> ( özel </a:t>
            </a:r>
            <a:r>
              <a:rPr lang="tr-TR" dirty="0" err="1" smtClean="0"/>
              <a:t>ismler</a:t>
            </a:r>
            <a:r>
              <a:rPr lang="tr-TR" dirty="0" smtClean="0"/>
              <a:t> ) asla a / an almaz</a:t>
            </a:r>
          </a:p>
          <a:p>
            <a:r>
              <a:rPr lang="tr-TR" dirty="0" smtClean="0"/>
              <a:t>Başımıza ne geliyorsa bundan geliyor. Kesin konuşuyoruz sonra ama cümleleri başlıyor.</a:t>
            </a:r>
          </a:p>
          <a:p>
            <a:endParaRPr lang="tr-TR" dirty="0"/>
          </a:p>
          <a:p>
            <a:r>
              <a:rPr lang="tr-TR" dirty="0" smtClean="0"/>
              <a:t>Şimdi bu konuyu irdeleyelim, doğru özel isimler a / an almaz</a:t>
            </a:r>
          </a:p>
          <a:p>
            <a:r>
              <a:rPr lang="tr-TR" dirty="0" smtClean="0"/>
              <a:t>an Ankara  olmaz</a:t>
            </a:r>
          </a:p>
          <a:p>
            <a:r>
              <a:rPr lang="tr-TR" dirty="0" smtClean="0"/>
              <a:t>a </a:t>
            </a:r>
            <a:r>
              <a:rPr lang="tr-TR" dirty="0" err="1" smtClean="0"/>
              <a:t>Turkey</a:t>
            </a:r>
            <a:r>
              <a:rPr lang="tr-TR" dirty="0" smtClean="0"/>
              <a:t> olmaz</a:t>
            </a:r>
          </a:p>
          <a:p>
            <a:r>
              <a:rPr lang="tr-TR" dirty="0"/>
              <a:t>a</a:t>
            </a:r>
            <a:r>
              <a:rPr lang="tr-TR" dirty="0" smtClean="0"/>
              <a:t>n Ali olmaz</a:t>
            </a:r>
          </a:p>
          <a:p>
            <a:r>
              <a:rPr lang="tr-TR" dirty="0" smtClean="0"/>
              <a:t>a Germany olmaz </a:t>
            </a:r>
          </a:p>
          <a:p>
            <a:r>
              <a:rPr lang="tr-TR" dirty="0" smtClean="0"/>
              <a:t>Amma velakin şu durumlarda olur, bal gibi olur.</a:t>
            </a:r>
          </a:p>
          <a:p>
            <a:endParaRPr lang="tr-TR" dirty="0"/>
          </a:p>
          <a:p>
            <a:r>
              <a:rPr lang="tr-TR" dirty="0" smtClean="0"/>
              <a:t>Ali bu akşam geliyor.</a:t>
            </a:r>
          </a:p>
          <a:p>
            <a:r>
              <a:rPr lang="tr-TR" dirty="0" smtClean="0"/>
              <a:t>Ali diye biri bu akşam geliyor.</a:t>
            </a:r>
          </a:p>
          <a:p>
            <a:r>
              <a:rPr lang="tr-TR" dirty="0" smtClean="0"/>
              <a:t>Bu iki cümleyi geriye yaslanıp bir inceleyin. Olma </a:t>
            </a:r>
            <a:r>
              <a:rPr lang="tr-TR" dirty="0" err="1" smtClean="0"/>
              <a:t>dı</a:t>
            </a:r>
            <a:r>
              <a:rPr lang="tr-TR" dirty="0" smtClean="0"/>
              <a:t> çay için, kahve için. </a:t>
            </a:r>
          </a:p>
          <a:p>
            <a:r>
              <a:rPr lang="tr-TR" dirty="0" smtClean="0"/>
              <a:t>Aynı mı?</a:t>
            </a:r>
          </a:p>
          <a:p>
            <a:r>
              <a:rPr lang="tr-TR" dirty="0" smtClean="0"/>
              <a:t>Evet aynı diyorsanız bir daha bakın. Farkı gördünüz mü?</a:t>
            </a:r>
          </a:p>
          <a:p>
            <a:endParaRPr lang="tr-TR" dirty="0"/>
          </a:p>
          <a:p>
            <a:r>
              <a:rPr lang="tr-TR" dirty="0" smtClean="0"/>
              <a:t>Ali bu akşam geliyor, cümlesindeki Ali bildiğimiz biri , bizim Ali, özel isim oldu, değil mi ?</a:t>
            </a:r>
          </a:p>
          <a:p>
            <a:r>
              <a:rPr lang="tr-TR" dirty="0" smtClean="0"/>
              <a:t>Bu durumda nasıl İngilizceye çeviririz.</a:t>
            </a:r>
          </a:p>
          <a:p>
            <a:r>
              <a:rPr lang="tr-TR" dirty="0" smtClean="0"/>
              <a:t>Ali </a:t>
            </a:r>
            <a:r>
              <a:rPr lang="tr-TR" dirty="0" err="1" smtClean="0"/>
              <a:t>comes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evening</a:t>
            </a:r>
            <a:r>
              <a:rPr lang="tr-TR" dirty="0" smtClean="0"/>
              <a:t>. </a:t>
            </a:r>
          </a:p>
          <a:p>
            <a:r>
              <a:rPr lang="tr-TR" dirty="0" smtClean="0"/>
              <a:t>Ama ……..</a:t>
            </a:r>
          </a:p>
          <a:p>
            <a:r>
              <a:rPr lang="tr-TR" dirty="0" smtClean="0"/>
              <a:t>Ali diye biri bu akşam geliyor, cümlesinde gözümüzün önüne biri geliyor mu ?</a:t>
            </a:r>
          </a:p>
          <a:p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26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260648" y="323528"/>
            <a:ext cx="6408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Ali diye biri, çevremizde bir sürü Ali var, tanıdığımız biri de olabilir, tanımadığımız biri de. Tüm Alileri tanıyor muyuz? </a:t>
            </a:r>
          </a:p>
          <a:p>
            <a:r>
              <a:rPr lang="tr-TR" dirty="0" smtClean="0"/>
              <a:t>İşte bu durumda </a:t>
            </a:r>
          </a:p>
          <a:p>
            <a:r>
              <a:rPr lang="tr-TR" dirty="0" smtClean="0"/>
              <a:t>An Ali </a:t>
            </a:r>
            <a:r>
              <a:rPr lang="tr-TR" dirty="0" err="1" smtClean="0"/>
              <a:t>comes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evening</a:t>
            </a:r>
            <a:r>
              <a:rPr lang="tr-TR" dirty="0" smtClean="0"/>
              <a:t> </a:t>
            </a:r>
          </a:p>
          <a:p>
            <a:r>
              <a:rPr lang="tr-TR" dirty="0" smtClean="0"/>
              <a:t>Olur mu, olur hem de süper olur.</a:t>
            </a:r>
          </a:p>
          <a:p>
            <a:r>
              <a:rPr lang="tr-TR" dirty="0" err="1" smtClean="0"/>
              <a:t>Mr</a:t>
            </a:r>
            <a:r>
              <a:rPr lang="tr-TR" dirty="0" smtClean="0"/>
              <a:t>. George </a:t>
            </a:r>
            <a:r>
              <a:rPr lang="tr-TR" dirty="0" err="1" smtClean="0"/>
              <a:t>drinks</a:t>
            </a:r>
            <a:r>
              <a:rPr lang="tr-TR" dirty="0" smtClean="0"/>
              <a:t> </a:t>
            </a:r>
            <a:r>
              <a:rPr lang="tr-TR" dirty="0" err="1" smtClean="0"/>
              <a:t>tea</a:t>
            </a:r>
            <a:r>
              <a:rPr lang="tr-TR" dirty="0" smtClean="0"/>
              <a:t>. ( Özel isim )</a:t>
            </a:r>
          </a:p>
          <a:p>
            <a:r>
              <a:rPr lang="tr-TR" dirty="0" smtClean="0"/>
              <a:t>A </a:t>
            </a:r>
            <a:r>
              <a:rPr lang="tr-TR" dirty="0" err="1" smtClean="0"/>
              <a:t>Mr</a:t>
            </a:r>
            <a:r>
              <a:rPr lang="tr-TR" dirty="0" smtClean="0"/>
              <a:t>. George </a:t>
            </a:r>
            <a:r>
              <a:rPr lang="tr-TR" dirty="0" err="1" smtClean="0"/>
              <a:t>drinks</a:t>
            </a:r>
            <a:r>
              <a:rPr lang="tr-TR" dirty="0" smtClean="0"/>
              <a:t> </a:t>
            </a:r>
            <a:r>
              <a:rPr lang="tr-TR" dirty="0" err="1" smtClean="0"/>
              <a:t>tea</a:t>
            </a:r>
            <a:r>
              <a:rPr lang="tr-TR" dirty="0" smtClean="0"/>
              <a:t> ( Bay George diye biri özel mi </a:t>
            </a:r>
            <a:r>
              <a:rPr lang="tr-TR" dirty="0" err="1" smtClean="0"/>
              <a:t>değillll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19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8" y="-86681"/>
            <a:ext cx="6858000" cy="931736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043608"/>
            <a:ext cx="5086350" cy="446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2" y="5508103"/>
            <a:ext cx="3384550" cy="266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40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703</Words>
  <Application>Microsoft Office PowerPoint</Application>
  <PresentationFormat>Ekran Gösterisi (4:3)</PresentationFormat>
  <Paragraphs>91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7" baseType="lpstr">
      <vt:lpstr>Ofis Teması</vt:lpstr>
      <vt:lpstr>a /an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İngilizce’de Hitap</dc:title>
  <dc:creator>tugay_icad@hotmail.com</dc:creator>
  <cp:lastModifiedBy>lenovo</cp:lastModifiedBy>
  <cp:revision>19</cp:revision>
  <cp:lastPrinted>2021-01-09T12:22:50Z</cp:lastPrinted>
  <dcterms:created xsi:type="dcterms:W3CDTF">2020-09-23T10:14:10Z</dcterms:created>
  <dcterms:modified xsi:type="dcterms:W3CDTF">2021-01-30T17:33:30Z</dcterms:modified>
</cp:coreProperties>
</file>