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4" r:id="rId4"/>
    <p:sldId id="265" r:id="rId5"/>
    <p:sldId id="259" r:id="rId6"/>
    <p:sldId id="263" r:id="rId7"/>
    <p:sldId id="279" r:id="rId8"/>
    <p:sldId id="266" r:id="rId9"/>
    <p:sldId id="277" r:id="rId10"/>
    <p:sldId id="260" r:id="rId11"/>
    <p:sldId id="261" r:id="rId12"/>
    <p:sldId id="278" r:id="rId13"/>
    <p:sldId id="258" r:id="rId14"/>
    <p:sldId id="280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1" r:id="rId24"/>
    <p:sldId id="283" r:id="rId25"/>
    <p:sldId id="282" r:id="rId26"/>
    <p:sldId id="262" r:id="rId27"/>
    <p:sldId id="27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06" autoAdjust="0"/>
  </p:normalViewPr>
  <p:slideViewPr>
    <p:cSldViewPr snapToGrid="0" snapToObjects="1">
      <p:cViewPr varScale="1">
        <p:scale>
          <a:sx n="102" d="100"/>
          <a:sy n="102" d="100"/>
        </p:scale>
        <p:origin x="165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E9FED-4A5A-440E-9ADD-96E04009DFF9}" type="datetimeFigureOut">
              <a:rPr lang="en-US" smtClean="0"/>
              <a:t>2016-12-06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E8E53-FB47-4CBB-8CE0-B6A37821A0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89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2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9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9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32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97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27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44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77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2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559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26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  <a:r>
              <a:rPr lang="en-US" baseline="0" dirty="0"/>
              <a:t> vs to-do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52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that, in the lambda calculus, the </a:t>
            </a:r>
            <a:r>
              <a:rPr lang="en-US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betareduction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rule for applications assumes that the function is first simplified to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lambda abstraction. Similarly, in FJ the reduction rules assume the object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operated upon is first simplified to a new expression. Thus, just as the slogan for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lambda calculus is “everything is a function,” here the slogan is “everything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an object.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direct correspondence between FJ and a purely functional core of Java, in the sense that every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FJ program is literally an executable Java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97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single-step semantics of FJ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1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Core</a:t>
            </a:r>
          </a:p>
          <a:p>
            <a:r>
              <a:rPr lang="en-US" dirty="0">
                <a:effectLst/>
              </a:rPr>
              <a:t>Casts</a:t>
            </a:r>
          </a:p>
          <a:p>
            <a:r>
              <a:rPr lang="en-US" dirty="0">
                <a:effectLst/>
              </a:rPr>
              <a:t>Interface</a:t>
            </a:r>
          </a:p>
          <a:p>
            <a:r>
              <a:rPr lang="en-US" dirty="0">
                <a:effectLst/>
              </a:rPr>
              <a:t>Generic</a:t>
            </a:r>
          </a:p>
          <a:p>
            <a:r>
              <a:rPr lang="en-US" dirty="0" err="1">
                <a:effectLst/>
              </a:rPr>
              <a:t>Generic_Interface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Generic_Cast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2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Core</a:t>
            </a:r>
          </a:p>
          <a:p>
            <a:r>
              <a:rPr lang="en-US" dirty="0">
                <a:effectLst/>
              </a:rPr>
              <a:t>Casts</a:t>
            </a:r>
          </a:p>
          <a:p>
            <a:r>
              <a:rPr lang="en-US" dirty="0">
                <a:effectLst/>
              </a:rPr>
              <a:t>Interface</a:t>
            </a:r>
          </a:p>
          <a:p>
            <a:r>
              <a:rPr lang="en-US" dirty="0">
                <a:effectLst/>
              </a:rPr>
              <a:t>Generic</a:t>
            </a:r>
          </a:p>
          <a:p>
            <a:r>
              <a:rPr lang="en-US" dirty="0" err="1">
                <a:effectLst/>
              </a:rPr>
              <a:t>Generic_Interface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Generic_Cast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58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Small-step possible because there are no side effects in FJ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21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25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4560C-E380-1943-B5D7-49A23CA338C0}" type="datetimeFigureOut">
              <a:rPr lang="en-US" smtClean="0"/>
              <a:pPr/>
              <a:t>2016-12-06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Block3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FeatherEvaluator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6628" y="3886200"/>
            <a:ext cx="6400800" cy="1752600"/>
          </a:xfrm>
        </p:spPr>
        <p:txBody>
          <a:bodyPr/>
          <a:lstStyle/>
          <a:p>
            <a:pPr algn="r"/>
            <a:r>
              <a:rPr lang="en-US" dirty="0"/>
              <a:t>Erick Bauman</a:t>
            </a:r>
          </a:p>
          <a:p>
            <a:pPr algn="r"/>
            <a:r>
              <a:rPr lang="en-US" dirty="0"/>
              <a:t>Tristan Duckworth</a:t>
            </a:r>
          </a:p>
          <a:p>
            <a:pPr algn="r"/>
            <a:r>
              <a:rPr lang="en-US" dirty="0"/>
              <a:t>Shamila Wickramasuriya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3C8-7A68-449C-8791-1C9B35186869}" type="datetime1">
              <a:rPr lang="en-US" smtClean="0"/>
              <a:t>2016-12-06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4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 a simple functional expression evaluator for core Featherweight Java</a:t>
            </a:r>
          </a:p>
          <a:p>
            <a:pPr lvl="1"/>
            <a:r>
              <a:rPr lang="en-US" dirty="0"/>
              <a:t>Small-step semantics</a:t>
            </a:r>
          </a:p>
          <a:p>
            <a:r>
              <a:rPr lang="en-US" dirty="0"/>
              <a:t>Prove that if the evaluator maps an expression to a new expression, then the propositional formalization of core Featherweight Java agrees that the single-step evaluation holds</a:t>
            </a:r>
          </a:p>
          <a:p>
            <a:pPr lvl="1"/>
            <a:r>
              <a:rPr lang="en-US" dirty="0"/>
              <a:t>Not total correctness!</a:t>
            </a:r>
          </a:p>
        </p:txBody>
      </p:sp>
    </p:spTree>
    <p:extLst>
      <p:ext uri="{BB962C8B-B14F-4D97-AF65-F5344CB8AC3E}">
        <p14:creationId xmlns:p14="http://schemas.microsoft.com/office/powerpoint/2010/main" val="371087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2" y="97357"/>
            <a:ext cx="7119257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de </a:t>
            </a:r>
            <a:r>
              <a:rPr lang="en-US" dirty="0" err="1">
                <a:solidFill>
                  <a:schemeClr val="bg1"/>
                </a:solidFill>
              </a:rPr>
              <a:t>Fraine’s</a:t>
            </a:r>
            <a:r>
              <a:rPr lang="en-US" dirty="0">
                <a:solidFill>
                  <a:schemeClr val="bg1"/>
                </a:solidFill>
              </a:rPr>
              <a:t>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14324" y="2532519"/>
            <a:ext cx="108394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Inductive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Prop :=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eval_field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(C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(fs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list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(f : atom)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(e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list (atom 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fields C fs -&gt;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env_zip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binds f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e_field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f) 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eval_meth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(C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(m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(t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(E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(e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list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list (atom 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(es0 : list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method C m (t, E, e) -&gt;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env_zip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e_meth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 es0) 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subst_exp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((this,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 es0) ::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eval_context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(EE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-&gt;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exp_context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EE -&gt;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(EE e) (EE e')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885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Evaluator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-58901" y="1278255"/>
            <a:ext cx="942975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Fixpoint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e:exp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ctable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: option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:=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match e with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e_var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 =&gt; None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e_field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f =&gt;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match (get 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with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Some (_, fs, _) =&gt; get f (combine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fs)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None =&gt; None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  (**R-FIELD**)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e_meth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m ds =&gt;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match (get 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with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Some (_, _,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match (get 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with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Some (_,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en,ex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Some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subst_exp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((this,(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))::(combine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ds)) ex)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None =&gt; None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None =&gt; None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(**R-INVK**)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None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e_field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 f =&gt;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match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with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Some ex =&gt; Some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e_field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 f)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None =&gt; None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     (**RC-FIELD**)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e_meth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 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match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with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Some ex =&gt; Some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e_meth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 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None =&gt; None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   (**RC_INVK-RECV**)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end.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35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209549" y="1089869"/>
            <a:ext cx="82200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C extends Object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C() {}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D extends Object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D() {}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Pair extends Object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Object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Object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Pair(Object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Object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super();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this.myFst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this.mySnd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Pair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newFst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new Pair(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newFst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this.mySnd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471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3680" y="1136918"/>
            <a:ext cx="70535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Definition </a:t>
            </a:r>
            <a:r>
              <a:rPr lang="en-US" dirty="0" err="1"/>
              <a:t>ct</a:t>
            </a:r>
            <a:r>
              <a:rPr lang="en-US" dirty="0"/>
              <a:t> : </a:t>
            </a:r>
            <a:r>
              <a:rPr lang="en-US" dirty="0" err="1"/>
              <a:t>ctable</a:t>
            </a:r>
            <a:r>
              <a:rPr lang="en-US" dirty="0"/>
              <a:t> := (</a:t>
            </a:r>
          </a:p>
          <a:p>
            <a:r>
              <a:rPr lang="en-US" dirty="0"/>
              <a:t>    (C,(</a:t>
            </a:r>
            <a:r>
              <a:rPr lang="en-US" dirty="0" err="1"/>
              <a:t>Object,nil,nil</a:t>
            </a:r>
            <a:r>
              <a:rPr lang="en-US" dirty="0"/>
              <a:t>))</a:t>
            </a:r>
          </a:p>
          <a:p>
            <a:r>
              <a:rPr lang="en-US" dirty="0"/>
              <a:t>  ::(D,(</a:t>
            </a:r>
            <a:r>
              <a:rPr lang="en-US" dirty="0" err="1"/>
              <a:t>Object,nil,nil</a:t>
            </a:r>
            <a:r>
              <a:rPr lang="en-US" dirty="0"/>
              <a:t>))</a:t>
            </a:r>
          </a:p>
          <a:p>
            <a:r>
              <a:rPr lang="en-US" dirty="0"/>
              <a:t>  ::(Pair,(</a:t>
            </a:r>
          </a:p>
          <a:p>
            <a:r>
              <a:rPr lang="en-US" dirty="0"/>
              <a:t>      Object,</a:t>
            </a:r>
          </a:p>
          <a:p>
            <a:r>
              <a:rPr lang="en-US" dirty="0"/>
              <a:t>      ((</a:t>
            </a:r>
            <a:r>
              <a:rPr lang="en-US" dirty="0" err="1"/>
              <a:t>myFst</a:t>
            </a:r>
            <a:r>
              <a:rPr lang="en-US" dirty="0"/>
              <a:t>, Object)</a:t>
            </a:r>
          </a:p>
          <a:p>
            <a:r>
              <a:rPr lang="en-US" dirty="0"/>
              <a:t>          :: (</a:t>
            </a:r>
            <a:r>
              <a:rPr lang="en-US" dirty="0" err="1"/>
              <a:t>mySnd</a:t>
            </a:r>
            <a:r>
              <a:rPr lang="en-US" dirty="0"/>
              <a:t>, Object)</a:t>
            </a:r>
          </a:p>
          <a:p>
            <a:r>
              <a:rPr lang="en-US" dirty="0"/>
              <a:t>          ::nil),</a:t>
            </a:r>
          </a:p>
          <a:p>
            <a:r>
              <a:rPr lang="en-US" dirty="0"/>
              <a:t>      (</a:t>
            </a:r>
          </a:p>
          <a:p>
            <a:r>
              <a:rPr lang="en-US" dirty="0"/>
              <a:t>        (</a:t>
            </a:r>
            <a:r>
              <a:rPr lang="en-US" dirty="0" err="1"/>
              <a:t>setFst</a:t>
            </a:r>
            <a:r>
              <a:rPr lang="en-US" dirty="0"/>
              <a:t>,</a:t>
            </a:r>
          </a:p>
          <a:p>
            <a:r>
              <a:rPr lang="en-US" dirty="0"/>
              <a:t>         (</a:t>
            </a:r>
          </a:p>
          <a:p>
            <a:r>
              <a:rPr lang="en-US" dirty="0"/>
              <a:t>          Pair,</a:t>
            </a:r>
          </a:p>
          <a:p>
            <a:r>
              <a:rPr lang="en-US" dirty="0"/>
              <a:t>          (</a:t>
            </a:r>
            <a:r>
              <a:rPr lang="en-US" dirty="0" err="1"/>
              <a:t>newFst</a:t>
            </a:r>
            <a:r>
              <a:rPr lang="en-US" dirty="0"/>
              <a:t>, Object) :: nil,</a:t>
            </a:r>
          </a:p>
          <a:p>
            <a:r>
              <a:rPr lang="en-US" dirty="0"/>
              <a:t>          </a:t>
            </a:r>
            <a:r>
              <a:rPr lang="en-US" dirty="0" err="1"/>
              <a:t>e_new</a:t>
            </a:r>
            <a:r>
              <a:rPr lang="en-US" dirty="0"/>
              <a:t> Pair (</a:t>
            </a:r>
            <a:r>
              <a:rPr lang="en-US" dirty="0" err="1"/>
              <a:t>e_var</a:t>
            </a:r>
            <a:r>
              <a:rPr lang="en-US" dirty="0"/>
              <a:t> </a:t>
            </a:r>
            <a:r>
              <a:rPr lang="en-US" dirty="0" err="1"/>
              <a:t>newFst</a:t>
            </a:r>
            <a:r>
              <a:rPr lang="en-US" dirty="0"/>
              <a:t> :: </a:t>
            </a:r>
            <a:r>
              <a:rPr lang="en-US" dirty="0" err="1"/>
              <a:t>e_field</a:t>
            </a:r>
            <a:r>
              <a:rPr lang="en-US" dirty="0"/>
              <a:t> (</a:t>
            </a:r>
            <a:r>
              <a:rPr lang="en-US" dirty="0" err="1"/>
              <a:t>e_var</a:t>
            </a:r>
            <a:r>
              <a:rPr lang="en-US" dirty="0"/>
              <a:t> this) </a:t>
            </a:r>
            <a:r>
              <a:rPr lang="en-US" dirty="0" err="1"/>
              <a:t>mySnd</a:t>
            </a:r>
            <a:r>
              <a:rPr lang="en-US" dirty="0"/>
              <a:t> :: nil)</a:t>
            </a:r>
          </a:p>
          <a:p>
            <a:r>
              <a:rPr lang="en-US" dirty="0"/>
              <a:t>         )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    :: nil </a:t>
            </a:r>
          </a:p>
          <a:p>
            <a:r>
              <a:rPr lang="en-US" dirty="0"/>
              <a:t>      )</a:t>
            </a:r>
          </a:p>
          <a:p>
            <a:r>
              <a:rPr lang="en-US" dirty="0"/>
              <a:t>    ))</a:t>
            </a:r>
          </a:p>
          <a:p>
            <a:r>
              <a:rPr lang="en-US" dirty="0"/>
              <a:t>  :: nil).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38324" y="6410762"/>
            <a:ext cx="8124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Notation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(list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21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3680" y="1136918"/>
            <a:ext cx="70535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Definition </a:t>
            </a:r>
            <a:r>
              <a:rPr lang="en-US" dirty="0" err="1"/>
              <a:t>ct</a:t>
            </a:r>
            <a:r>
              <a:rPr lang="en-US" dirty="0"/>
              <a:t> : </a:t>
            </a:r>
            <a:r>
              <a:rPr lang="en-US" dirty="0" err="1"/>
              <a:t>ctable</a:t>
            </a:r>
            <a:r>
              <a:rPr lang="en-US" dirty="0"/>
              <a:t> := (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(C,(</a:t>
            </a:r>
            <a:r>
              <a:rPr lang="en-US" dirty="0" err="1">
                <a:solidFill>
                  <a:srgbClr val="00B050"/>
                </a:solidFill>
              </a:rPr>
              <a:t>Object,nil,nil</a:t>
            </a:r>
            <a:r>
              <a:rPr lang="en-US" dirty="0">
                <a:solidFill>
                  <a:srgbClr val="00B050"/>
                </a:solidFill>
              </a:rPr>
              <a:t>))</a:t>
            </a:r>
          </a:p>
          <a:p>
            <a:r>
              <a:rPr lang="en-US" dirty="0"/>
              <a:t>  ::(D,(</a:t>
            </a:r>
            <a:r>
              <a:rPr lang="en-US" dirty="0" err="1"/>
              <a:t>Object,nil,nil</a:t>
            </a:r>
            <a:r>
              <a:rPr lang="en-US" dirty="0"/>
              <a:t>))</a:t>
            </a:r>
          </a:p>
          <a:p>
            <a:r>
              <a:rPr lang="en-US" dirty="0"/>
              <a:t>  ::(Pair,(</a:t>
            </a:r>
          </a:p>
          <a:p>
            <a:r>
              <a:rPr lang="en-US" dirty="0"/>
              <a:t>      Object,</a:t>
            </a:r>
          </a:p>
          <a:p>
            <a:r>
              <a:rPr lang="en-US" dirty="0"/>
              <a:t>      ((</a:t>
            </a:r>
            <a:r>
              <a:rPr lang="en-US" dirty="0" err="1"/>
              <a:t>myFst</a:t>
            </a:r>
            <a:r>
              <a:rPr lang="en-US" dirty="0"/>
              <a:t>, Object)</a:t>
            </a:r>
          </a:p>
          <a:p>
            <a:r>
              <a:rPr lang="en-US" dirty="0"/>
              <a:t>          :: (</a:t>
            </a:r>
            <a:r>
              <a:rPr lang="en-US" dirty="0" err="1"/>
              <a:t>mySnd</a:t>
            </a:r>
            <a:r>
              <a:rPr lang="en-US" dirty="0"/>
              <a:t>, Object)</a:t>
            </a:r>
          </a:p>
          <a:p>
            <a:r>
              <a:rPr lang="en-US" dirty="0"/>
              <a:t>          ::nil),</a:t>
            </a:r>
          </a:p>
          <a:p>
            <a:r>
              <a:rPr lang="en-US" dirty="0"/>
              <a:t>      (</a:t>
            </a:r>
          </a:p>
          <a:p>
            <a:r>
              <a:rPr lang="en-US" dirty="0"/>
              <a:t>        (</a:t>
            </a:r>
            <a:r>
              <a:rPr lang="en-US" dirty="0" err="1"/>
              <a:t>setFst</a:t>
            </a:r>
            <a:r>
              <a:rPr lang="en-US" dirty="0"/>
              <a:t>,</a:t>
            </a:r>
          </a:p>
          <a:p>
            <a:r>
              <a:rPr lang="en-US" dirty="0"/>
              <a:t>         (</a:t>
            </a:r>
          </a:p>
          <a:p>
            <a:r>
              <a:rPr lang="en-US" dirty="0"/>
              <a:t>          Pair,</a:t>
            </a:r>
          </a:p>
          <a:p>
            <a:r>
              <a:rPr lang="en-US" dirty="0"/>
              <a:t>          (</a:t>
            </a:r>
            <a:r>
              <a:rPr lang="en-US" dirty="0" err="1"/>
              <a:t>newFst</a:t>
            </a:r>
            <a:r>
              <a:rPr lang="en-US" dirty="0"/>
              <a:t>, Object) :: nil,</a:t>
            </a:r>
          </a:p>
          <a:p>
            <a:r>
              <a:rPr lang="en-US" dirty="0"/>
              <a:t>          </a:t>
            </a:r>
            <a:r>
              <a:rPr lang="en-US" dirty="0" err="1"/>
              <a:t>e_new</a:t>
            </a:r>
            <a:r>
              <a:rPr lang="en-US" dirty="0"/>
              <a:t> Pair (</a:t>
            </a:r>
            <a:r>
              <a:rPr lang="en-US" dirty="0" err="1"/>
              <a:t>e_var</a:t>
            </a:r>
            <a:r>
              <a:rPr lang="en-US" dirty="0"/>
              <a:t> </a:t>
            </a:r>
            <a:r>
              <a:rPr lang="en-US" dirty="0" err="1"/>
              <a:t>newFst</a:t>
            </a:r>
            <a:r>
              <a:rPr lang="en-US" dirty="0"/>
              <a:t> :: </a:t>
            </a:r>
            <a:r>
              <a:rPr lang="en-US" dirty="0" err="1"/>
              <a:t>e_field</a:t>
            </a:r>
            <a:r>
              <a:rPr lang="en-US" dirty="0"/>
              <a:t> (</a:t>
            </a:r>
            <a:r>
              <a:rPr lang="en-US" dirty="0" err="1"/>
              <a:t>e_var</a:t>
            </a:r>
            <a:r>
              <a:rPr lang="en-US" dirty="0"/>
              <a:t> this) </a:t>
            </a:r>
            <a:r>
              <a:rPr lang="en-US" dirty="0" err="1"/>
              <a:t>mySnd</a:t>
            </a:r>
            <a:r>
              <a:rPr lang="en-US" dirty="0"/>
              <a:t> :: nil)</a:t>
            </a:r>
          </a:p>
          <a:p>
            <a:r>
              <a:rPr lang="en-US" dirty="0"/>
              <a:t>         )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    :: nil </a:t>
            </a:r>
          </a:p>
          <a:p>
            <a:r>
              <a:rPr lang="en-US" dirty="0"/>
              <a:t>      )</a:t>
            </a:r>
          </a:p>
          <a:p>
            <a:r>
              <a:rPr lang="en-US" dirty="0"/>
              <a:t>    ))</a:t>
            </a:r>
          </a:p>
          <a:p>
            <a:r>
              <a:rPr lang="en-US" dirty="0"/>
              <a:t>  :: nil).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76700" y="166241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 extends Object {</a:t>
            </a:r>
          </a:p>
          <a:p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C() {}</a:t>
            </a:r>
          </a:p>
          <a:p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38324" y="6410762"/>
            <a:ext cx="8124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Notation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(list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044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3680" y="1136918"/>
            <a:ext cx="70535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Definition </a:t>
            </a:r>
            <a:r>
              <a:rPr lang="en-US" dirty="0" err="1"/>
              <a:t>ct</a:t>
            </a:r>
            <a:r>
              <a:rPr lang="en-US" dirty="0"/>
              <a:t> : </a:t>
            </a:r>
            <a:r>
              <a:rPr lang="en-US" dirty="0" err="1"/>
              <a:t>ctable</a:t>
            </a:r>
            <a:r>
              <a:rPr lang="en-US" dirty="0"/>
              <a:t> := (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(C,(</a:t>
            </a:r>
            <a:r>
              <a:rPr lang="en-US" dirty="0" err="1">
                <a:solidFill>
                  <a:srgbClr val="00B050"/>
                </a:solidFill>
              </a:rPr>
              <a:t>Object,nil,nil</a:t>
            </a:r>
            <a:r>
              <a:rPr lang="en-US" dirty="0">
                <a:solidFill>
                  <a:srgbClr val="00B050"/>
                </a:solidFill>
              </a:rPr>
              <a:t>))</a:t>
            </a:r>
          </a:p>
          <a:p>
            <a:r>
              <a:rPr lang="en-US" dirty="0">
                <a:solidFill>
                  <a:srgbClr val="00B0F0"/>
                </a:solidFill>
              </a:rPr>
              <a:t>  ::(D,(</a:t>
            </a:r>
            <a:r>
              <a:rPr lang="en-US" dirty="0" err="1">
                <a:solidFill>
                  <a:srgbClr val="00B0F0"/>
                </a:solidFill>
              </a:rPr>
              <a:t>Object,nil,nil</a:t>
            </a:r>
            <a:r>
              <a:rPr lang="en-US" dirty="0">
                <a:solidFill>
                  <a:srgbClr val="00B0F0"/>
                </a:solidFill>
              </a:rPr>
              <a:t>))</a:t>
            </a:r>
          </a:p>
          <a:p>
            <a:r>
              <a:rPr lang="en-US" dirty="0"/>
              <a:t>  ::(Pair,(</a:t>
            </a:r>
          </a:p>
          <a:p>
            <a:r>
              <a:rPr lang="en-US" dirty="0"/>
              <a:t>      Object,</a:t>
            </a:r>
          </a:p>
          <a:p>
            <a:r>
              <a:rPr lang="en-US" dirty="0"/>
              <a:t>      ((</a:t>
            </a:r>
            <a:r>
              <a:rPr lang="en-US" dirty="0" err="1"/>
              <a:t>myFst</a:t>
            </a:r>
            <a:r>
              <a:rPr lang="en-US" dirty="0"/>
              <a:t>, Object)</a:t>
            </a:r>
          </a:p>
          <a:p>
            <a:r>
              <a:rPr lang="en-US" dirty="0"/>
              <a:t>          :: (</a:t>
            </a:r>
            <a:r>
              <a:rPr lang="en-US" dirty="0" err="1"/>
              <a:t>mySnd</a:t>
            </a:r>
            <a:r>
              <a:rPr lang="en-US" dirty="0"/>
              <a:t>, Object)</a:t>
            </a:r>
          </a:p>
          <a:p>
            <a:r>
              <a:rPr lang="en-US" dirty="0"/>
              <a:t>          ::nil),</a:t>
            </a:r>
          </a:p>
          <a:p>
            <a:r>
              <a:rPr lang="en-US" dirty="0"/>
              <a:t>      (</a:t>
            </a:r>
          </a:p>
          <a:p>
            <a:r>
              <a:rPr lang="en-US" dirty="0"/>
              <a:t>        (</a:t>
            </a:r>
            <a:r>
              <a:rPr lang="en-US" dirty="0" err="1"/>
              <a:t>setFst</a:t>
            </a:r>
            <a:r>
              <a:rPr lang="en-US" dirty="0"/>
              <a:t>,</a:t>
            </a:r>
          </a:p>
          <a:p>
            <a:r>
              <a:rPr lang="en-US" dirty="0"/>
              <a:t>         (</a:t>
            </a:r>
          </a:p>
          <a:p>
            <a:r>
              <a:rPr lang="en-US" dirty="0"/>
              <a:t>          Pair,</a:t>
            </a:r>
          </a:p>
          <a:p>
            <a:r>
              <a:rPr lang="en-US" dirty="0"/>
              <a:t>          (</a:t>
            </a:r>
            <a:r>
              <a:rPr lang="en-US" dirty="0" err="1"/>
              <a:t>newFst</a:t>
            </a:r>
            <a:r>
              <a:rPr lang="en-US" dirty="0"/>
              <a:t>, Object) :: nil,</a:t>
            </a:r>
          </a:p>
          <a:p>
            <a:r>
              <a:rPr lang="en-US" dirty="0"/>
              <a:t>          </a:t>
            </a:r>
            <a:r>
              <a:rPr lang="en-US" dirty="0" err="1"/>
              <a:t>e_new</a:t>
            </a:r>
            <a:r>
              <a:rPr lang="en-US" dirty="0"/>
              <a:t> Pair (</a:t>
            </a:r>
            <a:r>
              <a:rPr lang="en-US" dirty="0" err="1"/>
              <a:t>e_var</a:t>
            </a:r>
            <a:r>
              <a:rPr lang="en-US" dirty="0"/>
              <a:t> </a:t>
            </a:r>
            <a:r>
              <a:rPr lang="en-US" dirty="0" err="1"/>
              <a:t>newFst</a:t>
            </a:r>
            <a:r>
              <a:rPr lang="en-US" dirty="0"/>
              <a:t> :: </a:t>
            </a:r>
            <a:r>
              <a:rPr lang="en-US" dirty="0" err="1"/>
              <a:t>e_field</a:t>
            </a:r>
            <a:r>
              <a:rPr lang="en-US" dirty="0"/>
              <a:t> (</a:t>
            </a:r>
            <a:r>
              <a:rPr lang="en-US" dirty="0" err="1"/>
              <a:t>e_var</a:t>
            </a:r>
            <a:r>
              <a:rPr lang="en-US" dirty="0"/>
              <a:t> this) </a:t>
            </a:r>
            <a:r>
              <a:rPr lang="en-US" dirty="0" err="1"/>
              <a:t>mySnd</a:t>
            </a:r>
            <a:r>
              <a:rPr lang="en-US" dirty="0"/>
              <a:t> :: nil)</a:t>
            </a:r>
          </a:p>
          <a:p>
            <a:r>
              <a:rPr lang="en-US" dirty="0"/>
              <a:t>         )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    :: nil </a:t>
            </a:r>
          </a:p>
          <a:p>
            <a:r>
              <a:rPr lang="en-US" dirty="0"/>
              <a:t>      )</a:t>
            </a:r>
          </a:p>
          <a:p>
            <a:r>
              <a:rPr lang="en-US" dirty="0"/>
              <a:t>    ))</a:t>
            </a:r>
          </a:p>
          <a:p>
            <a:r>
              <a:rPr lang="en-US" dirty="0"/>
              <a:t>  :: nil).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76700" y="166241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D extends Object {</a:t>
            </a:r>
          </a:p>
          <a:p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D() {}</a:t>
            </a:r>
          </a:p>
          <a:p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38324" y="6410762"/>
            <a:ext cx="8124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Notation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(list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855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3680" y="1136918"/>
            <a:ext cx="70535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Definition </a:t>
            </a:r>
            <a:r>
              <a:rPr lang="en-US" dirty="0" err="1"/>
              <a:t>ct</a:t>
            </a:r>
            <a:r>
              <a:rPr lang="en-US" dirty="0"/>
              <a:t> : </a:t>
            </a:r>
            <a:r>
              <a:rPr lang="en-US" dirty="0" err="1"/>
              <a:t>ctable</a:t>
            </a:r>
            <a:r>
              <a:rPr lang="en-US" dirty="0"/>
              <a:t> := (</a:t>
            </a:r>
          </a:p>
          <a:p>
            <a:r>
              <a:rPr lang="en-US" dirty="0"/>
              <a:t>    (C,(</a:t>
            </a:r>
            <a:r>
              <a:rPr lang="en-US" dirty="0" err="1"/>
              <a:t>Object,nil,nil</a:t>
            </a:r>
            <a:r>
              <a:rPr lang="en-US" dirty="0"/>
              <a:t>))</a:t>
            </a:r>
          </a:p>
          <a:p>
            <a:r>
              <a:rPr lang="en-US" dirty="0"/>
              <a:t>  ::(D,(</a:t>
            </a:r>
            <a:r>
              <a:rPr lang="en-US" dirty="0" err="1"/>
              <a:t>Object,nil,nil</a:t>
            </a:r>
            <a:r>
              <a:rPr lang="en-US" dirty="0"/>
              <a:t>))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::(Pair,(</a:t>
            </a:r>
          </a:p>
          <a:p>
            <a:r>
              <a:rPr lang="en-US" dirty="0">
                <a:solidFill>
                  <a:srgbClr val="FF0000"/>
                </a:solidFill>
              </a:rPr>
              <a:t>      Object,</a:t>
            </a:r>
          </a:p>
          <a:p>
            <a:r>
              <a:rPr lang="en-US" dirty="0">
                <a:solidFill>
                  <a:srgbClr val="FF0000"/>
                </a:solidFill>
              </a:rPr>
              <a:t>      ((</a:t>
            </a:r>
            <a:r>
              <a:rPr lang="en-US" dirty="0" err="1">
                <a:solidFill>
                  <a:srgbClr val="FF0000"/>
                </a:solidFill>
              </a:rPr>
              <a:t>myFst</a:t>
            </a:r>
            <a:r>
              <a:rPr lang="en-US" dirty="0">
                <a:solidFill>
                  <a:srgbClr val="FF0000"/>
                </a:solidFill>
              </a:rPr>
              <a:t>, Object)</a:t>
            </a:r>
          </a:p>
          <a:p>
            <a:r>
              <a:rPr lang="en-US" dirty="0">
                <a:solidFill>
                  <a:srgbClr val="FF0000"/>
                </a:solidFill>
              </a:rPr>
              <a:t>          :: (</a:t>
            </a:r>
            <a:r>
              <a:rPr lang="en-US" dirty="0" err="1">
                <a:solidFill>
                  <a:srgbClr val="FF0000"/>
                </a:solidFill>
              </a:rPr>
              <a:t>mySnd</a:t>
            </a:r>
            <a:r>
              <a:rPr lang="en-US" dirty="0">
                <a:solidFill>
                  <a:srgbClr val="FF0000"/>
                </a:solidFill>
              </a:rPr>
              <a:t>, Object)</a:t>
            </a:r>
          </a:p>
          <a:p>
            <a:r>
              <a:rPr lang="en-US" dirty="0">
                <a:solidFill>
                  <a:srgbClr val="FF0000"/>
                </a:solidFill>
              </a:rPr>
              <a:t>          ::nil),</a:t>
            </a:r>
          </a:p>
          <a:p>
            <a:r>
              <a:rPr lang="en-US" dirty="0">
                <a:solidFill>
                  <a:srgbClr val="FF0000"/>
                </a:solidFill>
              </a:rPr>
              <a:t>      (</a:t>
            </a:r>
          </a:p>
          <a:p>
            <a:r>
              <a:rPr lang="en-US" dirty="0">
                <a:solidFill>
                  <a:srgbClr val="FF0000"/>
                </a:solidFill>
              </a:rPr>
              <a:t>        (</a:t>
            </a:r>
            <a:r>
              <a:rPr lang="en-US" dirty="0" err="1">
                <a:solidFill>
                  <a:srgbClr val="FF0000"/>
                </a:solidFill>
              </a:rPr>
              <a:t>setFst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  <a:p>
            <a:r>
              <a:rPr lang="en-US" dirty="0">
                <a:solidFill>
                  <a:srgbClr val="FF0000"/>
                </a:solidFill>
              </a:rPr>
              <a:t>         (</a:t>
            </a:r>
          </a:p>
          <a:p>
            <a:r>
              <a:rPr lang="en-US" dirty="0">
                <a:solidFill>
                  <a:srgbClr val="FF0000"/>
                </a:solidFill>
              </a:rPr>
              <a:t>          Pair,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(</a:t>
            </a:r>
            <a:r>
              <a:rPr lang="en-US" dirty="0" err="1">
                <a:solidFill>
                  <a:srgbClr val="FF0000"/>
                </a:solidFill>
              </a:rPr>
              <a:t>newFst</a:t>
            </a:r>
            <a:r>
              <a:rPr lang="en-US" dirty="0">
                <a:solidFill>
                  <a:srgbClr val="FF0000"/>
                </a:solidFill>
              </a:rPr>
              <a:t>, Object) :: nil,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</a:t>
            </a:r>
            <a:r>
              <a:rPr lang="en-US" dirty="0" err="1">
                <a:solidFill>
                  <a:srgbClr val="FF0000"/>
                </a:solidFill>
              </a:rPr>
              <a:t>e_new</a:t>
            </a:r>
            <a:r>
              <a:rPr lang="en-US" dirty="0">
                <a:solidFill>
                  <a:srgbClr val="FF0000"/>
                </a:solidFill>
              </a:rPr>
              <a:t> Pair (</a:t>
            </a:r>
            <a:r>
              <a:rPr lang="en-US" dirty="0" err="1">
                <a:solidFill>
                  <a:srgbClr val="FF0000"/>
                </a:solidFill>
              </a:rPr>
              <a:t>e_var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newFst</a:t>
            </a:r>
            <a:r>
              <a:rPr lang="en-US" dirty="0">
                <a:solidFill>
                  <a:srgbClr val="FF0000"/>
                </a:solidFill>
              </a:rPr>
              <a:t> :: </a:t>
            </a:r>
            <a:r>
              <a:rPr lang="en-US" dirty="0" err="1">
                <a:solidFill>
                  <a:srgbClr val="FF0000"/>
                </a:solidFill>
              </a:rPr>
              <a:t>e_field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e_var</a:t>
            </a:r>
            <a:r>
              <a:rPr lang="en-US" dirty="0">
                <a:solidFill>
                  <a:srgbClr val="FF0000"/>
                </a:solidFill>
              </a:rPr>
              <a:t> this) </a:t>
            </a:r>
            <a:r>
              <a:rPr lang="en-US" dirty="0" err="1">
                <a:solidFill>
                  <a:srgbClr val="FF0000"/>
                </a:solidFill>
              </a:rPr>
              <a:t>mySnd</a:t>
            </a:r>
            <a:r>
              <a:rPr lang="en-US" dirty="0">
                <a:solidFill>
                  <a:srgbClr val="FF0000"/>
                </a:solidFill>
              </a:rPr>
              <a:t> :: nil)</a:t>
            </a:r>
          </a:p>
          <a:p>
            <a:r>
              <a:rPr lang="en-US" dirty="0">
                <a:solidFill>
                  <a:srgbClr val="FF0000"/>
                </a:solidFill>
              </a:rPr>
              <a:t>         )</a:t>
            </a:r>
          </a:p>
          <a:p>
            <a:r>
              <a:rPr lang="en-US" dirty="0">
                <a:solidFill>
                  <a:srgbClr val="FF0000"/>
                </a:solidFill>
              </a:rPr>
              <a:t>        )</a:t>
            </a:r>
          </a:p>
          <a:p>
            <a:r>
              <a:rPr lang="en-US" dirty="0">
                <a:solidFill>
                  <a:srgbClr val="FF0000"/>
                </a:solidFill>
              </a:rPr>
              <a:t>        :: nil </a:t>
            </a:r>
          </a:p>
          <a:p>
            <a:r>
              <a:rPr lang="en-US" dirty="0">
                <a:solidFill>
                  <a:srgbClr val="FF0000"/>
                </a:solidFill>
              </a:rPr>
              <a:t>      )</a:t>
            </a:r>
          </a:p>
          <a:p>
            <a:r>
              <a:rPr lang="en-US" dirty="0">
                <a:solidFill>
                  <a:srgbClr val="FF0000"/>
                </a:solidFill>
              </a:rPr>
              <a:t>    ))</a:t>
            </a:r>
          </a:p>
          <a:p>
            <a:r>
              <a:rPr lang="en-US" dirty="0"/>
              <a:t>  :: nil).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71825" y="1290935"/>
            <a:ext cx="65436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Pair extends Object 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Pair(Object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super();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Pair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new Pair(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38324" y="6410762"/>
            <a:ext cx="8124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Notation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(list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516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3680" y="1136918"/>
            <a:ext cx="70535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Definition </a:t>
            </a:r>
            <a:r>
              <a:rPr lang="en-US" dirty="0" err="1"/>
              <a:t>ct</a:t>
            </a:r>
            <a:r>
              <a:rPr lang="en-US" dirty="0"/>
              <a:t> : </a:t>
            </a:r>
            <a:r>
              <a:rPr lang="en-US" dirty="0" err="1"/>
              <a:t>ctable</a:t>
            </a:r>
            <a:r>
              <a:rPr lang="en-US" dirty="0"/>
              <a:t> := (</a:t>
            </a:r>
          </a:p>
          <a:p>
            <a:r>
              <a:rPr lang="en-US" dirty="0"/>
              <a:t>    (C,(</a:t>
            </a:r>
            <a:r>
              <a:rPr lang="en-US" dirty="0" err="1"/>
              <a:t>Object,nil,nil</a:t>
            </a:r>
            <a:r>
              <a:rPr lang="en-US" dirty="0"/>
              <a:t>))</a:t>
            </a:r>
          </a:p>
          <a:p>
            <a:r>
              <a:rPr lang="en-US" dirty="0"/>
              <a:t>  ::(D,(</a:t>
            </a:r>
            <a:r>
              <a:rPr lang="en-US" dirty="0" err="1"/>
              <a:t>Object,nil,nil</a:t>
            </a:r>
            <a:r>
              <a:rPr lang="en-US" dirty="0"/>
              <a:t>))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::(Pair,(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solidFill>
                  <a:srgbClr val="7030A0"/>
                </a:solidFill>
              </a:rPr>
              <a:t>Object,</a:t>
            </a:r>
          </a:p>
          <a:p>
            <a:r>
              <a:rPr lang="en-US" dirty="0">
                <a:solidFill>
                  <a:srgbClr val="FF0000"/>
                </a:solidFill>
              </a:rPr>
              <a:t>      ((</a:t>
            </a:r>
            <a:r>
              <a:rPr lang="en-US" dirty="0" err="1">
                <a:solidFill>
                  <a:srgbClr val="FF0000"/>
                </a:solidFill>
              </a:rPr>
              <a:t>myFst</a:t>
            </a:r>
            <a:r>
              <a:rPr lang="en-US" dirty="0">
                <a:solidFill>
                  <a:srgbClr val="FF0000"/>
                </a:solidFill>
              </a:rPr>
              <a:t>, Object)</a:t>
            </a:r>
          </a:p>
          <a:p>
            <a:r>
              <a:rPr lang="en-US" dirty="0">
                <a:solidFill>
                  <a:srgbClr val="FF0000"/>
                </a:solidFill>
              </a:rPr>
              <a:t>          :: (</a:t>
            </a:r>
            <a:r>
              <a:rPr lang="en-US" dirty="0" err="1">
                <a:solidFill>
                  <a:srgbClr val="FF0000"/>
                </a:solidFill>
              </a:rPr>
              <a:t>mySnd</a:t>
            </a:r>
            <a:r>
              <a:rPr lang="en-US" dirty="0">
                <a:solidFill>
                  <a:srgbClr val="FF0000"/>
                </a:solidFill>
              </a:rPr>
              <a:t>, Object)</a:t>
            </a:r>
          </a:p>
          <a:p>
            <a:r>
              <a:rPr lang="en-US" dirty="0">
                <a:solidFill>
                  <a:srgbClr val="FF0000"/>
                </a:solidFill>
              </a:rPr>
              <a:t>          ::nil),</a:t>
            </a:r>
          </a:p>
          <a:p>
            <a:r>
              <a:rPr lang="en-US" dirty="0">
                <a:solidFill>
                  <a:srgbClr val="FF0000"/>
                </a:solidFill>
              </a:rPr>
              <a:t>      (</a:t>
            </a:r>
          </a:p>
          <a:p>
            <a:r>
              <a:rPr lang="en-US" dirty="0">
                <a:solidFill>
                  <a:srgbClr val="FF0000"/>
                </a:solidFill>
              </a:rPr>
              <a:t>        (</a:t>
            </a:r>
            <a:r>
              <a:rPr lang="en-US" dirty="0" err="1">
                <a:solidFill>
                  <a:srgbClr val="FF0000"/>
                </a:solidFill>
              </a:rPr>
              <a:t>setFst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  <a:p>
            <a:r>
              <a:rPr lang="en-US" dirty="0">
                <a:solidFill>
                  <a:srgbClr val="FF0000"/>
                </a:solidFill>
              </a:rPr>
              <a:t>         (</a:t>
            </a:r>
          </a:p>
          <a:p>
            <a:r>
              <a:rPr lang="en-US" dirty="0">
                <a:solidFill>
                  <a:srgbClr val="FF0000"/>
                </a:solidFill>
              </a:rPr>
              <a:t>          Pair,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(</a:t>
            </a:r>
            <a:r>
              <a:rPr lang="en-US" dirty="0" err="1">
                <a:solidFill>
                  <a:srgbClr val="FF0000"/>
                </a:solidFill>
              </a:rPr>
              <a:t>newFst</a:t>
            </a:r>
            <a:r>
              <a:rPr lang="en-US" dirty="0">
                <a:solidFill>
                  <a:srgbClr val="FF0000"/>
                </a:solidFill>
              </a:rPr>
              <a:t>, Object) :: nil,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</a:t>
            </a:r>
            <a:r>
              <a:rPr lang="en-US" dirty="0" err="1">
                <a:solidFill>
                  <a:srgbClr val="FF0000"/>
                </a:solidFill>
              </a:rPr>
              <a:t>e_new</a:t>
            </a:r>
            <a:r>
              <a:rPr lang="en-US" dirty="0">
                <a:solidFill>
                  <a:srgbClr val="FF0000"/>
                </a:solidFill>
              </a:rPr>
              <a:t> Pair (</a:t>
            </a:r>
            <a:r>
              <a:rPr lang="en-US" dirty="0" err="1">
                <a:solidFill>
                  <a:srgbClr val="FF0000"/>
                </a:solidFill>
              </a:rPr>
              <a:t>e_var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newFst</a:t>
            </a:r>
            <a:r>
              <a:rPr lang="en-US" dirty="0">
                <a:solidFill>
                  <a:srgbClr val="FF0000"/>
                </a:solidFill>
              </a:rPr>
              <a:t> :: </a:t>
            </a:r>
            <a:r>
              <a:rPr lang="en-US" dirty="0" err="1">
                <a:solidFill>
                  <a:srgbClr val="FF0000"/>
                </a:solidFill>
              </a:rPr>
              <a:t>e_field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e_var</a:t>
            </a:r>
            <a:r>
              <a:rPr lang="en-US" dirty="0">
                <a:solidFill>
                  <a:srgbClr val="FF0000"/>
                </a:solidFill>
              </a:rPr>
              <a:t> this) </a:t>
            </a:r>
            <a:r>
              <a:rPr lang="en-US" dirty="0" err="1">
                <a:solidFill>
                  <a:srgbClr val="FF0000"/>
                </a:solidFill>
              </a:rPr>
              <a:t>mySnd</a:t>
            </a:r>
            <a:r>
              <a:rPr lang="en-US" dirty="0">
                <a:solidFill>
                  <a:srgbClr val="FF0000"/>
                </a:solidFill>
              </a:rPr>
              <a:t> :: nil)</a:t>
            </a:r>
          </a:p>
          <a:p>
            <a:r>
              <a:rPr lang="en-US" dirty="0">
                <a:solidFill>
                  <a:srgbClr val="FF0000"/>
                </a:solidFill>
              </a:rPr>
              <a:t>         )</a:t>
            </a:r>
          </a:p>
          <a:p>
            <a:r>
              <a:rPr lang="en-US" dirty="0">
                <a:solidFill>
                  <a:srgbClr val="FF0000"/>
                </a:solidFill>
              </a:rPr>
              <a:t>        )</a:t>
            </a:r>
          </a:p>
          <a:p>
            <a:r>
              <a:rPr lang="en-US" dirty="0">
                <a:solidFill>
                  <a:srgbClr val="FF0000"/>
                </a:solidFill>
              </a:rPr>
              <a:t>        :: nil </a:t>
            </a:r>
          </a:p>
          <a:p>
            <a:r>
              <a:rPr lang="en-US" dirty="0">
                <a:solidFill>
                  <a:srgbClr val="FF0000"/>
                </a:solidFill>
              </a:rPr>
              <a:t>      )</a:t>
            </a:r>
          </a:p>
          <a:p>
            <a:r>
              <a:rPr lang="en-US" dirty="0">
                <a:solidFill>
                  <a:srgbClr val="FF0000"/>
                </a:solidFill>
              </a:rPr>
              <a:t>    ))</a:t>
            </a:r>
          </a:p>
          <a:p>
            <a:r>
              <a:rPr lang="en-US" dirty="0"/>
              <a:t>  :: nil).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71825" y="1290935"/>
            <a:ext cx="65436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Pair 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Object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Pair(Object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super();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Pair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new Pair(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38324" y="6410762"/>
            <a:ext cx="8124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Notation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(list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643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3680" y="1136918"/>
            <a:ext cx="70535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Definition </a:t>
            </a:r>
            <a:r>
              <a:rPr lang="en-US" dirty="0" err="1"/>
              <a:t>ct</a:t>
            </a:r>
            <a:r>
              <a:rPr lang="en-US" dirty="0"/>
              <a:t> : </a:t>
            </a:r>
            <a:r>
              <a:rPr lang="en-US" dirty="0" err="1"/>
              <a:t>ctable</a:t>
            </a:r>
            <a:r>
              <a:rPr lang="en-US" dirty="0"/>
              <a:t> := (</a:t>
            </a:r>
          </a:p>
          <a:p>
            <a:r>
              <a:rPr lang="en-US" dirty="0"/>
              <a:t>    (C,(</a:t>
            </a:r>
            <a:r>
              <a:rPr lang="en-US" dirty="0" err="1"/>
              <a:t>Object,nil,nil</a:t>
            </a:r>
            <a:r>
              <a:rPr lang="en-US" dirty="0"/>
              <a:t>))</a:t>
            </a:r>
          </a:p>
          <a:p>
            <a:r>
              <a:rPr lang="en-US" dirty="0"/>
              <a:t>  ::(D,(</a:t>
            </a:r>
            <a:r>
              <a:rPr lang="en-US" dirty="0" err="1"/>
              <a:t>Object,nil,nil</a:t>
            </a:r>
            <a:r>
              <a:rPr lang="en-US" dirty="0"/>
              <a:t>))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::(Pair,(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solidFill>
                  <a:srgbClr val="7030A0"/>
                </a:solidFill>
              </a:rPr>
              <a:t>Object,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solidFill>
                  <a:srgbClr val="00B050"/>
                </a:solidFill>
              </a:rPr>
              <a:t>((</a:t>
            </a:r>
            <a:r>
              <a:rPr lang="en-US" dirty="0" err="1">
                <a:solidFill>
                  <a:srgbClr val="00B050"/>
                </a:solidFill>
              </a:rPr>
              <a:t>myFst</a:t>
            </a:r>
            <a:r>
              <a:rPr lang="en-US" dirty="0">
                <a:solidFill>
                  <a:srgbClr val="00B050"/>
                </a:solidFill>
              </a:rPr>
              <a:t>, Object)</a:t>
            </a:r>
          </a:p>
          <a:p>
            <a:r>
              <a:rPr lang="en-US" dirty="0">
                <a:solidFill>
                  <a:srgbClr val="00B050"/>
                </a:solidFill>
              </a:rPr>
              <a:t>          :: (</a:t>
            </a:r>
            <a:r>
              <a:rPr lang="en-US" dirty="0" err="1">
                <a:solidFill>
                  <a:srgbClr val="00B050"/>
                </a:solidFill>
              </a:rPr>
              <a:t>mySnd</a:t>
            </a:r>
            <a:r>
              <a:rPr lang="en-US" dirty="0">
                <a:solidFill>
                  <a:srgbClr val="00B050"/>
                </a:solidFill>
              </a:rPr>
              <a:t>, Object)</a:t>
            </a:r>
          </a:p>
          <a:p>
            <a:r>
              <a:rPr lang="en-US" dirty="0">
                <a:solidFill>
                  <a:srgbClr val="00B050"/>
                </a:solidFill>
              </a:rPr>
              <a:t>          ::nil),</a:t>
            </a:r>
          </a:p>
          <a:p>
            <a:r>
              <a:rPr lang="en-US" dirty="0">
                <a:solidFill>
                  <a:srgbClr val="FF0000"/>
                </a:solidFill>
              </a:rPr>
              <a:t>      (</a:t>
            </a:r>
          </a:p>
          <a:p>
            <a:r>
              <a:rPr lang="en-US" dirty="0">
                <a:solidFill>
                  <a:srgbClr val="FF0000"/>
                </a:solidFill>
              </a:rPr>
              <a:t>        (</a:t>
            </a:r>
            <a:r>
              <a:rPr lang="en-US" dirty="0" err="1">
                <a:solidFill>
                  <a:srgbClr val="FF0000"/>
                </a:solidFill>
              </a:rPr>
              <a:t>setFst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  <a:p>
            <a:r>
              <a:rPr lang="en-US" dirty="0">
                <a:solidFill>
                  <a:srgbClr val="FF0000"/>
                </a:solidFill>
              </a:rPr>
              <a:t>         (</a:t>
            </a:r>
          </a:p>
          <a:p>
            <a:r>
              <a:rPr lang="en-US" dirty="0">
                <a:solidFill>
                  <a:srgbClr val="FF0000"/>
                </a:solidFill>
              </a:rPr>
              <a:t>          Pair,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(</a:t>
            </a:r>
            <a:r>
              <a:rPr lang="en-US" dirty="0" err="1">
                <a:solidFill>
                  <a:srgbClr val="FF0000"/>
                </a:solidFill>
              </a:rPr>
              <a:t>newFst</a:t>
            </a:r>
            <a:r>
              <a:rPr lang="en-US" dirty="0">
                <a:solidFill>
                  <a:srgbClr val="FF0000"/>
                </a:solidFill>
              </a:rPr>
              <a:t>, Object) :: nil,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</a:t>
            </a:r>
            <a:r>
              <a:rPr lang="en-US" dirty="0" err="1">
                <a:solidFill>
                  <a:srgbClr val="FF0000"/>
                </a:solidFill>
              </a:rPr>
              <a:t>e_new</a:t>
            </a:r>
            <a:r>
              <a:rPr lang="en-US" dirty="0">
                <a:solidFill>
                  <a:srgbClr val="FF0000"/>
                </a:solidFill>
              </a:rPr>
              <a:t> Pair (</a:t>
            </a:r>
            <a:r>
              <a:rPr lang="en-US" dirty="0" err="1">
                <a:solidFill>
                  <a:srgbClr val="FF0000"/>
                </a:solidFill>
              </a:rPr>
              <a:t>e_var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newFst</a:t>
            </a:r>
            <a:r>
              <a:rPr lang="en-US" dirty="0">
                <a:solidFill>
                  <a:srgbClr val="FF0000"/>
                </a:solidFill>
              </a:rPr>
              <a:t> :: </a:t>
            </a:r>
            <a:r>
              <a:rPr lang="en-US" dirty="0" err="1">
                <a:solidFill>
                  <a:srgbClr val="FF0000"/>
                </a:solidFill>
              </a:rPr>
              <a:t>e_field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e_var</a:t>
            </a:r>
            <a:r>
              <a:rPr lang="en-US" dirty="0">
                <a:solidFill>
                  <a:srgbClr val="FF0000"/>
                </a:solidFill>
              </a:rPr>
              <a:t> this) </a:t>
            </a:r>
            <a:r>
              <a:rPr lang="en-US" dirty="0" err="1">
                <a:solidFill>
                  <a:srgbClr val="FF0000"/>
                </a:solidFill>
              </a:rPr>
              <a:t>mySnd</a:t>
            </a:r>
            <a:r>
              <a:rPr lang="en-US" dirty="0">
                <a:solidFill>
                  <a:srgbClr val="FF0000"/>
                </a:solidFill>
              </a:rPr>
              <a:t> :: nil)</a:t>
            </a:r>
          </a:p>
          <a:p>
            <a:r>
              <a:rPr lang="en-US" dirty="0">
                <a:solidFill>
                  <a:srgbClr val="FF0000"/>
                </a:solidFill>
              </a:rPr>
              <a:t>         )</a:t>
            </a:r>
          </a:p>
          <a:p>
            <a:r>
              <a:rPr lang="en-US" dirty="0">
                <a:solidFill>
                  <a:srgbClr val="FF0000"/>
                </a:solidFill>
              </a:rPr>
              <a:t>        )</a:t>
            </a:r>
          </a:p>
          <a:p>
            <a:r>
              <a:rPr lang="en-US" dirty="0">
                <a:solidFill>
                  <a:srgbClr val="FF0000"/>
                </a:solidFill>
              </a:rPr>
              <a:t>        :: nil </a:t>
            </a:r>
          </a:p>
          <a:p>
            <a:r>
              <a:rPr lang="en-US" dirty="0">
                <a:solidFill>
                  <a:srgbClr val="FF0000"/>
                </a:solidFill>
              </a:rPr>
              <a:t>      )</a:t>
            </a:r>
          </a:p>
          <a:p>
            <a:r>
              <a:rPr lang="en-US" dirty="0">
                <a:solidFill>
                  <a:srgbClr val="FF0000"/>
                </a:solidFill>
              </a:rPr>
              <a:t>    ))</a:t>
            </a:r>
          </a:p>
          <a:p>
            <a:r>
              <a:rPr lang="en-US" dirty="0"/>
              <a:t>  :: nil).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71825" y="1290935"/>
            <a:ext cx="65436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Pair 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Object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Object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Object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Pair(Object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super();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Pair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new Pair(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38324" y="6410762"/>
            <a:ext cx="8124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Notation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(list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07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Motivation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19715"/>
            <a:ext cx="4782217" cy="36295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975" y="1224274"/>
            <a:ext cx="6501973" cy="4556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910" y="4359858"/>
            <a:ext cx="4543965" cy="366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35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3680" y="1136918"/>
            <a:ext cx="70535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Definition </a:t>
            </a:r>
            <a:r>
              <a:rPr lang="en-US" dirty="0" err="1"/>
              <a:t>ct</a:t>
            </a:r>
            <a:r>
              <a:rPr lang="en-US" dirty="0"/>
              <a:t> : </a:t>
            </a:r>
            <a:r>
              <a:rPr lang="en-US" dirty="0" err="1"/>
              <a:t>ctable</a:t>
            </a:r>
            <a:r>
              <a:rPr lang="en-US" dirty="0"/>
              <a:t> := (</a:t>
            </a:r>
          </a:p>
          <a:p>
            <a:r>
              <a:rPr lang="en-US" dirty="0"/>
              <a:t>    (C,(</a:t>
            </a:r>
            <a:r>
              <a:rPr lang="en-US" dirty="0" err="1"/>
              <a:t>Object,nil,nil</a:t>
            </a:r>
            <a:r>
              <a:rPr lang="en-US" dirty="0"/>
              <a:t>))</a:t>
            </a:r>
          </a:p>
          <a:p>
            <a:r>
              <a:rPr lang="en-US" dirty="0"/>
              <a:t>  ::(D,(</a:t>
            </a:r>
            <a:r>
              <a:rPr lang="en-US" dirty="0" err="1"/>
              <a:t>Object,nil,nil</a:t>
            </a:r>
            <a:r>
              <a:rPr lang="en-US" dirty="0"/>
              <a:t>))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::(Pair,(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solidFill>
                  <a:srgbClr val="7030A0"/>
                </a:solidFill>
              </a:rPr>
              <a:t>Object,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solidFill>
                  <a:srgbClr val="00B050"/>
                </a:solidFill>
              </a:rPr>
              <a:t>((</a:t>
            </a:r>
            <a:r>
              <a:rPr lang="en-US" dirty="0" err="1">
                <a:solidFill>
                  <a:srgbClr val="00B050"/>
                </a:solidFill>
              </a:rPr>
              <a:t>myFst</a:t>
            </a:r>
            <a:r>
              <a:rPr lang="en-US" dirty="0">
                <a:solidFill>
                  <a:srgbClr val="00B050"/>
                </a:solidFill>
              </a:rPr>
              <a:t>, Object)</a:t>
            </a:r>
          </a:p>
          <a:p>
            <a:r>
              <a:rPr lang="en-US" dirty="0">
                <a:solidFill>
                  <a:srgbClr val="00B050"/>
                </a:solidFill>
              </a:rPr>
              <a:t>          :: (</a:t>
            </a:r>
            <a:r>
              <a:rPr lang="en-US" dirty="0" err="1">
                <a:solidFill>
                  <a:srgbClr val="00B050"/>
                </a:solidFill>
              </a:rPr>
              <a:t>mySnd</a:t>
            </a:r>
            <a:r>
              <a:rPr lang="en-US" dirty="0">
                <a:solidFill>
                  <a:srgbClr val="00B050"/>
                </a:solidFill>
              </a:rPr>
              <a:t>, Object)</a:t>
            </a:r>
          </a:p>
          <a:p>
            <a:r>
              <a:rPr lang="en-US" dirty="0">
                <a:solidFill>
                  <a:srgbClr val="00B050"/>
                </a:solidFill>
              </a:rPr>
              <a:t>          ::nil),</a:t>
            </a:r>
          </a:p>
          <a:p>
            <a:r>
              <a:rPr lang="en-US" dirty="0">
                <a:solidFill>
                  <a:srgbClr val="FF0000"/>
                </a:solidFill>
              </a:rPr>
              <a:t>      (</a:t>
            </a:r>
          </a:p>
          <a:p>
            <a:r>
              <a:rPr lang="en-US" dirty="0">
                <a:solidFill>
                  <a:srgbClr val="0070C0"/>
                </a:solidFill>
              </a:rPr>
              <a:t>        (</a:t>
            </a:r>
            <a:r>
              <a:rPr lang="en-US" dirty="0" err="1">
                <a:solidFill>
                  <a:srgbClr val="0070C0"/>
                </a:solidFill>
              </a:rPr>
              <a:t>setFst</a:t>
            </a:r>
            <a:r>
              <a:rPr lang="en-US" dirty="0">
                <a:solidFill>
                  <a:srgbClr val="0070C0"/>
                </a:solidFill>
              </a:rPr>
              <a:t>,</a:t>
            </a:r>
          </a:p>
          <a:p>
            <a:r>
              <a:rPr lang="en-US" dirty="0">
                <a:solidFill>
                  <a:srgbClr val="0070C0"/>
                </a:solidFill>
              </a:rPr>
              <a:t>         (</a:t>
            </a:r>
          </a:p>
          <a:p>
            <a:r>
              <a:rPr lang="en-US" dirty="0">
                <a:solidFill>
                  <a:srgbClr val="0070C0"/>
                </a:solidFill>
              </a:rPr>
              <a:t>          Pair,</a:t>
            </a:r>
          </a:p>
          <a:p>
            <a:r>
              <a:rPr lang="en-US" dirty="0">
                <a:solidFill>
                  <a:srgbClr val="0070C0"/>
                </a:solidFill>
              </a:rPr>
              <a:t>          (</a:t>
            </a:r>
            <a:r>
              <a:rPr lang="en-US" dirty="0" err="1">
                <a:solidFill>
                  <a:srgbClr val="0070C0"/>
                </a:solidFill>
              </a:rPr>
              <a:t>newFst</a:t>
            </a:r>
            <a:r>
              <a:rPr lang="en-US" dirty="0">
                <a:solidFill>
                  <a:srgbClr val="0070C0"/>
                </a:solidFill>
              </a:rPr>
              <a:t>, Object) :: nil,</a:t>
            </a:r>
          </a:p>
          <a:p>
            <a:r>
              <a:rPr lang="en-US" dirty="0">
                <a:solidFill>
                  <a:srgbClr val="0070C0"/>
                </a:solidFill>
              </a:rPr>
              <a:t>          </a:t>
            </a:r>
            <a:r>
              <a:rPr lang="en-US" dirty="0" err="1">
                <a:solidFill>
                  <a:srgbClr val="0070C0"/>
                </a:solidFill>
              </a:rPr>
              <a:t>e_new</a:t>
            </a:r>
            <a:r>
              <a:rPr lang="en-US" dirty="0">
                <a:solidFill>
                  <a:srgbClr val="0070C0"/>
                </a:solidFill>
              </a:rPr>
              <a:t> Pair (</a:t>
            </a:r>
            <a:r>
              <a:rPr lang="en-US" dirty="0" err="1">
                <a:solidFill>
                  <a:srgbClr val="0070C0"/>
                </a:solidFill>
              </a:rPr>
              <a:t>e_var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newFst</a:t>
            </a:r>
            <a:r>
              <a:rPr lang="en-US" dirty="0">
                <a:solidFill>
                  <a:srgbClr val="0070C0"/>
                </a:solidFill>
              </a:rPr>
              <a:t> :: </a:t>
            </a:r>
            <a:r>
              <a:rPr lang="en-US" dirty="0" err="1">
                <a:solidFill>
                  <a:srgbClr val="0070C0"/>
                </a:solidFill>
              </a:rPr>
              <a:t>e_field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dirty="0" err="1">
                <a:solidFill>
                  <a:srgbClr val="0070C0"/>
                </a:solidFill>
              </a:rPr>
              <a:t>e_var</a:t>
            </a:r>
            <a:r>
              <a:rPr lang="en-US" dirty="0">
                <a:solidFill>
                  <a:srgbClr val="0070C0"/>
                </a:solidFill>
              </a:rPr>
              <a:t> this) </a:t>
            </a:r>
            <a:r>
              <a:rPr lang="en-US" dirty="0" err="1">
                <a:solidFill>
                  <a:srgbClr val="0070C0"/>
                </a:solidFill>
              </a:rPr>
              <a:t>mySnd</a:t>
            </a:r>
            <a:r>
              <a:rPr lang="en-US" dirty="0">
                <a:solidFill>
                  <a:srgbClr val="0070C0"/>
                </a:solidFill>
              </a:rPr>
              <a:t> :: nil)</a:t>
            </a:r>
          </a:p>
          <a:p>
            <a:r>
              <a:rPr lang="en-US" dirty="0">
                <a:solidFill>
                  <a:srgbClr val="0070C0"/>
                </a:solidFill>
              </a:rPr>
              <a:t>         )</a:t>
            </a:r>
          </a:p>
          <a:p>
            <a:r>
              <a:rPr lang="en-US" dirty="0">
                <a:solidFill>
                  <a:srgbClr val="0070C0"/>
                </a:solidFill>
              </a:rPr>
              <a:t>        )</a:t>
            </a:r>
          </a:p>
          <a:p>
            <a:r>
              <a:rPr lang="en-US" dirty="0">
                <a:solidFill>
                  <a:srgbClr val="FF0000"/>
                </a:solidFill>
              </a:rPr>
              <a:t>        :: nil </a:t>
            </a:r>
          </a:p>
          <a:p>
            <a:r>
              <a:rPr lang="en-US" dirty="0">
                <a:solidFill>
                  <a:srgbClr val="FF0000"/>
                </a:solidFill>
              </a:rPr>
              <a:t>      )</a:t>
            </a:r>
          </a:p>
          <a:p>
            <a:r>
              <a:rPr lang="en-US" dirty="0">
                <a:solidFill>
                  <a:srgbClr val="FF0000"/>
                </a:solidFill>
              </a:rPr>
              <a:t>    ))</a:t>
            </a:r>
          </a:p>
          <a:p>
            <a:r>
              <a:rPr lang="en-US" dirty="0"/>
              <a:t>  :: nil).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71825" y="1290935"/>
            <a:ext cx="65436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Pair 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Object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Object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Object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Pair(Object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super();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setFst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newFst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new Pair(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newFst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this.mySnd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38324" y="6410762"/>
            <a:ext cx="8124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Notation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(list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686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775" y="1200745"/>
            <a:ext cx="105537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Definition myexp3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e_field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e_meth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e_field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 (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((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nil)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::(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nil)::nil)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)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::(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nil)::nil)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setFst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nil)::nil)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775" y="6157908"/>
            <a:ext cx="11639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Pair(new Pair(new C(), new D()), new C()))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setFst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D()))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805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775" y="1200745"/>
            <a:ext cx="10553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myexp3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e_field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e_meth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 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nil ::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nil :: nil))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setFst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nil :: nil))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775" y="6157908"/>
            <a:ext cx="11639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Pair(new C(), new D())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setFst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D()))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97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775" y="1200745"/>
            <a:ext cx="105537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myexp3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e_field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Pair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nil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e_field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 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nil ::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nil :: nil))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 nil))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775" y="6157908"/>
            <a:ext cx="11639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Pair(new D(),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Pair(new C(), new D())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277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775" y="1200745"/>
            <a:ext cx="105537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myexp3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e_field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Pair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nil ::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nil :: nil))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775" y="6157908"/>
            <a:ext cx="11639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Pair(new C(), new D())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876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775" y="1200745"/>
            <a:ext cx="10553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myexp3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 nil.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775" y="6157908"/>
            <a:ext cx="11639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new D()</a:t>
            </a:r>
          </a:p>
        </p:txBody>
      </p:sp>
    </p:spTree>
    <p:extLst>
      <p:ext uri="{BB962C8B-B14F-4D97-AF65-F5344CB8AC3E}">
        <p14:creationId xmlns:p14="http://schemas.microsoft.com/office/powerpoint/2010/main" val="1941617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Difficulties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evaluation contexts</a:t>
            </a:r>
          </a:p>
          <a:p>
            <a:r>
              <a:rPr lang="en-US" dirty="0"/>
              <a:t>Concretizing atoms</a:t>
            </a:r>
          </a:p>
          <a:p>
            <a:r>
              <a:rPr lang="en-US" dirty="0"/>
              <a:t>Handling inheritance</a:t>
            </a:r>
          </a:p>
          <a:p>
            <a:pPr lvl="1"/>
            <a:r>
              <a:rPr lang="en-US" dirty="0"/>
              <a:t>Determining what fields are inherited from the class table</a:t>
            </a:r>
          </a:p>
        </p:txBody>
      </p:sp>
    </p:spTree>
    <p:extLst>
      <p:ext uri="{BB962C8B-B14F-4D97-AF65-F5344CB8AC3E}">
        <p14:creationId xmlns:p14="http://schemas.microsoft.com/office/powerpoint/2010/main" val="2708905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7719332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Moving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correctness</a:t>
            </a:r>
          </a:p>
          <a:p>
            <a:pPr lvl="1"/>
            <a:r>
              <a:rPr lang="en-US" dirty="0"/>
              <a:t>We hope to prove that our evaluator only produces states that hold under the propositional definition of single-step evaluation for Featherweight Java</a:t>
            </a:r>
          </a:p>
          <a:p>
            <a:pPr lvl="1"/>
            <a:r>
              <a:rPr lang="en-US" dirty="0"/>
              <a:t>What about showing that the evaluator </a:t>
            </a:r>
            <a:r>
              <a:rPr lang="en-US" i="1" dirty="0"/>
              <a:t>always</a:t>
            </a:r>
            <a:r>
              <a:rPr lang="en-US" dirty="0"/>
              <a:t> produces a correct result when one exists?</a:t>
            </a:r>
          </a:p>
        </p:txBody>
      </p:sp>
    </p:spTree>
    <p:extLst>
      <p:ext uri="{BB962C8B-B14F-4D97-AF65-F5344CB8AC3E}">
        <p14:creationId xmlns:p14="http://schemas.microsoft.com/office/powerpoint/2010/main" val="50013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Formalizations have benefits</a:t>
            </a:r>
          </a:p>
          <a:p>
            <a:pPr lvl="1"/>
            <a:r>
              <a:rPr lang="en-US" dirty="0"/>
              <a:t>Featherweight Java (Igarashi 2001)</a:t>
            </a:r>
          </a:p>
          <a:p>
            <a:pPr lvl="2"/>
            <a:r>
              <a:rPr lang="en-US" dirty="0"/>
              <a:t>“</a:t>
            </a:r>
            <a:r>
              <a:rPr lang="en-US" dirty="0">
                <a:solidFill>
                  <a:srgbClr val="000000"/>
                </a:solidFill>
                <a:latin typeface="NewCenturySchlbk-Roman"/>
              </a:rPr>
              <a:t>led to the discovery and repair of one bug in the GJ compiler”</a:t>
            </a:r>
          </a:p>
          <a:p>
            <a:pPr lvl="1"/>
            <a:r>
              <a:rPr lang="en-US" dirty="0"/>
              <a:t>Allow rigorous proofs about behavior of programs and languages</a:t>
            </a:r>
          </a:p>
          <a:p>
            <a:pPr lvl="1"/>
            <a:r>
              <a:rPr lang="en-US" dirty="0"/>
              <a:t>Allow us to build better implementations of those languages</a:t>
            </a:r>
          </a:p>
          <a:p>
            <a:pPr lvl="1"/>
            <a:r>
              <a:rPr lang="en-US" dirty="0"/>
              <a:t>Expose the consequences of extensions</a:t>
            </a:r>
          </a:p>
        </p:txBody>
      </p:sp>
    </p:spTree>
    <p:extLst>
      <p:ext uri="{BB962C8B-B14F-4D97-AF65-F5344CB8AC3E}">
        <p14:creationId xmlns:p14="http://schemas.microsoft.com/office/powerpoint/2010/main" val="362701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Featherweight Java </a:t>
            </a:r>
            <a:r>
              <a:rPr lang="en-US" dirty="0"/>
              <a:t>(Igarashi 2001)</a:t>
            </a:r>
          </a:p>
          <a:p>
            <a:pPr lvl="1"/>
            <a:r>
              <a:rPr lang="en-US" dirty="0"/>
              <a:t>“A minimal core calculus for Java and GJ”</a:t>
            </a:r>
          </a:p>
          <a:p>
            <a:pPr lvl="1"/>
            <a:r>
              <a:rPr lang="en-US" dirty="0"/>
              <a:t>Three computational rules: field access, method invocation, casts</a:t>
            </a:r>
          </a:p>
          <a:p>
            <a:pPr lvl="1"/>
            <a:r>
              <a:rPr lang="en-US" dirty="0"/>
              <a:t>“just as the slogan for the lambda calculus is ‘everything is a function,’ here the slogan is ‘everything is an object.’”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562898"/>
            <a:ext cx="9143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Pair(new A(), new B()).snd → new B()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73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Featherweight Java</a:t>
            </a:r>
          </a:p>
          <a:p>
            <a:pPr lvl="1"/>
            <a:r>
              <a:rPr lang="en-US" dirty="0"/>
              <a:t>Omits: assignment, interfaces, overloading, messages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dirty="0"/>
              <a:t>, null pointers, base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, etc.), abstract method declarations, shadowing of superclass fields by subclass fields, access control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, etc.), and exceptions</a:t>
            </a:r>
          </a:p>
          <a:p>
            <a:pPr lvl="1"/>
            <a:r>
              <a:rPr lang="en-US" dirty="0"/>
              <a:t>Includes: mutually recursive class definitions, object creation, field access, method invocation, method override, method recursion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, subtyping, and casting</a:t>
            </a:r>
          </a:p>
        </p:txBody>
      </p:sp>
    </p:spTree>
    <p:extLst>
      <p:ext uri="{BB962C8B-B14F-4D97-AF65-F5344CB8AC3E}">
        <p14:creationId xmlns:p14="http://schemas.microsoft.com/office/powerpoint/2010/main" val="356615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Featherweight Java </a:t>
            </a:r>
            <a:r>
              <a:rPr lang="en-US" dirty="0">
                <a:solidFill>
                  <a:srgbClr val="FF0000"/>
                </a:solidFill>
              </a:rPr>
              <a:t>(no casting)</a:t>
            </a:r>
          </a:p>
          <a:p>
            <a:pPr lvl="1"/>
            <a:r>
              <a:rPr lang="en-US" dirty="0"/>
              <a:t>Omits: assignment, interfaces, overloading, messages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dirty="0"/>
              <a:t>, null pointers, base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, etc.), abstract method declarations, shadowing of superclass fields by subclass fields, access control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, etc.), and exceptions</a:t>
            </a:r>
          </a:p>
          <a:p>
            <a:pPr lvl="1"/>
            <a:r>
              <a:rPr lang="en-US" dirty="0"/>
              <a:t>Includes: mutually recursive class definitions, object creation, field access, method invocation, method override,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 recursion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, subtyping</a:t>
            </a:r>
            <a:r>
              <a:rPr lang="en-US" strike="sngStrike" dirty="0">
                <a:solidFill>
                  <a:srgbClr val="FF0000"/>
                </a:solidFill>
              </a:rPr>
              <a:t>, and 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048" y="1049628"/>
            <a:ext cx="5674877" cy="52365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363653"/>
            <a:ext cx="9143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Pair(new A(), new B()).snd → new B()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2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Variations</a:t>
            </a:r>
          </a:p>
          <a:p>
            <a:pPr lvl="1"/>
            <a:r>
              <a:rPr lang="en-US" dirty="0"/>
              <a:t>Featherweight Java with assignment and immutability (Mackay et al. 2012)</a:t>
            </a:r>
          </a:p>
          <a:p>
            <a:pPr lvl="1"/>
            <a:r>
              <a:rPr lang="en-US" dirty="0"/>
              <a:t>Product Lines of Theorems (Delaware et al. 2011)</a:t>
            </a:r>
          </a:p>
          <a:p>
            <a:pPr lvl="2"/>
            <a:r>
              <a:rPr lang="en-US" dirty="0"/>
              <a:t>Extensible framework for modelling Featherweight Java in Coq</a:t>
            </a:r>
          </a:p>
          <a:p>
            <a:pPr lvl="1"/>
            <a:r>
              <a:rPr lang="en-US" dirty="0"/>
              <a:t>Cast-free Coq implementation by </a:t>
            </a:r>
            <a:r>
              <a:rPr lang="en-US" dirty="0"/>
              <a:t>Bruno de </a:t>
            </a:r>
            <a:r>
              <a:rPr lang="en-US" dirty="0" err="1"/>
              <a:t>Fraine</a:t>
            </a:r>
            <a:r>
              <a:rPr lang="en-US" dirty="0"/>
              <a:t>, Erik Ernst, and Mario </a:t>
            </a:r>
            <a:r>
              <a:rPr lang="en-US" dirty="0" err="1"/>
              <a:t>Sudholt</a:t>
            </a:r>
            <a:r>
              <a:rPr lang="en-US" dirty="0"/>
              <a:t> in 2008</a:t>
            </a:r>
          </a:p>
          <a:p>
            <a:pPr lvl="1"/>
            <a:r>
              <a:rPr lang="en-US" dirty="0"/>
              <a:t>Colored Featherweight Java (</a:t>
            </a:r>
            <a:r>
              <a:rPr lang="en-US" dirty="0" err="1"/>
              <a:t>Kästner</a:t>
            </a:r>
            <a:r>
              <a:rPr lang="en-US" dirty="0"/>
              <a:t> and </a:t>
            </a:r>
            <a:r>
              <a:rPr lang="en-US" dirty="0" err="1"/>
              <a:t>Apel</a:t>
            </a:r>
            <a:r>
              <a:rPr lang="en-US" dirty="0"/>
              <a:t> 2008)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6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Variations</a:t>
            </a:r>
          </a:p>
          <a:p>
            <a:pPr lvl="1"/>
            <a:r>
              <a:rPr lang="en-US" dirty="0"/>
              <a:t>Featherweight Java with assignment and immutability (Mackay et al. 2012)</a:t>
            </a:r>
          </a:p>
          <a:p>
            <a:pPr lvl="1"/>
            <a:r>
              <a:rPr lang="en-US" dirty="0"/>
              <a:t>Product Lines of Theorems (Delaware et al. 2011)</a:t>
            </a:r>
          </a:p>
          <a:p>
            <a:pPr lvl="2"/>
            <a:r>
              <a:rPr lang="en-US" dirty="0"/>
              <a:t>Extensible framework for modelling Featherweight Java in Coq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Cast-free Coq implementation by </a:t>
            </a:r>
            <a:r>
              <a:rPr lang="en-US" dirty="0">
                <a:solidFill>
                  <a:srgbClr val="00B050"/>
                </a:solidFill>
              </a:rPr>
              <a:t>Bruno de </a:t>
            </a:r>
            <a:r>
              <a:rPr lang="en-US" dirty="0" err="1">
                <a:solidFill>
                  <a:srgbClr val="00B050"/>
                </a:solidFill>
              </a:rPr>
              <a:t>Fraine</a:t>
            </a:r>
            <a:r>
              <a:rPr lang="en-US" dirty="0">
                <a:solidFill>
                  <a:srgbClr val="00B050"/>
                </a:solidFill>
              </a:rPr>
              <a:t>, Erik Ernst, and Mario </a:t>
            </a:r>
            <a:r>
              <a:rPr lang="en-US" dirty="0" err="1">
                <a:solidFill>
                  <a:srgbClr val="00B050"/>
                </a:solidFill>
              </a:rPr>
              <a:t>Sudholt</a:t>
            </a:r>
            <a:r>
              <a:rPr lang="en-US" dirty="0">
                <a:solidFill>
                  <a:srgbClr val="00B050"/>
                </a:solidFill>
              </a:rPr>
              <a:t> in 2008</a:t>
            </a:r>
          </a:p>
          <a:p>
            <a:pPr lvl="1"/>
            <a:r>
              <a:rPr lang="en-US" dirty="0"/>
              <a:t>Colored Featherweight Java (</a:t>
            </a:r>
            <a:r>
              <a:rPr lang="en-US" dirty="0" err="1"/>
              <a:t>Kästner</a:t>
            </a:r>
            <a:r>
              <a:rPr lang="en-US" dirty="0"/>
              <a:t> and </a:t>
            </a:r>
            <a:r>
              <a:rPr lang="en-US" dirty="0" err="1"/>
              <a:t>Apel</a:t>
            </a:r>
            <a:r>
              <a:rPr lang="en-US" dirty="0"/>
              <a:t> 2008)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5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2540</Words>
  <Application>Microsoft Office PowerPoint</Application>
  <PresentationFormat>On-screen Show (4:3)</PresentationFormat>
  <Paragraphs>433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NewCenturySchlbk-Roman</vt:lpstr>
      <vt:lpstr>Office Theme</vt:lpstr>
      <vt:lpstr>FeatherEvaluator</vt:lpstr>
      <vt:lpstr>Motivation</vt:lpstr>
      <vt:lpstr>Motivation</vt:lpstr>
      <vt:lpstr>Background</vt:lpstr>
      <vt:lpstr>Background</vt:lpstr>
      <vt:lpstr>Background</vt:lpstr>
      <vt:lpstr>Background</vt:lpstr>
      <vt:lpstr>Background</vt:lpstr>
      <vt:lpstr>Background</vt:lpstr>
      <vt:lpstr>Objectives</vt:lpstr>
      <vt:lpstr>de Fraine’s Implementation</vt:lpstr>
      <vt:lpstr>Evaluator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Difficulties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Tristan Duckworth</cp:lastModifiedBy>
  <cp:revision>72</cp:revision>
  <dcterms:created xsi:type="dcterms:W3CDTF">2011-08-25T15:49:05Z</dcterms:created>
  <dcterms:modified xsi:type="dcterms:W3CDTF">2016-12-07T02:29:59Z</dcterms:modified>
</cp:coreProperties>
</file>