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2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54CF-F7DD-4D04-B1FA-B05B95F4CBB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FCAB-337C-4739-881E-FB6B860B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3729" y="2306593"/>
            <a:ext cx="4018005" cy="939758"/>
          </a:xfrm>
        </p:spPr>
        <p:txBody>
          <a:bodyPr>
            <a:noAutofit/>
          </a:bodyPr>
          <a:lstStyle/>
          <a:p>
            <a:r>
              <a:rPr lang="en-US" sz="8000" b="1" dirty="0" err="1">
                <a:latin typeface="DokChampa" panose="020B0604020202020204" pitchFamily="34" charset="-34"/>
                <a:cs typeface="DokChampa" panose="020B0604020202020204" pitchFamily="34" charset="-34"/>
              </a:rPr>
              <a:t>a</a:t>
            </a:r>
            <a:r>
              <a:rPr lang="en-US" sz="8000" b="1" dirty="0" err="1" smtClean="0">
                <a:latin typeface="DokChampa" panose="020B0604020202020204" pitchFamily="34" charset="-34"/>
                <a:cs typeface="DokChampa" panose="020B0604020202020204" pitchFamily="34" charset="-34"/>
              </a:rPr>
              <a:t>dvo</a:t>
            </a:r>
            <a:r>
              <a:rPr lang="en-US" sz="8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clik</a:t>
            </a:r>
            <a:endParaRPr lang="en-US" sz="8000" b="1" dirty="0">
              <a:solidFill>
                <a:schemeClr val="accent2">
                  <a:lumMod val="60000"/>
                  <a:lumOff val="40000"/>
                </a:schemeClr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3729" y="3008912"/>
            <a:ext cx="4079789" cy="591022"/>
          </a:xfrm>
        </p:spPr>
        <p:txBody>
          <a:bodyPr>
            <a:normAutofit/>
          </a:bodyPr>
          <a:lstStyle/>
          <a:p>
            <a:r>
              <a:rPr lang="en-US" sz="1800" dirty="0"/>
              <a:t>g</a:t>
            </a:r>
            <a:r>
              <a:rPr lang="en-US" sz="1800" dirty="0" smtClean="0"/>
              <a:t>et paid for sharing the products you love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2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okChampa" panose="020B0604020202020204" pitchFamily="34" charset="-34"/>
                <a:cs typeface="DokChampa" panose="020B0604020202020204" pitchFamily="34" charset="-34"/>
              </a:rPr>
              <a:t>p</a:t>
            </a:r>
            <a:r>
              <a:rPr lang="en-US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roblem</a:t>
            </a: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The most effective marketing </a:t>
            </a:r>
            <a:r>
              <a:rPr lang="en-US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comes from consumer advocates</a:t>
            </a:r>
          </a:p>
          <a:p>
            <a:pPr marL="0" indent="0">
              <a:buNone/>
            </a:pPr>
            <a:endParaRPr lang="en-US" dirty="0" smtClean="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Brands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can’t find and reward consumers </a:t>
            </a:r>
            <a:r>
              <a:rPr lang="en-US" dirty="0">
                <a:latin typeface="DokChampa" panose="020B0604020202020204" pitchFamily="34" charset="-34"/>
                <a:cs typeface="DokChampa" panose="020B0604020202020204" pitchFamily="34" charset="-34"/>
              </a:rPr>
              <a:t>who are their biggest supporters</a:t>
            </a:r>
          </a:p>
          <a:p>
            <a:pPr marL="0" indent="0">
              <a:buNone/>
            </a:pP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Consumers can’t get rewarded </a:t>
            </a:r>
            <a:r>
              <a:rPr lang="en-US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for sharing the brands they love</a:t>
            </a:r>
          </a:p>
          <a:p>
            <a:pPr marL="0" indent="0">
              <a:buNone/>
            </a:pP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521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solution</a:t>
            </a: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6045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DokChampa" panose="020B0604020202020204" pitchFamily="34" charset="-34"/>
                <a:cs typeface="DokChampa" panose="020B0604020202020204" pitchFamily="34" charset="-34"/>
              </a:rPr>
              <a:t>a</a:t>
            </a:r>
            <a:r>
              <a:rPr lang="en-US" dirty="0" err="1" smtClean="0">
                <a:latin typeface="DokChampa" panose="020B0604020202020204" pitchFamily="34" charset="-34"/>
                <a:cs typeface="DokChampa" panose="020B0604020202020204" pitchFamily="34" charset="-34"/>
              </a:rPr>
              <a:t>dvo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clik</a:t>
            </a:r>
            <a:r>
              <a:rPr lang="en-US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: Google AdWords for advocate marketing</a:t>
            </a: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0077" y="1825625"/>
            <a:ext cx="30042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152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solution</a:t>
            </a: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Pay individuals for sharing products they already love with their friends</a:t>
            </a:r>
          </a:p>
          <a:p>
            <a:pPr marL="0" indent="0">
              <a:buNone/>
            </a:pP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Allow brands to purchase advocate referrals per click a la AdWords</a:t>
            </a:r>
          </a:p>
          <a:p>
            <a:pPr marL="0" indent="0">
              <a:buNone/>
            </a:pPr>
            <a:endParaRPr lang="en-US" dirty="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DokChampa" panose="020B0604020202020204" pitchFamily="34" charset="-34"/>
                <a:cs typeface="DokChampa" panose="020B0604020202020204" pitchFamily="34" charset="-34"/>
              </a:rPr>
              <a:t>A minimal, friction-free way to advertise via word of mouth</a:t>
            </a:r>
          </a:p>
        </p:txBody>
      </p:sp>
    </p:spTree>
    <p:extLst>
      <p:ext uri="{BB962C8B-B14F-4D97-AF65-F5344CB8AC3E}">
        <p14:creationId xmlns:p14="http://schemas.microsoft.com/office/powerpoint/2010/main" val="208006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Alpha stage </a:t>
            </a:r>
            <a:r>
              <a:rPr lang="en-US" dirty="0" smtClean="0">
                <a:hlinkClick r:id="rId2"/>
              </a:rPr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0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our initial market?</a:t>
            </a:r>
          </a:p>
          <a:p>
            <a:pPr marL="0" indent="0">
              <a:buNone/>
            </a:pPr>
            <a:r>
              <a:rPr lang="en-US" dirty="0" smtClean="0"/>
              <a:t>What is our ultimate market?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Social </a:t>
            </a:r>
            <a:r>
              <a:rPr lang="en-US" dirty="0" smtClean="0"/>
              <a:t>network ad spending is expected to hit $30B globally in 2016</a:t>
            </a:r>
            <a:r>
              <a:rPr lang="en-US" baseline="30000" dirty="0" smtClean="0"/>
              <a:t>1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interesting fact about advocate marketing </a:t>
            </a:r>
            <a:r>
              <a:rPr lang="en-US" dirty="0" err="1" smtClean="0"/>
              <a:t>oooooh</a:t>
            </a:r>
            <a:r>
              <a:rPr lang="en-US" dirty="0" smtClean="0"/>
              <a:t> </a:t>
            </a:r>
            <a:r>
              <a:rPr lang="en-US" dirty="0" err="1" smtClean="0"/>
              <a:t>aaaaaah</a:t>
            </a:r>
            <a:r>
              <a:rPr lang="en-US" dirty="0" smtClean="0"/>
              <a:t> (X percent of people increasing adv. Marketing maybe?)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average Facebook user has over 300 friends on the site, and brings in approximately $10 in ad revenue annually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38277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 smtClean="0"/>
              <a:t>1 </a:t>
            </a:r>
            <a:r>
              <a:rPr lang="en-US" sz="800" dirty="0" smtClean="0"/>
              <a:t>http</a:t>
            </a:r>
            <a:r>
              <a:rPr lang="en-US" sz="800" dirty="0"/>
              <a:t>://</a:t>
            </a:r>
            <a:r>
              <a:rPr lang="en-US" sz="800" dirty="0" smtClean="0"/>
              <a:t>www.emarketer.com/Article/Social-Network-Ad-Spending-Hit-2368-Billion-Worldwide-2015/1012357</a:t>
            </a:r>
          </a:p>
          <a:p>
            <a:r>
              <a:rPr lang="en-US" sz="800" baseline="30000" dirty="0" smtClean="0"/>
              <a:t>2</a:t>
            </a:r>
            <a:r>
              <a:rPr lang="en-US" sz="800" dirty="0" smtClean="0"/>
              <a:t> http</a:t>
            </a:r>
            <a:r>
              <a:rPr lang="en-US" sz="800" dirty="0"/>
              <a:t>://www.pewresearch.org/fact-tank/2014/02/03/6-new-facts-about-facebook</a:t>
            </a:r>
            <a:r>
              <a:rPr lang="en-US" sz="800" dirty="0" smtClean="0"/>
              <a:t>/  </a:t>
            </a:r>
            <a:r>
              <a:rPr lang="en-US" sz="800" dirty="0"/>
              <a:t>http://qz.com/335473/heres-how-much-money-you-made-for-facebook-last-year/</a:t>
            </a:r>
          </a:p>
        </p:txBody>
      </p:sp>
    </p:spTree>
    <p:extLst>
      <p:ext uri="{BB962C8B-B14F-4D97-AF65-F5344CB8AC3E}">
        <p14:creationId xmlns:p14="http://schemas.microsoft.com/office/powerpoint/2010/main" val="411594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competition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87" y="4859777"/>
            <a:ext cx="1481599" cy="649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84" y="2416277"/>
            <a:ext cx="1025211" cy="20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55" y="4454981"/>
            <a:ext cx="794730" cy="794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27" y="2240957"/>
            <a:ext cx="1172635" cy="469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18" y="2890136"/>
            <a:ext cx="1361768" cy="245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30" y="2926218"/>
            <a:ext cx="1109568" cy="418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55" y="3211150"/>
            <a:ext cx="1719795" cy="573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12" y="4052522"/>
            <a:ext cx="1662160" cy="2211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34" y="2311369"/>
            <a:ext cx="880541" cy="291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22" y="5371617"/>
            <a:ext cx="1117383" cy="3724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75" y="2314438"/>
            <a:ext cx="3912158" cy="2282092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75982" y="6044386"/>
            <a:ext cx="3232150" cy="54827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Encourage consumer advocates</a:t>
            </a:r>
            <a:endParaRPr lang="en-US" dirty="0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321128" y="1382269"/>
            <a:ext cx="3232150" cy="548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Provide financial rewards to consumer advocates</a:t>
            </a:r>
            <a:endParaRPr lang="en-US" dirty="0"/>
          </a:p>
        </p:txBody>
      </p:sp>
      <p:sp>
        <p:nvSpPr>
          <p:cNvPr id="17" name="Content Placeholder 14"/>
          <p:cNvSpPr txBox="1">
            <a:spLocks/>
          </p:cNvSpPr>
          <p:nvPr/>
        </p:nvSpPr>
        <p:spPr>
          <a:xfrm>
            <a:off x="6619082" y="1070533"/>
            <a:ext cx="2524918" cy="548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Pay for positive social media content</a:t>
            </a:r>
            <a:endParaRPr lang="en-US" dirty="0"/>
          </a:p>
        </p:txBody>
      </p:sp>
      <p:sp>
        <p:nvSpPr>
          <p:cNvPr id="18" name="Content Placeholder 14"/>
          <p:cNvSpPr txBox="1">
            <a:spLocks/>
          </p:cNvSpPr>
          <p:nvPr/>
        </p:nvSpPr>
        <p:spPr>
          <a:xfrm>
            <a:off x="5692787" y="6116991"/>
            <a:ext cx="3232150" cy="548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Match brands with famous influencers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Continue building out prototype to ensure secure customer log-in, connection with social media accounts, and third-party payment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 first brand partners – target mid-size chains in the Chicago area that already do a lot of Facebook advertising (e.g., Toppers Pizza)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Open landing page and begin getting beta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0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</TotalTime>
  <Words>241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DokChampa</vt:lpstr>
      <vt:lpstr>Office Theme</vt:lpstr>
      <vt:lpstr>advoclik</vt:lpstr>
      <vt:lpstr>problem</vt:lpstr>
      <vt:lpstr>solution</vt:lpstr>
      <vt:lpstr>solution</vt:lpstr>
      <vt:lpstr>demo</vt:lpstr>
      <vt:lpstr>market</vt:lpstr>
      <vt:lpstr>competition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advoclik</dc:title>
  <dc:creator>williamhryan@gmail.com</dc:creator>
  <cp:lastModifiedBy>williamhryan@gmail.com</cp:lastModifiedBy>
  <cp:revision>11</cp:revision>
  <dcterms:created xsi:type="dcterms:W3CDTF">2016-01-07T20:40:36Z</dcterms:created>
  <dcterms:modified xsi:type="dcterms:W3CDTF">2016-01-09T00:58:56Z</dcterms:modified>
</cp:coreProperties>
</file>