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2F183E-9256-4C73-AD87-A29B018F6E09}">
  <a:tblStyle styleId="{E82F183E-9256-4C73-AD87-A29B018F6E0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eea4eac8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eea4eac8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utilized a modular framework that can be used for different classification tasks. At the same same time, our ETL pipeline and CNN models can be used independently. As the dataset is imbalanced, we penalized Type-II errors based on negative to positive label ratio so that we would balance the importance of positive and negative labels. Usage of pre-trained models for knowledge transfer gave us a head start for feature extraction. Fine tuning the best model after unfreezing all layers only gave us marginal improvements. Our experiments showed that higher resolution images yielded 2% higher AUC scores, reaching to ~70% which is comparable to some state of the art research. Using the original </a:t>
            </a:r>
            <a:r>
              <a:rPr lang="en"/>
              <a:t>size</a:t>
            </a:r>
            <a:r>
              <a:rPr lang="en"/>
              <a:t> images is expected to improve the AUC score and ensemble methods or utilization of demographics data available in the dataset can improve the results even </a:t>
            </a:r>
            <a:r>
              <a:rPr lang="en"/>
              <a:t>further</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ea4eac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ea4eac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detection of diseases from medical imaging is complex and expensive. X-rays are very common in medical imaging. Overall access to </a:t>
            </a:r>
            <a:r>
              <a:rPr lang="en" sz="1000">
                <a:latin typeface="Times New Roman"/>
                <a:ea typeface="Times New Roman"/>
                <a:cs typeface="Times New Roman"/>
                <a:sym typeface="Times New Roman"/>
              </a:rPr>
              <a:t>patients datasets is limited but some datasets are trying to solve that. An automatic and reliable disease classification model would reduce the cost and time needed. The recent emergence of big data tools for image feature extraction with deep convolutional neural networks to perform image classification have given quite promising results and our approach will follow the same path.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3694f1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3694f1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t>Going through multiple literature surveys, we were inspired by many applications of NIH in disease detection. For instance, the NIH dataset was built and published by </a:t>
            </a:r>
            <a:r>
              <a:rPr lang="en">
                <a:solidFill>
                  <a:schemeClr val="dk1"/>
                </a:solidFill>
              </a:rPr>
              <a:t>Wang et al. While Baltruschat et al did a research on comparing different deep learning models on multi-label classification.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eea4eac8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eea4eac8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has almost the same number of men and women. The patients age is quite diverse with an average of 46 years. The images can be collected in more than one patient visit. Many patients have just one image but some have more than one. The pathologies were extracted using text-mining techniques on the attached radiological report. Many patients have multiple pathologies simultaneously.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c881dd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ec881dd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a:t>
            </a:r>
            <a:r>
              <a:rPr lang="en"/>
              <a:t>occurrences</a:t>
            </a:r>
            <a:r>
              <a:rPr lang="en"/>
              <a:t> varies depending on the pathology. As seen on Figure 1, Hernia is the least frequently </a:t>
            </a:r>
            <a:r>
              <a:rPr lang="en"/>
              <a:t>occurring</a:t>
            </a:r>
            <a:r>
              <a:rPr lang="en"/>
              <a:t> disease in the Chest X-ray dataset while infiltration occurs most frequently. Some pathologies tend to </a:t>
            </a:r>
            <a:r>
              <a:rPr lang="en"/>
              <a:t>co-occur</a:t>
            </a:r>
            <a:r>
              <a:rPr lang="en"/>
              <a:t>. For instance Infiltration and effusion are the most likely to occur together as seen in the heatmap from Figure 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ea4eac8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eea4eac8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prepare for our </a:t>
            </a:r>
            <a:r>
              <a:rPr lang="en"/>
              <a:t>experimental</a:t>
            </a:r>
            <a:r>
              <a:rPr lang="en"/>
              <a:t> setup, we decided to use Azure Databricks as it can integrate nicely with other technology stack such Azure Datalake Store, pre-installed pytorch. In addition, Databricks is built on top of Spark and Jupyter Notebook, and it's very flexible to use scala, python or R on the same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One of the goals of our project is to measure the impact of different image sizes to the model performance. To do that, we have to pre-transform the images before using in our model. We used Torchvision to resize the images into two bucket (512x512 and 256x256) and then normalize them before exporting them into parquet files. This whole transformation process was completed using Spark on 8 worker machines.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Once we completed exporting transformed data, we </a:t>
            </a:r>
            <a:r>
              <a:rPr lang="en"/>
              <a:t>set up</a:t>
            </a:r>
            <a:r>
              <a:rPr lang="en"/>
              <a:t> another set of clusters to reload and train our models. Each cluster will train each model in parallel. And due to memory limitation, we had to load and unload partial data for training and validation.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ea4eac8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eea4eac8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research, we target to achieve two goals: how the image size impacts the model performance and how we can fine-tune the pretrained PyTorch ResNet-50 and DenseNet</a:t>
            </a:r>
            <a:r>
              <a:rPr lang="en"/>
              <a:t>-</a:t>
            </a:r>
            <a:r>
              <a:rPr lang="en"/>
              <a:t>121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setup a baseline, we built a simple CNN architecture with 2 layers to run through our dataset. The performance of this model is used as baseline for our improvement. In this figure, you would find how we apply Knowledge Transfer and fine-tuning in our architect on both ResNet an DenseNet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the first stage, the pre-trained CNN layers were frozen. </a:t>
            </a:r>
            <a:r>
              <a:rPr lang="en">
                <a:solidFill>
                  <a:schemeClr val="dk1"/>
                </a:solidFill>
              </a:rPr>
              <a:t>We replaced the fully connected output layer with a layer with our own fully connected classification layer, producing an output vector of size 14 and applied a BCE loss function with positive weights calculated based on the ratio between positive and negative labels for optimization.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best model was found using the validation AUC score, we </a:t>
            </a:r>
            <a:r>
              <a:rPr lang="en"/>
              <a:t>unfroze</a:t>
            </a:r>
            <a:r>
              <a:rPr lang="en"/>
              <a:t> all the layers and trained the whole network again with the same training data to choose the best model again using the validation AUC score.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Utilizing our ETL framework, we trained lower and higher resolution KT and fine-tuned models using ResNet-50 and DenseNet-121 in parallel and compared their results as well as how they fared against our baseline.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eea4eac8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eea4eac8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The simple CNN, the ResNet-50, and the DenseNet-121 architectures were evaluated based on loss per epoch and AUC score from a Receiving Operating Characteristic (ROC) curve.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The training data set for the DenseNet-121 KT based model approached losses of around 1.39 for training and 1.25 validation while the fine tuned DenseNet-121 model had losses of 1.25 and 1.33 respectively.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Additionally, Hernia seemed to show an ROC curve with a higher AUC score of approximately 0.86, whereas Pneumonia had the lowest AUC score of around 0.62.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de6d72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de6d72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Further, as seen from the table of average AUC scores, for both the ResNet-50 and DenseNet-121 models the average AUC scores of the models trained on 512 x 512 size images was consistently greater than the average AUC scores of the models trained on 256 x 256 images.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Deep Learning Application on Automating Chest Diseases Detection from Radiographs</a:t>
            </a:r>
            <a:endParaRPr sz="6000"/>
          </a:p>
        </p:txBody>
      </p:sp>
      <p:sp>
        <p:nvSpPr>
          <p:cNvPr id="86" name="Google Shape;86;p13"/>
          <p:cNvSpPr txBox="1"/>
          <p:nvPr>
            <p:ph idx="1" type="subTitle"/>
          </p:nvPr>
        </p:nvSpPr>
        <p:spPr>
          <a:xfrm>
            <a:off x="598100" y="2715929"/>
            <a:ext cx="8222100" cy="5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Theophane Godonou, Vamsi S Jandhayala, Orcun Kurugol, Phong Le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Team 35 - CSE 6250 - Georgia Tech</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Conclusion</a:t>
            </a:r>
            <a:endParaRPr/>
          </a:p>
        </p:txBody>
      </p:sp>
      <p:sp>
        <p:nvSpPr>
          <p:cNvPr id="172" name="Google Shape;172;p22"/>
          <p:cNvSpPr/>
          <p:nvPr/>
        </p:nvSpPr>
        <p:spPr>
          <a:xfrm>
            <a:off x="472475" y="1133550"/>
            <a:ext cx="7725300" cy="3754800"/>
          </a:xfrm>
          <a:prstGeom prst="rect">
            <a:avLst/>
          </a:prstGeom>
          <a:solidFill>
            <a:srgbClr val="FFFFFF"/>
          </a:solid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Modular framework can be used for different classification tasks while ETL pipeline and and CNN models can be used independently</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As the data set is imbalanced, Type-II errors were penalized based on the ratio of negative to positive labels</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Knowledge transfer gave a head-start while fine-tuning the best model only improved results marginally</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Using higher resolution images yielded 2% higher AUC scores resulting in ~70% AUC. Using original sized images is expected to improve the AUC score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Ensemble methods and/or utilization of demographics data can improve the AUC scores further</a:t>
            </a:r>
            <a:endParaRPr sz="1800">
              <a:solidFill>
                <a:schemeClr val="dk2"/>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92" name="Google Shape;92;p14"/>
          <p:cNvSpPr txBox="1"/>
          <p:nvPr>
            <p:ph idx="1" type="body"/>
          </p:nvPr>
        </p:nvSpPr>
        <p:spPr>
          <a:xfrm>
            <a:off x="250450" y="1199250"/>
            <a:ext cx="8520600" cy="3339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solidFill>
                  <a:srgbClr val="000000"/>
                </a:solidFill>
              </a:rPr>
              <a:t>Detection of diseases from medical images.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X-rays are a widely used form of medical imaging.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Access to patients data is limited.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Automatic and reliable disease classification model is cost effective.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Use of deep learning and big data tools is a promising approach.</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pic>
        <p:nvPicPr>
          <p:cNvPr id="98" name="Google Shape;98;p15"/>
          <p:cNvPicPr preferRelativeResize="0"/>
          <p:nvPr/>
        </p:nvPicPr>
        <p:blipFill>
          <a:blip r:embed="rId3">
            <a:alphaModFix/>
          </a:blip>
          <a:stretch>
            <a:fillRect/>
          </a:stretch>
        </p:blipFill>
        <p:spPr>
          <a:xfrm>
            <a:off x="2947375" y="1505049"/>
            <a:ext cx="5884924" cy="2322400"/>
          </a:xfrm>
          <a:prstGeom prst="rect">
            <a:avLst/>
          </a:prstGeom>
          <a:noFill/>
          <a:ln>
            <a:noFill/>
          </a:ln>
        </p:spPr>
      </p:pic>
      <p:pic>
        <p:nvPicPr>
          <p:cNvPr id="99" name="Google Shape;99;p15"/>
          <p:cNvPicPr preferRelativeResize="0"/>
          <p:nvPr/>
        </p:nvPicPr>
        <p:blipFill>
          <a:blip r:embed="rId4">
            <a:alphaModFix/>
          </a:blip>
          <a:stretch>
            <a:fillRect/>
          </a:stretch>
        </p:blipFill>
        <p:spPr>
          <a:xfrm>
            <a:off x="432100" y="1291900"/>
            <a:ext cx="1963750" cy="3054725"/>
          </a:xfrm>
          <a:prstGeom prst="rect">
            <a:avLst/>
          </a:prstGeom>
          <a:noFill/>
          <a:ln>
            <a:noFill/>
          </a:ln>
        </p:spPr>
      </p:pic>
      <p:cxnSp>
        <p:nvCxnSpPr>
          <p:cNvPr id="100" name="Google Shape;100;p15"/>
          <p:cNvCxnSpPr/>
          <p:nvPr/>
        </p:nvCxnSpPr>
        <p:spPr>
          <a:xfrm rot="10800000">
            <a:off x="2650900" y="1098650"/>
            <a:ext cx="0" cy="3417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A3990"/>
                </a:solidFill>
              </a:rPr>
              <a:t>NIH Chest X-ray Dataset</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solidFill>
                  <a:srgbClr val="000000"/>
                </a:solidFill>
              </a:rPr>
              <a:t>112120 images of 1024 x 1024 pixels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 30805 unique patients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15 classes : 14 diseases and a No findings class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Patients can have multiple diseases.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Occurrences of </a:t>
            </a:r>
            <a:r>
              <a:rPr lang="en"/>
              <a:t>Pathologies</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7"/>
          <p:cNvPicPr preferRelativeResize="0"/>
          <p:nvPr/>
        </p:nvPicPr>
        <p:blipFill>
          <a:blip r:embed="rId3">
            <a:alphaModFix/>
          </a:blip>
          <a:stretch>
            <a:fillRect/>
          </a:stretch>
        </p:blipFill>
        <p:spPr>
          <a:xfrm>
            <a:off x="311700" y="1135975"/>
            <a:ext cx="4072625" cy="2871550"/>
          </a:xfrm>
          <a:prstGeom prst="rect">
            <a:avLst/>
          </a:prstGeom>
          <a:noFill/>
          <a:ln>
            <a:noFill/>
          </a:ln>
        </p:spPr>
      </p:pic>
      <p:pic>
        <p:nvPicPr>
          <p:cNvPr id="114" name="Google Shape;114;p17"/>
          <p:cNvPicPr preferRelativeResize="0"/>
          <p:nvPr/>
        </p:nvPicPr>
        <p:blipFill rotWithShape="1">
          <a:blip r:embed="rId4">
            <a:alphaModFix/>
          </a:blip>
          <a:srcRect b="0" l="0" r="33651" t="0"/>
          <a:stretch/>
        </p:blipFill>
        <p:spPr>
          <a:xfrm>
            <a:off x="4572000" y="1229875"/>
            <a:ext cx="3736500" cy="299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Setup</a:t>
            </a:r>
            <a:endParaRPr/>
          </a:p>
        </p:txBody>
      </p:sp>
      <p:pic>
        <p:nvPicPr>
          <p:cNvPr id="120" name="Google Shape;120;p18"/>
          <p:cNvPicPr preferRelativeResize="0"/>
          <p:nvPr/>
        </p:nvPicPr>
        <p:blipFill>
          <a:blip r:embed="rId3">
            <a:alphaModFix/>
          </a:blip>
          <a:stretch>
            <a:fillRect/>
          </a:stretch>
        </p:blipFill>
        <p:spPr>
          <a:xfrm>
            <a:off x="1416200" y="1328113"/>
            <a:ext cx="718799" cy="718799"/>
          </a:xfrm>
          <a:prstGeom prst="rect">
            <a:avLst/>
          </a:prstGeom>
          <a:noFill/>
          <a:ln>
            <a:noFill/>
          </a:ln>
        </p:spPr>
      </p:pic>
      <p:pic>
        <p:nvPicPr>
          <p:cNvPr id="121" name="Google Shape;121;p18"/>
          <p:cNvPicPr preferRelativeResize="0"/>
          <p:nvPr/>
        </p:nvPicPr>
        <p:blipFill>
          <a:blip r:embed="rId3">
            <a:alphaModFix/>
          </a:blip>
          <a:stretch>
            <a:fillRect/>
          </a:stretch>
        </p:blipFill>
        <p:spPr>
          <a:xfrm>
            <a:off x="1568600" y="1480513"/>
            <a:ext cx="718799" cy="718799"/>
          </a:xfrm>
          <a:prstGeom prst="rect">
            <a:avLst/>
          </a:prstGeom>
          <a:noFill/>
          <a:ln>
            <a:noFill/>
          </a:ln>
        </p:spPr>
      </p:pic>
      <p:pic>
        <p:nvPicPr>
          <p:cNvPr id="122" name="Google Shape;122;p18"/>
          <p:cNvPicPr preferRelativeResize="0"/>
          <p:nvPr/>
        </p:nvPicPr>
        <p:blipFill>
          <a:blip r:embed="rId3">
            <a:alphaModFix/>
          </a:blip>
          <a:stretch>
            <a:fillRect/>
          </a:stretch>
        </p:blipFill>
        <p:spPr>
          <a:xfrm>
            <a:off x="1721000" y="1632913"/>
            <a:ext cx="718799" cy="718799"/>
          </a:xfrm>
          <a:prstGeom prst="rect">
            <a:avLst/>
          </a:prstGeom>
          <a:noFill/>
          <a:ln>
            <a:noFill/>
          </a:ln>
        </p:spPr>
      </p:pic>
      <p:cxnSp>
        <p:nvCxnSpPr>
          <p:cNvPr id="123" name="Google Shape;123;p18"/>
          <p:cNvCxnSpPr/>
          <p:nvPr/>
        </p:nvCxnSpPr>
        <p:spPr>
          <a:xfrm>
            <a:off x="2446300" y="2320675"/>
            <a:ext cx="912300" cy="2814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8"/>
          <p:cNvCxnSpPr/>
          <p:nvPr/>
        </p:nvCxnSpPr>
        <p:spPr>
          <a:xfrm>
            <a:off x="2427725" y="1669088"/>
            <a:ext cx="930900" cy="5061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8"/>
          <p:cNvCxnSpPr/>
          <p:nvPr/>
        </p:nvCxnSpPr>
        <p:spPr>
          <a:xfrm>
            <a:off x="1719125" y="1659388"/>
            <a:ext cx="1183500" cy="5061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8"/>
          <p:cNvCxnSpPr/>
          <p:nvPr/>
        </p:nvCxnSpPr>
        <p:spPr>
          <a:xfrm>
            <a:off x="1719125" y="2348588"/>
            <a:ext cx="1183500" cy="243900"/>
          </a:xfrm>
          <a:prstGeom prst="straightConnector1">
            <a:avLst/>
          </a:prstGeom>
          <a:noFill/>
          <a:ln cap="flat" cmpd="sng" w="9525">
            <a:solidFill>
              <a:schemeClr val="dk2"/>
            </a:solidFill>
            <a:prstDash val="solid"/>
            <a:round/>
            <a:headEnd len="med" w="med" type="none"/>
            <a:tailEnd len="med" w="med" type="none"/>
          </a:ln>
        </p:spPr>
      </p:cxnSp>
      <p:pic>
        <p:nvPicPr>
          <p:cNvPr id="127" name="Google Shape;127;p18"/>
          <p:cNvPicPr preferRelativeResize="0"/>
          <p:nvPr/>
        </p:nvPicPr>
        <p:blipFill>
          <a:blip r:embed="rId4">
            <a:alphaModFix/>
          </a:blip>
          <a:stretch>
            <a:fillRect/>
          </a:stretch>
        </p:blipFill>
        <p:spPr>
          <a:xfrm>
            <a:off x="4674650" y="1454450"/>
            <a:ext cx="1000125" cy="904875"/>
          </a:xfrm>
          <a:prstGeom prst="rect">
            <a:avLst/>
          </a:prstGeom>
          <a:noFill/>
          <a:ln>
            <a:noFill/>
          </a:ln>
        </p:spPr>
      </p:pic>
      <p:sp>
        <p:nvSpPr>
          <p:cNvPr id="128" name="Google Shape;128;p18"/>
          <p:cNvSpPr/>
          <p:nvPr/>
        </p:nvSpPr>
        <p:spPr>
          <a:xfrm>
            <a:off x="3612650" y="1790438"/>
            <a:ext cx="611400" cy="252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6289150" y="1790425"/>
            <a:ext cx="611400" cy="252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8"/>
          <p:cNvPicPr preferRelativeResize="0"/>
          <p:nvPr/>
        </p:nvPicPr>
        <p:blipFill>
          <a:blip r:embed="rId5">
            <a:alphaModFix/>
          </a:blip>
          <a:stretch>
            <a:fillRect/>
          </a:stretch>
        </p:blipFill>
        <p:spPr>
          <a:xfrm>
            <a:off x="7661650" y="1162993"/>
            <a:ext cx="1310400" cy="1447781"/>
          </a:xfrm>
          <a:prstGeom prst="rect">
            <a:avLst/>
          </a:prstGeom>
          <a:noFill/>
          <a:ln>
            <a:noFill/>
          </a:ln>
        </p:spPr>
      </p:pic>
      <p:cxnSp>
        <p:nvCxnSpPr>
          <p:cNvPr id="131" name="Google Shape;131;p18"/>
          <p:cNvCxnSpPr/>
          <p:nvPr/>
        </p:nvCxnSpPr>
        <p:spPr>
          <a:xfrm flipH="1">
            <a:off x="1252325" y="1207938"/>
            <a:ext cx="24600" cy="35103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8"/>
          <p:cNvCxnSpPr/>
          <p:nvPr/>
        </p:nvCxnSpPr>
        <p:spPr>
          <a:xfrm>
            <a:off x="45300" y="3009875"/>
            <a:ext cx="9053400" cy="90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18"/>
          <p:cNvSpPr txBox="1"/>
          <p:nvPr/>
        </p:nvSpPr>
        <p:spPr>
          <a:xfrm>
            <a:off x="9725" y="1961500"/>
            <a:ext cx="12672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Process Flow</a:t>
            </a:r>
            <a:endParaRPr>
              <a:latin typeface="Roboto"/>
              <a:ea typeface="Roboto"/>
              <a:cs typeface="Roboto"/>
              <a:sym typeface="Roboto"/>
            </a:endParaRPr>
          </a:p>
        </p:txBody>
      </p:sp>
      <p:pic>
        <p:nvPicPr>
          <p:cNvPr id="134" name="Google Shape;134;p18"/>
          <p:cNvPicPr preferRelativeResize="0"/>
          <p:nvPr/>
        </p:nvPicPr>
        <p:blipFill>
          <a:blip r:embed="rId3">
            <a:alphaModFix/>
          </a:blip>
          <a:stretch>
            <a:fillRect/>
          </a:stretch>
        </p:blipFill>
        <p:spPr>
          <a:xfrm>
            <a:off x="2883875" y="2154412"/>
            <a:ext cx="456351" cy="456351"/>
          </a:xfrm>
          <a:prstGeom prst="rect">
            <a:avLst/>
          </a:prstGeom>
          <a:noFill/>
          <a:ln>
            <a:noFill/>
          </a:ln>
        </p:spPr>
      </p:pic>
      <p:sp>
        <p:nvSpPr>
          <p:cNvPr id="135" name="Google Shape;135;p18"/>
          <p:cNvSpPr txBox="1"/>
          <p:nvPr/>
        </p:nvSpPr>
        <p:spPr>
          <a:xfrm>
            <a:off x="2028900" y="2651175"/>
            <a:ext cx="2912100" cy="3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Image Transformation</a:t>
            </a:r>
            <a:endParaRPr>
              <a:latin typeface="Roboto"/>
              <a:ea typeface="Roboto"/>
              <a:cs typeface="Roboto"/>
              <a:sym typeface="Roboto"/>
            </a:endParaRPr>
          </a:p>
        </p:txBody>
      </p:sp>
      <p:sp>
        <p:nvSpPr>
          <p:cNvPr id="136" name="Google Shape;136;p18"/>
          <p:cNvSpPr txBox="1"/>
          <p:nvPr/>
        </p:nvSpPr>
        <p:spPr>
          <a:xfrm>
            <a:off x="5287500" y="2602075"/>
            <a:ext cx="2912100" cy="3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Model Training</a:t>
            </a:r>
            <a:endParaRPr>
              <a:latin typeface="Roboto"/>
              <a:ea typeface="Roboto"/>
              <a:cs typeface="Roboto"/>
              <a:sym typeface="Roboto"/>
            </a:endParaRPr>
          </a:p>
        </p:txBody>
      </p:sp>
      <p:sp>
        <p:nvSpPr>
          <p:cNvPr id="137" name="Google Shape;137;p18"/>
          <p:cNvSpPr txBox="1"/>
          <p:nvPr/>
        </p:nvSpPr>
        <p:spPr>
          <a:xfrm>
            <a:off x="9725" y="3366100"/>
            <a:ext cx="1267200" cy="3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Tech stack</a:t>
            </a:r>
            <a:endParaRPr>
              <a:latin typeface="Roboto"/>
              <a:ea typeface="Roboto"/>
              <a:cs typeface="Roboto"/>
              <a:sym typeface="Roboto"/>
            </a:endParaRPr>
          </a:p>
        </p:txBody>
      </p:sp>
      <p:pic>
        <p:nvPicPr>
          <p:cNvPr id="138" name="Google Shape;138;p18"/>
          <p:cNvPicPr preferRelativeResize="0"/>
          <p:nvPr/>
        </p:nvPicPr>
        <p:blipFill>
          <a:blip r:embed="rId6">
            <a:alphaModFix/>
          </a:blip>
          <a:stretch>
            <a:fillRect/>
          </a:stretch>
        </p:blipFill>
        <p:spPr>
          <a:xfrm>
            <a:off x="3748163" y="3854275"/>
            <a:ext cx="2540975" cy="561150"/>
          </a:xfrm>
          <a:prstGeom prst="rect">
            <a:avLst/>
          </a:prstGeom>
          <a:noFill/>
          <a:ln>
            <a:noFill/>
          </a:ln>
        </p:spPr>
      </p:pic>
      <p:sp>
        <p:nvSpPr>
          <p:cNvPr id="139" name="Google Shape;139;p18"/>
          <p:cNvSpPr txBox="1"/>
          <p:nvPr/>
        </p:nvSpPr>
        <p:spPr>
          <a:xfrm>
            <a:off x="2484900" y="3223425"/>
            <a:ext cx="20871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8x14GB RAM, 8 cores</a:t>
            </a:r>
            <a:endParaRPr>
              <a:latin typeface="Roboto"/>
              <a:ea typeface="Roboto"/>
              <a:cs typeface="Roboto"/>
              <a:sym typeface="Roboto"/>
            </a:endParaRPr>
          </a:p>
        </p:txBody>
      </p:sp>
      <p:sp>
        <p:nvSpPr>
          <p:cNvPr id="140" name="Google Shape;140;p18"/>
          <p:cNvSpPr txBox="1"/>
          <p:nvPr/>
        </p:nvSpPr>
        <p:spPr>
          <a:xfrm>
            <a:off x="5674775" y="3223425"/>
            <a:ext cx="27018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2x112GB RAM, 2GPU, 18 cores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2x224GB RAM, 4GPU, 36 cores</a:t>
            </a:r>
            <a:endParaRPr>
              <a:latin typeface="Roboto"/>
              <a:ea typeface="Roboto"/>
              <a:cs typeface="Roboto"/>
              <a:sym typeface="Roboto"/>
            </a:endParaRPr>
          </a:p>
        </p:txBody>
      </p:sp>
      <p:pic>
        <p:nvPicPr>
          <p:cNvPr id="141" name="Google Shape;141;p18"/>
          <p:cNvPicPr preferRelativeResize="0"/>
          <p:nvPr/>
        </p:nvPicPr>
        <p:blipFill>
          <a:blip r:embed="rId7">
            <a:alphaModFix/>
          </a:blip>
          <a:stretch>
            <a:fillRect/>
          </a:stretch>
        </p:blipFill>
        <p:spPr>
          <a:xfrm>
            <a:off x="2889610" y="3803723"/>
            <a:ext cx="456350" cy="526139"/>
          </a:xfrm>
          <a:prstGeom prst="rect">
            <a:avLst/>
          </a:prstGeom>
          <a:noFill/>
          <a:ln>
            <a:noFill/>
          </a:ln>
        </p:spPr>
      </p:pic>
      <p:pic>
        <p:nvPicPr>
          <p:cNvPr id="142" name="Google Shape;142;p18"/>
          <p:cNvPicPr preferRelativeResize="0"/>
          <p:nvPr/>
        </p:nvPicPr>
        <p:blipFill>
          <a:blip r:embed="rId8">
            <a:alphaModFix/>
          </a:blip>
          <a:stretch>
            <a:fillRect/>
          </a:stretch>
        </p:blipFill>
        <p:spPr>
          <a:xfrm>
            <a:off x="1673400" y="3855150"/>
            <a:ext cx="813991" cy="423275"/>
          </a:xfrm>
          <a:prstGeom prst="rect">
            <a:avLst/>
          </a:prstGeom>
          <a:noFill/>
          <a:ln>
            <a:noFill/>
          </a:ln>
        </p:spPr>
      </p:pic>
      <p:pic>
        <p:nvPicPr>
          <p:cNvPr id="143" name="Google Shape;143;p18"/>
          <p:cNvPicPr preferRelativeResize="0"/>
          <p:nvPr/>
        </p:nvPicPr>
        <p:blipFill>
          <a:blip r:embed="rId9">
            <a:alphaModFix/>
          </a:blip>
          <a:stretch>
            <a:fillRect/>
          </a:stretch>
        </p:blipFill>
        <p:spPr>
          <a:xfrm>
            <a:off x="6571050" y="3896025"/>
            <a:ext cx="1907515" cy="42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Method</a:t>
            </a:r>
            <a:endParaRPr/>
          </a:p>
        </p:txBody>
      </p:sp>
      <p:pic>
        <p:nvPicPr>
          <p:cNvPr id="149" name="Google Shape;149;p19"/>
          <p:cNvPicPr preferRelativeResize="0"/>
          <p:nvPr/>
        </p:nvPicPr>
        <p:blipFill>
          <a:blip r:embed="rId3">
            <a:alphaModFix/>
          </a:blip>
          <a:stretch>
            <a:fillRect/>
          </a:stretch>
        </p:blipFill>
        <p:spPr>
          <a:xfrm>
            <a:off x="1763750" y="1170200"/>
            <a:ext cx="5943725" cy="3110000"/>
          </a:xfrm>
          <a:prstGeom prst="rect">
            <a:avLst/>
          </a:prstGeom>
          <a:noFill/>
          <a:ln>
            <a:noFill/>
          </a:ln>
        </p:spPr>
      </p:pic>
      <p:pic>
        <p:nvPicPr>
          <p:cNvPr id="150" name="Google Shape;150;p19"/>
          <p:cNvPicPr preferRelativeResize="0"/>
          <p:nvPr/>
        </p:nvPicPr>
        <p:blipFill>
          <a:blip r:embed="rId4">
            <a:alphaModFix/>
          </a:blip>
          <a:stretch>
            <a:fillRect/>
          </a:stretch>
        </p:blipFill>
        <p:spPr>
          <a:xfrm>
            <a:off x="4460075" y="2649000"/>
            <a:ext cx="686812" cy="15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a:t>
            </a:r>
            <a:endParaRPr/>
          </a:p>
        </p:txBody>
      </p:sp>
      <p:pic>
        <p:nvPicPr>
          <p:cNvPr id="156" name="Google Shape;156;p20"/>
          <p:cNvPicPr preferRelativeResize="0"/>
          <p:nvPr/>
        </p:nvPicPr>
        <p:blipFill>
          <a:blip r:embed="rId3">
            <a:alphaModFix/>
          </a:blip>
          <a:stretch>
            <a:fillRect/>
          </a:stretch>
        </p:blipFill>
        <p:spPr>
          <a:xfrm>
            <a:off x="410075" y="997138"/>
            <a:ext cx="3675655" cy="3149225"/>
          </a:xfrm>
          <a:prstGeom prst="rect">
            <a:avLst/>
          </a:prstGeom>
          <a:noFill/>
          <a:ln>
            <a:noFill/>
          </a:ln>
        </p:spPr>
      </p:pic>
      <p:sp>
        <p:nvSpPr>
          <p:cNvPr id="157" name="Google Shape;157;p20"/>
          <p:cNvSpPr txBox="1"/>
          <p:nvPr/>
        </p:nvSpPr>
        <p:spPr>
          <a:xfrm>
            <a:off x="1097775" y="3848175"/>
            <a:ext cx="24525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highlight>
                <a:srgbClr val="E06666"/>
              </a:highlight>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Loss per epoch for 8 epochs</a:t>
            </a:r>
            <a:endParaRPr/>
          </a:p>
        </p:txBody>
      </p:sp>
      <p:pic>
        <p:nvPicPr>
          <p:cNvPr id="158" name="Google Shape;158;p20"/>
          <p:cNvPicPr preferRelativeResize="0"/>
          <p:nvPr/>
        </p:nvPicPr>
        <p:blipFill>
          <a:blip r:embed="rId4">
            <a:alphaModFix/>
          </a:blip>
          <a:stretch>
            <a:fillRect/>
          </a:stretch>
        </p:blipFill>
        <p:spPr>
          <a:xfrm>
            <a:off x="4311500" y="499388"/>
            <a:ext cx="4042300" cy="3149225"/>
          </a:xfrm>
          <a:prstGeom prst="rect">
            <a:avLst/>
          </a:prstGeom>
          <a:noFill/>
          <a:ln>
            <a:noFill/>
          </a:ln>
        </p:spPr>
      </p:pic>
      <p:sp>
        <p:nvSpPr>
          <p:cNvPr id="159" name="Google Shape;159;p20"/>
          <p:cNvSpPr txBox="1"/>
          <p:nvPr/>
        </p:nvSpPr>
        <p:spPr>
          <a:xfrm>
            <a:off x="4700050" y="3496300"/>
            <a:ext cx="3265200" cy="22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ROC curves for fine-tuned DenseNet-121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 (Cont’d)</a:t>
            </a:r>
            <a:endParaRPr/>
          </a:p>
        </p:txBody>
      </p:sp>
      <p:graphicFrame>
        <p:nvGraphicFramePr>
          <p:cNvPr id="165" name="Google Shape;165;p21"/>
          <p:cNvGraphicFramePr/>
          <p:nvPr/>
        </p:nvGraphicFramePr>
        <p:xfrm>
          <a:off x="2367125" y="1357600"/>
          <a:ext cx="3000000" cy="3000000"/>
        </p:xfrm>
        <a:graphic>
          <a:graphicData uri="http://schemas.openxmlformats.org/drawingml/2006/table">
            <a:tbl>
              <a:tblPr>
                <a:noFill/>
                <a:tableStyleId>{E82F183E-9256-4C73-AD87-A29B018F6E09}</a:tableStyleId>
              </a:tblPr>
              <a:tblGrid>
                <a:gridCol w="1942425"/>
                <a:gridCol w="1799800"/>
              </a:tblGrid>
              <a:tr h="26275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Model</a:t>
                      </a:r>
                      <a:endParaRPr b="1" sz="11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Average AUC Score</a:t>
                      </a:r>
                      <a:endParaRPr b="1" sz="11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CNN with 2 Hidden Layers</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0.6329</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ResNet-50 KT (256x256)</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0.6663</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ResNet-50 fine-tuned (256x256)</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0.6670</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ResNet-50 KT (512x512)</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0.6868</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ResNet-50 fine-tuned (512x512)</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0.6901</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DenseNet-121 KT (256x256)</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0.6842</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DenseNet-121 fine-tuned (256x256)</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0.6843</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DenseNet-121 KT (512x512)</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0.6977</a:t>
                      </a:r>
                      <a:endParaRPr sz="1000">
                        <a:latin typeface="Times New Roman"/>
                        <a:ea typeface="Times New Roman"/>
                        <a:cs typeface="Times New Roman"/>
                        <a:sym typeface="Times New Roman"/>
                      </a:endParaRPr>
                    </a:p>
                  </a:txBody>
                  <a:tcPr marT="0" marB="0" marR="0" marL="0"/>
                </a:tc>
              </a:tr>
              <a:tr h="2335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DenseNet-121 fine-tuned (512x512)</a:t>
                      </a:r>
                      <a:endParaRPr sz="10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0.6978</a:t>
                      </a:r>
                      <a:endParaRPr sz="1000">
                        <a:latin typeface="Times New Roman"/>
                        <a:ea typeface="Times New Roman"/>
                        <a:cs typeface="Times New Roman"/>
                        <a:sym typeface="Times New Roman"/>
                      </a:endParaRPr>
                    </a:p>
                  </a:txBody>
                  <a:tcPr marT="0" marB="0" marR="0" marL="0"/>
                </a:tc>
              </a:tr>
            </a:tbl>
          </a:graphicData>
        </a:graphic>
      </p:graphicFrame>
      <p:sp>
        <p:nvSpPr>
          <p:cNvPr id="166" name="Google Shape;166;p21"/>
          <p:cNvSpPr txBox="1"/>
          <p:nvPr/>
        </p:nvSpPr>
        <p:spPr>
          <a:xfrm>
            <a:off x="2812025" y="3784475"/>
            <a:ext cx="3000000" cy="2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Average AUC scores of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