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8" r:id="rId1"/>
    <p:sldMasterId id="2147483780" r:id="rId2"/>
  </p:sldMasterIdLst>
  <p:notesMasterIdLst>
    <p:notesMasterId r:id="rId14"/>
  </p:notesMasterIdLst>
  <p:sldIdLst>
    <p:sldId id="267" r:id="rId3"/>
    <p:sldId id="256" r:id="rId4"/>
    <p:sldId id="257" r:id="rId5"/>
    <p:sldId id="261" r:id="rId6"/>
    <p:sldId id="259" r:id="rId7"/>
    <p:sldId id="258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DF089-C20E-42F9-8C29-ECD6DA717D4C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0C7C1-490A-4CB3-A0BE-0DE29596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0C7C1-490A-4CB3-A0BE-0DE2959644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58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0C7C1-490A-4CB3-A0BE-0DE295964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745-58A2-4B35-B6A7-489F8CF6B44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9DB4-3FC7-45BB-997E-D6BAD7B42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745-58A2-4B35-B6A7-489F8CF6B44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9DB4-3FC7-45BB-997E-D6BAD7B42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745-58A2-4B35-B6A7-489F8CF6B44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9DB4-3FC7-45BB-997E-D6BAD7B42F3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DC42-26AA-4A45-A19F-0E05DCFCB5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502-6D46-42C2-9411-CCCB86572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81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DC42-26AA-4A45-A19F-0E05DCFCB5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502-6D46-42C2-9411-CCCB86572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81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DC42-26AA-4A45-A19F-0E05DCFCB5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502-6D46-42C2-9411-CCCB86572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24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DC42-26AA-4A45-A19F-0E05DCFCB5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502-6D46-42C2-9411-CCCB86572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61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DC42-26AA-4A45-A19F-0E05DCFCB5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502-6D46-42C2-9411-CCCB86572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759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DC42-26AA-4A45-A19F-0E05DCFCB5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502-6D46-42C2-9411-CCCB86572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356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DC42-26AA-4A45-A19F-0E05DCFCB5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502-6D46-42C2-9411-CCCB86572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09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DC42-26AA-4A45-A19F-0E05DCFCB5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502-6D46-42C2-9411-CCCB86572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0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745-58A2-4B35-B6A7-489F8CF6B44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9DB4-3FC7-45BB-997E-D6BAD7B42F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DC42-26AA-4A45-A19F-0E05DCFCB5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502-6D46-42C2-9411-CCCB86572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49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DC42-26AA-4A45-A19F-0E05DCFCB5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502-6D46-42C2-9411-CCCB86572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22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DC42-26AA-4A45-A19F-0E05DCFCB5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F502-6D46-42C2-9411-CCCB86572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71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745-58A2-4B35-B6A7-489F8CF6B44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9DB4-3FC7-45BB-997E-D6BAD7B42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745-58A2-4B35-B6A7-489F8CF6B44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9DB4-3FC7-45BB-997E-D6BAD7B42F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745-58A2-4B35-B6A7-489F8CF6B44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9DB4-3FC7-45BB-997E-D6BAD7B42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745-58A2-4B35-B6A7-489F8CF6B44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9DB4-3FC7-45BB-997E-D6BAD7B42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745-58A2-4B35-B6A7-489F8CF6B44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9DB4-3FC7-45BB-997E-D6BAD7B42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745-58A2-4B35-B6A7-489F8CF6B44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9DB4-3FC7-45BB-997E-D6BAD7B42F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F745-58A2-4B35-B6A7-489F8CF6B44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9DB4-3FC7-45BB-997E-D6BAD7B42F3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2CF745-58A2-4B35-B6A7-489F8CF6B44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F869DB4-3FC7-45BB-997E-D6BAD7B42F3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DC42-26AA-4A45-A19F-0E05DCFCB5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4F502-6D46-42C2-9411-CCCB86572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worldwide.com/" TargetMode="External"/><Relationship Id="rId2" Type="http://schemas.openxmlformats.org/officeDocument/2006/relationships/hyperlink" Target="http://www.grantham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gham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codecamp.org/content/images/Sponsors/Infragistics-logo-horizon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770516"/>
            <a:ext cx="4416245" cy="7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trinug.org/Content/Images/trinuglogo-red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5813"/>
            <a:ext cx="1143000" cy="2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628650"/>
            <a:ext cx="3810000" cy="895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0" y="2209800"/>
            <a:ext cx="9144000" cy="4648200"/>
          </a:xfrm>
          <a:prstGeom prst="rect">
            <a:avLst/>
          </a:prstGeom>
          <a:solidFill>
            <a:srgbClr val="585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30" name="Picture 6" descr="RaleighCodeCamp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31" y="2819401"/>
            <a:ext cx="9067801" cy="314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7" y="2320125"/>
            <a:ext cx="10344498" cy="4119942"/>
          </a:xfrm>
        </p:spPr>
        <p:txBody>
          <a:bodyPr>
            <a:normAutofit/>
          </a:bodyPr>
          <a:lstStyle/>
          <a:p>
            <a:r>
              <a:rPr lang="en-US" b="1" dirty="0" smtClean="0"/>
              <a:t>SPA’s are a pretty natural way to develop an application</a:t>
            </a:r>
          </a:p>
          <a:p>
            <a:endParaRPr lang="en-US" b="1" dirty="0" smtClean="0"/>
          </a:p>
          <a:p>
            <a:r>
              <a:rPr lang="en-US" b="1" dirty="0" smtClean="0"/>
              <a:t>Angular is a rich framework that enables all of that SPA goodness in a manner that’s easy to work with, and highly maintainable</a:t>
            </a:r>
          </a:p>
          <a:p>
            <a:endParaRPr lang="en-US" b="1" dirty="0" smtClean="0"/>
          </a:p>
          <a:p>
            <a:r>
              <a:rPr lang="en-US" b="1" dirty="0" smtClean="0"/>
              <a:t>Web API is a purpose driven http service provider that makes returning data simple, and straight forward</a:t>
            </a:r>
          </a:p>
          <a:p>
            <a:endParaRPr lang="en-US" b="1" dirty="0" smtClean="0"/>
          </a:p>
          <a:p>
            <a:r>
              <a:rPr lang="en-US" b="1" dirty="0" smtClean="0"/>
              <a:t>Web development is pretty awesome these days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What We Learned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6145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Thanks for your time, it’s been a blast!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162757" y="3640016"/>
            <a:ext cx="87334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Twitter:  @</a:t>
            </a:r>
            <a:r>
              <a:rPr lang="en-US" dirty="0" err="1" smtClean="0"/>
              <a:t>tghamm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http://www.granthamm.com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Castle Worldwide: </a:t>
            </a:r>
            <a:r>
              <a:rPr lang="en-US" dirty="0" smtClean="0">
                <a:hlinkClick r:id="rId3"/>
              </a:rPr>
              <a:t>http://www.castleworldwide.com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github.com/tghamm</a:t>
            </a:r>
            <a:r>
              <a:rPr lang="en-US" dirty="0" smtClean="0"/>
              <a:t> (where you’ll find this presentation and code in a day or  </a:t>
            </a:r>
            <a:r>
              <a:rPr lang="en-US" smtClean="0"/>
              <a:t>so)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688" y="816775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Single Page Applications</a:t>
            </a:r>
            <a:br>
              <a:rPr lang="en-US" sz="6000" dirty="0" smtClean="0"/>
            </a:br>
            <a:r>
              <a:rPr lang="en-US" sz="6000" dirty="0" smtClean="0"/>
              <a:t>with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869" y="3991099"/>
            <a:ext cx="1390261" cy="634060"/>
          </a:xfrm>
        </p:spPr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8" y="3429000"/>
            <a:ext cx="4274417" cy="1205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106" y="3024820"/>
            <a:ext cx="3894157" cy="16003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66079" y="4141070"/>
            <a:ext cx="125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Web API 2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459754" y="355110"/>
            <a:ext cx="2285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Grant Hamm</a:t>
            </a:r>
          </a:p>
          <a:p>
            <a:pPr algn="r"/>
            <a:r>
              <a:rPr lang="en-US" dirty="0" smtClean="0"/>
              <a:t>IT Architect</a:t>
            </a:r>
          </a:p>
          <a:p>
            <a:pPr algn="r"/>
            <a:r>
              <a:rPr lang="en-US" dirty="0" smtClean="0"/>
              <a:t>Castle Worldwide, </a:t>
            </a:r>
            <a:r>
              <a:rPr lang="en-US" dirty="0" err="1" smtClean="0"/>
              <a:t>Inc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841" y="2675467"/>
            <a:ext cx="10574318" cy="3450696"/>
          </a:xfrm>
        </p:spPr>
        <p:txBody>
          <a:bodyPr/>
          <a:lstStyle/>
          <a:p>
            <a:r>
              <a:rPr lang="en-US" sz="3200" dirty="0" smtClean="0"/>
              <a:t>Why do we care about Single Page Applications</a:t>
            </a:r>
          </a:p>
          <a:p>
            <a:endParaRPr lang="en-US" sz="3200" dirty="0" smtClean="0"/>
          </a:p>
          <a:p>
            <a:r>
              <a:rPr lang="en-US" sz="3200" dirty="0" smtClean="0"/>
              <a:t>What is </a:t>
            </a:r>
            <a:r>
              <a:rPr lang="en-US" sz="3200" dirty="0" err="1"/>
              <a:t>A</a:t>
            </a:r>
            <a:r>
              <a:rPr lang="en-US" sz="3200" dirty="0" err="1" smtClean="0"/>
              <a:t>ngular’s</a:t>
            </a:r>
            <a:r>
              <a:rPr lang="en-US" sz="3200" dirty="0" smtClean="0"/>
              <a:t> role in a Single Page Application</a:t>
            </a:r>
          </a:p>
          <a:p>
            <a:endParaRPr lang="en-US" sz="3200" dirty="0" smtClean="0"/>
          </a:p>
          <a:p>
            <a:r>
              <a:rPr lang="en-US" sz="3200" dirty="0" smtClean="0"/>
              <a:t>What is Web API and how does it fit into our application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What we’ll cover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8780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Is There An Easier Way</a:t>
            </a:r>
            <a:r>
              <a:rPr lang="en-US" sz="6000" dirty="0" smtClean="0"/>
              <a:t>?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496" y="2713370"/>
            <a:ext cx="3198125" cy="36538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4" y="2087954"/>
            <a:ext cx="5205521" cy="448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1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09" y="2449134"/>
            <a:ext cx="7004725" cy="355817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http://ssnenov.wordpress.com/2013/03/24/single-page-up-with-kendo-ui/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Single page applications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9329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77" y="2251858"/>
            <a:ext cx="6289334" cy="442380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http://weblogs.asp.net/dwahlin/angularjs-in-60-ish-minutes-the-ebook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53083"/>
          </a:xfrm>
        </p:spPr>
        <p:txBody>
          <a:bodyPr>
            <a:noAutofit/>
          </a:bodyPr>
          <a:lstStyle/>
          <a:p>
            <a:r>
              <a:rPr lang="en-US" sz="5400" dirty="0" smtClean="0"/>
              <a:t>Angular?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6050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4043"/>
            <a:ext cx="10515600" cy="5072332"/>
          </a:xfrm>
        </p:spPr>
        <p:txBody>
          <a:bodyPr>
            <a:noAutofit/>
          </a:bodyPr>
          <a:lstStyle/>
          <a:p>
            <a:r>
              <a:rPr lang="en-US" b="1" dirty="0" smtClean="0"/>
              <a:t>Web API Is Straightforward</a:t>
            </a:r>
          </a:p>
          <a:p>
            <a:pPr lvl="1"/>
            <a:r>
              <a:rPr lang="en-US" sz="2000" dirty="0" smtClean="0"/>
              <a:t>Make a </a:t>
            </a:r>
            <a:r>
              <a:rPr lang="en-US" sz="2000" dirty="0" err="1" smtClean="0"/>
              <a:t>RESTful</a:t>
            </a:r>
            <a:r>
              <a:rPr lang="en-US" sz="2000" dirty="0" smtClean="0"/>
              <a:t> call to an endpoint, get a response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b="1" dirty="0" smtClean="0"/>
              <a:t>Web API is Flexible</a:t>
            </a:r>
          </a:p>
          <a:p>
            <a:pPr lvl="1"/>
            <a:r>
              <a:rPr lang="en-US" sz="2000" dirty="0" smtClean="0"/>
              <a:t>Has a well defined processing pipeline that allows for heavy customization and manipulation for advanced scenarios</a:t>
            </a:r>
          </a:p>
          <a:p>
            <a:pPr lvl="1"/>
            <a:r>
              <a:rPr lang="en-US" sz="2000" dirty="0" smtClean="0"/>
              <a:t>Convention over configuration approach make the basics work out of the box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b="1" dirty="0" smtClean="0"/>
              <a:t>More</a:t>
            </a:r>
          </a:p>
          <a:p>
            <a:pPr lvl="1"/>
            <a:r>
              <a:rPr lang="en-US" sz="2000" dirty="0" smtClean="0"/>
              <a:t>Does NOT need to be hosted in IIS.</a:t>
            </a:r>
          </a:p>
          <a:p>
            <a:pPr lvl="1"/>
            <a:r>
              <a:rPr lang="en-US" sz="2000" dirty="0" smtClean="0"/>
              <a:t>Can handle data from many sources, allowing complete reuse between view platforms (web/iOS/Android/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High performance, scalability, long term support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Web API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1981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219" y="2101756"/>
            <a:ext cx="11054686" cy="453105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Don’t need no SOAP, won’t get no SOAP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Automatic support for </a:t>
            </a:r>
            <a:r>
              <a:rPr lang="en-US" b="1" dirty="0" err="1" smtClean="0"/>
              <a:t>Odata</a:t>
            </a:r>
            <a:endParaRPr lang="en-US" b="1" dirty="0" smtClean="0"/>
          </a:p>
          <a:p>
            <a:pPr lvl="1"/>
            <a:r>
              <a:rPr lang="en-US" dirty="0" smtClean="0"/>
              <a:t>Fancy grids, anyone?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Works out of the box, unlike WCF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Open Source!</a:t>
            </a:r>
          </a:p>
          <a:p>
            <a:pPr lvl="1"/>
            <a:r>
              <a:rPr lang="en-US" dirty="0" smtClean="0"/>
              <a:t>While still providing the stability a large enterprise needs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Great for passing arbitrary response types (images, documents, simple text)</a:t>
            </a:r>
            <a:br>
              <a:rPr lang="en-US" b="1" dirty="0" smtClean="0"/>
            </a:b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Benefits of Web API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7099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802" y="1671638"/>
            <a:ext cx="10658397" cy="4659245"/>
          </a:xfrm>
        </p:spPr>
        <p:txBody>
          <a:bodyPr>
            <a:noAutofit/>
          </a:bodyPr>
          <a:lstStyle/>
          <a:p>
            <a:r>
              <a:rPr lang="en-US" b="1" dirty="0" smtClean="0"/>
              <a:t>Separation of concerns</a:t>
            </a:r>
          </a:p>
          <a:p>
            <a:pPr lvl="1"/>
            <a:r>
              <a:rPr lang="en-US" sz="2000" dirty="0" smtClean="0"/>
              <a:t>Each piece is GREAT at what it does.  It performs that one task exceptionally.</a:t>
            </a:r>
          </a:p>
          <a:p>
            <a:pPr lvl="1"/>
            <a:endParaRPr lang="en-US" sz="2000" dirty="0" smtClean="0"/>
          </a:p>
          <a:p>
            <a:r>
              <a:rPr lang="en-US" b="1" dirty="0" smtClean="0"/>
              <a:t>Code simplicity.</a:t>
            </a:r>
          </a:p>
          <a:p>
            <a:pPr lvl="1"/>
            <a:r>
              <a:rPr lang="en-US" sz="2000" dirty="0" smtClean="0"/>
              <a:t>There’s no mismatch between the desired output and the framework’s control over the expected output</a:t>
            </a:r>
          </a:p>
          <a:p>
            <a:pPr lvl="1"/>
            <a:endParaRPr lang="en-US" sz="2000" dirty="0" smtClean="0"/>
          </a:p>
          <a:p>
            <a:r>
              <a:rPr lang="en-US" b="1" dirty="0" smtClean="0"/>
              <a:t>Testability</a:t>
            </a:r>
          </a:p>
          <a:p>
            <a:pPr lvl="1"/>
            <a:r>
              <a:rPr lang="en-US" sz="2000" dirty="0" smtClean="0"/>
              <a:t>All of these technologies support DI and IOC.  This makes mocking and testing a very reasonable thing to achieve</a:t>
            </a:r>
          </a:p>
          <a:p>
            <a:pPr lvl="1"/>
            <a:endParaRPr lang="en-US" sz="2000" dirty="0" smtClean="0"/>
          </a:p>
          <a:p>
            <a:r>
              <a:rPr lang="en-US" b="1" dirty="0" smtClean="0"/>
              <a:t>The best user experience possible</a:t>
            </a:r>
          </a:p>
          <a:p>
            <a:pPr lvl="1"/>
            <a:r>
              <a:rPr lang="en-US" sz="2000" dirty="0" smtClean="0"/>
              <a:t>Users have grown accustomed to page refreshes and static page behavior, but it doesn’t mean that we can’t do better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Benefits of the entire approach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7789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293</Words>
  <Application>Microsoft Office PowerPoint</Application>
  <PresentationFormat>Widescreen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Candara</vt:lpstr>
      <vt:lpstr>Symbol</vt:lpstr>
      <vt:lpstr>Waveform</vt:lpstr>
      <vt:lpstr>Office Theme</vt:lpstr>
      <vt:lpstr>PowerPoint Presentation</vt:lpstr>
      <vt:lpstr>Single Page Applications with</vt:lpstr>
      <vt:lpstr>What we’ll cover</vt:lpstr>
      <vt:lpstr>Is There An Easier Way?</vt:lpstr>
      <vt:lpstr>Single page applications</vt:lpstr>
      <vt:lpstr>Angular?</vt:lpstr>
      <vt:lpstr>Web API</vt:lpstr>
      <vt:lpstr>Benefits of Web API</vt:lpstr>
      <vt:lpstr>Benefits of the entire approach</vt:lpstr>
      <vt:lpstr>What We Learned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2014-11-09T15:50:22Z</dcterms:created>
  <dcterms:modified xsi:type="dcterms:W3CDTF">2014-11-09T15:50:40Z</dcterms:modified>
</cp:coreProperties>
</file>