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80" r:id="rId3"/>
    <p:sldId id="264" r:id="rId4"/>
    <p:sldId id="313" r:id="rId5"/>
    <p:sldId id="312" r:id="rId6"/>
    <p:sldId id="267" r:id="rId7"/>
    <p:sldId id="278" r:id="rId8"/>
    <p:sldId id="279" r:id="rId9"/>
    <p:sldId id="288" r:id="rId10"/>
    <p:sldId id="299" r:id="rId11"/>
    <p:sldId id="289" r:id="rId12"/>
    <p:sldId id="300" r:id="rId13"/>
    <p:sldId id="291" r:id="rId14"/>
    <p:sldId id="290" r:id="rId15"/>
    <p:sldId id="301" r:id="rId16"/>
    <p:sldId id="302" r:id="rId17"/>
    <p:sldId id="303" r:id="rId18"/>
    <p:sldId id="304" r:id="rId19"/>
    <p:sldId id="305" r:id="rId20"/>
    <p:sldId id="306" r:id="rId21"/>
    <p:sldId id="292" r:id="rId22"/>
    <p:sldId id="293" r:id="rId23"/>
    <p:sldId id="294" r:id="rId24"/>
    <p:sldId id="295" r:id="rId25"/>
    <p:sldId id="296" r:id="rId26"/>
    <p:sldId id="307" r:id="rId27"/>
    <p:sldId id="308" r:id="rId28"/>
    <p:sldId id="297" r:id="rId29"/>
    <p:sldId id="298" r:id="rId30"/>
    <p:sldId id="309" r:id="rId31"/>
    <p:sldId id="266" r:id="rId32"/>
    <p:sldId id="268" r:id="rId33"/>
    <p:sldId id="271" r:id="rId34"/>
    <p:sldId id="270" r:id="rId35"/>
    <p:sldId id="269" r:id="rId36"/>
    <p:sldId id="265" r:id="rId37"/>
    <p:sldId id="272" r:id="rId38"/>
    <p:sldId id="273" r:id="rId39"/>
    <p:sldId id="274" r:id="rId40"/>
    <p:sldId id="275" r:id="rId41"/>
    <p:sldId id="276" r:id="rId42"/>
    <p:sldId id="277" r:id="rId43"/>
    <p:sldId id="281" r:id="rId44"/>
    <p:sldId id="282" r:id="rId45"/>
    <p:sldId id="284" r:id="rId46"/>
    <p:sldId id="285" r:id="rId47"/>
    <p:sldId id="283" r:id="rId48"/>
    <p:sldId id="286" r:id="rId49"/>
    <p:sldId id="258" r:id="rId50"/>
    <p:sldId id="25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71639" autoAdjust="0"/>
  </p:normalViewPr>
  <p:slideViewPr>
    <p:cSldViewPr snapToGrid="0">
      <p:cViewPr varScale="1">
        <p:scale>
          <a:sx n="52" d="100"/>
          <a:sy n="52" d="100"/>
        </p:scale>
        <p:origin x="13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138BE-F17D-460A-98CB-8E825FD3AF7B}" type="datetimeFigureOut">
              <a:rPr lang="en-US" smtClean="0"/>
              <a:t>4/22/2019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E3A4D1-5EBA-4652-869E-1B894410233E}" type="slidenum">
              <a:rPr lang="en-US" smtClean="0"/>
              <a:t>‹#›</a:t>
            </a:fld>
            <a:endParaRPr lang="en-US"/>
          </a:p>
        </p:txBody>
      </p:sp>
    </p:spTree>
    <p:extLst>
      <p:ext uri="{BB962C8B-B14F-4D97-AF65-F5344CB8AC3E}">
        <p14:creationId xmlns:p14="http://schemas.microsoft.com/office/powerpoint/2010/main" val="2957636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BI</a:t>
            </a:r>
            <a:r>
              <a:rPr lang="fa-IR" sz="1200" b="0" i="0" kern="1200" dirty="0">
                <a:solidFill>
                  <a:schemeClr val="tx1"/>
                </a:solidFill>
                <a:effectLst/>
                <a:latin typeface="+mn-lt"/>
                <a:ea typeface="+mn-ea"/>
                <a:cs typeface="+mn-cs"/>
              </a:rPr>
              <a:t>نخستین بار در سال 1989 توسط</a:t>
            </a:r>
            <a:r>
              <a:rPr lang="en-US" sz="1200" b="0" i="0" kern="1200" dirty="0">
                <a:solidFill>
                  <a:schemeClr val="tx1"/>
                </a:solidFill>
                <a:effectLst/>
                <a:latin typeface="+mn-lt"/>
                <a:ea typeface="+mn-ea"/>
                <a:cs typeface="+mn-cs"/>
              </a:rPr>
              <a:t>Howard  </a:t>
            </a:r>
            <a:r>
              <a:rPr lang="en-US" sz="1200" b="0" i="0" kern="1200" dirty="0" err="1">
                <a:solidFill>
                  <a:schemeClr val="tx1"/>
                </a:solidFill>
                <a:effectLst/>
                <a:latin typeface="+mn-lt"/>
                <a:ea typeface="+mn-ea"/>
                <a:cs typeface="+mn-cs"/>
              </a:rPr>
              <a:t>Dresner</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از گروه </a:t>
            </a:r>
            <a:r>
              <a:rPr lang="en-US" sz="1200" b="0" i="0" kern="1200" dirty="0">
                <a:solidFill>
                  <a:schemeClr val="tx1"/>
                </a:solidFill>
                <a:effectLst/>
                <a:latin typeface="+mn-lt"/>
                <a:ea typeface="+mn-ea"/>
                <a:cs typeface="+mn-cs"/>
              </a:rPr>
              <a:t>Gartner</a:t>
            </a:r>
            <a:r>
              <a:rPr lang="fa-IR" sz="1200" b="0" i="0" kern="1200" dirty="0">
                <a:solidFill>
                  <a:schemeClr val="tx1"/>
                </a:solidFill>
                <a:effectLst/>
                <a:latin typeface="+mn-lt"/>
                <a:ea typeface="+mn-ea"/>
                <a:cs typeface="+mn-cs"/>
              </a:rPr>
              <a:t>به منظور توصیف یک سری ازمفاهیم و فناوری های طراحی شده با هدف بهبود تصمیم گیری در کسب و کار به واسطه استفاده از حقایق و سیستم های مبتنی بر حقیقت معرفی شد.</a:t>
            </a:r>
          </a:p>
          <a:p>
            <a:pPr algn="r" rtl="1"/>
            <a:r>
              <a:rPr lang="en-US" sz="1200" b="0" i="0" kern="1200" dirty="0">
                <a:solidFill>
                  <a:schemeClr val="tx1"/>
                </a:solidFill>
                <a:effectLst/>
                <a:latin typeface="+mn-lt"/>
                <a:ea typeface="+mn-ea"/>
                <a:cs typeface="+mn-cs"/>
              </a:rPr>
              <a:t>BI</a:t>
            </a:r>
            <a:r>
              <a:rPr lang="fa-IR" sz="1200" b="0" i="0" kern="1200" dirty="0">
                <a:solidFill>
                  <a:schemeClr val="tx1"/>
                </a:solidFill>
                <a:effectLst/>
                <a:latin typeface="+mn-lt"/>
                <a:ea typeface="+mn-ea"/>
                <a:cs typeface="+mn-cs"/>
              </a:rPr>
              <a:t>همه راهکارهاو ابزارهایی است که باهدف معنا بخشی به داده ها و فرایند تصمیم سازی, طراحی و پیشنهاد شده اند.</a:t>
            </a:r>
          </a:p>
          <a:p>
            <a:pPr algn="r" rtl="1"/>
            <a:r>
              <a:rPr lang="en-US" sz="1200" b="0" i="0" kern="1200" dirty="0">
                <a:solidFill>
                  <a:schemeClr val="tx1"/>
                </a:solidFill>
                <a:effectLst/>
                <a:latin typeface="+mn-lt"/>
                <a:ea typeface="+mn-ea"/>
                <a:cs typeface="+mn-cs"/>
              </a:rPr>
              <a:t>BI</a:t>
            </a:r>
            <a:r>
              <a:rPr lang="fa-IR" sz="1200" b="0" i="0" kern="1200" dirty="0">
                <a:solidFill>
                  <a:schemeClr val="tx1"/>
                </a:solidFill>
                <a:effectLst/>
                <a:latin typeface="+mn-lt"/>
                <a:ea typeface="+mn-ea"/>
                <a:cs typeface="+mn-cs"/>
              </a:rPr>
              <a:t>می کوشدبا استفاده از تکنیک های پیشرفته ارزیابی و تحلیل داده ها,مفهوم یا معنایی را ازدل آنها بیرون بکشد.</a:t>
            </a:r>
          </a:p>
          <a:p>
            <a:pPr algn="r" rtl="1"/>
            <a:r>
              <a:rPr lang="en-US" sz="1200" b="0" i="0" kern="1200" dirty="0">
                <a:solidFill>
                  <a:schemeClr val="tx1"/>
                </a:solidFill>
                <a:effectLst/>
                <a:latin typeface="+mn-lt"/>
                <a:ea typeface="+mn-ea"/>
                <a:cs typeface="+mn-cs"/>
              </a:rPr>
              <a:t>BI</a:t>
            </a:r>
            <a:r>
              <a:rPr lang="fa-IR" sz="1200" b="0" i="0" kern="1200" dirty="0">
                <a:solidFill>
                  <a:schemeClr val="tx1"/>
                </a:solidFill>
                <a:effectLst/>
                <a:latin typeface="+mn-lt"/>
                <a:ea typeface="+mn-ea"/>
                <a:cs typeface="+mn-cs"/>
              </a:rPr>
              <a:t>طیف وسیعی از فناوری کامپیوتری را در بر می گیرد این طیف شامل نرم افزارهای کاربردی,مدل های کسب و کار و الگوهایی است که به انواع شرکت ها و سازمانهاکمک میکند.</a:t>
            </a:r>
          </a:p>
          <a:p>
            <a:pPr algn="r" rtl="1"/>
            <a:r>
              <a:rPr lang="fa-IR" sz="1200" b="0" i="0" kern="1200" dirty="0">
                <a:solidFill>
                  <a:schemeClr val="tx1"/>
                </a:solidFill>
                <a:effectLst/>
                <a:latin typeface="+mn-lt"/>
                <a:ea typeface="+mn-ea"/>
                <a:cs typeface="+mn-cs"/>
              </a:rPr>
              <a:t>داده های پراکنده موجود را به اطلاعاتی کار گشا, قابل فهم,قابل تبادل (به اشتراک گذاری میان مدیران) وقابل ذخیره سازی برای تصمیم سازی های بعدی تبدیل کنند.</a:t>
            </a:r>
          </a:p>
          <a:p>
            <a:pPr algn="r" rtl="1"/>
            <a:r>
              <a:rPr lang="fa-IR" sz="1200" b="0" i="0" kern="1200" dirty="0">
                <a:solidFill>
                  <a:schemeClr val="tx1"/>
                </a:solidFill>
                <a:effectLst/>
                <a:latin typeface="+mn-lt"/>
                <a:ea typeface="+mn-ea"/>
                <a:cs typeface="+mn-cs"/>
              </a:rPr>
              <a:t>هوش تجاری شما را برای تصمیم‌گیری در همه عوامل موثر بر سازمان و شرکت‌ها توانمند می‌سازد.</a:t>
            </a:r>
          </a:p>
          <a:p>
            <a:pPr marL="0" marR="0" lvl="0" indent="0" algn="r" defTabSz="914400" rtl="1" eaLnBrk="1" fontAlgn="auto" latinLnBrk="0" hangingPunct="1">
              <a:lnSpc>
                <a:spcPct val="100000"/>
              </a:lnSpc>
              <a:spcBef>
                <a:spcPts val="0"/>
              </a:spcBef>
              <a:spcAft>
                <a:spcPts val="0"/>
              </a:spcAft>
              <a:buClrTx/>
              <a:buSzTx/>
              <a:buFontTx/>
              <a:buNone/>
              <a:tabLst/>
              <a:defRPr/>
            </a:pPr>
            <a:endParaRPr lang="fa-IR" sz="1200" b="0" i="0" kern="1200" dirty="0">
              <a:solidFill>
                <a:schemeClr val="tx1"/>
              </a:solidFill>
              <a:effectLst/>
              <a:latin typeface="+mn-lt"/>
              <a:ea typeface="+mn-ea"/>
              <a:cs typeface="+mn-cs"/>
            </a:endParaRPr>
          </a:p>
          <a:p>
            <a:pPr algn="r" rtl="1"/>
            <a:endParaRPr lang="fa-IR" dirty="0"/>
          </a:p>
          <a:p>
            <a:pPr algn="r" rtl="1"/>
            <a:r>
              <a:rPr lang="fa-IR" dirty="0"/>
              <a:t>عبارت هوش تجاری ، در اواسط دهه 1990 توسط گروه گارتنر ابداع شد. اما این عبارت بیش از این ها قدمت دارد. این عبارت از سیستم های گزارشی </a:t>
            </a:r>
            <a:r>
              <a:rPr lang="en-US" dirty="0"/>
              <a:t>MIS (</a:t>
            </a:r>
            <a:r>
              <a:rPr lang="fa-IR" dirty="0"/>
              <a:t>سیستم های اطلاعاتی مدیریت) در دهه 1970 گرفته شده است. در این دوره ، سیستم های گزارشی دو بعدی ، ایستا و فاقد قابلیت های تحلیلی بودند. در اوایل دهه 1980 ، مفاهیم سیستم های اطلاعاتی اجرایی (</a:t>
            </a:r>
            <a:r>
              <a:rPr lang="en-US" dirty="0"/>
              <a:t>EIS) </a:t>
            </a:r>
            <a:r>
              <a:rPr lang="fa-IR" dirty="0"/>
              <a:t>ظهور کردند. این مفاهیم ، پشتیبانی کامپیوتری را به سطوح هیوت اجرایی و مدیران ارشد گسترش دادند. گزارش های پویای چند بعدی (بر حسب تقاضا یا موردی) ، پیش بینی و پیش گویی ، تحلیل روند ، نفوذ به جزییات ، دسترسی به وضعیت و عوامل کلیدی موفقیت (</a:t>
            </a:r>
            <a:r>
              <a:rPr lang="en-US" dirty="0"/>
              <a:t>CSF</a:t>
            </a:r>
            <a:r>
              <a:rPr lang="fa-IR" dirty="0"/>
              <a:t>ها) از جمله قابلیت های معرفی شده بودند. این مشخصه ها تا اواسط دهه 1990 در بسیاری از محصولات تجاری ظاهر شدند. پس از آن ، قابلیت های مذکور همراه با چندین قابلیت جدید دیگر ، تحت نام "هوش تجاری" ظهور پیدا کردند. امروزه یک سیستم اطلاعاتی تجاری که اساس آن هوش تجاری است ، تمام اطلاعات موردنیاز مدیران را شامل می شود.به این ترتیب ، مفهوم ابتدایی </a:t>
            </a:r>
            <a:r>
              <a:rPr lang="en-US" dirty="0"/>
              <a:t>EIS </a:t>
            </a:r>
            <a:r>
              <a:rPr lang="fa-IR" dirty="0"/>
              <a:t>به </a:t>
            </a:r>
            <a:r>
              <a:rPr lang="en-US" dirty="0"/>
              <a:t>BI </a:t>
            </a:r>
            <a:r>
              <a:rPr lang="fa-IR" dirty="0"/>
              <a:t>تبدیل شد.</a:t>
            </a:r>
            <a:endParaRPr lang="en-US" dirty="0"/>
          </a:p>
        </p:txBody>
      </p:sp>
      <p:sp>
        <p:nvSpPr>
          <p:cNvPr id="4" name="Slide Number Placeholder 3"/>
          <p:cNvSpPr>
            <a:spLocks noGrp="1"/>
          </p:cNvSpPr>
          <p:nvPr>
            <p:ph type="sldNum" sz="quarter" idx="5"/>
          </p:nvPr>
        </p:nvSpPr>
        <p:spPr/>
        <p:txBody>
          <a:bodyPr/>
          <a:lstStyle/>
          <a:p>
            <a:fld id="{3BE3A4D1-5EBA-4652-869E-1B894410233E}" type="slidenum">
              <a:rPr lang="en-US" smtClean="0"/>
              <a:t>2</a:t>
            </a:fld>
            <a:endParaRPr lang="en-US"/>
          </a:p>
        </p:txBody>
      </p:sp>
    </p:spTree>
    <p:extLst>
      <p:ext uri="{BB962C8B-B14F-4D97-AF65-F5344CB8AC3E}">
        <p14:creationId xmlns:p14="http://schemas.microsoft.com/office/powerpoint/2010/main" val="3586186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38314D9-416B-4FA6-A794-DE056C629764}"/>
              </a:ext>
            </a:extLst>
          </p:cNvPr>
          <p:cNvSpPr>
            <a:spLocks noGrp="1"/>
          </p:cNvSpPr>
          <p:nvPr>
            <p:ph type="body" idx="1"/>
          </p:nvPr>
        </p:nvSpPr>
        <p:spPr/>
        <p:txBody>
          <a:bodyPr/>
          <a:lstStyle/>
          <a:p>
            <a:pPr algn="r" rtl="1"/>
            <a:r>
              <a:rPr lang="fa-IR" sz="1200" b="0" i="0" kern="1200" dirty="0">
                <a:solidFill>
                  <a:schemeClr val="tx1"/>
                </a:solidFill>
                <a:effectLst/>
                <a:latin typeface="+mn-lt"/>
                <a:ea typeface="+mn-ea"/>
                <a:cs typeface="+mn-cs"/>
              </a:rPr>
              <a:t>با رشد و پیشرفت جهان امروز ما، مهم‌ترین نیازی که جهان کسب و کار از هر زمان دیگری بیشتر به آن نیاز دارد، نیاز به تجزیه تحلیل داده‌ها و اطلاعات است. از طرف دیگر خود این داده‌ها روز به روز پیچیده‌تر و چند بعدی‌تر می‌شوند، چراکه شرکت‌ها و کسب و کارها مدام در حرکت به سوی گسترده‌شدن و توسغه حرکت می‌کنند. پس به موازات این حرکت نیاز به نیروهای انسانی متخصص برای تحلیل داده‌ها و تهیه گزارشات هم از هر زمان دیگری بیشتر می‌شود. اگر بخواهید از روش‌های سنتی استفاده کنید باید تعداد زیادی نیرو استخدام کنید، مدام گزارش بخواهید و مدام کسی باشد که این گزارشات را چک کند، اما یک متخصص هوش تجاری تمام اینکارها را انجام می‌دهد و در سریع‌ترین زمان ممکن گزارشات مورد نیاز شما را تهیه می‌کند. به عبارتی دیگر در وقت، زمان و هزینۀ شما به شدت صرفه‌جویی می‌کند.</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fontAlgn="base"/>
            <a:r>
              <a:rPr lang="fa-IR" sz="1200" b="0" i="0" kern="1200" dirty="0">
                <a:solidFill>
                  <a:schemeClr val="tx1"/>
                </a:solidFill>
                <a:effectLst/>
                <a:latin typeface="+mn-lt"/>
                <a:ea typeface="+mn-ea"/>
                <a:cs typeface="+mn-cs"/>
              </a:rPr>
              <a:t>اساس بعد فنی یا تکنیکال به بخش ساخت انباره داده و عملیات مربوط به دیتابیس، انتقال داده، ابزارهای داشبوردساز و مکعب های اطلاعاتی یا </a:t>
            </a:r>
            <a:r>
              <a:rPr lang="en-US" sz="1200" b="0" i="0" kern="1200" dirty="0">
                <a:solidFill>
                  <a:schemeClr val="tx1"/>
                </a:solidFill>
                <a:effectLst/>
                <a:latin typeface="+mn-lt"/>
                <a:ea typeface="+mn-ea"/>
                <a:cs typeface="+mn-cs"/>
              </a:rPr>
              <a:t>Cube </a:t>
            </a:r>
            <a:r>
              <a:rPr lang="fa-IR" sz="1200" b="0" i="0" kern="1200" dirty="0">
                <a:solidFill>
                  <a:schemeClr val="tx1"/>
                </a:solidFill>
                <a:effectLst/>
                <a:latin typeface="+mn-lt"/>
                <a:ea typeface="+mn-ea"/>
                <a:cs typeface="+mn-cs"/>
              </a:rPr>
              <a:t>مربوط می‌شود. (در مورد این مکعب‌های اطلاعاتی در مقالات آینده به تفصیل صحبت خواهیم کرد)</a:t>
            </a:r>
          </a:p>
          <a:p>
            <a:pPr algn="r" rtl="1" fontAlgn="base"/>
            <a:r>
              <a:rPr lang="fa-IR" sz="1200" b="0" i="0" kern="1200" dirty="0">
                <a:solidFill>
                  <a:schemeClr val="tx1"/>
                </a:solidFill>
                <a:effectLst/>
                <a:latin typeface="+mn-lt"/>
                <a:ea typeface="+mn-ea"/>
                <a:cs typeface="+mn-cs"/>
              </a:rPr>
              <a:t>این اولین، مهم‌ترین و در عین حال ساده‌ترین بخش هوش تجاری است. اگر بخواهم به زبان ساده این مرحله را تشریح کنم، باید بگویم که این بخش سه مرحلۀ اصلی دارد:</a:t>
            </a:r>
          </a:p>
          <a:p>
            <a:pPr algn="r" rtl="1" fontAlgn="base"/>
            <a:r>
              <a:rPr lang="fa-IR" sz="1200" b="0" i="0" kern="1200" dirty="0">
                <a:solidFill>
                  <a:schemeClr val="tx1"/>
                </a:solidFill>
                <a:effectLst/>
                <a:latin typeface="+mn-lt"/>
                <a:ea typeface="+mn-ea"/>
                <a:cs typeface="+mn-cs"/>
              </a:rPr>
              <a:t>شناخت: در مرحله اول شما باید یک تحلیل جامع از کسب و کار داشته باشید، وضعیت موجود را بسنجید و بخش‌های مختلف آن را شناسایی کنید.</a:t>
            </a:r>
          </a:p>
          <a:p>
            <a:pPr algn="r" rtl="1" fontAlgn="base"/>
            <a:r>
              <a:rPr lang="fa-IR" sz="1200" b="0" i="0" kern="1200" dirty="0">
                <a:solidFill>
                  <a:schemeClr val="tx1"/>
                </a:solidFill>
                <a:effectLst/>
                <a:latin typeface="+mn-lt"/>
                <a:ea typeface="+mn-ea"/>
                <a:cs typeface="+mn-cs"/>
              </a:rPr>
              <a:t>طراحی انبار داده: در این مرحله بر اساس اطلاعاتی که در مرحله قبل بدست آوردید، باید یک انبار داده یا </a:t>
            </a:r>
            <a:r>
              <a:rPr lang="en-US" sz="1200" b="0" i="0" kern="1200" dirty="0">
                <a:solidFill>
                  <a:schemeClr val="tx1"/>
                </a:solidFill>
                <a:effectLst/>
                <a:latin typeface="+mn-lt"/>
                <a:ea typeface="+mn-ea"/>
                <a:cs typeface="+mn-cs"/>
              </a:rPr>
              <a:t>Data Warehouse </a:t>
            </a:r>
            <a:r>
              <a:rPr lang="fa-IR" sz="1200" b="0" i="0" kern="1200" dirty="0">
                <a:solidFill>
                  <a:schemeClr val="tx1"/>
                </a:solidFill>
                <a:effectLst/>
                <a:latin typeface="+mn-lt"/>
                <a:ea typeface="+mn-ea"/>
                <a:cs typeface="+mn-cs"/>
              </a:rPr>
              <a:t>بسازید.</a:t>
            </a:r>
          </a:p>
          <a:p>
            <a:pPr algn="r" rtl="1" fontAlgn="base"/>
            <a:r>
              <a:rPr lang="fa-IR" sz="1200" b="0" i="0" kern="1200" dirty="0">
                <a:solidFill>
                  <a:schemeClr val="tx1"/>
                </a:solidFill>
                <a:effectLst/>
                <a:latin typeface="+mn-lt"/>
                <a:ea typeface="+mn-ea"/>
                <a:cs typeface="+mn-cs"/>
              </a:rPr>
              <a:t>تهیه گزارش: در آخرین مرحلۀ این بخش که تهیه گزارش است، شما بر اساس انبار داده‌های خود گزارش تهیه می‌کنید و اطلاعات خام را به اطلاعات قابل فهم تبدیل می‌کنید.</a:t>
            </a:r>
          </a:p>
          <a:p>
            <a:pPr algn="r" rtl="1" fontAlgn="base"/>
            <a:r>
              <a:rPr lang="fa-IR" sz="1200" b="0" i="0" kern="1200" dirty="0">
                <a:solidFill>
                  <a:schemeClr val="tx1"/>
                </a:solidFill>
                <a:effectLst/>
                <a:latin typeface="+mn-lt"/>
                <a:ea typeface="+mn-ea"/>
                <a:cs typeface="+mn-cs"/>
              </a:rPr>
              <a:t>مثلا وقتی یک خرید اینترنتی انجام می‌شود، در دیتابیس اطلاعاتی نظیر تاریخ، ساعت، شناسۀ مشتری ، کالای خریداری شده، تامین کنندۀ کالا، تعداد و قیمت خرید و فروش و این قبیل اطلاعات باید در سیستم ثبت شود.</a:t>
            </a:r>
          </a:p>
          <a:p>
            <a:pPr algn="r" rtl="1" fontAlgn="base"/>
            <a:r>
              <a:rPr lang="fa-IR" sz="1200" b="0" i="0" kern="1200" dirty="0">
                <a:solidFill>
                  <a:schemeClr val="tx1"/>
                </a:solidFill>
                <a:effectLst/>
                <a:latin typeface="+mn-lt"/>
                <a:ea typeface="+mn-ea"/>
                <a:cs typeface="+mn-cs"/>
              </a:rPr>
              <a:t>در نهایت از این دیتابیس داشبوردهای مدیریتی و خلاصه شده ساخته می‌شود؛ مثلا اینکه امروز، این هفته یا این ماه چقدر سود داشتیم، مقدار این سود نسبت به سال قبل چقدر تغییر داشته، از ماه قبل تا این ماه چند مشتری جدید اضافه شدند و ....</a:t>
            </a:r>
          </a:p>
        </p:txBody>
      </p:sp>
      <p:sp>
        <p:nvSpPr>
          <p:cNvPr id="4" name="Slide Number Placeholder 3"/>
          <p:cNvSpPr>
            <a:spLocks noGrp="1"/>
          </p:cNvSpPr>
          <p:nvPr>
            <p:ph type="sldNum" sz="quarter" idx="5"/>
          </p:nvPr>
        </p:nvSpPr>
        <p:spPr/>
        <p:txBody>
          <a:bodyPr/>
          <a:lstStyle/>
          <a:p>
            <a:fld id="{3BE3A4D1-5EBA-4652-869E-1B894410233E}" type="slidenum">
              <a:rPr lang="en-US" smtClean="0"/>
              <a:t>36</a:t>
            </a:fld>
            <a:endParaRPr lang="en-US"/>
          </a:p>
        </p:txBody>
      </p:sp>
    </p:spTree>
    <p:extLst>
      <p:ext uri="{BB962C8B-B14F-4D97-AF65-F5344CB8AC3E}">
        <p14:creationId xmlns:p14="http://schemas.microsoft.com/office/powerpoint/2010/main" val="3846265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b="0" i="0" kern="1200" dirty="0">
                <a:solidFill>
                  <a:schemeClr val="tx1"/>
                </a:solidFill>
                <a:effectLst/>
                <a:latin typeface="+mn-lt"/>
                <a:ea typeface="+mn-ea"/>
                <a:cs typeface="+mn-cs"/>
              </a:rPr>
              <a:t>بعد فرهنگی هوش تجاری به آنالیز درست نیازمندی‌ها، فرهنگ استفاده و تفکر مربوط می‌شود. در حقیقت در این بخش تصیمم‌گیری بر مبنای واقعیت‌های موجود (داده‌ها) انجام می‌شود. این مرحله به زیرساخت‌های رفتاری اساسی نیاز است که متاسفانه بیشتر موارد آن در ایران وجود ندارد. برای اینکه این بخش به خوبی انجام شود به نقد و تغییر پذیری مداوم ، انعطاف سازمانی بالا و اینرسی (مقاومت) سازمانی پایین در قبال تغییرات لازم است.</a:t>
            </a:r>
          </a:p>
          <a:p>
            <a:pPr algn="r" rtl="1"/>
            <a:r>
              <a:rPr lang="fa-IR" sz="1200" b="0" i="0" kern="1200" dirty="0">
                <a:solidFill>
                  <a:schemeClr val="tx1"/>
                </a:solidFill>
                <a:effectLst/>
                <a:latin typeface="+mn-lt"/>
                <a:ea typeface="+mn-ea"/>
                <a:cs typeface="+mn-cs"/>
              </a:rPr>
              <a:t>برای اینکه با این داشبوردها و گزارشات آشنا شوید، یک تصویر برایتان می‌آورم که ببینید چگونه یک گزارش خوب هوش تجاری در کمتر از یک دقیقه می‌تواند مهم‌ترین اطلاعاتی که یک مدیر لازم دارد را به او بدهد.</a:t>
            </a:r>
          </a:p>
          <a:p>
            <a:pPr algn="r" rtl="1"/>
            <a:r>
              <a:rPr lang="fa-IR" sz="1200" b="0" i="0" kern="1200" dirty="0">
                <a:solidFill>
                  <a:schemeClr val="tx1"/>
                </a:solidFill>
                <a:effectLst/>
                <a:latin typeface="+mn-lt"/>
                <a:ea typeface="+mn-ea"/>
                <a:cs typeface="+mn-cs"/>
              </a:rPr>
              <a:t>و حالا آیا به قول میلاد "وقت ان نرسیده که ایمان بیاوریم با اغاز فصل داده؟"</a:t>
            </a:r>
            <a:endParaRPr lang="en-US" dirty="0"/>
          </a:p>
        </p:txBody>
      </p:sp>
      <p:sp>
        <p:nvSpPr>
          <p:cNvPr id="4" name="Slide Number Placeholder 3"/>
          <p:cNvSpPr>
            <a:spLocks noGrp="1"/>
          </p:cNvSpPr>
          <p:nvPr>
            <p:ph type="sldNum" sz="quarter" idx="5"/>
          </p:nvPr>
        </p:nvSpPr>
        <p:spPr/>
        <p:txBody>
          <a:bodyPr/>
          <a:lstStyle/>
          <a:p>
            <a:fld id="{3BE3A4D1-5EBA-4652-869E-1B894410233E}" type="slidenum">
              <a:rPr lang="en-US" smtClean="0"/>
              <a:t>37</a:t>
            </a:fld>
            <a:endParaRPr lang="en-US"/>
          </a:p>
        </p:txBody>
      </p:sp>
    </p:spTree>
    <p:extLst>
      <p:ext uri="{BB962C8B-B14F-4D97-AF65-F5344CB8AC3E}">
        <p14:creationId xmlns:p14="http://schemas.microsoft.com/office/powerpoint/2010/main" val="700178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د</a:t>
            </a:r>
            <a:r>
              <a:rPr lang="ar-SA" sz="1200" b="0" i="0" kern="1200" dirty="0">
                <a:solidFill>
                  <a:schemeClr val="tx1"/>
                </a:solidFill>
                <a:effectLst/>
                <a:latin typeface="+mn-lt"/>
                <a:ea typeface="+mn-ea"/>
                <a:cs typeface="+mn-cs"/>
              </a:rPr>
              <a:t>اده ها گروهي از نمادها،‌کلمات، اعداد، نمودارها و حقايق گسسته و بي مفهومي هستند که رخدادها را نشان مي دهند.</a:t>
            </a:r>
          </a:p>
          <a:p>
            <a:pPr algn="r" rtl="1"/>
            <a:r>
              <a:rPr lang="ar-SA" sz="1200" b="0" i="0" kern="1200" dirty="0">
                <a:solidFill>
                  <a:schemeClr val="tx1"/>
                </a:solidFill>
                <a:effectLst/>
                <a:latin typeface="+mn-lt"/>
                <a:ea typeface="+mn-ea"/>
                <a:cs typeface="+mn-cs"/>
              </a:rPr>
              <a:t>داده ها حقايقي هستند که از طريق </a:t>
            </a:r>
            <a:r>
              <a:rPr lang="ar-SA" sz="1200" b="0" i="0" u="sng" kern="1200" dirty="0">
                <a:solidFill>
                  <a:schemeClr val="tx1"/>
                </a:solidFill>
                <a:effectLst/>
                <a:latin typeface="+mn-lt"/>
                <a:ea typeface="+mn-ea"/>
                <a:cs typeface="+mn-cs"/>
              </a:rPr>
              <a:t>مشاهده و‌تحقيق</a:t>
            </a:r>
            <a:r>
              <a:rPr lang="ar-SA" sz="1200" b="0" i="0" kern="1200" dirty="0">
                <a:solidFill>
                  <a:schemeClr val="tx1"/>
                </a:solidFill>
                <a:effectLst/>
                <a:latin typeface="+mn-lt"/>
                <a:ea typeface="+mn-ea"/>
                <a:cs typeface="+mn-cs"/>
              </a:rPr>
              <a:t> بدست مي آيند. مواد خامي که هنوز پردازش نشده اند مانند تاريخ و مقدار يک صورتحساب، تعداد پرسنل شرکت،‌ جزئيات ليست حقوق. در مثال ساده تر ؛ تاريخ تولد شما در ابتدا در برابر سن شما يک داده محسوب مي شود که براي استفاده پس از پردازش و اعلان سن شما به اطلاعات بدل مي شود.</a:t>
            </a:r>
          </a:p>
          <a:p>
            <a:pPr algn="r" rtl="1"/>
            <a:endParaRPr lang="en-US" dirty="0"/>
          </a:p>
        </p:txBody>
      </p:sp>
      <p:sp>
        <p:nvSpPr>
          <p:cNvPr id="4" name="Slide Number Placeholder 3"/>
          <p:cNvSpPr>
            <a:spLocks noGrp="1"/>
          </p:cNvSpPr>
          <p:nvPr>
            <p:ph type="sldNum" sz="quarter" idx="5"/>
          </p:nvPr>
        </p:nvSpPr>
        <p:spPr/>
        <p:txBody>
          <a:bodyPr/>
          <a:lstStyle/>
          <a:p>
            <a:fld id="{3BE3A4D1-5EBA-4652-869E-1B894410233E}" type="slidenum">
              <a:rPr lang="en-US" smtClean="0"/>
              <a:t>38</a:t>
            </a:fld>
            <a:endParaRPr lang="en-US"/>
          </a:p>
        </p:txBody>
      </p:sp>
    </p:spTree>
    <p:extLst>
      <p:ext uri="{BB962C8B-B14F-4D97-AF65-F5344CB8AC3E}">
        <p14:creationId xmlns:p14="http://schemas.microsoft.com/office/powerpoint/2010/main" val="1710914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sz="1200" b="0" i="0" kern="1200" dirty="0">
                <a:solidFill>
                  <a:schemeClr val="tx1"/>
                </a:solidFill>
                <a:effectLst/>
                <a:latin typeface="+mn-lt"/>
                <a:ea typeface="+mn-ea"/>
                <a:cs typeface="+mn-cs"/>
              </a:rPr>
              <a:t>اطلاعات، داده هاي پردازش شده و حقايقي با مفهوم هستند که به توصيف و تعريف داده ها مي پردازند و توسط گيرنده پيام درک و تفسير مي شوند. </a:t>
            </a:r>
            <a:br>
              <a:rPr lang="ar-SA" dirty="0"/>
            </a:br>
            <a:br>
              <a:rPr lang="ar-SA" dirty="0"/>
            </a:br>
            <a:r>
              <a:rPr lang="ar-SA" sz="1200" b="0" i="0" kern="1200" dirty="0">
                <a:solidFill>
                  <a:schemeClr val="tx1"/>
                </a:solidFill>
                <a:effectLst/>
                <a:latin typeface="+mn-lt"/>
                <a:ea typeface="+mn-ea"/>
                <a:cs typeface="+mn-cs"/>
              </a:rPr>
              <a:t>در واقع داده ها با افزودن۵ ويژگي شامل زمينه (</a:t>
            </a:r>
            <a:r>
              <a:rPr lang="en-US" sz="1200" b="0" i="0" kern="1200" dirty="0">
                <a:solidFill>
                  <a:schemeClr val="tx1"/>
                </a:solidFill>
                <a:effectLst/>
                <a:latin typeface="+mn-lt"/>
                <a:ea typeface="+mn-ea"/>
                <a:cs typeface="+mn-cs"/>
              </a:rPr>
              <a:t>Context) ، </a:t>
            </a:r>
            <a:r>
              <a:rPr lang="ar-SA" sz="1200" b="0" i="0" kern="1200" dirty="0">
                <a:solidFill>
                  <a:schemeClr val="tx1"/>
                </a:solidFill>
                <a:effectLst/>
                <a:latin typeface="+mn-lt"/>
                <a:ea typeface="+mn-ea"/>
                <a:cs typeface="+mn-cs"/>
              </a:rPr>
              <a:t>طبقه بندي (</a:t>
            </a:r>
            <a:r>
              <a:rPr lang="en-US" sz="1200" b="0" i="0" kern="1200" dirty="0">
                <a:solidFill>
                  <a:schemeClr val="tx1"/>
                </a:solidFill>
                <a:effectLst/>
                <a:latin typeface="+mn-lt"/>
                <a:ea typeface="+mn-ea"/>
                <a:cs typeface="+mn-cs"/>
              </a:rPr>
              <a:t>Categorization) ، </a:t>
            </a:r>
            <a:r>
              <a:rPr lang="ar-SA" sz="1200" b="0" i="0" kern="1200" dirty="0">
                <a:solidFill>
                  <a:schemeClr val="tx1"/>
                </a:solidFill>
                <a:effectLst/>
                <a:latin typeface="+mn-lt"/>
                <a:ea typeface="+mn-ea"/>
                <a:cs typeface="+mn-cs"/>
              </a:rPr>
              <a:t>محاسبه (</a:t>
            </a:r>
            <a:r>
              <a:rPr lang="en-US" sz="1200" b="0" i="0" kern="1200" dirty="0">
                <a:solidFill>
                  <a:schemeClr val="tx1"/>
                </a:solidFill>
                <a:effectLst/>
                <a:latin typeface="+mn-lt"/>
                <a:ea typeface="+mn-ea"/>
                <a:cs typeface="+mn-cs"/>
              </a:rPr>
              <a:t>Calculation) ، </a:t>
            </a:r>
            <a:r>
              <a:rPr lang="ar-SA" sz="1200" b="0" i="0" kern="1200" dirty="0">
                <a:solidFill>
                  <a:schemeClr val="tx1"/>
                </a:solidFill>
                <a:effectLst/>
                <a:latin typeface="+mn-lt"/>
                <a:ea typeface="+mn-ea"/>
                <a:cs typeface="+mn-cs"/>
              </a:rPr>
              <a:t>اصلاح (</a:t>
            </a:r>
            <a:r>
              <a:rPr lang="en-US" sz="1200" b="0" i="0" kern="1200" dirty="0">
                <a:solidFill>
                  <a:schemeClr val="tx1"/>
                </a:solidFill>
                <a:effectLst/>
                <a:latin typeface="+mn-lt"/>
                <a:ea typeface="+mn-ea"/>
                <a:cs typeface="+mn-cs"/>
              </a:rPr>
              <a:t>Correction) ، </a:t>
            </a:r>
            <a:r>
              <a:rPr lang="ar-SA" sz="1200" b="0" i="0" kern="1200" dirty="0">
                <a:solidFill>
                  <a:schemeClr val="tx1"/>
                </a:solidFill>
                <a:effectLst/>
                <a:latin typeface="+mn-lt"/>
                <a:ea typeface="+mn-ea"/>
                <a:cs typeface="+mn-cs"/>
              </a:rPr>
              <a:t>و جمع شدگي (</a:t>
            </a:r>
            <a:r>
              <a:rPr lang="en-US" sz="1200" b="0" i="0" kern="1200" dirty="0">
                <a:solidFill>
                  <a:schemeClr val="tx1"/>
                </a:solidFill>
                <a:effectLst/>
                <a:latin typeface="+mn-lt"/>
                <a:ea typeface="+mn-ea"/>
                <a:cs typeface="+mn-cs"/>
              </a:rPr>
              <a:t>Condensation) ، </a:t>
            </a:r>
            <a:r>
              <a:rPr lang="ar-SA" sz="1200" b="0" i="0" kern="1200" dirty="0">
                <a:solidFill>
                  <a:schemeClr val="tx1"/>
                </a:solidFill>
                <a:effectLst/>
                <a:latin typeface="+mn-lt"/>
                <a:ea typeface="+mn-ea"/>
                <a:cs typeface="+mn-cs"/>
              </a:rPr>
              <a:t>به اطلاعات تبديل مي شوند.</a:t>
            </a:r>
            <a:endParaRPr lang="fa-IR" sz="1200" b="0" i="0" kern="1200" dirty="0">
              <a:solidFill>
                <a:schemeClr val="tx1"/>
              </a:solidFill>
              <a:effectLst/>
              <a:latin typeface="+mn-lt"/>
              <a:ea typeface="+mn-ea"/>
              <a:cs typeface="+mn-cs"/>
            </a:endParaRPr>
          </a:p>
          <a:p>
            <a:pPr algn="r" rtl="1"/>
            <a:r>
              <a:rPr lang="fa-IR" sz="1200" b="0" i="0" kern="1200" dirty="0">
                <a:solidFill>
                  <a:schemeClr val="tx1"/>
                </a:solidFill>
                <a:effectLst/>
                <a:latin typeface="+mn-lt"/>
                <a:ea typeface="+mn-ea"/>
                <a:cs typeface="+mn-cs"/>
              </a:rPr>
              <a:t>----------------------------------------------------------------------------</a:t>
            </a:r>
          </a:p>
          <a:p>
            <a:pPr algn="r" rtl="1"/>
            <a:r>
              <a:rPr lang="fa-IR" sz="1200" b="0" i="0" kern="1200" dirty="0">
                <a:solidFill>
                  <a:schemeClr val="tx1"/>
                </a:solidFill>
                <a:effectLst/>
                <a:latin typeface="+mn-lt"/>
                <a:ea typeface="+mn-ea"/>
                <a:cs typeface="+mn-cs"/>
              </a:rPr>
              <a:t>1. داده پایین ترین سطح دانش است و اطلاعات دومین سطح دانش.</a:t>
            </a:r>
          </a:p>
          <a:p>
            <a:pPr algn="r" rtl="1"/>
            <a:r>
              <a:rPr lang="fa-IR" sz="1200" b="0" i="0" kern="1200" dirty="0">
                <a:solidFill>
                  <a:schemeClr val="tx1"/>
                </a:solidFill>
                <a:effectLst/>
                <a:latin typeface="+mn-lt"/>
                <a:ea typeface="+mn-ea"/>
                <a:cs typeface="+mn-cs"/>
              </a:rPr>
              <a:t>2. داده به خودی خود معنادار نیست (</a:t>
            </a:r>
            <a:r>
              <a:rPr lang="en-US" sz="1200" b="0" i="0" kern="1200" dirty="0">
                <a:solidFill>
                  <a:schemeClr val="tx1"/>
                </a:solidFill>
                <a:effectLst/>
                <a:latin typeface="+mn-lt"/>
                <a:ea typeface="+mn-ea"/>
                <a:cs typeface="+mn-cs"/>
              </a:rPr>
              <a:t>insignificant). </a:t>
            </a:r>
            <a:r>
              <a:rPr lang="fa-IR" sz="1200" b="0" i="0" kern="1200" dirty="0">
                <a:solidFill>
                  <a:schemeClr val="tx1"/>
                </a:solidFill>
                <a:effectLst/>
                <a:latin typeface="+mn-lt"/>
                <a:ea typeface="+mn-ea"/>
                <a:cs typeface="+mn-cs"/>
              </a:rPr>
              <a:t>اطلاعات به خودی خود معنادار است (</a:t>
            </a:r>
            <a:r>
              <a:rPr lang="en-US" sz="1200" b="0" i="0" kern="1200" dirty="0">
                <a:solidFill>
                  <a:schemeClr val="tx1"/>
                </a:solidFill>
                <a:effectLst/>
                <a:latin typeface="+mn-lt"/>
                <a:ea typeface="+mn-ea"/>
                <a:cs typeface="+mn-cs"/>
              </a:rPr>
              <a:t>significant).</a:t>
            </a:r>
          </a:p>
          <a:p>
            <a:pPr algn="r" rtl="1"/>
            <a:r>
              <a:rPr lang="en-US" sz="1200" b="0" i="0" kern="1200" dirty="0">
                <a:solidFill>
                  <a:schemeClr val="tx1"/>
                </a:solidFill>
                <a:effectLst/>
                <a:latin typeface="+mn-lt"/>
                <a:ea typeface="+mn-ea"/>
                <a:cs typeface="+mn-cs"/>
              </a:rPr>
              <a:t>3. </a:t>
            </a:r>
            <a:r>
              <a:rPr lang="fa-IR" sz="1200" b="0" i="0" kern="1200" dirty="0">
                <a:solidFill>
                  <a:schemeClr val="tx1"/>
                </a:solidFill>
                <a:effectLst/>
                <a:latin typeface="+mn-lt"/>
                <a:ea typeface="+mn-ea"/>
                <a:cs typeface="+mn-cs"/>
              </a:rPr>
              <a:t>مشاهدات و ثبت رویدادها برای جمع آوری داده انجام می شوند، در حالی که برای به دست آوردناطلاعات می بایست آنالیز صورت گیرد.</a:t>
            </a:r>
          </a:p>
          <a:p>
            <a:pPr algn="r" rtl="1"/>
            <a:endParaRPr lang="en-US" dirty="0"/>
          </a:p>
        </p:txBody>
      </p:sp>
      <p:sp>
        <p:nvSpPr>
          <p:cNvPr id="4" name="Slide Number Placeholder 3"/>
          <p:cNvSpPr>
            <a:spLocks noGrp="1"/>
          </p:cNvSpPr>
          <p:nvPr>
            <p:ph type="sldNum" sz="quarter" idx="5"/>
          </p:nvPr>
        </p:nvSpPr>
        <p:spPr/>
        <p:txBody>
          <a:bodyPr/>
          <a:lstStyle/>
          <a:p>
            <a:fld id="{3BE3A4D1-5EBA-4652-869E-1B894410233E}" type="slidenum">
              <a:rPr lang="en-US" smtClean="0"/>
              <a:t>39</a:t>
            </a:fld>
            <a:endParaRPr lang="en-US"/>
          </a:p>
        </p:txBody>
      </p:sp>
    </p:spTree>
    <p:extLst>
      <p:ext uri="{BB962C8B-B14F-4D97-AF65-F5344CB8AC3E}">
        <p14:creationId xmlns:p14="http://schemas.microsoft.com/office/powerpoint/2010/main" val="2407343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sz="1200" b="0" i="0" kern="1200" dirty="0">
                <a:solidFill>
                  <a:schemeClr val="tx1"/>
                </a:solidFill>
                <a:effectLst/>
                <a:latin typeface="+mn-lt"/>
                <a:ea typeface="+mn-ea"/>
                <a:cs typeface="+mn-cs"/>
              </a:rPr>
              <a:t>هنگام تهيه گزارش ها، بايد از نيازها، تحصيلات و موقعيت کاربران و استفاده کنندگان در سازمان آگاه باشيم و داده ها را بر اساس نياز آنان به اطلاعات مورد نظر تبديل کنيم. همچنين اطلاعات بايد دقيق و به روز باشند به طوري که باعث بهبود تصميمات شوند.پارامترهاي به موقع بودن، مناسبت، دقت، جزئيات،تکرار و قابليت فهم به عنوان ويژگي هاي اصلي اطلاعات مطرح هستند. دانش: اطلاعات در مرحله بعدي اين فرايند به وسيله پرسنل سازمان به دانش تبديل مي شود. براي توليد دانش در يک فرايند نياز به اطلاعات، نيروي انساني و مديريت دانش داريم. دانش از مهمترين نتايج اين فرايند است که باعث ايجادمزيت رقابتي براي سازمان مي شود. </a:t>
            </a:r>
            <a:br>
              <a:rPr lang="ar-SA" dirty="0"/>
            </a:br>
            <a:br>
              <a:rPr lang="ar-SA" dirty="0"/>
            </a:br>
            <a:r>
              <a:rPr lang="ar-SA" sz="1200" b="0" i="0" kern="1200" dirty="0">
                <a:solidFill>
                  <a:schemeClr val="tx1"/>
                </a:solidFill>
                <a:effectLst/>
                <a:latin typeface="+mn-lt"/>
                <a:ea typeface="+mn-ea"/>
                <a:cs typeface="+mn-cs"/>
              </a:rPr>
              <a:t>امروزه دانش را به عنوان مهمترين منبع نوآوري، بهره وري انسانها و در نهايت رشد و بقاي سازمان ميشناسند. در منابع علمي معتبر نيز دانش را آميخته اي از نظرات تجربيات، تئوري ها، الگوها، مهارت و سرمايه هاي اطلاعاتي تعريف مي کنند.</a:t>
            </a:r>
            <a:endParaRPr lang="en-US" dirty="0"/>
          </a:p>
        </p:txBody>
      </p:sp>
      <p:sp>
        <p:nvSpPr>
          <p:cNvPr id="4" name="Slide Number Placeholder 3"/>
          <p:cNvSpPr>
            <a:spLocks noGrp="1"/>
          </p:cNvSpPr>
          <p:nvPr>
            <p:ph type="sldNum" sz="quarter" idx="5"/>
          </p:nvPr>
        </p:nvSpPr>
        <p:spPr/>
        <p:txBody>
          <a:bodyPr/>
          <a:lstStyle/>
          <a:p>
            <a:fld id="{3BE3A4D1-5EBA-4652-869E-1B894410233E}" type="slidenum">
              <a:rPr lang="en-US" smtClean="0"/>
              <a:t>40</a:t>
            </a:fld>
            <a:endParaRPr lang="en-US"/>
          </a:p>
        </p:txBody>
      </p:sp>
    </p:spTree>
    <p:extLst>
      <p:ext uri="{BB962C8B-B14F-4D97-AF65-F5344CB8AC3E}">
        <p14:creationId xmlns:p14="http://schemas.microsoft.com/office/powerpoint/2010/main" val="2051078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sz="1200" b="0" i="0" kern="1200" dirty="0">
                <a:solidFill>
                  <a:schemeClr val="tx1"/>
                </a:solidFill>
                <a:effectLst/>
                <a:latin typeface="+mn-lt"/>
                <a:ea typeface="+mn-ea"/>
                <a:cs typeface="+mn-cs"/>
              </a:rPr>
              <a:t>خرد يا بينش در برگيرنده مباني، اصول و الگوي اوليه براي فهم و به کارگيري دانش مناسب براي يک منظور خاص يا معين است. به عبارت ديگر دانش روش پياده سازي و استفاده از اطلاعات و پاسخي براي سئوال چرا (</a:t>
            </a:r>
            <a:r>
              <a:rPr lang="en-US" sz="1200" b="0" i="0" kern="1200" dirty="0">
                <a:solidFill>
                  <a:schemeClr val="tx1"/>
                </a:solidFill>
                <a:effectLst/>
                <a:latin typeface="+mn-lt"/>
                <a:ea typeface="+mn-ea"/>
                <a:cs typeface="+mn-cs"/>
              </a:rPr>
              <a:t>Why) </a:t>
            </a:r>
            <a:r>
              <a:rPr lang="ar-SA" sz="1200" b="0" i="0" kern="1200" dirty="0">
                <a:solidFill>
                  <a:schemeClr val="tx1"/>
                </a:solidFill>
                <a:effectLst/>
                <a:latin typeface="+mn-lt"/>
                <a:ea typeface="+mn-ea"/>
                <a:cs typeface="+mn-cs"/>
              </a:rPr>
              <a:t>است. ارتباطات براي اينکه از اطلاعات تهيه شده استفاده شود بايد آن را در اختيار کاربر قرار داد و اين انتقال از طريق مفهوم ارتباطات انجام مي شود. ارتباط چندين شکل مختلف دارد مانند مکالمه حضوري، مکالمه تلفني، ملاقاتهاي رسمي، نامه ها و گزارش ها</a:t>
            </a:r>
            <a:endParaRPr lang="en-US" dirty="0"/>
          </a:p>
        </p:txBody>
      </p:sp>
      <p:sp>
        <p:nvSpPr>
          <p:cNvPr id="4" name="Slide Number Placeholder 3"/>
          <p:cNvSpPr>
            <a:spLocks noGrp="1"/>
          </p:cNvSpPr>
          <p:nvPr>
            <p:ph type="sldNum" sz="quarter" idx="5"/>
          </p:nvPr>
        </p:nvSpPr>
        <p:spPr/>
        <p:txBody>
          <a:bodyPr/>
          <a:lstStyle/>
          <a:p>
            <a:fld id="{3BE3A4D1-5EBA-4652-869E-1B894410233E}" type="slidenum">
              <a:rPr lang="en-US" smtClean="0"/>
              <a:t>41</a:t>
            </a:fld>
            <a:endParaRPr lang="en-US"/>
          </a:p>
        </p:txBody>
      </p:sp>
    </p:spTree>
    <p:extLst>
      <p:ext uri="{BB962C8B-B14F-4D97-AF65-F5344CB8AC3E}">
        <p14:creationId xmlns:p14="http://schemas.microsoft.com/office/powerpoint/2010/main" val="728509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1"/>
            <a:r>
              <a:rPr lang="fa-IR" sz="1200" b="0" i="0" kern="1200" dirty="0">
                <a:solidFill>
                  <a:schemeClr val="tx1"/>
                </a:solidFill>
                <a:effectLst/>
                <a:latin typeface="+mn-lt"/>
                <a:ea typeface="+mn-ea"/>
                <a:cs typeface="+mn-cs"/>
              </a:rPr>
              <a:t>امروزه با اطمینان کامل می‌توان ادعا کرد که استفاده از راه‌حل </a:t>
            </a:r>
            <a:r>
              <a:rPr lang="en-US" sz="1200" b="0" i="0" kern="1200" dirty="0">
                <a:solidFill>
                  <a:schemeClr val="tx1"/>
                </a:solidFill>
                <a:effectLst/>
                <a:latin typeface="+mn-lt"/>
                <a:ea typeface="+mn-ea"/>
                <a:cs typeface="+mn-cs"/>
              </a:rPr>
              <a:t>BI </a:t>
            </a:r>
            <a:r>
              <a:rPr lang="fa-IR" sz="1200" b="0" i="0" kern="1200" dirty="0">
                <a:solidFill>
                  <a:schemeClr val="tx1"/>
                </a:solidFill>
                <a:effectLst/>
                <a:latin typeface="+mn-lt"/>
                <a:ea typeface="+mn-ea"/>
                <a:cs typeface="+mn-cs"/>
              </a:rPr>
              <a:t>می‌تواند قدرت رقابت‌پذیری یک سازمان را افزایش دهد و از دیگر سازمان‌ها متمایز نماید.</a:t>
            </a:r>
          </a:p>
          <a:p>
            <a:pPr algn="just" rtl="1"/>
            <a:r>
              <a:rPr lang="fa-IR" sz="1200" b="0" i="0" kern="1200" dirty="0">
                <a:solidFill>
                  <a:schemeClr val="tx1"/>
                </a:solidFill>
                <a:effectLst/>
                <a:latin typeface="+mn-lt"/>
                <a:ea typeface="+mn-ea"/>
                <a:cs typeface="+mn-cs"/>
              </a:rPr>
              <a:t>این راه‌حل این امکان را به سازمان‌ها می‌دهد تا با بکارگیری اطلاعات موجود از مزایای رقابتی و پیشرو بودن بهره‌برداری نمایند. این راه امکان درک بهتر تقاضاها و نیازمندی‌های مشتریان و مدیریت ارتباط با آنان را میسر می‌سازد. این راه‌حل این امکان را به سازمان می‌دهد تا بتواند تغییرات مثبت یا منفی را مانیتور کنند. امروزه سازمان‌های پیشتاز صحبت از </a:t>
            </a:r>
            <a:r>
              <a:rPr lang="en-US" sz="1200" b="0" i="0" kern="1200" dirty="0">
                <a:solidFill>
                  <a:schemeClr val="tx1"/>
                </a:solidFill>
                <a:effectLst/>
                <a:latin typeface="+mn-lt"/>
                <a:ea typeface="+mn-ea"/>
                <a:cs typeface="+mn-cs"/>
              </a:rPr>
              <a:t>ERP </a:t>
            </a:r>
            <a:r>
              <a:rPr lang="fa-IR" sz="1200" b="0" i="0" kern="1200" dirty="0">
                <a:solidFill>
                  <a:schemeClr val="tx1"/>
                </a:solidFill>
                <a:effectLst/>
                <a:latin typeface="+mn-lt"/>
                <a:ea typeface="+mn-ea"/>
                <a:cs typeface="+mn-cs"/>
              </a:rPr>
              <a:t>و </a:t>
            </a:r>
            <a:r>
              <a:rPr lang="en-US" sz="1200" b="0" i="0" kern="1200" dirty="0">
                <a:solidFill>
                  <a:schemeClr val="tx1"/>
                </a:solidFill>
                <a:effectLst/>
                <a:latin typeface="+mn-lt"/>
                <a:ea typeface="+mn-ea"/>
                <a:cs typeface="+mn-cs"/>
              </a:rPr>
              <a:t>CRM </a:t>
            </a:r>
            <a:r>
              <a:rPr lang="fa-IR" sz="1200" b="0" i="0" kern="1200" dirty="0">
                <a:solidFill>
                  <a:schemeClr val="tx1"/>
                </a:solidFill>
                <a:effectLst/>
                <a:latin typeface="+mn-lt"/>
                <a:ea typeface="+mn-ea"/>
                <a:cs typeface="+mn-cs"/>
              </a:rPr>
              <a:t>و.... نمی‌کنند، رویکرد سازمان‌ها به سمت </a:t>
            </a:r>
            <a:r>
              <a:rPr lang="en-US" sz="1200" b="0" i="0" kern="1200" dirty="0">
                <a:solidFill>
                  <a:schemeClr val="tx1"/>
                </a:solidFill>
                <a:effectLst/>
                <a:latin typeface="+mn-lt"/>
                <a:ea typeface="+mn-ea"/>
                <a:cs typeface="+mn-cs"/>
              </a:rPr>
              <a:t>BI </a:t>
            </a:r>
            <a:r>
              <a:rPr lang="fa-IR" sz="1200" b="0" i="0" kern="1200" dirty="0">
                <a:solidFill>
                  <a:schemeClr val="tx1"/>
                </a:solidFill>
                <a:effectLst/>
                <a:latin typeface="+mn-lt"/>
                <a:ea typeface="+mn-ea"/>
                <a:cs typeface="+mn-cs"/>
              </a:rPr>
              <a:t>است. آنها به دنبال بهینه‌سازی فرآیندها از طریق ارزیابی و بهبود عملکرد خود و زیرمجموعه‌های وابسته به خود می‌باشند.</a:t>
            </a:r>
          </a:p>
          <a:p>
            <a:pPr algn="just" rtl="1"/>
            <a:endParaRPr lang="en-US" dirty="0"/>
          </a:p>
        </p:txBody>
      </p:sp>
      <p:sp>
        <p:nvSpPr>
          <p:cNvPr id="4" name="Slide Number Placeholder 3"/>
          <p:cNvSpPr>
            <a:spLocks noGrp="1"/>
          </p:cNvSpPr>
          <p:nvPr>
            <p:ph type="sldNum" sz="quarter" idx="5"/>
          </p:nvPr>
        </p:nvSpPr>
        <p:spPr/>
        <p:txBody>
          <a:bodyPr/>
          <a:lstStyle/>
          <a:p>
            <a:fld id="{3BE3A4D1-5EBA-4652-869E-1B894410233E}" type="slidenum">
              <a:rPr lang="en-US" smtClean="0"/>
              <a:t>42</a:t>
            </a:fld>
            <a:endParaRPr lang="en-US"/>
          </a:p>
        </p:txBody>
      </p:sp>
    </p:spTree>
    <p:extLst>
      <p:ext uri="{BB962C8B-B14F-4D97-AF65-F5344CB8AC3E}">
        <p14:creationId xmlns:p14="http://schemas.microsoft.com/office/powerpoint/2010/main" val="1989622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1"/>
            <a:r>
              <a:rPr lang="fa-IR" sz="1200" b="0" i="0" kern="1200" dirty="0">
                <a:solidFill>
                  <a:schemeClr val="tx1"/>
                </a:solidFill>
                <a:effectLst/>
                <a:latin typeface="+mn-lt"/>
                <a:ea typeface="+mn-ea"/>
                <a:cs typeface="+mn-cs"/>
              </a:rPr>
              <a:t>با توجه به موارد گفته شده می توان گفت که احساس نیاز به وجود هوش تجاری در سازمان برای اولین بار در سطوح بالای مدیریتی احساس می شود و از بالای هرم ساختار سازمانی به بخشهای زیرین منتقل می شود، ولی برای ایجاد آن میبایست از پایینترین سطوح و لایه ها شروع کرد.</a:t>
            </a:r>
            <a:endParaRPr lang="en-US" dirty="0"/>
          </a:p>
        </p:txBody>
      </p:sp>
      <p:sp>
        <p:nvSpPr>
          <p:cNvPr id="4" name="Slide Number Placeholder 3"/>
          <p:cNvSpPr>
            <a:spLocks noGrp="1"/>
          </p:cNvSpPr>
          <p:nvPr>
            <p:ph type="sldNum" sz="quarter" idx="5"/>
          </p:nvPr>
        </p:nvSpPr>
        <p:spPr/>
        <p:txBody>
          <a:bodyPr/>
          <a:lstStyle/>
          <a:p>
            <a:fld id="{3BE3A4D1-5EBA-4652-869E-1B894410233E}" type="slidenum">
              <a:rPr lang="en-US" smtClean="0"/>
              <a:t>43</a:t>
            </a:fld>
            <a:endParaRPr lang="en-US"/>
          </a:p>
        </p:txBody>
      </p:sp>
    </p:spTree>
    <p:extLst>
      <p:ext uri="{BB962C8B-B14F-4D97-AF65-F5344CB8AC3E}">
        <p14:creationId xmlns:p14="http://schemas.microsoft.com/office/powerpoint/2010/main" val="2037902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dirty="0"/>
              <a:t>10 مساله عمده که توسط </a:t>
            </a:r>
            <a:r>
              <a:rPr lang="en-US" dirty="0"/>
              <a:t>BI</a:t>
            </a:r>
            <a:r>
              <a:rPr lang="fa-IR" dirty="0"/>
              <a:t>هدف قرار گرفته اند:</a:t>
            </a:r>
          </a:p>
          <a:p>
            <a:pPr algn="r" rtl="1"/>
            <a:endParaRPr lang="en-US" dirty="0"/>
          </a:p>
        </p:txBody>
      </p:sp>
      <p:sp>
        <p:nvSpPr>
          <p:cNvPr id="4" name="Slide Number Placeholder 3"/>
          <p:cNvSpPr>
            <a:spLocks noGrp="1"/>
          </p:cNvSpPr>
          <p:nvPr>
            <p:ph type="sldNum" sz="quarter" idx="5"/>
          </p:nvPr>
        </p:nvSpPr>
        <p:spPr/>
        <p:txBody>
          <a:bodyPr/>
          <a:lstStyle/>
          <a:p>
            <a:fld id="{3BE3A4D1-5EBA-4652-869E-1B894410233E}" type="slidenum">
              <a:rPr lang="en-US" smtClean="0"/>
              <a:t>44</a:t>
            </a:fld>
            <a:endParaRPr lang="en-US"/>
          </a:p>
        </p:txBody>
      </p:sp>
    </p:spTree>
    <p:extLst>
      <p:ext uri="{BB962C8B-B14F-4D97-AF65-F5344CB8AC3E}">
        <p14:creationId xmlns:p14="http://schemas.microsoft.com/office/powerpoint/2010/main" val="2902874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fontAlgn="base"/>
            <a:r>
              <a:rPr lang="fa-IR" sz="1200" b="0" i="0" kern="1200" dirty="0">
                <a:solidFill>
                  <a:schemeClr val="tx1"/>
                </a:solidFill>
                <a:effectLst/>
                <a:latin typeface="+mn-lt"/>
                <a:ea typeface="+mn-ea"/>
                <a:cs typeface="+mn-cs"/>
              </a:rPr>
              <a:t>هوش تجاری، یک فرآیند تکنولوژی محور برای تحلیل داده هاست. این فرآیند در نهایت به مدیران، صاحبان کسب و کار و تمام تصمیم گیرنده‌های اساسی یک کسب و کار، اطلاعاتی عملی می‌دهد. ابزارهای هوش تجاری</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برای آنالیز و تحلیل داده‌ها به صورت‌های مختلفی ارائه می‌شود؛ مثلا گزارش، داشبورد، چارت، نقشه، گراف و تمام ابزارهایی که بتوانند اطلاعات و داده‌های خام را در قالب‌های بصری و قابل استفاده به نمایش درآورند.</a:t>
            </a:r>
          </a:p>
          <a:p>
            <a:pPr algn="r" rtl="1" fontAlgn="base"/>
            <a:r>
              <a:rPr lang="fa-IR" sz="1200" b="0" i="0" kern="1200" dirty="0">
                <a:solidFill>
                  <a:schemeClr val="tx1"/>
                </a:solidFill>
                <a:effectLst/>
                <a:latin typeface="+mn-lt"/>
                <a:ea typeface="+mn-ea"/>
                <a:cs typeface="+mn-cs"/>
              </a:rPr>
              <a:t>در حقیقت هوش تجاری به شما به عنوان یک مدیر کمک می‌کند، بفهمید که چه عواملی در موفقیت یا شکست پروژه‌هایتان موثر است. همین باعث می‌شود که بتوانید بفهمید چه عواملی سود بیشتر برای شما رقم می‌زنند و چه عواملی سود کمتری برای شما به همراه دارند</a:t>
            </a:r>
            <a:r>
              <a:rPr lang="en-US" sz="1200" b="0" i="0" kern="1200" dirty="0">
                <a:solidFill>
                  <a:schemeClr val="tx1"/>
                </a:solidFill>
                <a:effectLst/>
                <a:latin typeface="+mn-lt"/>
                <a:ea typeface="+mn-ea"/>
                <a:cs typeface="+mn-cs"/>
              </a:rPr>
              <a:t>.</a:t>
            </a:r>
          </a:p>
          <a:p>
            <a:pPr algn="r" rtl="1" fontAlgn="base"/>
            <a:endParaRPr lang="fa-IR" sz="1200" b="0" i="0" kern="1200" dirty="0">
              <a:solidFill>
                <a:schemeClr val="tx1"/>
              </a:solidFill>
              <a:effectLst/>
              <a:latin typeface="+mn-lt"/>
              <a:ea typeface="+mn-ea"/>
              <a:cs typeface="+mn-cs"/>
            </a:endParaRPr>
          </a:p>
          <a:p>
            <a:pPr algn="r" rtl="1" fontAlgn="base"/>
            <a:endParaRPr lang="fa-IR" sz="1200" b="0" i="0" kern="1200" dirty="0">
              <a:solidFill>
                <a:schemeClr val="tx1"/>
              </a:solidFill>
              <a:effectLst/>
              <a:latin typeface="+mn-lt"/>
              <a:ea typeface="+mn-ea"/>
              <a:cs typeface="+mn-cs"/>
            </a:endParaRPr>
          </a:p>
          <a:p>
            <a:pPr marL="0" marR="0" lvl="0" indent="0" algn="r" defTabSz="914400" rtl="1" eaLnBrk="1" fontAlgn="base" latinLnBrk="0" hangingPunct="1">
              <a:lnSpc>
                <a:spcPct val="100000"/>
              </a:lnSpc>
              <a:spcBef>
                <a:spcPts val="0"/>
              </a:spcBef>
              <a:spcAft>
                <a:spcPts val="0"/>
              </a:spcAft>
              <a:buClrTx/>
              <a:buSzTx/>
              <a:buFontTx/>
              <a:buNone/>
              <a:tabLst/>
              <a:defRPr/>
            </a:pPr>
            <a:r>
              <a:rPr lang="fa-IR" sz="1200" kern="1200" dirty="0">
                <a:solidFill>
                  <a:schemeClr val="tx1"/>
                </a:solidFill>
                <a:effectLst/>
                <a:latin typeface="+mn-lt"/>
                <a:ea typeface="+mn-ea"/>
                <a:cs typeface="+mn-cs"/>
              </a:rPr>
              <a:t>ط</a:t>
            </a:r>
            <a:r>
              <a:rPr lang="ar-SA" sz="1200" kern="1200" dirty="0">
                <a:solidFill>
                  <a:schemeClr val="tx1"/>
                </a:solidFill>
                <a:effectLst/>
                <a:latin typeface="+mn-lt"/>
                <a:ea typeface="+mn-ea"/>
                <a:cs typeface="+mn-cs"/>
              </a:rPr>
              <a:t>یف گسترده‌ای از ابزار، اپلیکیشن‌ و متدلوژی را شامل می‌شود که به یک سازمان کمک می‌کند که بتواند اطلاعات را از سیستم داخلی و منابع خارجی شرکت جمع‌آوری کند و آنها را برای تحلیل آماده کند. از مجموع این اطلاعات در نهایت یک گزارش تهیه می‌شود که به مدیر و تصمیم گیرنده نهایی سازمان تحویل داده می‌شود</a:t>
            </a:r>
            <a:r>
              <a:rPr lang="en-US" sz="1200" kern="1200" dirty="0">
                <a:solidFill>
                  <a:schemeClr val="tx1"/>
                </a:solidFill>
                <a:effectLst/>
                <a:latin typeface="+mn-lt"/>
                <a:ea typeface="+mn-ea"/>
                <a:cs typeface="+mn-cs"/>
              </a:rPr>
              <a:t>.</a:t>
            </a:r>
          </a:p>
          <a:p>
            <a:pPr algn="r" rtl="1" fontAlgn="base"/>
            <a:endParaRPr lang="fa-IR"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BE3A4D1-5EBA-4652-869E-1B894410233E}" type="slidenum">
              <a:rPr lang="en-US" smtClean="0"/>
              <a:t>3</a:t>
            </a:fld>
            <a:endParaRPr lang="en-US"/>
          </a:p>
        </p:txBody>
      </p:sp>
    </p:spTree>
    <p:extLst>
      <p:ext uri="{BB962C8B-B14F-4D97-AF65-F5344CB8AC3E}">
        <p14:creationId xmlns:p14="http://schemas.microsoft.com/office/powerpoint/2010/main" val="3067310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E3A4D1-5EBA-4652-869E-1B894410233E}" type="slidenum">
              <a:rPr lang="en-US" smtClean="0"/>
              <a:t>45</a:t>
            </a:fld>
            <a:endParaRPr lang="en-US"/>
          </a:p>
        </p:txBody>
      </p:sp>
    </p:spTree>
    <p:extLst>
      <p:ext uri="{BB962C8B-B14F-4D97-AF65-F5344CB8AC3E}">
        <p14:creationId xmlns:p14="http://schemas.microsoft.com/office/powerpoint/2010/main" val="3344718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1"/>
            <a:r>
              <a:rPr lang="ar-SA" sz="1200" kern="1200" dirty="0">
                <a:solidFill>
                  <a:schemeClr val="tx1"/>
                </a:solidFill>
                <a:effectLst/>
                <a:latin typeface="+mn-lt"/>
                <a:ea typeface="+mn-ea"/>
                <a:cs typeface="+mn-cs"/>
              </a:rPr>
              <a:t>فروشگاه تویوتا موتور آمریکا، توزیع کننده انواع اتومبیل سواری و باربری در ایالات متحده آمریکا است که توسط شرکت خودروسازی تویوتا ایجاد شده و یکی از زیر مجموعه های آن است. این شرکت ، اتومبیل ها را از کارخانه تویوتا موتور ژاپن و سایر نقاط خریداری کرده و پس از دریافت حق مالکیت خود از خودروها، آنها را به بنگاه های ماشین و نمایندگی های تویوتا موتور در سراسر آمریکا می فروشد. متوسط حمل و نقل هر  روز زمان نیاز بود، هزینه مالی برای حمل هر 10 الی 9 دلار بوده و از آنجایی که جهت حمل و نقل 8اتومبیل   میلیون دستگاه از خودروهای مربوطه،2 دلار محاسبه می شود که با احتساب حمل سالانه 80 تا 72ماشین،  میلیون دلار در سال برای شرکت هزینه داشت، که در نوع خود رقم بسیار بالایی 160 تا 144 چیزی در حدود بود</a:t>
            </a:r>
            <a:r>
              <a:rPr lang="en-US" sz="1200" kern="1200" dirty="0">
                <a:solidFill>
                  <a:schemeClr val="tx1"/>
                </a:solidFill>
                <a:effectLst/>
                <a:latin typeface="+mn-lt"/>
                <a:ea typeface="+mn-ea"/>
                <a:cs typeface="+mn-cs"/>
              </a:rPr>
              <a:t>.</a:t>
            </a:r>
          </a:p>
          <a:p>
            <a:pPr algn="just" rtl="1"/>
            <a:r>
              <a:rPr lang="ar-SA" sz="1200" kern="1200" dirty="0">
                <a:solidFill>
                  <a:schemeClr val="tx1"/>
                </a:solidFill>
                <a:effectLst/>
                <a:latin typeface="+mn-lt"/>
                <a:ea typeface="+mn-ea"/>
                <a:cs typeface="+mn-cs"/>
              </a:rPr>
              <a:t>در اواخر دهه 1990، کمپانی با مشکلات فزاینده ای در زنجیره تامین خود مواجه شد که این هزینه ماشینها را بالا نگه می داشت. همچنین، عدم تحویل به موقع ماشین به بنگاه داران و در نتیجه ایجاد نارضایتی درمشتریان، باعث شد تا مشتریان از شرکت های رقیب مانند هیوندا ... خرید کنند. این مسائل و مشکلات در  شدت بیشتری گرفت، چرا که در این سال ها برای اولین بار خودروهای هیبریدی 2004 و 2003سال های معرفی شدند و رقابت این دو شرکت قدرتمند شدت گرفت. فروشگاه تویوتا موتور داده های مربوط به تامین کنندگان، خودروها، پرسنل ... در سال های گذشته را نگهداری کرده بود و در نتیجه پایگاه داده های شرکت مملو از دیتا بود. متاسفانه امکان بهره برداری استراتژیک از آن وجود نداشت. بخش های درون سازمانی در به اشتراک گذاری اطلاعات با مشکل مواجه بوده و اشتراک گذاری اطلاعات یا انجام نمیشد و یا با سرعت پایینی انجام می شد. گزارشات قابل استناد اغلب دیر ارائه می شدند. در سیستم های گزارش دهی همپوشانی وجود داشت و در نتیجه اطلاعاتی را تولید می کرد که همواره صحیح نبودند. در نتیجه مدیریت نمی توانست به موقع تصمیم گیری نماید. چرا که به صورت قطعی نمی دانست که چه نسبتی از داده ها صحیح هستند. این شرایط در قسمت خدمات پشتیبانی حمل و نقل تویوتا که مدیریت حمل و نقل خودروها را بر عهده داشت، به مراتب بدتر بود. مدیریت این بخش، نیازمند پیگیری دقیق و مدیریت زنجیره تامین بود، بدین منظور که مطمئن شود که اتومبیل های مورد نظر به موقع به بنگاه های مورد نظر فرستاده می شود. برنامه ریزی معمولی و دستی و دیگر فرآیندهای مربوط به کسب و کار که بر پایه اطلاعات غلط انجام می گرفت، سبب بروز مشکلات بیشتر می شد. برای مثال اگر شخصی اشتباهی را حین ثبت داده ها و آن هم زمانی که کشتی در کنار بندرگاه توقف کرده، انجام می داد، این اشتباه اثرش را در کل زنجیره تامین بر جای می گذاشت. از دیگر مشکلاتی که شرکت با آن روبرو بود، عدم توانایی بخش فناوری اطلاعات سازمان در پاسخ گویی به نیازهای روز افزون کسب و کار بود. سرانجام برای حل تمام این مشکلات، فردی جدید برای سمت ریاست ارشد اطلاعات سازمان استخدام شد.  </a:t>
            </a:r>
            <a:endParaRPr lang="en-US" sz="1200" kern="1200" dirty="0">
              <a:solidFill>
                <a:schemeClr val="tx1"/>
              </a:solidFill>
              <a:effectLst/>
              <a:latin typeface="+mn-lt"/>
              <a:ea typeface="+mn-ea"/>
              <a:cs typeface="+mn-cs"/>
            </a:endParaRPr>
          </a:p>
          <a:p>
            <a:pPr algn="just" rtl="1"/>
            <a:r>
              <a:rPr lang="ar-SA"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algn="just" rtl="1"/>
            <a:r>
              <a:rPr lang="ar-SA" sz="1200" kern="1200" dirty="0">
                <a:solidFill>
                  <a:schemeClr val="tx1"/>
                </a:solidFill>
                <a:effectLst/>
                <a:latin typeface="+mn-lt"/>
                <a:ea typeface="+mn-ea"/>
                <a:cs typeface="+mn-cs"/>
              </a:rPr>
              <a:t>راه حل</a:t>
            </a:r>
            <a:endParaRPr lang="en-US" sz="1200" kern="1200" dirty="0">
              <a:solidFill>
                <a:schemeClr val="tx1"/>
              </a:solidFill>
              <a:effectLst/>
              <a:latin typeface="+mn-lt"/>
              <a:ea typeface="+mn-ea"/>
              <a:cs typeface="+mn-cs"/>
            </a:endParaRPr>
          </a:p>
          <a:p>
            <a:pPr algn="just" rtl="1"/>
            <a:r>
              <a:rPr lang="ar-SA" sz="1200" kern="1200" dirty="0">
                <a:solidFill>
                  <a:schemeClr val="tx1"/>
                </a:solidFill>
                <a:effectLst/>
                <a:latin typeface="+mn-lt"/>
                <a:ea typeface="+mn-ea"/>
                <a:cs typeface="+mn-cs"/>
              </a:rPr>
              <a:t>کارشناس ارشد هوش تجاری، کار خود را با شناسایی و تعیین دقیق مشکلات آغاز نمود. در ابتدا یک چیز واضح بود: یک انبار داده نیاز بود. انبار داده، یک انبار مرکزی داده های گذشته است که به گونه ای سازمان یافته تا دستیابی به آن آسان و به کار گیری آن برای پشتیبانی از تصمیم راحت باشد. همچنین یکی دیگر از مواردی که لزوم آن مشخص شد: ابزارهای نرم افزاری مشخص برای پردازش، کاویدن و دستکاری داده ها بود. بدین جهت، سیستمی به منظور فراهم آوردن داده های به موقع و صحیح استقرار یافت.  با بهره گیری از انبار داده طراحی شده، توسط اوراکل و پلتفرم هوش تجاری هایپریون، سیستم جدیدی ایجاد شد. سیستم همچنین از داشبوردهای هایپریون برخوردار بود که به مدیران این اجازه را می داد تا به صورت گرافیکی، نقاط حساس کسب وکار خود را ببیندد و مشکلات و دلایل ظهور آن را شناسایی کنند. استفاده از رنگ های متفاوت در نمایش وضعیت ها (مثلا قرمز برای خطر)، مدیران کسب و کار را قادر می ساخت تا به موقع از موقعیت سازمان خود مطلع شوند و با شناسایی سریع علل مشکلات، موقعیت را تحلیل کرده و بدین طریق با اثربخشی بیشتری به حل مشکلات بپردازند. در طی چند روز، سیستم نتایج درخور توجهی به دست آورد. برای مثال این سیستم به تویوتا کمک کرد تا  دلار 800000 دو پرداخت مشابه را که به ازای یک حمل و نقل ریلی انجام شده بود، شناسایی کند. این مبلغ  درصد افزایش 40 سال، ظرفیت اتومبیل های جابجایی را حدود 4بود. روی هم رفته، تویوتای آمریکا در خلال  5 درصد افزایش داشت. به علاوه زمان حمل خودروها 3داد و این در حالی بود که هزینه های اساسی فقط  بالاترین حاشیه سود را 2003درصد کاهش داشت. همچنین این سیستم به تویوتا موتور کمک کرد تا از سال در صنعت اتومبیل به دست آورد. علاوه بر این در افزایش سهم بازار هم تاثیر بسزایی داشت.</a:t>
            </a:r>
            <a:endParaRPr lang="en-US" sz="1200" kern="1200" dirty="0">
              <a:solidFill>
                <a:schemeClr val="tx1"/>
              </a:solidFill>
              <a:effectLst/>
              <a:latin typeface="+mn-lt"/>
              <a:ea typeface="+mn-ea"/>
              <a:cs typeface="+mn-cs"/>
            </a:endParaRPr>
          </a:p>
          <a:p>
            <a:pPr algn="just" rtl="1"/>
            <a:r>
              <a:rPr lang="ar-SA"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algn="just" rtl="1"/>
            <a:r>
              <a:rPr lang="ar-SA" sz="1200" kern="1200" dirty="0">
                <a:solidFill>
                  <a:schemeClr val="tx1"/>
                </a:solidFill>
                <a:effectLst/>
                <a:latin typeface="+mn-lt"/>
                <a:ea typeface="+mn-ea"/>
                <a:cs typeface="+mn-cs"/>
              </a:rPr>
              <a:t>نتیجه</a:t>
            </a:r>
            <a:endParaRPr lang="en-US" sz="1200" kern="1200" dirty="0">
              <a:solidFill>
                <a:schemeClr val="tx1"/>
              </a:solidFill>
              <a:effectLst/>
              <a:latin typeface="+mn-lt"/>
              <a:ea typeface="+mn-ea"/>
              <a:cs typeface="+mn-cs"/>
            </a:endParaRPr>
          </a:p>
          <a:p>
            <a:pPr algn="just" rtl="1"/>
            <a:r>
              <a:rPr lang="ar-SA" sz="1200" kern="1200" dirty="0">
                <a:solidFill>
                  <a:schemeClr val="tx1"/>
                </a:solidFill>
                <a:effectLst/>
                <a:latin typeface="+mn-lt"/>
                <a:ea typeface="+mn-ea"/>
                <a:cs typeface="+mn-cs"/>
              </a:rPr>
              <a:t>به کار گیری هوش تجاری در فروشگاه تویوتا موتور آمریکا نه تنها بسیاری از مشکلات پیش رو این شرکت را  برطرف نمود بلکه بازگشت سرمایه 506 درصدی نیز برای این فروشگاه به ارمغان آورد. به علاوه این که ظرفیت جابجایی اتومبیل ها 40 درصد افزایش یافت و زمان حمل آنها 5 درصد کاهش یاقت</a:t>
            </a:r>
            <a:endParaRPr lang="en-US" sz="1200" kern="1200" dirty="0">
              <a:solidFill>
                <a:schemeClr val="tx1"/>
              </a:solidFill>
              <a:effectLst/>
              <a:latin typeface="+mn-lt"/>
              <a:ea typeface="+mn-ea"/>
              <a:cs typeface="+mn-cs"/>
            </a:endParaRPr>
          </a:p>
          <a:p>
            <a:pPr algn="just" rtl="1"/>
            <a:endParaRPr lang="en-US" dirty="0"/>
          </a:p>
        </p:txBody>
      </p:sp>
      <p:sp>
        <p:nvSpPr>
          <p:cNvPr id="4" name="Slide Number Placeholder 3"/>
          <p:cNvSpPr>
            <a:spLocks noGrp="1"/>
          </p:cNvSpPr>
          <p:nvPr>
            <p:ph type="sldNum" sz="quarter" idx="5"/>
          </p:nvPr>
        </p:nvSpPr>
        <p:spPr/>
        <p:txBody>
          <a:bodyPr/>
          <a:lstStyle/>
          <a:p>
            <a:fld id="{3BE3A4D1-5EBA-4652-869E-1B894410233E}" type="slidenum">
              <a:rPr lang="en-US" smtClean="0"/>
              <a:t>47</a:t>
            </a:fld>
            <a:endParaRPr lang="en-US"/>
          </a:p>
        </p:txBody>
      </p:sp>
    </p:spTree>
    <p:extLst>
      <p:ext uri="{BB962C8B-B14F-4D97-AF65-F5344CB8AC3E}">
        <p14:creationId xmlns:p14="http://schemas.microsoft.com/office/powerpoint/2010/main" val="927726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1"/>
            <a:r>
              <a:rPr lang="ar-SA" sz="1200" kern="1200" dirty="0">
                <a:solidFill>
                  <a:schemeClr val="tx1"/>
                </a:solidFill>
                <a:effectLst/>
                <a:latin typeface="+mn-lt"/>
                <a:ea typeface="+mn-ea"/>
                <a:cs typeface="+mn-cs"/>
              </a:rPr>
              <a:t>این بخش به نحوه به کار گیری هوش تجاری در خطوط هواپیمایی کانتینتال و تاثیر آن بر این خطوط هوایی اختصاص دارد. هوش تجاری به خطوط هواپیمایی کانتیننتال کمک کرد تا وضعیت خود را در صنعت هوایی دگرگون کند و در گام اول از " بدترین به اولین" و گام دوم از " اولین به برترین" تبدیل شود. اکنون این خط هواپیمایی در استفاده از هوش تجاری پیشگام است. در سال 2004 ، کانتیننتال برنده ی جایزه برترین روش مدیریت و رهبری از مؤسسهی انبارداری داده شد. در ادامه ابتدا به بررسی مشکلات کانتینتال می پردازیم و سپس راه حل هوش تجاری برای این مشکلات را توضیح می دهیم و نهایتا نتایج به دست آمده از به کار گیری هوش تجاری ارائه می شود.</a:t>
            </a:r>
            <a:endParaRPr lang="en-US" sz="1200" kern="1200" dirty="0">
              <a:solidFill>
                <a:schemeClr val="tx1"/>
              </a:solidFill>
              <a:effectLst/>
              <a:latin typeface="+mn-lt"/>
              <a:ea typeface="+mn-ea"/>
              <a:cs typeface="+mn-cs"/>
            </a:endParaRPr>
          </a:p>
          <a:p>
            <a:pPr algn="just" rtl="1"/>
            <a:r>
              <a:rPr lang="ar-SA"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algn="just" rtl="1"/>
            <a:r>
              <a:rPr lang="ar-SA" sz="1200" kern="1200" dirty="0">
                <a:solidFill>
                  <a:schemeClr val="tx1"/>
                </a:solidFill>
                <a:effectLst/>
                <a:latin typeface="+mn-lt"/>
                <a:ea typeface="+mn-ea"/>
                <a:cs typeface="+mn-cs"/>
              </a:rPr>
              <a:t>مشکلات</a:t>
            </a:r>
            <a:endParaRPr lang="en-US" sz="1200" kern="1200" dirty="0">
              <a:solidFill>
                <a:schemeClr val="tx1"/>
              </a:solidFill>
              <a:effectLst/>
              <a:latin typeface="+mn-lt"/>
              <a:ea typeface="+mn-ea"/>
              <a:cs typeface="+mn-cs"/>
            </a:endParaRPr>
          </a:p>
          <a:p>
            <a:pPr algn="just" rtl="1"/>
            <a:r>
              <a:rPr lang="ar-SA" sz="1200" kern="1200" dirty="0">
                <a:solidFill>
                  <a:schemeClr val="tx1"/>
                </a:solidFill>
                <a:effectLst/>
                <a:latin typeface="+mn-lt"/>
                <a:ea typeface="+mn-ea"/>
                <a:cs typeface="+mn-cs"/>
              </a:rPr>
              <a:t>خطوط هواپیمایی کانتیننتال در سال 1934 تاسیس شدند و از سال 2006، این خط هواپیمایی به عنوان پنجمین خط بزرگ هواپیمایی در آمریکا و هفتمین آن در دنیا است. همچنین این خط هواپیمایی، وسیعترین شبکه مسیر هوایی را در میان تمام خطوط هواپیمایی آمریکا داشته و روزانه بیش از 2300 پرواز به بیش از 227 نقطه­ی دنیا از طریق این خط انجام میشود.این خطوط هوایی با بحران مالی شدیدی مواجه بود. فروش بلیط کاهش یافته بود که این به دلیل عملکرد ضعیف این خط هواپیمایی در ارائه برخی عوامل مهم از نظر مصرف کننده نظیر: پروازِ به­موقع، تحویل به موقع اشیای مسافران و عدم مشکلات رزرو بلیط به مشتریان بود.</a:t>
            </a:r>
            <a:endParaRPr lang="en-US" sz="1200" kern="1200" dirty="0">
              <a:solidFill>
                <a:schemeClr val="tx1"/>
              </a:solidFill>
              <a:effectLst/>
              <a:latin typeface="+mn-lt"/>
              <a:ea typeface="+mn-ea"/>
              <a:cs typeface="+mn-cs"/>
            </a:endParaRPr>
          </a:p>
          <a:p>
            <a:pPr algn="just" rtl="1"/>
            <a:r>
              <a:rPr lang="ar-SA"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algn="just" rtl="1"/>
            <a:r>
              <a:rPr lang="ar-SA" sz="1200" kern="1200" dirty="0">
                <a:solidFill>
                  <a:schemeClr val="tx1"/>
                </a:solidFill>
                <a:effectLst/>
                <a:latin typeface="+mn-lt"/>
                <a:ea typeface="+mn-ea"/>
                <a:cs typeface="+mn-cs"/>
              </a:rPr>
              <a:t>راه حل</a:t>
            </a:r>
            <a:endParaRPr lang="en-US" sz="1200" kern="1200" dirty="0">
              <a:solidFill>
                <a:schemeClr val="tx1"/>
              </a:solidFill>
              <a:effectLst/>
              <a:latin typeface="+mn-lt"/>
              <a:ea typeface="+mn-ea"/>
              <a:cs typeface="+mn-cs"/>
            </a:endParaRPr>
          </a:p>
          <a:p>
            <a:pPr algn="just" rtl="1"/>
            <a:r>
              <a:rPr lang="ar-SA" sz="1200" kern="1200" dirty="0">
                <a:solidFill>
                  <a:schemeClr val="tx1"/>
                </a:solidFill>
                <a:effectLst/>
                <a:latin typeface="+mn-lt"/>
                <a:ea typeface="+mn-ea"/>
                <a:cs typeface="+mn-cs"/>
              </a:rPr>
              <a:t>احیای کانتیننتال از زمانی که گوردُن بِتوون به عنوان مدیر ارشد اجرایی استخدام شد، شروع شد. مدیر جدید، بهبود عملکرد و ارائه خدمات بهتر به مشتریان با ارزش را مد نظر قرار داد که این کار با درکی صحیح از نیازهای آنان و نیز داشتن درکی درست از نوع نگرش آنها به خدمات ارائه شده، امکان پذیر بود. اما مشکل از آنجا شروع میشد که این خط هواپیمایی در قسمت های مختلف مانند بازاریابی مالی و یا مشتری، پایگاه داده های جداگانه داشت که تمام آنها توسط ارائهدهندگان خارج از سازمان، میزبانی و مدیریت میشد، بنابراین فرآیند جستجو و برنامه­های راه­اندازی بازاریابی برای مشتریان با ارزش، بسیار زمانبر و ناکارآمد بودند و درک درستی از نیازهای مشتریان را به مدیریت منتقل نمی کرد. به­علاوه، اطلاعاتی که کارمندان برای تصمیم­گیری سریع نیاز داشتند، در دسترس نبود.</a:t>
            </a:r>
            <a:endParaRPr lang="en-US" sz="1200" kern="1200" dirty="0">
              <a:solidFill>
                <a:schemeClr val="tx1"/>
              </a:solidFill>
              <a:effectLst/>
              <a:latin typeface="+mn-lt"/>
              <a:ea typeface="+mn-ea"/>
              <a:cs typeface="+mn-cs"/>
            </a:endParaRPr>
          </a:p>
          <a:p>
            <a:pPr algn="just" rtl="1"/>
            <a:r>
              <a:rPr lang="ar-SA" sz="1200" kern="1200" dirty="0">
                <a:solidFill>
                  <a:schemeClr val="tx1"/>
                </a:solidFill>
                <a:effectLst/>
                <a:latin typeface="+mn-lt"/>
                <a:ea typeface="+mn-ea"/>
                <a:cs typeface="+mn-cs"/>
              </a:rPr>
              <a:t>در گام اول کانتیننتال  منابع داده بخشهای: بازاریابی، فناوری اطلاعات، درآمد و عملیاتی خود را در یک انبارداده سازمانی، یکپارچه کرد. از همان ابتدای کار تیم، معماری ای را ایجاد کرده بود تا از طریق آن بتواند کار تغذیه­ی انبارداده را با داده­های بلادرنگ انجام دهد، داده­های مهم را از سیستمهای دیگر استخراج کرده و وارد انبار داده کند و جستجوهای تاکتیکی، که اغلب، به منظور نشان دادن واکنشهای سریع از سوی سازمان مورد نیاز واقع می­شد را انجام دهد. داده­های فوری از انبارداده قابل دسترس بودند و مقدار داده­های ذخیره  ، شده­ی از این دست، به سرعت افزایش می­یافت. اکنون کانتیننتال داده­های فوری خود نظیر: مشتریان، رزروها زمان ورود مسافران، عملیاتها، و پروازها را که در واحد زمانی "ساعت" و حتی "دقیقه" بدست می­آمد از سیستمهای عملیاتی اصلی خود به انبارداده انتقال می­دهد. برنامه­ها و کاربردهایی که کانتیننتال با استفاده از این سیستم و داده­های فوری آن بهره­مند میشود شامل موارد ذیل میشود:   </a:t>
            </a:r>
            <a:endParaRPr lang="en-US" sz="1200" kern="1200" dirty="0">
              <a:solidFill>
                <a:schemeClr val="tx1"/>
              </a:solidFill>
              <a:effectLst/>
              <a:latin typeface="+mn-lt"/>
              <a:ea typeface="+mn-ea"/>
              <a:cs typeface="+mn-cs"/>
            </a:endParaRPr>
          </a:p>
          <a:p>
            <a:pPr algn="just" rtl="1"/>
            <a:r>
              <a:rPr lang="ar-SA" sz="1200" kern="1200" dirty="0">
                <a:solidFill>
                  <a:schemeClr val="tx1"/>
                </a:solidFill>
                <a:effectLst/>
                <a:latin typeface="+mn-lt"/>
                <a:ea typeface="+mn-ea"/>
                <a:cs typeface="+mn-cs"/>
              </a:rPr>
              <a:t>مدیریت درآمد و حسابداری</a:t>
            </a:r>
            <a:endParaRPr lang="en-US" sz="1200" kern="1200" dirty="0">
              <a:solidFill>
                <a:schemeClr val="tx1"/>
              </a:solidFill>
              <a:effectLst/>
              <a:latin typeface="+mn-lt"/>
              <a:ea typeface="+mn-ea"/>
              <a:cs typeface="+mn-cs"/>
            </a:endParaRPr>
          </a:p>
          <a:p>
            <a:pPr algn="just" rtl="1"/>
            <a:r>
              <a:rPr lang="ar-SA" sz="1200" kern="1200" dirty="0">
                <a:solidFill>
                  <a:schemeClr val="tx1"/>
                </a:solidFill>
                <a:effectLst/>
                <a:latin typeface="+mn-lt"/>
                <a:ea typeface="+mn-ea"/>
                <a:cs typeface="+mn-cs"/>
              </a:rPr>
              <a:t>مدیریت ارتباط با مشتری</a:t>
            </a:r>
            <a:endParaRPr lang="en-US" sz="1200" kern="1200" dirty="0">
              <a:solidFill>
                <a:schemeClr val="tx1"/>
              </a:solidFill>
              <a:effectLst/>
              <a:latin typeface="+mn-lt"/>
              <a:ea typeface="+mn-ea"/>
              <a:cs typeface="+mn-cs"/>
            </a:endParaRPr>
          </a:p>
          <a:p>
            <a:pPr algn="just" rtl="1"/>
            <a:r>
              <a:rPr lang="ar-SA" sz="1200" kern="1200" dirty="0">
                <a:solidFill>
                  <a:schemeClr val="tx1"/>
                </a:solidFill>
                <a:effectLst/>
                <a:latin typeface="+mn-lt"/>
                <a:ea typeface="+mn-ea"/>
                <a:cs typeface="+mn-cs"/>
              </a:rPr>
              <a:t>عملیات و پرداختهای تیم پرواز</a:t>
            </a:r>
            <a:endParaRPr lang="en-US" sz="1200" kern="1200" dirty="0">
              <a:solidFill>
                <a:schemeClr val="tx1"/>
              </a:solidFill>
              <a:effectLst/>
              <a:latin typeface="+mn-lt"/>
              <a:ea typeface="+mn-ea"/>
              <a:cs typeface="+mn-cs"/>
            </a:endParaRPr>
          </a:p>
          <a:p>
            <a:pPr algn="just" rtl="1"/>
            <a:r>
              <a:rPr lang="ar-SA" sz="1200" kern="1200" dirty="0">
                <a:solidFill>
                  <a:schemeClr val="tx1"/>
                </a:solidFill>
                <a:effectLst/>
                <a:latin typeface="+mn-lt"/>
                <a:ea typeface="+mn-ea"/>
                <a:cs typeface="+mn-cs"/>
              </a:rPr>
              <a:t>امنیت</a:t>
            </a:r>
            <a:endParaRPr lang="en-US" sz="1200" kern="1200" dirty="0">
              <a:solidFill>
                <a:schemeClr val="tx1"/>
              </a:solidFill>
              <a:effectLst/>
              <a:latin typeface="+mn-lt"/>
              <a:ea typeface="+mn-ea"/>
              <a:cs typeface="+mn-cs"/>
            </a:endParaRPr>
          </a:p>
          <a:p>
            <a:pPr algn="just" rtl="1"/>
            <a:r>
              <a:rPr lang="ar-SA" sz="1200" kern="1200" dirty="0">
                <a:solidFill>
                  <a:schemeClr val="tx1"/>
                </a:solidFill>
                <a:effectLst/>
                <a:latin typeface="+mn-lt"/>
                <a:ea typeface="+mn-ea"/>
                <a:cs typeface="+mn-cs"/>
              </a:rPr>
              <a:t>عملیات پرواز مناسب</a:t>
            </a:r>
            <a:endParaRPr lang="en-US" sz="1200" kern="1200" dirty="0">
              <a:solidFill>
                <a:schemeClr val="tx1"/>
              </a:solidFill>
              <a:effectLst/>
              <a:latin typeface="+mn-lt"/>
              <a:ea typeface="+mn-ea"/>
              <a:cs typeface="+mn-cs"/>
            </a:endParaRPr>
          </a:p>
          <a:p>
            <a:pPr algn="just" rtl="1"/>
            <a:r>
              <a:rPr lang="ar-SA"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algn="just" rtl="1"/>
            <a:r>
              <a:rPr lang="ar-SA" sz="1200" kern="1200" dirty="0">
                <a:solidFill>
                  <a:schemeClr val="tx1"/>
                </a:solidFill>
                <a:effectLst/>
                <a:latin typeface="+mn-lt"/>
                <a:ea typeface="+mn-ea"/>
                <a:cs typeface="+mn-cs"/>
              </a:rPr>
              <a:t>نتایج</a:t>
            </a:r>
            <a:endParaRPr lang="en-US" sz="1200" kern="1200" dirty="0">
              <a:solidFill>
                <a:schemeClr val="tx1"/>
              </a:solidFill>
              <a:effectLst/>
              <a:latin typeface="+mn-lt"/>
              <a:ea typeface="+mn-ea"/>
              <a:cs typeface="+mn-cs"/>
            </a:endParaRPr>
          </a:p>
          <a:p>
            <a:pPr algn="just" rtl="1"/>
            <a:r>
              <a:rPr lang="ar-SA" sz="1200" kern="1200" dirty="0">
                <a:solidFill>
                  <a:schemeClr val="tx1"/>
                </a:solidFill>
                <a:effectLst/>
                <a:latin typeface="+mn-lt"/>
                <a:ea typeface="+mn-ea"/>
                <a:cs typeface="+mn-cs"/>
              </a:rPr>
              <a:t>پس از آنکه پروژه انبار داده پیاده­سازی شد و گسترش پیدا کرد، به­تنهایی و در همان سال اول، کانتیننتال مبلغی معادل 7 میلیون دلار کلاهبرداری را شناسایی کرده و از بین برد و هزینه­ها را نزدیک به 41 میلیون دلار کاهش داد. در طی 6 سال و با سرمایه­گذاری با مبلغی نزدیک به 30 میلیون دلار بر روی سخت­افزار و نرم افزار هوش تجاری ، کانتیننتال به بیش از 500 میلیون دلار افزایش درآمد و صرفه­جویی در هزینه­های بازاریابی، شناسایی کلاهبرداری­ها، پیشبینی تقاضا و بهبود مدیریت مرکز داده­ها دست یافت. اکنون کانتیننتال به­عنوان پیشرو در به­کارگیری هوش تجاری بلادرنگ شناخته میشود و این بر پایه عواملی نظیر موارد زیر میسر شد:</a:t>
            </a:r>
            <a:endParaRPr lang="en-US" sz="1200" kern="1200" dirty="0">
              <a:solidFill>
                <a:schemeClr val="tx1"/>
              </a:solidFill>
              <a:effectLst/>
              <a:latin typeface="+mn-lt"/>
              <a:ea typeface="+mn-ea"/>
              <a:cs typeface="+mn-cs"/>
            </a:endParaRPr>
          </a:p>
          <a:p>
            <a:pPr algn="just" rtl="1"/>
            <a:r>
              <a:rPr lang="ar-SA" sz="1200" kern="1200" dirty="0">
                <a:solidFill>
                  <a:schemeClr val="tx1"/>
                </a:solidFill>
                <a:effectLst/>
                <a:latin typeface="+mn-lt"/>
                <a:ea typeface="+mn-ea"/>
                <a:cs typeface="+mn-cs"/>
              </a:rPr>
              <a:t>   داشتن معماری دارای مقیاس و قابل بسط انبار داده­اش</a:t>
            </a:r>
            <a:endParaRPr lang="en-US" sz="1200" kern="1200" dirty="0">
              <a:solidFill>
                <a:schemeClr val="tx1"/>
              </a:solidFill>
              <a:effectLst/>
              <a:latin typeface="+mn-lt"/>
              <a:ea typeface="+mn-ea"/>
              <a:cs typeface="+mn-cs"/>
            </a:endParaRPr>
          </a:p>
          <a:p>
            <a:pPr algn="just" rtl="1"/>
            <a:r>
              <a:rPr lang="ar-SA" sz="1200" kern="1200" dirty="0">
                <a:solidFill>
                  <a:schemeClr val="tx1"/>
                </a:solidFill>
                <a:effectLst/>
                <a:latin typeface="+mn-lt"/>
                <a:ea typeface="+mn-ea"/>
                <a:cs typeface="+mn-cs"/>
              </a:rPr>
              <a:t>تصمیمات کاربردی در چگونگی به­کارگیری داده­های فوری</a:t>
            </a:r>
            <a:endParaRPr lang="en-US" sz="1200" kern="1200" dirty="0">
              <a:solidFill>
                <a:schemeClr val="tx1"/>
              </a:solidFill>
              <a:effectLst/>
              <a:latin typeface="+mn-lt"/>
              <a:ea typeface="+mn-ea"/>
              <a:cs typeface="+mn-cs"/>
            </a:endParaRPr>
          </a:p>
          <a:p>
            <a:pPr algn="just" rtl="1"/>
            <a:r>
              <a:rPr lang="ar-SA" sz="1200" kern="1200" dirty="0">
                <a:solidFill>
                  <a:schemeClr val="tx1"/>
                </a:solidFill>
                <a:effectLst/>
                <a:latin typeface="+mn-lt"/>
                <a:ea typeface="+mn-ea"/>
                <a:cs typeface="+mn-cs"/>
              </a:rPr>
              <a:t>داشتن ارتباطی قوی با کاربر نهایی، وجود اجزای کوچک ولی بسیار زیاد در انبار داده</a:t>
            </a:r>
            <a:endParaRPr lang="en-US" sz="1200" kern="1200" dirty="0">
              <a:solidFill>
                <a:schemeClr val="tx1"/>
              </a:solidFill>
              <a:effectLst/>
              <a:latin typeface="+mn-lt"/>
              <a:ea typeface="+mn-ea"/>
              <a:cs typeface="+mn-cs"/>
            </a:endParaRPr>
          </a:p>
          <a:p>
            <a:pPr algn="just" rtl="1"/>
            <a:r>
              <a:rPr lang="ar-SA" sz="1200" kern="1200" dirty="0">
                <a:solidFill>
                  <a:schemeClr val="tx1"/>
                </a:solidFill>
                <a:effectLst/>
                <a:latin typeface="+mn-lt"/>
                <a:ea typeface="+mn-ea"/>
                <a:cs typeface="+mn-cs"/>
              </a:rPr>
              <a:t>وجود تعادل محسوس در لزوم پشتیبانی از تصمیم­گیری­های استراتژیک و تاکتیکی</a:t>
            </a:r>
            <a:endParaRPr lang="en-US" sz="1200" kern="1200" dirty="0">
              <a:solidFill>
                <a:schemeClr val="tx1"/>
              </a:solidFill>
              <a:effectLst/>
              <a:latin typeface="+mn-lt"/>
              <a:ea typeface="+mn-ea"/>
              <a:cs typeface="+mn-cs"/>
            </a:endParaRPr>
          </a:p>
          <a:p>
            <a:pPr algn="just" rtl="1"/>
            <a:r>
              <a:rPr lang="ar-SA" sz="1200" kern="1200" dirty="0">
                <a:solidFill>
                  <a:schemeClr val="tx1"/>
                </a:solidFill>
                <a:effectLst/>
                <a:latin typeface="+mn-lt"/>
                <a:ea typeface="+mn-ea"/>
                <a:cs typeface="+mn-cs"/>
              </a:rPr>
              <a:t>داشتن درکی درست از هم­افزایی میان پشتیبانی از تصمیم و عملیات­ها</a:t>
            </a:r>
            <a:endParaRPr lang="en-US" sz="1200" kern="1200" dirty="0">
              <a:solidFill>
                <a:schemeClr val="tx1"/>
              </a:solidFill>
              <a:effectLst/>
              <a:latin typeface="+mn-lt"/>
              <a:ea typeface="+mn-ea"/>
              <a:cs typeface="+mn-cs"/>
            </a:endParaRPr>
          </a:p>
          <a:p>
            <a:pPr algn="just" rtl="1"/>
            <a:r>
              <a:rPr lang="ar-SA" sz="1200" kern="1200" dirty="0">
                <a:solidFill>
                  <a:schemeClr val="tx1"/>
                </a:solidFill>
                <a:effectLst/>
                <a:latin typeface="+mn-lt"/>
                <a:ea typeface="+mn-ea"/>
                <a:cs typeface="+mn-cs"/>
              </a:rPr>
              <a:t>و استفاده از فرآیندهای تغییریافته­ی کسب و کار که از در سایه­ی بهره­مندی از داده­های بلادرنگ</a:t>
            </a:r>
            <a:endParaRPr lang="en-US" sz="1200" kern="1200" dirty="0">
              <a:solidFill>
                <a:schemeClr val="tx1"/>
              </a:solidFill>
              <a:effectLst/>
              <a:latin typeface="+mn-lt"/>
              <a:ea typeface="+mn-ea"/>
              <a:cs typeface="+mn-cs"/>
            </a:endParaRPr>
          </a:p>
          <a:p>
            <a:pPr algn="just" rtl="1"/>
            <a:r>
              <a:rPr lang="ar-SA"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algn="just" rtl="1"/>
            <a:r>
              <a:rPr lang="ar-SA" sz="1200" kern="1200" dirty="0">
                <a:solidFill>
                  <a:schemeClr val="tx1"/>
                </a:solidFill>
                <a:effectLst/>
                <a:latin typeface="+mn-lt"/>
                <a:ea typeface="+mn-ea"/>
                <a:cs typeface="+mn-cs"/>
              </a:rPr>
              <a:t>نتیجه گیری</a:t>
            </a:r>
            <a:endParaRPr lang="en-US" sz="1200" kern="1200" dirty="0">
              <a:solidFill>
                <a:schemeClr val="tx1"/>
              </a:solidFill>
              <a:effectLst/>
              <a:latin typeface="+mn-lt"/>
              <a:ea typeface="+mn-ea"/>
              <a:cs typeface="+mn-cs"/>
            </a:endParaRPr>
          </a:p>
          <a:p>
            <a:pPr algn="just" rtl="1"/>
            <a:r>
              <a:rPr lang="ar-SA" sz="1200" kern="1200" dirty="0">
                <a:solidFill>
                  <a:schemeClr val="tx1"/>
                </a:solidFill>
                <a:effectLst/>
                <a:latin typeface="+mn-lt"/>
                <a:ea typeface="+mn-ea"/>
                <a:cs typeface="+mn-cs"/>
              </a:rPr>
              <a:t>در این فصل هوش تجاری از زوایای مختلف مورد بررسی قرار گرفت. ابتدا هوش تجاری در گذر زمان را بررسی کردیم. مشخص شد که مفهوم هوش تجاری اولین بار در اواسط دهه 90 میلادی توسط گارتنر تعریف شد. سپس مزایای به کار گیری هوش تجاری را لیست کردیم و نشان دادیم که دسترسی سریع به اطلاعات تجمیع شده و به روز، دقت، کارایی از جمله مزایای اصلی سیستم های هوش تجاری است. در بخش بعدی تعاریف مختلفی از هوش تجاری را از کتب و مجلات بین المللی انتخاب کردیم و لیست کردیم تا خوانندگان محترم بتوانند با دیدگاه های مختلف در این زمینه آشنا شده و درک عمیق تری نسبت به این مفهوم کسب کنند.</a:t>
            </a:r>
            <a:endParaRPr lang="en-US" sz="1200" kern="1200" dirty="0">
              <a:solidFill>
                <a:schemeClr val="tx1"/>
              </a:solidFill>
              <a:effectLst/>
              <a:latin typeface="+mn-lt"/>
              <a:ea typeface="+mn-ea"/>
              <a:cs typeface="+mn-cs"/>
            </a:endParaRPr>
          </a:p>
          <a:p>
            <a:pPr algn="just" rtl="1"/>
            <a:r>
              <a:rPr lang="ar-SA" sz="1200" kern="1200" dirty="0">
                <a:solidFill>
                  <a:schemeClr val="tx1"/>
                </a:solidFill>
                <a:effectLst/>
                <a:latin typeface="+mn-lt"/>
                <a:ea typeface="+mn-ea"/>
                <a:cs typeface="+mn-cs"/>
              </a:rPr>
              <a:t>شاید به جرات بتوان گفت که امکان نفوذ در لایه های مختلف سازمان از مدیریت گرفته تا کارشناس یکی از قابلیت های کلیدی هوش تجاری است. به همین علت است که ما بخشی را جداگانه به این مفهوم اختصاص دادیم و بررسی کردیم که چگونه هوش تجاری در لایه های مختلف سازمان به کار گرفته می شود و چگونه می تواند به ابزاری در دست مدیران و کارشناسان تبدیل شده و کارایی آنها را افزایش دهد. در نهایت جهت جمع بندی تمامی موارد و بررسی مفاهیم مطرح شده در عمل، در بخش آخر به بررسی یک نمونه کاربردی پرداختیم و نحوه به کار گیری هوش تجاری در خطوط هوایی کانتینتال و تاثر آن را بررسی کردیم.</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BE3A4D1-5EBA-4652-869E-1B894410233E}" type="slidenum">
              <a:rPr lang="en-US" smtClean="0"/>
              <a:t>48</a:t>
            </a:fld>
            <a:endParaRPr lang="en-US"/>
          </a:p>
        </p:txBody>
      </p:sp>
    </p:spTree>
    <p:extLst>
      <p:ext uri="{BB962C8B-B14F-4D97-AF65-F5344CB8AC3E}">
        <p14:creationId xmlns:p14="http://schemas.microsoft.com/office/powerpoint/2010/main" val="22119045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E3A4D1-5EBA-4652-869E-1B894410233E}" type="slidenum">
              <a:rPr lang="en-US" smtClean="0"/>
              <a:t>49</a:t>
            </a:fld>
            <a:endParaRPr lang="en-US"/>
          </a:p>
        </p:txBody>
      </p:sp>
    </p:spTree>
    <p:extLst>
      <p:ext uri="{BB962C8B-B14F-4D97-AF65-F5344CB8AC3E}">
        <p14:creationId xmlns:p14="http://schemas.microsoft.com/office/powerpoint/2010/main" val="4098837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b="0" i="0" kern="1200" dirty="0">
                <a:solidFill>
                  <a:schemeClr val="tx1"/>
                </a:solidFill>
                <a:effectLst/>
                <a:latin typeface="+mn-lt"/>
                <a:ea typeface="+mn-ea"/>
                <a:cs typeface="+mn-cs"/>
              </a:rPr>
              <a:t>فرض کنید شما یک فروشگاه بزرگ اینترنتی دارید و محصولات زیادی برای فروش. قطعا ذهن هیچ مدیری یارای نگهداری تمام اعداد و ارقام مربوط به خرید و فروش را ندارد و البته که واقعا نیاز به حفظ تمام این اعداد و ارقام نیست. در فرآیند پیاده سازی هوش تجاری طبق یک عملیات پیچیده همۀ داده‌های سازمان در یک دیتابیس ِ</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جمع می‌شود (اینکه اطلاعات روزانه جمع‌آوری شود یا ماهانه یا هفتگی دست خودتان است). در حقیقت این دستابیس حاوی تمام اطلاعات شرکت و تک تک فروش‌ها و خریدهای انجام شده توسط سازمان است.</a:t>
            </a:r>
          </a:p>
          <a:p>
            <a:pPr algn="r" rtl="1"/>
            <a:endParaRPr lang="fa-IR" sz="1200" b="0" i="0" kern="1200" dirty="0">
              <a:solidFill>
                <a:schemeClr val="tx1"/>
              </a:solidFill>
              <a:effectLst/>
              <a:latin typeface="+mn-lt"/>
              <a:ea typeface="+mn-ea"/>
              <a:cs typeface="+mn-cs"/>
            </a:endParaRPr>
          </a:p>
          <a:p>
            <a:pPr algn="r" rtl="1" fontAlgn="base"/>
            <a:r>
              <a:rPr lang="fa-IR" sz="1200" b="0" i="0" kern="1200" dirty="0">
                <a:solidFill>
                  <a:schemeClr val="tx1"/>
                </a:solidFill>
                <a:effectLst/>
                <a:latin typeface="+mn-lt"/>
                <a:ea typeface="+mn-ea"/>
                <a:cs typeface="+mn-cs"/>
              </a:rPr>
              <a:t>حالا تصور کنید قرار است در یک جلسه استراتژی‌های کلان (یا حتی غیر کلان و در مقیاس کوچک‌تر) برگزار شود و مدیران و تصمیم‌گیرندگان نهایی بخواهند یک تصمیم اساسی بگیرند؛ مثلا اینکه آیا استراتژی درستی است که برای صرفه جویی در هزینه‌ها اجناسی که از تامین کننده‌ها خریداری می‌شوند در انبارهای در دست احداث نگه داری شوند یا نه.</a:t>
            </a:r>
          </a:p>
          <a:p>
            <a:pPr algn="r" rtl="1" fontAlgn="base"/>
            <a:r>
              <a:rPr lang="fa-IR" sz="1200" b="0" i="0" kern="1200" dirty="0">
                <a:solidFill>
                  <a:schemeClr val="tx1"/>
                </a:solidFill>
                <a:effectLst/>
                <a:latin typeface="+mn-lt"/>
                <a:ea typeface="+mn-ea"/>
                <a:cs typeface="+mn-cs"/>
              </a:rPr>
              <a:t>دقیقا از همین قسمت هوش تجاری وارد عمل می‌شود؛ مثلا در این مثالی که زدیم، مدیر یا گروه مدیریت به راحتی از روی اطلاعات خلاصه سازی شده یا اصطلاحا </a:t>
            </a:r>
            <a:r>
              <a:rPr lang="en-US" sz="1200" b="0" i="0" kern="1200" dirty="0">
                <a:solidFill>
                  <a:schemeClr val="tx1"/>
                </a:solidFill>
                <a:effectLst/>
                <a:latin typeface="+mn-lt"/>
                <a:ea typeface="+mn-ea"/>
                <a:cs typeface="+mn-cs"/>
              </a:rPr>
              <a:t>Summarized Data </a:t>
            </a:r>
            <a:r>
              <a:rPr lang="fa-IR" sz="1200" b="0" i="0" kern="1200" dirty="0">
                <a:solidFill>
                  <a:schemeClr val="tx1"/>
                </a:solidFill>
                <a:effectLst/>
                <a:latin typeface="+mn-lt"/>
                <a:ea typeface="+mn-ea"/>
                <a:cs typeface="+mn-cs"/>
              </a:rPr>
              <a:t>می‌تواند بفهمد که چه کالاها یا گروه کالاهایی توسط کدام افرادی در چه شهرها و مناطقی بیشتر فروش می‌رود و یا در چه زمانی (فصل ، سال، روز) کدام کالا یا گروه کالایی بیشتر فروخته می‌شود.</a:t>
            </a:r>
          </a:p>
          <a:p>
            <a:pPr algn="r" rtl="1" fontAlgn="base"/>
            <a:r>
              <a:rPr lang="fa-IR" sz="1200" b="0" i="0" kern="1200" dirty="0">
                <a:solidFill>
                  <a:schemeClr val="tx1"/>
                </a:solidFill>
                <a:effectLst/>
                <a:latin typeface="+mn-lt"/>
                <a:ea typeface="+mn-ea"/>
                <a:cs typeface="+mn-cs"/>
              </a:rPr>
              <a:t>حالا بر این اساس آیا آن استراتژی که مثال زدیم واقعا به صرفه‌جویی در هزینه‌ها کمک می‌کند یا بدتر باعث ایجاد هزینۀ اضافه می‌شود؟ مثلا اگر متوجه بشویم که کالای </a:t>
            </a:r>
            <a:r>
              <a:rPr lang="en-US" sz="1200" b="0" i="0" kern="1200" dirty="0">
                <a:solidFill>
                  <a:schemeClr val="tx1"/>
                </a:solidFill>
                <a:effectLst/>
                <a:latin typeface="+mn-lt"/>
                <a:ea typeface="+mn-ea"/>
                <a:cs typeface="+mn-cs"/>
              </a:rPr>
              <a:t>X </a:t>
            </a:r>
            <a:r>
              <a:rPr lang="fa-IR" sz="1200" b="0" i="0" kern="1200" dirty="0">
                <a:solidFill>
                  <a:schemeClr val="tx1"/>
                </a:solidFill>
                <a:effectLst/>
                <a:latin typeface="+mn-lt"/>
                <a:ea typeface="+mn-ea"/>
                <a:cs typeface="+mn-cs"/>
              </a:rPr>
              <a:t>در منطقۀ </a:t>
            </a:r>
            <a:r>
              <a:rPr lang="en-US" sz="1200" b="0" i="0" kern="1200" dirty="0">
                <a:solidFill>
                  <a:schemeClr val="tx1"/>
                </a:solidFill>
                <a:effectLst/>
                <a:latin typeface="+mn-lt"/>
                <a:ea typeface="+mn-ea"/>
                <a:cs typeface="+mn-cs"/>
              </a:rPr>
              <a:t>y </a:t>
            </a:r>
            <a:r>
              <a:rPr lang="fa-IR" sz="1200" b="0" i="0" kern="1200" dirty="0">
                <a:solidFill>
                  <a:schemeClr val="tx1"/>
                </a:solidFill>
                <a:effectLst/>
                <a:latin typeface="+mn-lt"/>
                <a:ea typeface="+mn-ea"/>
                <a:cs typeface="+mn-cs"/>
              </a:rPr>
              <a:t>تهران فروش بالایی دارد، آیا تصمیم اینکه انبار کالای </a:t>
            </a:r>
            <a:r>
              <a:rPr lang="en-US" sz="1200" b="0" i="0" kern="1200" dirty="0">
                <a:solidFill>
                  <a:schemeClr val="tx1"/>
                </a:solidFill>
                <a:effectLst/>
                <a:latin typeface="+mn-lt"/>
                <a:ea typeface="+mn-ea"/>
                <a:cs typeface="+mn-cs"/>
              </a:rPr>
              <a:t>X  </a:t>
            </a:r>
            <a:r>
              <a:rPr lang="fa-IR" sz="1200" b="0" i="0" kern="1200" dirty="0">
                <a:solidFill>
                  <a:schemeClr val="tx1"/>
                </a:solidFill>
                <a:effectLst/>
                <a:latin typeface="+mn-lt"/>
                <a:ea typeface="+mn-ea"/>
                <a:cs typeface="+mn-cs"/>
              </a:rPr>
              <a:t>را در منطقۀ </a:t>
            </a:r>
            <a:r>
              <a:rPr lang="en-US" sz="1200" b="0" i="0" kern="1200" dirty="0">
                <a:solidFill>
                  <a:schemeClr val="tx1"/>
                </a:solidFill>
                <a:effectLst/>
                <a:latin typeface="+mn-lt"/>
                <a:ea typeface="+mn-ea"/>
                <a:cs typeface="+mn-cs"/>
              </a:rPr>
              <a:t>Y  </a:t>
            </a:r>
            <a:r>
              <a:rPr lang="fa-IR" sz="1200" b="0" i="0" kern="1200" dirty="0">
                <a:solidFill>
                  <a:schemeClr val="tx1"/>
                </a:solidFill>
                <a:effectLst/>
                <a:latin typeface="+mn-lt"/>
                <a:ea typeface="+mn-ea"/>
                <a:cs typeface="+mn-cs"/>
              </a:rPr>
              <a:t>احداث کند، باعث کاهش هزینه‌های نگهداری و رساندن </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محصول می‌شود یا نه؟</a:t>
            </a:r>
          </a:p>
          <a:p>
            <a:pPr algn="r" rtl="1" fontAlgn="base"/>
            <a:endParaRPr lang="fa-IR" sz="1200" b="0" i="0" kern="1200" dirty="0">
              <a:solidFill>
                <a:schemeClr val="tx1"/>
              </a:solidFill>
              <a:effectLst/>
              <a:latin typeface="+mn-lt"/>
              <a:ea typeface="+mn-ea"/>
              <a:cs typeface="+mn-cs"/>
            </a:endParaRPr>
          </a:p>
          <a:p>
            <a:pPr algn="r" rtl="1" fontAlgn="base"/>
            <a:endParaRPr lang="fa-IR" sz="1200" b="0" i="0" kern="1200" dirty="0">
              <a:solidFill>
                <a:schemeClr val="tx1"/>
              </a:solidFill>
              <a:effectLst/>
              <a:latin typeface="+mn-lt"/>
              <a:ea typeface="+mn-ea"/>
              <a:cs typeface="+mn-cs"/>
            </a:endParaRPr>
          </a:p>
          <a:p>
            <a:pPr algn="r" rtl="1" fontAlgn="base"/>
            <a:r>
              <a:rPr lang="fa-IR" sz="1200" b="0" i="0" kern="1200" dirty="0">
                <a:solidFill>
                  <a:schemeClr val="tx1"/>
                </a:solidFill>
                <a:effectLst/>
                <a:latin typeface="+mn-lt"/>
                <a:ea typeface="+mn-ea"/>
                <a:cs typeface="+mn-cs"/>
              </a:rPr>
              <a:t>اگر مدیر ما به </a:t>
            </a:r>
            <a:r>
              <a:rPr lang="en-US" sz="1200" b="0" i="0" kern="1200" dirty="0">
                <a:solidFill>
                  <a:schemeClr val="tx1"/>
                </a:solidFill>
                <a:effectLst/>
                <a:latin typeface="+mn-lt"/>
                <a:ea typeface="+mn-ea"/>
                <a:cs typeface="+mn-cs"/>
              </a:rPr>
              <a:t>Data warehouse </a:t>
            </a:r>
            <a:r>
              <a:rPr lang="fa-IR" sz="1200" b="0" i="0" kern="1200" dirty="0">
                <a:solidFill>
                  <a:schemeClr val="tx1"/>
                </a:solidFill>
                <a:effectLst/>
                <a:latin typeface="+mn-lt"/>
                <a:ea typeface="+mn-ea"/>
                <a:cs typeface="+mn-cs"/>
              </a:rPr>
              <a:t>دسترسی نداشت و خلاصه مجموع تعداد فروش، جمع عدد ریالی فروش به ازای هر کالا در زمان و مکان به‌خصوص را نداشت، باید تمام داده‌های چند سال را باید بررسی می‌کرد و تمام این محاسبات را به صورت دستی انجام می‌داد، سپس تمام این داده‌ها را  مقایسه می‌کرد. به فرض که عمر نوح داشت و فرصت می‌کرد اینکار را انجام دهد، قطعا تمام محاسبات او ضریب خطای بالایی داشتند. و اما در ادامه برای اینکه کاملِ کامل هوش تجاری را بفهمید، می‌خواهم آنرا با تحلیل‌گر کسب و کار (</a:t>
            </a:r>
            <a:r>
              <a:rPr lang="en-US" sz="1200" b="0" i="0" kern="1200" dirty="0">
                <a:solidFill>
                  <a:schemeClr val="tx1"/>
                </a:solidFill>
                <a:effectLst/>
                <a:latin typeface="+mn-lt"/>
                <a:ea typeface="+mn-ea"/>
                <a:cs typeface="+mn-cs"/>
              </a:rPr>
              <a:t>BA) </a:t>
            </a:r>
            <a:r>
              <a:rPr lang="fa-IR" sz="1200" b="0" i="0" kern="1200" dirty="0">
                <a:solidFill>
                  <a:schemeClr val="tx1"/>
                </a:solidFill>
                <a:effectLst/>
                <a:latin typeface="+mn-lt"/>
                <a:ea typeface="+mn-ea"/>
                <a:cs typeface="+mn-cs"/>
              </a:rPr>
              <a:t>چیست؟</a:t>
            </a:r>
          </a:p>
        </p:txBody>
      </p:sp>
      <p:sp>
        <p:nvSpPr>
          <p:cNvPr id="4" name="Slide Number Placeholder 3"/>
          <p:cNvSpPr>
            <a:spLocks noGrp="1"/>
          </p:cNvSpPr>
          <p:nvPr>
            <p:ph type="sldNum" sz="quarter" idx="5"/>
          </p:nvPr>
        </p:nvSpPr>
        <p:spPr/>
        <p:txBody>
          <a:bodyPr/>
          <a:lstStyle/>
          <a:p>
            <a:fld id="{3BE3A4D1-5EBA-4652-869E-1B894410233E}" type="slidenum">
              <a:rPr lang="en-US" smtClean="0"/>
              <a:t>6</a:t>
            </a:fld>
            <a:endParaRPr lang="en-US"/>
          </a:p>
        </p:txBody>
      </p:sp>
    </p:spTree>
    <p:extLst>
      <p:ext uri="{BB962C8B-B14F-4D97-AF65-F5344CB8AC3E}">
        <p14:creationId xmlns:p14="http://schemas.microsoft.com/office/powerpoint/2010/main" val="1120565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سیستم های اطلاعاتی گونه هایی از فناوری اطلاعات را طراحی می کنند که با کمک آن افراد و متخصصین می توانند عملیاتی انجام دهند که توسط مغز انسان به راحتی انجام نمی شود. کنترل حجم انبوهی از اطلاعات، اجرای محاسبات پیچیده و کنترل نمودن حجم بالایی از فرایندهای همزمان از جمله این فعالیت ها محصوب می شوند.</a:t>
            </a:r>
          </a:p>
          <a:p>
            <a:pPr algn="r" rtl="1"/>
            <a:endParaRPr lang="fa-IR" dirty="0"/>
          </a:p>
        </p:txBody>
      </p:sp>
      <p:sp>
        <p:nvSpPr>
          <p:cNvPr id="4" name="Slide Number Placeholder 3"/>
          <p:cNvSpPr>
            <a:spLocks noGrp="1"/>
          </p:cNvSpPr>
          <p:nvPr>
            <p:ph type="sldNum" sz="quarter" idx="5"/>
          </p:nvPr>
        </p:nvSpPr>
        <p:spPr/>
        <p:txBody>
          <a:bodyPr/>
          <a:lstStyle/>
          <a:p>
            <a:fld id="{3BE3A4D1-5EBA-4652-869E-1B894410233E}" type="slidenum">
              <a:rPr lang="en-US" smtClean="0"/>
              <a:t>9</a:t>
            </a:fld>
            <a:endParaRPr lang="en-US"/>
          </a:p>
        </p:txBody>
      </p:sp>
    </p:spTree>
    <p:extLst>
      <p:ext uri="{BB962C8B-B14F-4D97-AF65-F5344CB8AC3E}">
        <p14:creationId xmlns:p14="http://schemas.microsoft.com/office/powerpoint/2010/main" val="339085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اولین سیستم پردازش تراکنشها در سال 1960برای  خطوط هوایی آمریکا ایجاد شد. این سیستم به گونه ای طراحی شده بود که تعداد 83000 تراکنش در روز را پشتیبانی می کرد. </a:t>
            </a:r>
          </a:p>
          <a:p>
            <a:pPr algn="r" rtl="1"/>
            <a:endParaRPr lang="fa-IR" dirty="0"/>
          </a:p>
          <a:p>
            <a:pPr algn="r" rtl="1"/>
            <a:r>
              <a:rPr lang="fa-IR" dirty="0"/>
              <a:t>در سیستم های پردازش تراکنش، اطلاعات مربوط به عملیات مهم و روزانه سازمان ها مانند مبلغ خرید و فروش، برگه های انبار، حقوق کارکنان و ... ثبت می شوند. هدف اصلی چنین سیستم هایی پاسخ گویی به پرسش های روتین عملیاتی در سازمان و پیگیری جریان تراکنش ها است. اغلب، اینگونه سیستم ها از چنان جایگاه پایه ای در کسب و کار برخوردار هستند که عملکرد نادرست آنها در بازه زمانی کوتاه می تواند خسارات بزرگی به سازمان وارد کند.</a:t>
            </a:r>
            <a:endParaRPr lang="en-US" dirty="0"/>
          </a:p>
        </p:txBody>
      </p:sp>
      <p:sp>
        <p:nvSpPr>
          <p:cNvPr id="4" name="Slide Number Placeholder 3"/>
          <p:cNvSpPr>
            <a:spLocks noGrp="1"/>
          </p:cNvSpPr>
          <p:nvPr>
            <p:ph type="sldNum" sz="quarter" idx="5"/>
          </p:nvPr>
        </p:nvSpPr>
        <p:spPr/>
        <p:txBody>
          <a:bodyPr/>
          <a:lstStyle/>
          <a:p>
            <a:fld id="{3BE3A4D1-5EBA-4652-869E-1B894410233E}" type="slidenum">
              <a:rPr lang="en-US" smtClean="0"/>
              <a:t>14</a:t>
            </a:fld>
            <a:endParaRPr lang="en-US"/>
          </a:p>
        </p:txBody>
      </p:sp>
    </p:spTree>
    <p:extLst>
      <p:ext uri="{BB962C8B-B14F-4D97-AF65-F5344CB8AC3E}">
        <p14:creationId xmlns:p14="http://schemas.microsoft.com/office/powerpoint/2010/main" val="327366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fontAlgn="base"/>
            <a:r>
              <a:rPr lang="fa-IR" sz="1200" b="0" i="0" kern="1200" dirty="0">
                <a:solidFill>
                  <a:schemeClr val="tx1"/>
                </a:solidFill>
                <a:effectLst/>
                <a:latin typeface="+mn-lt"/>
                <a:ea typeface="+mn-ea"/>
                <a:cs typeface="+mn-cs"/>
              </a:rPr>
              <a:t>هر شرکت یا کسب و کاری بخش‌ها و دپارتمان‌های متفاوتی دارد. اطلاعات بخش‌های مختلف در فرمت‌های مختلف پخش شده‌اند. بیشتر تلاش‌هایی که برای جمع‌آوری اطلاعات انجام می‌شود، باید این اطلاعات را مرتب کند و به فرمتی تبدیل کند که بتوان آنها را تحلیل و بررسی کرد. با استفاده از ابزارهای پیشرفتۀ هوش تجاری در کمترین زمان ممکن می‌تواند یک گزارش کامل و خوانا از هرکدام از بخش‌های شرکت داشته باشید.</a:t>
            </a:r>
          </a:p>
          <a:p>
            <a:pPr algn="r" rtl="1" fontAlgn="base"/>
            <a:r>
              <a:rPr lang="fa-IR" sz="1200" b="0" i="0" kern="1200" dirty="0">
                <a:solidFill>
                  <a:schemeClr val="tx1"/>
                </a:solidFill>
                <a:effectLst/>
                <a:latin typeface="+mn-lt"/>
                <a:ea typeface="+mn-ea"/>
                <a:cs typeface="+mn-cs"/>
              </a:rPr>
              <a:t>به عنوان یک مدیر یا صاحب کسب و کار، این برای شما کاملا حیاتی است که بدانید که دیتاهای شرکت شما به شما چه می‌گویند. البته واضح است که اطلاعات معادل هوش نیست. این مخصوص به زمانی است فوق‌العاده کاربرد دارد که شرکت شما بخش‌های مختلف دارد و اطالاعات بخش‌های مختلف چندان به هم مرتبط نیستند و شما برای تصمیم‌گیری به این اطلاعات نیاز دارید.</a:t>
            </a:r>
          </a:p>
          <a:p>
            <a:pPr algn="r" rtl="1"/>
            <a:endParaRPr lang="en-US" dirty="0"/>
          </a:p>
        </p:txBody>
      </p:sp>
      <p:sp>
        <p:nvSpPr>
          <p:cNvPr id="4" name="Slide Number Placeholder 3"/>
          <p:cNvSpPr>
            <a:spLocks noGrp="1"/>
          </p:cNvSpPr>
          <p:nvPr>
            <p:ph type="sldNum" sz="quarter" idx="5"/>
          </p:nvPr>
        </p:nvSpPr>
        <p:spPr/>
        <p:txBody>
          <a:bodyPr/>
          <a:lstStyle/>
          <a:p>
            <a:fld id="{3BE3A4D1-5EBA-4652-869E-1B894410233E}" type="slidenum">
              <a:rPr lang="en-US" smtClean="0"/>
              <a:t>31</a:t>
            </a:fld>
            <a:endParaRPr lang="en-US"/>
          </a:p>
        </p:txBody>
      </p:sp>
    </p:spTree>
    <p:extLst>
      <p:ext uri="{BB962C8B-B14F-4D97-AF65-F5344CB8AC3E}">
        <p14:creationId xmlns:p14="http://schemas.microsoft.com/office/powerpoint/2010/main" val="4015786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28B278F-931B-42DF-A95D-12A3EBE75636}"/>
              </a:ext>
            </a:extLst>
          </p:cNvPr>
          <p:cNvSpPr>
            <a:spLocks noGrp="1"/>
          </p:cNvSpPr>
          <p:nvPr>
            <p:ph type="body" idx="1"/>
          </p:nvPr>
        </p:nvSpPr>
        <p:spPr/>
        <p:txBody>
          <a:bodyPr/>
          <a:lstStyle/>
          <a:p>
            <a:pPr algn="r" rtl="1" fontAlgn="base"/>
            <a:r>
              <a:rPr lang="fa-IR" sz="1200" b="0" i="0" kern="1200" dirty="0">
                <a:solidFill>
                  <a:schemeClr val="tx1"/>
                </a:solidFill>
                <a:effectLst/>
                <a:latin typeface="+mn-lt"/>
                <a:ea typeface="+mn-ea"/>
                <a:cs typeface="+mn-cs"/>
              </a:rPr>
              <a:t>بگذارید اینطور برایتان بگویم، تمام درآمد و سود شرکت مستقیما به تصمیمات استراتژیک مربوط می‌شود.</a:t>
            </a:r>
          </a:p>
          <a:p>
            <a:pPr algn="r" rtl="1" fontAlgn="base"/>
            <a:r>
              <a:rPr lang="fa-IR" sz="1200" b="0" i="0" kern="1200" dirty="0">
                <a:solidFill>
                  <a:schemeClr val="tx1"/>
                </a:solidFill>
                <a:effectLst/>
                <a:latin typeface="+mn-lt"/>
                <a:ea typeface="+mn-ea"/>
                <a:cs typeface="+mn-cs"/>
              </a:rPr>
              <a:t>شاید برایتان جالب باشد بدانید که مدت زمان تقریبی برای برای تهیه یک گزارش </a:t>
            </a:r>
            <a:r>
              <a:rPr lang="en-US" sz="1200" b="0" i="0" kern="1200" dirty="0">
                <a:solidFill>
                  <a:schemeClr val="tx1"/>
                </a:solidFill>
                <a:effectLst/>
                <a:latin typeface="+mn-lt"/>
                <a:ea typeface="+mn-ea"/>
                <a:cs typeface="+mn-cs"/>
              </a:rPr>
              <a:t>IT </a:t>
            </a:r>
            <a:r>
              <a:rPr lang="fa-IR" sz="1200" b="0" i="0" kern="1200" dirty="0">
                <a:solidFill>
                  <a:schemeClr val="tx1"/>
                </a:solidFill>
                <a:effectLst/>
                <a:latin typeface="+mn-lt"/>
                <a:ea typeface="+mn-ea"/>
                <a:cs typeface="+mn-cs"/>
              </a:rPr>
              <a:t>چیزی حدود دو روز است. در جهان پر سرعت معاصر، داده‌ها مدام در حال تغییر و نوسان هستند. در طول دو روز داده‌ها تغییرات زیادی می‌کنند. در حقیقت مدیران و استراتژیست‌های شرکت نیاز دارند که به اطلاعات به روز (آپدیت) دسترسی داشته باشند تا بتوانند به سرعت تصمیم بگیرند و جایگاه خود را در بازار از دست ندهند.</a:t>
            </a:r>
          </a:p>
          <a:p>
            <a:pPr algn="r" rtl="1" fontAlgn="base"/>
            <a:r>
              <a:rPr lang="fa-IR" sz="1200" b="0" i="0" kern="1200" dirty="0">
                <a:solidFill>
                  <a:schemeClr val="tx1"/>
                </a:solidFill>
                <a:effectLst/>
                <a:latin typeface="+mn-lt"/>
                <a:ea typeface="+mn-ea"/>
                <a:cs typeface="+mn-cs"/>
              </a:rPr>
              <a:t>این اعداد و ارقام اصلا چیز کمی نیستند، دقیقا به کمک همین اعداد و ارقام است که می‌توانید راه‌حل‌های درست و درآمدزا برای کسب و کار خود پیدا کنید.</a:t>
            </a:r>
          </a:p>
          <a:p>
            <a:pPr algn="r" rtl="1" fontAlgn="base"/>
            <a:r>
              <a:rPr lang="fa-IR" sz="1200" b="0" i="0" kern="1200" dirty="0">
                <a:solidFill>
                  <a:schemeClr val="tx1"/>
                </a:solidFill>
                <a:effectLst/>
                <a:latin typeface="+mn-lt"/>
                <a:ea typeface="+mn-ea"/>
                <a:cs typeface="+mn-cs"/>
              </a:rPr>
              <a:t>هدف نهایی یک کارشناس </a:t>
            </a:r>
            <a:r>
              <a:rPr lang="en-US" sz="1200" b="0" i="0" kern="1200" dirty="0">
                <a:solidFill>
                  <a:schemeClr val="tx1"/>
                </a:solidFill>
                <a:effectLst/>
                <a:latin typeface="+mn-lt"/>
                <a:ea typeface="+mn-ea"/>
                <a:cs typeface="+mn-cs"/>
              </a:rPr>
              <a:t>BI </a:t>
            </a:r>
            <a:r>
              <a:rPr lang="fa-IR" sz="1200" b="0" i="0" kern="1200" dirty="0">
                <a:solidFill>
                  <a:schemeClr val="tx1"/>
                </a:solidFill>
                <a:effectLst/>
                <a:latin typeface="+mn-lt"/>
                <a:ea typeface="+mn-ea"/>
                <a:cs typeface="+mn-cs"/>
              </a:rPr>
              <a:t>این است که اطلاعات شرکت شما را به یک تجزیه تحلیل ساختارمند تبدیل کند. به بیانی دیگر یک کارشناس واقعی هوش تجاری که می‌تواند به تصمیمات استراتژیک و سریع شرکت کمک کند.</a:t>
            </a:r>
          </a:p>
          <a:p>
            <a:pPr algn="r" rtl="1" fontAlgn="base"/>
            <a:r>
              <a:rPr lang="fa-IR" sz="1200" b="0" i="0" kern="1200" dirty="0">
                <a:solidFill>
                  <a:schemeClr val="tx1"/>
                </a:solidFill>
                <a:effectLst/>
                <a:latin typeface="+mn-lt"/>
                <a:ea typeface="+mn-ea"/>
                <a:cs typeface="+mn-cs"/>
              </a:rPr>
              <a:t>هوش تجاری با اطلاعات به روزی که در اختیار مدیران قرار می‌دهد کمک می‌کند که وضعیت مالی شرکت به سمت مثبت حرکت کنید و تصمیمات درست گرفته شود.</a:t>
            </a:r>
          </a:p>
          <a:p>
            <a:pPr algn="r" rtl="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3858F2A-83AD-4DB2-98B1-46DE232E9CC3}"/>
              </a:ext>
            </a:extLst>
          </p:cNvPr>
          <p:cNvSpPr>
            <a:spLocks noGrp="1"/>
          </p:cNvSpPr>
          <p:nvPr>
            <p:ph type="body" idx="1"/>
          </p:nvPr>
        </p:nvSpPr>
        <p:spPr/>
        <p:txBody>
          <a:bodyPr/>
          <a:lstStyle/>
          <a:p>
            <a:pPr algn="r" rtl="1"/>
            <a:r>
              <a:rPr lang="fa-IR" sz="1200" b="0" i="0" kern="1200" dirty="0">
                <a:solidFill>
                  <a:schemeClr val="tx1"/>
                </a:solidFill>
                <a:effectLst/>
                <a:latin typeface="+mn-lt"/>
                <a:ea typeface="+mn-ea"/>
                <a:cs typeface="+mn-cs"/>
              </a:rPr>
              <a:t>هوش تجاری این قابلیت را دارد که راهکارهای نادرست را مشخص کند، وضع کنونی شرکت را به دقت مشخص کند و در ادامه مشخص کند که روزانه چه کارهایی باید انجام شود، اولویت‌های شرکت چیست و هرکس چه کاری باید انجام دهد. در حقیقت قرار است ببیند که در کدام بخش‌ها ضعف وجود دارد،کدام بخش‌ها باید پیشرفت کنند و به امکانات جدیدتری مجهز شوند.</a:t>
            </a:r>
            <a:endParaRPr lang="en-US" sz="1200" b="0" i="0" kern="1200" dirty="0">
              <a:solidFill>
                <a:schemeClr val="tx1"/>
              </a:solidFill>
              <a:effectLst/>
              <a:latin typeface="+mn-lt"/>
              <a:ea typeface="+mn-ea"/>
              <a:cs typeface="+mn-cs"/>
            </a:endParaRPr>
          </a:p>
          <a:p>
            <a:pPr algn="r" rtl="1"/>
            <a:r>
              <a:rPr lang="fa-IR" sz="1200" b="0" i="0" kern="1200" dirty="0">
                <a:solidFill>
                  <a:schemeClr val="tx1"/>
                </a:solidFill>
                <a:effectLst/>
                <a:latin typeface="+mn-lt"/>
                <a:ea typeface="+mn-ea"/>
                <a:cs typeface="+mn-cs"/>
              </a:rPr>
              <a:t>شاید برایتان جالب باشد بدانید بر اساس آمار سال 2000 سایت </a:t>
            </a:r>
            <a:r>
              <a:rPr lang="en-US" sz="1200" b="0" i="0" kern="1200" dirty="0">
                <a:solidFill>
                  <a:schemeClr val="tx1"/>
                </a:solidFill>
                <a:effectLst/>
                <a:latin typeface="+mn-lt"/>
                <a:ea typeface="+mn-ea"/>
                <a:cs typeface="+mn-cs"/>
              </a:rPr>
              <a:t>CIO </a:t>
            </a:r>
            <a:r>
              <a:rPr lang="fa-IR" sz="1200" b="0" i="0" kern="1200" dirty="0">
                <a:solidFill>
                  <a:schemeClr val="tx1"/>
                </a:solidFill>
                <a:effectLst/>
                <a:latin typeface="+mn-lt"/>
                <a:ea typeface="+mn-ea"/>
                <a:cs typeface="+mn-cs"/>
              </a:rPr>
              <a:t>شرکت تویوتا با استفاده از ابزارهای هوش تجاری توانست بفهمد که در فرآیند توزیع و تحویل کالا نیمی از هزینه بیش ازآنچیزی است که باید باشد و با تغییر استراتژی این هزینه را 50% کاهش داد.</a:t>
            </a:r>
            <a:endParaRPr lang="en-US" sz="1200" b="0" i="0" kern="1200" dirty="0">
              <a:solidFill>
                <a:schemeClr val="tx1"/>
              </a:solidFill>
              <a:effectLst/>
              <a:latin typeface="+mn-lt"/>
              <a:ea typeface="+mn-ea"/>
              <a:cs typeface="+mn-cs"/>
            </a:endParaRPr>
          </a:p>
          <a:p>
            <a:pPr algn="r" rtl="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EDB4FF6-64BE-4798-84E8-940ED4BB173A}"/>
              </a:ext>
            </a:extLst>
          </p:cNvPr>
          <p:cNvSpPr>
            <a:spLocks noGrp="1"/>
          </p:cNvSpPr>
          <p:nvPr>
            <p:ph type="body" idx="1"/>
          </p:nvPr>
        </p:nvSpPr>
        <p:spPr/>
        <p:txBody>
          <a:bodyPr/>
          <a:lstStyle/>
          <a:p>
            <a:pPr algn="r" rtl="1" fontAlgn="base"/>
            <a:r>
              <a:rPr lang="fa-IR" sz="1200" b="0" i="0" kern="1200" dirty="0">
                <a:solidFill>
                  <a:schemeClr val="tx1"/>
                </a:solidFill>
                <a:effectLst/>
                <a:latin typeface="+mn-lt"/>
                <a:ea typeface="+mn-ea"/>
                <a:cs typeface="+mn-cs"/>
              </a:rPr>
              <a:t>اوج تمام خواسته‌های یک شرکت و تمام چیزهایی که در بالا گفتیم می‌تواند در "رشد سریع برای بازگشت سرمایه" خلاصه شود. بدون بینش درست و دیسیپلین مشخص، یا در در دام روش‌های نخ‌نما و قدیمی می‌افتید یا به حدس و گمانه‌زنی در مورد رفتارهای کاربران و چیزهایی از این قبیل می‌افتید. این‌ها مهم‌ترین آفت‌های کسب و کار شما هستند و دقیقا همان چیزهایی هستند که باعث شکست کسب و کار شما و بسیاری دیگر مانند شما می‌شوند.</a:t>
            </a:r>
          </a:p>
          <a:p>
            <a:pPr algn="r" rtl="1" fontAlgn="base"/>
            <a:r>
              <a:rPr lang="fa-IR" sz="1200" b="0" i="0" kern="1200" dirty="0">
                <a:solidFill>
                  <a:schemeClr val="tx1"/>
                </a:solidFill>
                <a:effectLst/>
                <a:latin typeface="+mn-lt"/>
                <a:ea typeface="+mn-ea"/>
                <a:cs typeface="+mn-cs"/>
              </a:rPr>
              <a:t>همانطور که قبلا هم اشاره کردیم، هر شرکت یک سیستم است که تمام بخش‌های آن به نوعی با هم مرتبط هستند و نمی‌شود که برای هر بخش آن یک استراتژی جداگانه ریخت و به بقیۀ بخش‌ها کاری نداشت. تمام تلاش هوش تجاری این است که اطلاعاتی ارائه دهد که اگر چه برای هر بخش به طور جداگانه موجود است، اما بتواند یک کلیتی به ما بدهد که بر مبنای آن تصمیم‌گیری کرد، استراتزی چید و برنامه عملی ریخت.</a:t>
            </a:r>
          </a:p>
          <a:p>
            <a:pPr algn="r" rtl="1" fontAlgn="base"/>
            <a:r>
              <a:rPr lang="fa-IR" sz="1200" b="0" i="0" kern="1200" dirty="0">
                <a:solidFill>
                  <a:schemeClr val="tx1"/>
                </a:solidFill>
                <a:effectLst/>
                <a:latin typeface="+mn-lt"/>
                <a:ea typeface="+mn-ea"/>
                <a:cs typeface="+mn-cs"/>
              </a:rPr>
              <a:t>دقیقا به همین دلیل است که </a:t>
            </a:r>
            <a:r>
              <a:rPr lang="en-US" sz="1200" b="0" i="0" kern="1200" dirty="0">
                <a:solidFill>
                  <a:schemeClr val="tx1"/>
                </a:solidFill>
                <a:effectLst/>
                <a:latin typeface="+mn-lt"/>
                <a:ea typeface="+mn-ea"/>
                <a:cs typeface="+mn-cs"/>
              </a:rPr>
              <a:t>BI </a:t>
            </a:r>
            <a:r>
              <a:rPr lang="fa-IR" sz="1200" b="0" i="0" kern="1200" dirty="0">
                <a:solidFill>
                  <a:schemeClr val="tx1"/>
                </a:solidFill>
                <a:effectLst/>
                <a:latin typeface="+mn-lt"/>
                <a:ea typeface="+mn-ea"/>
                <a:cs typeface="+mn-cs"/>
              </a:rPr>
              <a:t>می‌تواند به روشنی به شما کمک کند که کمپین‌های خود را برنامه‌ریزی کنید و هر چیزی را که لازم است تغییر دهید، تغییر دهید پیش از آنکه واقعا دیر شود و در کمترین زمان ممکن سرمایه شما را به شما بازمی‌گرداند.</a:t>
            </a:r>
          </a:p>
          <a:p>
            <a:pPr algn="r" rtl="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1B1F0-1D27-4062-A8C9-DD97E2FA14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B93175-21C2-40C3-81BC-B520736F51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205B1D-BA68-4057-99B8-DE1F3ADE6EC2}"/>
              </a:ext>
            </a:extLst>
          </p:cNvPr>
          <p:cNvSpPr>
            <a:spLocks noGrp="1"/>
          </p:cNvSpPr>
          <p:nvPr>
            <p:ph type="dt" sz="half" idx="10"/>
          </p:nvPr>
        </p:nvSpPr>
        <p:spPr/>
        <p:txBody>
          <a:bodyPr/>
          <a:lstStyle/>
          <a:p>
            <a:fld id="{B54C8079-04E6-4902-9ACD-C4E8EB7C3C9E}" type="datetimeFigureOut">
              <a:rPr lang="en-US" smtClean="0"/>
              <a:t>4/22/2019</a:t>
            </a:fld>
            <a:endParaRPr lang="en-US"/>
          </a:p>
        </p:txBody>
      </p:sp>
      <p:sp>
        <p:nvSpPr>
          <p:cNvPr id="5" name="Footer Placeholder 4">
            <a:extLst>
              <a:ext uri="{FF2B5EF4-FFF2-40B4-BE49-F238E27FC236}">
                <a16:creationId xmlns:a16="http://schemas.microsoft.com/office/drawing/2014/main" id="{B1F25B15-32C1-462F-A46A-779564FA2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DA8790-8933-47A2-8DAF-A13072FCB539}"/>
              </a:ext>
            </a:extLst>
          </p:cNvPr>
          <p:cNvSpPr>
            <a:spLocks noGrp="1"/>
          </p:cNvSpPr>
          <p:nvPr>
            <p:ph type="sldNum" sz="quarter" idx="12"/>
          </p:nvPr>
        </p:nvSpPr>
        <p:spPr/>
        <p:txBody>
          <a:bodyPr/>
          <a:lstStyle/>
          <a:p>
            <a:fld id="{EDB095D3-B654-4CE4-9743-DDEE5AAEBA7D}" type="slidenum">
              <a:rPr lang="en-US" smtClean="0"/>
              <a:t>‹#›</a:t>
            </a:fld>
            <a:endParaRPr lang="en-US"/>
          </a:p>
        </p:txBody>
      </p:sp>
    </p:spTree>
    <p:extLst>
      <p:ext uri="{BB962C8B-B14F-4D97-AF65-F5344CB8AC3E}">
        <p14:creationId xmlns:p14="http://schemas.microsoft.com/office/powerpoint/2010/main" val="1191575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A45E-D8C8-49D6-8B3F-146865332E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84B0B3-B952-40C0-A3B1-24C5FFA4AF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2E90D-4A52-4642-ADEB-AB31E4CB6C5C}"/>
              </a:ext>
            </a:extLst>
          </p:cNvPr>
          <p:cNvSpPr>
            <a:spLocks noGrp="1"/>
          </p:cNvSpPr>
          <p:nvPr>
            <p:ph type="dt" sz="half" idx="10"/>
          </p:nvPr>
        </p:nvSpPr>
        <p:spPr/>
        <p:txBody>
          <a:bodyPr/>
          <a:lstStyle/>
          <a:p>
            <a:fld id="{B54C8079-04E6-4902-9ACD-C4E8EB7C3C9E}" type="datetimeFigureOut">
              <a:rPr lang="en-US" smtClean="0"/>
              <a:t>4/22/2019</a:t>
            </a:fld>
            <a:endParaRPr lang="en-US"/>
          </a:p>
        </p:txBody>
      </p:sp>
      <p:sp>
        <p:nvSpPr>
          <p:cNvPr id="5" name="Footer Placeholder 4">
            <a:extLst>
              <a:ext uri="{FF2B5EF4-FFF2-40B4-BE49-F238E27FC236}">
                <a16:creationId xmlns:a16="http://schemas.microsoft.com/office/drawing/2014/main" id="{3E797B9F-7DB1-4C43-B821-7CD51D59E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15ED7-5CD0-40ED-A7B5-CA124CBCA234}"/>
              </a:ext>
            </a:extLst>
          </p:cNvPr>
          <p:cNvSpPr>
            <a:spLocks noGrp="1"/>
          </p:cNvSpPr>
          <p:nvPr>
            <p:ph type="sldNum" sz="quarter" idx="12"/>
          </p:nvPr>
        </p:nvSpPr>
        <p:spPr/>
        <p:txBody>
          <a:bodyPr/>
          <a:lstStyle/>
          <a:p>
            <a:fld id="{EDB095D3-B654-4CE4-9743-DDEE5AAEBA7D}" type="slidenum">
              <a:rPr lang="en-US" smtClean="0"/>
              <a:t>‹#›</a:t>
            </a:fld>
            <a:endParaRPr lang="en-US"/>
          </a:p>
        </p:txBody>
      </p:sp>
    </p:spTree>
    <p:extLst>
      <p:ext uri="{BB962C8B-B14F-4D97-AF65-F5344CB8AC3E}">
        <p14:creationId xmlns:p14="http://schemas.microsoft.com/office/powerpoint/2010/main" val="1520402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795346-A9EA-4861-8E93-B869914AD8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250FB8-DBCB-4EB1-AAFE-91FE6F4FF2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C29B2A-5D81-4D89-BDE8-E2B9D338F05F}"/>
              </a:ext>
            </a:extLst>
          </p:cNvPr>
          <p:cNvSpPr>
            <a:spLocks noGrp="1"/>
          </p:cNvSpPr>
          <p:nvPr>
            <p:ph type="dt" sz="half" idx="10"/>
          </p:nvPr>
        </p:nvSpPr>
        <p:spPr/>
        <p:txBody>
          <a:bodyPr/>
          <a:lstStyle/>
          <a:p>
            <a:fld id="{B54C8079-04E6-4902-9ACD-C4E8EB7C3C9E}" type="datetimeFigureOut">
              <a:rPr lang="en-US" smtClean="0"/>
              <a:t>4/22/2019</a:t>
            </a:fld>
            <a:endParaRPr lang="en-US"/>
          </a:p>
        </p:txBody>
      </p:sp>
      <p:sp>
        <p:nvSpPr>
          <p:cNvPr id="5" name="Footer Placeholder 4">
            <a:extLst>
              <a:ext uri="{FF2B5EF4-FFF2-40B4-BE49-F238E27FC236}">
                <a16:creationId xmlns:a16="http://schemas.microsoft.com/office/drawing/2014/main" id="{942461E7-9AB4-49C6-8F20-BDDCF36BD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E8BF44-67A2-4596-9FEC-8CC2A0FF76B7}"/>
              </a:ext>
            </a:extLst>
          </p:cNvPr>
          <p:cNvSpPr>
            <a:spLocks noGrp="1"/>
          </p:cNvSpPr>
          <p:nvPr>
            <p:ph type="sldNum" sz="quarter" idx="12"/>
          </p:nvPr>
        </p:nvSpPr>
        <p:spPr/>
        <p:txBody>
          <a:bodyPr/>
          <a:lstStyle/>
          <a:p>
            <a:fld id="{EDB095D3-B654-4CE4-9743-DDEE5AAEBA7D}" type="slidenum">
              <a:rPr lang="en-US" smtClean="0"/>
              <a:t>‹#›</a:t>
            </a:fld>
            <a:endParaRPr lang="en-US"/>
          </a:p>
        </p:txBody>
      </p:sp>
    </p:spTree>
    <p:extLst>
      <p:ext uri="{BB962C8B-B14F-4D97-AF65-F5344CB8AC3E}">
        <p14:creationId xmlns:p14="http://schemas.microsoft.com/office/powerpoint/2010/main" val="58374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08CC0-E17C-4F79-9F40-5010F016CC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3348D-38BB-42CD-95D1-4D7865D11F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7C8B1F-04D0-4D34-8D09-901B369CE13A}"/>
              </a:ext>
            </a:extLst>
          </p:cNvPr>
          <p:cNvSpPr>
            <a:spLocks noGrp="1"/>
          </p:cNvSpPr>
          <p:nvPr>
            <p:ph type="dt" sz="half" idx="10"/>
          </p:nvPr>
        </p:nvSpPr>
        <p:spPr/>
        <p:txBody>
          <a:bodyPr/>
          <a:lstStyle/>
          <a:p>
            <a:fld id="{B54C8079-04E6-4902-9ACD-C4E8EB7C3C9E}" type="datetimeFigureOut">
              <a:rPr lang="en-US" smtClean="0"/>
              <a:t>4/22/2019</a:t>
            </a:fld>
            <a:endParaRPr lang="en-US"/>
          </a:p>
        </p:txBody>
      </p:sp>
      <p:sp>
        <p:nvSpPr>
          <p:cNvPr id="5" name="Footer Placeholder 4">
            <a:extLst>
              <a:ext uri="{FF2B5EF4-FFF2-40B4-BE49-F238E27FC236}">
                <a16:creationId xmlns:a16="http://schemas.microsoft.com/office/drawing/2014/main" id="{B30EA383-86CC-4841-847F-3372BB898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8D03B-A45E-4E7A-BCE1-4ABF51C046C7}"/>
              </a:ext>
            </a:extLst>
          </p:cNvPr>
          <p:cNvSpPr>
            <a:spLocks noGrp="1"/>
          </p:cNvSpPr>
          <p:nvPr>
            <p:ph type="sldNum" sz="quarter" idx="12"/>
          </p:nvPr>
        </p:nvSpPr>
        <p:spPr/>
        <p:txBody>
          <a:bodyPr/>
          <a:lstStyle/>
          <a:p>
            <a:fld id="{EDB095D3-B654-4CE4-9743-DDEE5AAEBA7D}" type="slidenum">
              <a:rPr lang="en-US" smtClean="0"/>
              <a:t>‹#›</a:t>
            </a:fld>
            <a:endParaRPr lang="en-US"/>
          </a:p>
        </p:txBody>
      </p:sp>
    </p:spTree>
    <p:extLst>
      <p:ext uri="{BB962C8B-B14F-4D97-AF65-F5344CB8AC3E}">
        <p14:creationId xmlns:p14="http://schemas.microsoft.com/office/powerpoint/2010/main" val="1640980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FCDA-C150-46B0-B015-977DC8CF35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84AB58-55EB-4261-85D7-7951F8AAA8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CBD5D7-8BB7-4F88-B207-A6E39713B638}"/>
              </a:ext>
            </a:extLst>
          </p:cNvPr>
          <p:cNvSpPr>
            <a:spLocks noGrp="1"/>
          </p:cNvSpPr>
          <p:nvPr>
            <p:ph type="dt" sz="half" idx="10"/>
          </p:nvPr>
        </p:nvSpPr>
        <p:spPr/>
        <p:txBody>
          <a:bodyPr/>
          <a:lstStyle/>
          <a:p>
            <a:fld id="{B54C8079-04E6-4902-9ACD-C4E8EB7C3C9E}" type="datetimeFigureOut">
              <a:rPr lang="en-US" smtClean="0"/>
              <a:t>4/22/2019</a:t>
            </a:fld>
            <a:endParaRPr lang="en-US"/>
          </a:p>
        </p:txBody>
      </p:sp>
      <p:sp>
        <p:nvSpPr>
          <p:cNvPr id="5" name="Footer Placeholder 4">
            <a:extLst>
              <a:ext uri="{FF2B5EF4-FFF2-40B4-BE49-F238E27FC236}">
                <a16:creationId xmlns:a16="http://schemas.microsoft.com/office/drawing/2014/main" id="{E0E35DE1-B574-4335-8D68-4C5FBB6037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42ECA-9C47-47A1-B9B1-6F1C0D866228}"/>
              </a:ext>
            </a:extLst>
          </p:cNvPr>
          <p:cNvSpPr>
            <a:spLocks noGrp="1"/>
          </p:cNvSpPr>
          <p:nvPr>
            <p:ph type="sldNum" sz="quarter" idx="12"/>
          </p:nvPr>
        </p:nvSpPr>
        <p:spPr/>
        <p:txBody>
          <a:bodyPr/>
          <a:lstStyle/>
          <a:p>
            <a:fld id="{EDB095D3-B654-4CE4-9743-DDEE5AAEBA7D}" type="slidenum">
              <a:rPr lang="en-US" smtClean="0"/>
              <a:t>‹#›</a:t>
            </a:fld>
            <a:endParaRPr lang="en-US"/>
          </a:p>
        </p:txBody>
      </p:sp>
    </p:spTree>
    <p:extLst>
      <p:ext uri="{BB962C8B-B14F-4D97-AF65-F5344CB8AC3E}">
        <p14:creationId xmlns:p14="http://schemas.microsoft.com/office/powerpoint/2010/main" val="1362190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8064-E018-4972-9C35-52A2F84060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02A599-A183-4B3D-92AF-27548E462D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7DA6E6-51A8-4254-A98F-A20A2D0AD0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0AA5CA-E5F4-4A1E-BCCC-18F571119AB1}"/>
              </a:ext>
            </a:extLst>
          </p:cNvPr>
          <p:cNvSpPr>
            <a:spLocks noGrp="1"/>
          </p:cNvSpPr>
          <p:nvPr>
            <p:ph type="dt" sz="half" idx="10"/>
          </p:nvPr>
        </p:nvSpPr>
        <p:spPr/>
        <p:txBody>
          <a:bodyPr/>
          <a:lstStyle/>
          <a:p>
            <a:fld id="{B54C8079-04E6-4902-9ACD-C4E8EB7C3C9E}" type="datetimeFigureOut">
              <a:rPr lang="en-US" smtClean="0"/>
              <a:t>4/22/2019</a:t>
            </a:fld>
            <a:endParaRPr lang="en-US"/>
          </a:p>
        </p:txBody>
      </p:sp>
      <p:sp>
        <p:nvSpPr>
          <p:cNvPr id="6" name="Footer Placeholder 5">
            <a:extLst>
              <a:ext uri="{FF2B5EF4-FFF2-40B4-BE49-F238E27FC236}">
                <a16:creationId xmlns:a16="http://schemas.microsoft.com/office/drawing/2014/main" id="{5E46CC33-BE60-42A5-BDF6-9E7AB81A96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D4D572-93D6-4E6C-B9E0-A25E1F713439}"/>
              </a:ext>
            </a:extLst>
          </p:cNvPr>
          <p:cNvSpPr>
            <a:spLocks noGrp="1"/>
          </p:cNvSpPr>
          <p:nvPr>
            <p:ph type="sldNum" sz="quarter" idx="12"/>
          </p:nvPr>
        </p:nvSpPr>
        <p:spPr/>
        <p:txBody>
          <a:bodyPr/>
          <a:lstStyle/>
          <a:p>
            <a:fld id="{EDB095D3-B654-4CE4-9743-DDEE5AAEBA7D}" type="slidenum">
              <a:rPr lang="en-US" smtClean="0"/>
              <a:t>‹#›</a:t>
            </a:fld>
            <a:endParaRPr lang="en-US"/>
          </a:p>
        </p:txBody>
      </p:sp>
    </p:spTree>
    <p:extLst>
      <p:ext uri="{BB962C8B-B14F-4D97-AF65-F5344CB8AC3E}">
        <p14:creationId xmlns:p14="http://schemas.microsoft.com/office/powerpoint/2010/main" val="3787050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73904-BEC2-46BF-A019-195D9E67E7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721966-B0A9-4A58-9E54-A0F366C59C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2A6054-4347-45D5-8CBC-34C277D724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536BCA-4EDC-44D2-878C-CA3BF3BB7F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BD6BD1-5A78-4CE3-A81D-A7A38EC5DE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0E4F40-200B-4EE7-ADFD-A242347BE257}"/>
              </a:ext>
            </a:extLst>
          </p:cNvPr>
          <p:cNvSpPr>
            <a:spLocks noGrp="1"/>
          </p:cNvSpPr>
          <p:nvPr>
            <p:ph type="dt" sz="half" idx="10"/>
          </p:nvPr>
        </p:nvSpPr>
        <p:spPr/>
        <p:txBody>
          <a:bodyPr/>
          <a:lstStyle/>
          <a:p>
            <a:fld id="{B54C8079-04E6-4902-9ACD-C4E8EB7C3C9E}" type="datetimeFigureOut">
              <a:rPr lang="en-US" smtClean="0"/>
              <a:t>4/22/2019</a:t>
            </a:fld>
            <a:endParaRPr lang="en-US"/>
          </a:p>
        </p:txBody>
      </p:sp>
      <p:sp>
        <p:nvSpPr>
          <p:cNvPr id="8" name="Footer Placeholder 7">
            <a:extLst>
              <a:ext uri="{FF2B5EF4-FFF2-40B4-BE49-F238E27FC236}">
                <a16:creationId xmlns:a16="http://schemas.microsoft.com/office/drawing/2014/main" id="{4F852821-0ACD-40D9-ACAF-FC9E137D9D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B587-7461-45C8-9FD5-5A7788759A55}"/>
              </a:ext>
            </a:extLst>
          </p:cNvPr>
          <p:cNvSpPr>
            <a:spLocks noGrp="1"/>
          </p:cNvSpPr>
          <p:nvPr>
            <p:ph type="sldNum" sz="quarter" idx="12"/>
          </p:nvPr>
        </p:nvSpPr>
        <p:spPr/>
        <p:txBody>
          <a:bodyPr/>
          <a:lstStyle/>
          <a:p>
            <a:fld id="{EDB095D3-B654-4CE4-9743-DDEE5AAEBA7D}" type="slidenum">
              <a:rPr lang="en-US" smtClean="0"/>
              <a:t>‹#›</a:t>
            </a:fld>
            <a:endParaRPr lang="en-US"/>
          </a:p>
        </p:txBody>
      </p:sp>
    </p:spTree>
    <p:extLst>
      <p:ext uri="{BB962C8B-B14F-4D97-AF65-F5344CB8AC3E}">
        <p14:creationId xmlns:p14="http://schemas.microsoft.com/office/powerpoint/2010/main" val="23751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C948-C5A6-4D72-91B2-EE7F6728C1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35DF24-ABF5-462D-BE29-D5CE62B809CE}"/>
              </a:ext>
            </a:extLst>
          </p:cNvPr>
          <p:cNvSpPr>
            <a:spLocks noGrp="1"/>
          </p:cNvSpPr>
          <p:nvPr>
            <p:ph type="dt" sz="half" idx="10"/>
          </p:nvPr>
        </p:nvSpPr>
        <p:spPr/>
        <p:txBody>
          <a:bodyPr/>
          <a:lstStyle/>
          <a:p>
            <a:fld id="{B54C8079-04E6-4902-9ACD-C4E8EB7C3C9E}" type="datetimeFigureOut">
              <a:rPr lang="en-US" smtClean="0"/>
              <a:t>4/22/2019</a:t>
            </a:fld>
            <a:endParaRPr lang="en-US"/>
          </a:p>
        </p:txBody>
      </p:sp>
      <p:sp>
        <p:nvSpPr>
          <p:cNvPr id="4" name="Footer Placeholder 3">
            <a:extLst>
              <a:ext uri="{FF2B5EF4-FFF2-40B4-BE49-F238E27FC236}">
                <a16:creationId xmlns:a16="http://schemas.microsoft.com/office/drawing/2014/main" id="{EE554328-F2EA-4C8D-AFC2-288A0C1DAC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73AF86-976A-49AF-BCC9-7C95FE8A8B43}"/>
              </a:ext>
            </a:extLst>
          </p:cNvPr>
          <p:cNvSpPr>
            <a:spLocks noGrp="1"/>
          </p:cNvSpPr>
          <p:nvPr>
            <p:ph type="sldNum" sz="quarter" idx="12"/>
          </p:nvPr>
        </p:nvSpPr>
        <p:spPr/>
        <p:txBody>
          <a:bodyPr/>
          <a:lstStyle/>
          <a:p>
            <a:fld id="{EDB095D3-B654-4CE4-9743-DDEE5AAEBA7D}" type="slidenum">
              <a:rPr lang="en-US" smtClean="0"/>
              <a:t>‹#›</a:t>
            </a:fld>
            <a:endParaRPr lang="en-US"/>
          </a:p>
        </p:txBody>
      </p:sp>
    </p:spTree>
    <p:extLst>
      <p:ext uri="{BB962C8B-B14F-4D97-AF65-F5344CB8AC3E}">
        <p14:creationId xmlns:p14="http://schemas.microsoft.com/office/powerpoint/2010/main" val="2603917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51FC56-8FA1-48A0-9862-FD5AB176B106}"/>
              </a:ext>
            </a:extLst>
          </p:cNvPr>
          <p:cNvSpPr>
            <a:spLocks noGrp="1"/>
          </p:cNvSpPr>
          <p:nvPr>
            <p:ph type="dt" sz="half" idx="10"/>
          </p:nvPr>
        </p:nvSpPr>
        <p:spPr/>
        <p:txBody>
          <a:bodyPr/>
          <a:lstStyle/>
          <a:p>
            <a:fld id="{B54C8079-04E6-4902-9ACD-C4E8EB7C3C9E}" type="datetimeFigureOut">
              <a:rPr lang="en-US" smtClean="0"/>
              <a:t>4/22/2019</a:t>
            </a:fld>
            <a:endParaRPr lang="en-US"/>
          </a:p>
        </p:txBody>
      </p:sp>
      <p:sp>
        <p:nvSpPr>
          <p:cNvPr id="3" name="Footer Placeholder 2">
            <a:extLst>
              <a:ext uri="{FF2B5EF4-FFF2-40B4-BE49-F238E27FC236}">
                <a16:creationId xmlns:a16="http://schemas.microsoft.com/office/drawing/2014/main" id="{090AC9B1-0F7D-4E65-99AB-1BA4206650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2A0B1A-1409-4DC5-AA2E-ED0403D0414D}"/>
              </a:ext>
            </a:extLst>
          </p:cNvPr>
          <p:cNvSpPr>
            <a:spLocks noGrp="1"/>
          </p:cNvSpPr>
          <p:nvPr>
            <p:ph type="sldNum" sz="quarter" idx="12"/>
          </p:nvPr>
        </p:nvSpPr>
        <p:spPr/>
        <p:txBody>
          <a:bodyPr/>
          <a:lstStyle/>
          <a:p>
            <a:fld id="{EDB095D3-B654-4CE4-9743-DDEE5AAEBA7D}" type="slidenum">
              <a:rPr lang="en-US" smtClean="0"/>
              <a:t>‹#›</a:t>
            </a:fld>
            <a:endParaRPr lang="en-US"/>
          </a:p>
        </p:txBody>
      </p:sp>
    </p:spTree>
    <p:extLst>
      <p:ext uri="{BB962C8B-B14F-4D97-AF65-F5344CB8AC3E}">
        <p14:creationId xmlns:p14="http://schemas.microsoft.com/office/powerpoint/2010/main" val="1792776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64DF2-E442-4746-B5B2-5494EEC00F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F2CC95-1724-4C3A-B8BB-046914CCBB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89F4E8-F404-4615-9E00-60F53016D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49203F-1019-4344-A7DD-4EA63DD3708A}"/>
              </a:ext>
            </a:extLst>
          </p:cNvPr>
          <p:cNvSpPr>
            <a:spLocks noGrp="1"/>
          </p:cNvSpPr>
          <p:nvPr>
            <p:ph type="dt" sz="half" idx="10"/>
          </p:nvPr>
        </p:nvSpPr>
        <p:spPr/>
        <p:txBody>
          <a:bodyPr/>
          <a:lstStyle/>
          <a:p>
            <a:fld id="{B54C8079-04E6-4902-9ACD-C4E8EB7C3C9E}" type="datetimeFigureOut">
              <a:rPr lang="en-US" smtClean="0"/>
              <a:t>4/22/2019</a:t>
            </a:fld>
            <a:endParaRPr lang="en-US"/>
          </a:p>
        </p:txBody>
      </p:sp>
      <p:sp>
        <p:nvSpPr>
          <p:cNvPr id="6" name="Footer Placeholder 5">
            <a:extLst>
              <a:ext uri="{FF2B5EF4-FFF2-40B4-BE49-F238E27FC236}">
                <a16:creationId xmlns:a16="http://schemas.microsoft.com/office/drawing/2014/main" id="{DBB90465-D98F-42CB-894F-B3083C1F1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09B3F7-1425-4F7C-83E9-1EFD5A619879}"/>
              </a:ext>
            </a:extLst>
          </p:cNvPr>
          <p:cNvSpPr>
            <a:spLocks noGrp="1"/>
          </p:cNvSpPr>
          <p:nvPr>
            <p:ph type="sldNum" sz="quarter" idx="12"/>
          </p:nvPr>
        </p:nvSpPr>
        <p:spPr/>
        <p:txBody>
          <a:bodyPr/>
          <a:lstStyle/>
          <a:p>
            <a:fld id="{EDB095D3-B654-4CE4-9743-DDEE5AAEBA7D}" type="slidenum">
              <a:rPr lang="en-US" smtClean="0"/>
              <a:t>‹#›</a:t>
            </a:fld>
            <a:endParaRPr lang="en-US"/>
          </a:p>
        </p:txBody>
      </p:sp>
    </p:spTree>
    <p:extLst>
      <p:ext uri="{BB962C8B-B14F-4D97-AF65-F5344CB8AC3E}">
        <p14:creationId xmlns:p14="http://schemas.microsoft.com/office/powerpoint/2010/main" val="88712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C8543-9937-4C5A-8734-2109C9AED7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BE331F-0EAA-4FA2-9AE9-17D06A7E50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880D8E-7237-4341-9E8C-280DC23CFC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C8121-AE60-469C-9D2D-916BE5AB9800}"/>
              </a:ext>
            </a:extLst>
          </p:cNvPr>
          <p:cNvSpPr>
            <a:spLocks noGrp="1"/>
          </p:cNvSpPr>
          <p:nvPr>
            <p:ph type="dt" sz="half" idx="10"/>
          </p:nvPr>
        </p:nvSpPr>
        <p:spPr/>
        <p:txBody>
          <a:bodyPr/>
          <a:lstStyle/>
          <a:p>
            <a:fld id="{B54C8079-04E6-4902-9ACD-C4E8EB7C3C9E}" type="datetimeFigureOut">
              <a:rPr lang="en-US" smtClean="0"/>
              <a:t>4/22/2019</a:t>
            </a:fld>
            <a:endParaRPr lang="en-US"/>
          </a:p>
        </p:txBody>
      </p:sp>
      <p:sp>
        <p:nvSpPr>
          <p:cNvPr id="6" name="Footer Placeholder 5">
            <a:extLst>
              <a:ext uri="{FF2B5EF4-FFF2-40B4-BE49-F238E27FC236}">
                <a16:creationId xmlns:a16="http://schemas.microsoft.com/office/drawing/2014/main" id="{906B9E5E-01AA-4C3E-813D-F2D8CC4295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FDAAAD-89BF-46AC-85FD-29088E69FFCF}"/>
              </a:ext>
            </a:extLst>
          </p:cNvPr>
          <p:cNvSpPr>
            <a:spLocks noGrp="1"/>
          </p:cNvSpPr>
          <p:nvPr>
            <p:ph type="sldNum" sz="quarter" idx="12"/>
          </p:nvPr>
        </p:nvSpPr>
        <p:spPr/>
        <p:txBody>
          <a:bodyPr/>
          <a:lstStyle/>
          <a:p>
            <a:fld id="{EDB095D3-B654-4CE4-9743-DDEE5AAEBA7D}" type="slidenum">
              <a:rPr lang="en-US" smtClean="0"/>
              <a:t>‹#›</a:t>
            </a:fld>
            <a:endParaRPr lang="en-US"/>
          </a:p>
        </p:txBody>
      </p:sp>
    </p:spTree>
    <p:extLst>
      <p:ext uri="{BB962C8B-B14F-4D97-AF65-F5344CB8AC3E}">
        <p14:creationId xmlns:p14="http://schemas.microsoft.com/office/powerpoint/2010/main" val="1566883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E9C82B-E7F2-4CD4-AAD5-4554EC1524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1644A9-C2AE-4E8C-B7B8-ABA5BEDF64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57E569-5C79-4306-91EE-DB12F40159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4C8079-04E6-4902-9ACD-C4E8EB7C3C9E}" type="datetimeFigureOut">
              <a:rPr lang="en-US" smtClean="0"/>
              <a:t>4/22/2019</a:t>
            </a:fld>
            <a:endParaRPr lang="en-US"/>
          </a:p>
        </p:txBody>
      </p:sp>
      <p:sp>
        <p:nvSpPr>
          <p:cNvPr id="5" name="Footer Placeholder 4">
            <a:extLst>
              <a:ext uri="{FF2B5EF4-FFF2-40B4-BE49-F238E27FC236}">
                <a16:creationId xmlns:a16="http://schemas.microsoft.com/office/drawing/2014/main" id="{0D23428E-F193-435D-BFED-DA1F131246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65266A-BFFE-42D9-AB48-35334E1CE1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B095D3-B654-4CE4-9743-DDEE5AAEBA7D}" type="slidenum">
              <a:rPr lang="en-US" smtClean="0"/>
              <a:t>‹#›</a:t>
            </a:fld>
            <a:endParaRPr lang="en-US"/>
          </a:p>
        </p:txBody>
      </p:sp>
    </p:spTree>
    <p:extLst>
      <p:ext uri="{BB962C8B-B14F-4D97-AF65-F5344CB8AC3E}">
        <p14:creationId xmlns:p14="http://schemas.microsoft.com/office/powerpoint/2010/main" val="3232745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publicrelationc.blogfa.com/post/36"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publicrelationc.blogfa.com/post/36"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publicrelationc.blogfa.com/post/36"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publicrelationc.blogfa.com/post/36"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857AA-21F7-4209-AE2E-B50D45273CE4}"/>
              </a:ext>
            </a:extLst>
          </p:cNvPr>
          <p:cNvSpPr>
            <a:spLocks noGrp="1"/>
          </p:cNvSpPr>
          <p:nvPr>
            <p:ph type="ctrTitle"/>
          </p:nvPr>
        </p:nvSpPr>
        <p:spPr/>
        <p:txBody>
          <a:bodyPr/>
          <a:lstStyle/>
          <a:p>
            <a:r>
              <a:rPr lang="fa-IR" dirty="0">
                <a:cs typeface="B Titr" panose="00000700000000000000" pitchFamily="2" charset="-78"/>
              </a:rPr>
              <a:t>مقدمه­ای بر هوش تجاری </a:t>
            </a:r>
            <a:endParaRPr lang="en-US" dirty="0">
              <a:cs typeface="B Titr" panose="00000700000000000000" pitchFamily="2" charset="-78"/>
            </a:endParaRPr>
          </a:p>
        </p:txBody>
      </p:sp>
      <p:sp>
        <p:nvSpPr>
          <p:cNvPr id="3" name="Subtitle 2">
            <a:extLst>
              <a:ext uri="{FF2B5EF4-FFF2-40B4-BE49-F238E27FC236}">
                <a16:creationId xmlns:a16="http://schemas.microsoft.com/office/drawing/2014/main" id="{E19A0D01-FBDA-4456-A6DE-8F4D530A5036}"/>
              </a:ext>
            </a:extLst>
          </p:cNvPr>
          <p:cNvSpPr>
            <a:spLocks noGrp="1"/>
          </p:cNvSpPr>
          <p:nvPr>
            <p:ph type="subTitle" idx="1"/>
          </p:nvPr>
        </p:nvSpPr>
        <p:spPr/>
        <p:txBody>
          <a:bodyPr/>
          <a:lstStyle/>
          <a:p>
            <a:endParaRPr lang="fa-IR" dirty="0">
              <a:cs typeface="B Titr" panose="00000700000000000000" pitchFamily="2" charset="-78"/>
            </a:endParaRPr>
          </a:p>
          <a:p>
            <a:endParaRPr lang="fa-IR" dirty="0">
              <a:cs typeface="B Titr" panose="00000700000000000000" pitchFamily="2" charset="-78"/>
            </a:endParaRPr>
          </a:p>
          <a:p>
            <a:r>
              <a:rPr lang="fa-IR" dirty="0">
                <a:cs typeface="B Titr" panose="00000700000000000000" pitchFamily="2" charset="-78"/>
              </a:rPr>
              <a:t>طیبه قنبری</a:t>
            </a:r>
          </a:p>
        </p:txBody>
      </p:sp>
    </p:spTree>
    <p:extLst>
      <p:ext uri="{BB962C8B-B14F-4D97-AF65-F5344CB8AC3E}">
        <p14:creationId xmlns:p14="http://schemas.microsoft.com/office/powerpoint/2010/main" val="6668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2D4EF-A1E4-4D3D-A69A-70635B4C658C}"/>
              </a:ext>
            </a:extLst>
          </p:cNvPr>
          <p:cNvSpPr>
            <a:spLocks noGrp="1"/>
          </p:cNvSpPr>
          <p:nvPr>
            <p:ph type="title"/>
          </p:nvPr>
        </p:nvSpPr>
        <p:spPr/>
        <p:txBody>
          <a:bodyPr/>
          <a:lstStyle/>
          <a:p>
            <a:pPr algn="r" rtl="1"/>
            <a:r>
              <a:rPr lang="ar-SA" dirty="0"/>
              <a:t>انواع سيستمهاي اطلاعاتي بر اساس سطوح سازماني</a:t>
            </a:r>
            <a:endParaRPr lang="en-US" dirty="0"/>
          </a:p>
        </p:txBody>
      </p:sp>
      <p:sp>
        <p:nvSpPr>
          <p:cNvPr id="3" name="Content Placeholder 2">
            <a:extLst>
              <a:ext uri="{FF2B5EF4-FFF2-40B4-BE49-F238E27FC236}">
                <a16:creationId xmlns:a16="http://schemas.microsoft.com/office/drawing/2014/main" id="{5ACFE0BB-95D8-4D3E-9EDF-E5FED019267F}"/>
              </a:ext>
            </a:extLst>
          </p:cNvPr>
          <p:cNvSpPr>
            <a:spLocks noGrp="1"/>
          </p:cNvSpPr>
          <p:nvPr>
            <p:ph idx="1"/>
          </p:nvPr>
        </p:nvSpPr>
        <p:spPr/>
        <p:txBody>
          <a:bodyPr/>
          <a:lstStyle/>
          <a:p>
            <a:pPr algn="r" rtl="1"/>
            <a:r>
              <a:rPr lang="ar-SA" dirty="0"/>
              <a:t>سه دسته اصلي سيستمهاي کاربردي</a:t>
            </a:r>
            <a:endParaRPr lang="fa-IR" dirty="0"/>
          </a:p>
          <a:p>
            <a:pPr lvl="1" algn="r" rtl="1"/>
            <a:r>
              <a:rPr lang="fa-IR" b="1" dirty="0">
                <a:solidFill>
                  <a:srgbClr val="002060"/>
                </a:solidFill>
              </a:rPr>
              <a:t>سيستمهاي سطح عملياتي </a:t>
            </a:r>
            <a:r>
              <a:rPr lang="fa-IR" b="1" dirty="0">
                <a:solidFill>
                  <a:srgbClr val="002060"/>
                </a:solidFill>
                <a:latin typeface="Times New Roman" pitchFamily="18" charset="0"/>
                <a:cs typeface="Times New Roman" pitchFamily="18" charset="0"/>
              </a:rPr>
              <a:t>(</a:t>
            </a:r>
            <a:r>
              <a:rPr lang="en-US" b="1" dirty="0">
                <a:solidFill>
                  <a:srgbClr val="002060"/>
                </a:solidFill>
                <a:latin typeface="Times New Roman" pitchFamily="18" charset="0"/>
                <a:cs typeface="Times New Roman" pitchFamily="18" charset="0"/>
              </a:rPr>
              <a:t>Operational Level Systems</a:t>
            </a:r>
            <a:r>
              <a:rPr lang="fa-IR" b="1" dirty="0">
                <a:solidFill>
                  <a:srgbClr val="002060"/>
                </a:solidFill>
                <a:latin typeface="Times New Roman" pitchFamily="18" charset="0"/>
                <a:cs typeface="Times New Roman" pitchFamily="18" charset="0"/>
              </a:rPr>
              <a:t>)</a:t>
            </a:r>
            <a:r>
              <a:rPr lang="fa-IR" b="1" dirty="0">
                <a:solidFill>
                  <a:srgbClr val="002060"/>
                </a:solidFill>
              </a:rPr>
              <a:t>:</a:t>
            </a:r>
            <a:r>
              <a:rPr lang="fa-IR" dirty="0"/>
              <a:t> سيستمهاي اطلاعاتي پشتيباني کننده فعاليتها و عمليات سطوح پاييني  سازمان</a:t>
            </a:r>
          </a:p>
          <a:p>
            <a:pPr lvl="1" algn="r" rtl="1"/>
            <a:r>
              <a:rPr lang="fa-IR" b="1" dirty="0">
                <a:solidFill>
                  <a:srgbClr val="002060"/>
                </a:solidFill>
              </a:rPr>
              <a:t>سيستمهاي سطح مديريت </a:t>
            </a:r>
            <a:r>
              <a:rPr lang="fa-IR" b="1" dirty="0">
                <a:solidFill>
                  <a:srgbClr val="002060"/>
                </a:solidFill>
                <a:latin typeface="Times New Roman" pitchFamily="18" charset="0"/>
                <a:cs typeface="Times New Roman" pitchFamily="18" charset="0"/>
              </a:rPr>
              <a:t>(</a:t>
            </a:r>
            <a:r>
              <a:rPr lang="en-US" b="1" dirty="0">
                <a:solidFill>
                  <a:srgbClr val="002060"/>
                </a:solidFill>
                <a:latin typeface="Times New Roman" pitchFamily="18" charset="0"/>
                <a:cs typeface="Times New Roman" pitchFamily="18" charset="0"/>
              </a:rPr>
              <a:t>Managerial Level Systems</a:t>
            </a:r>
            <a:r>
              <a:rPr lang="fa-IR" b="1" dirty="0">
                <a:solidFill>
                  <a:srgbClr val="002060"/>
                </a:solidFill>
                <a:latin typeface="Times New Roman" pitchFamily="18" charset="0"/>
                <a:cs typeface="Times New Roman" pitchFamily="18" charset="0"/>
              </a:rPr>
              <a:t>)</a:t>
            </a:r>
            <a:r>
              <a:rPr lang="fa-IR" b="1" dirty="0">
                <a:solidFill>
                  <a:srgbClr val="002060"/>
                </a:solidFill>
              </a:rPr>
              <a:t>:</a:t>
            </a:r>
            <a:r>
              <a:rPr lang="fa-IR" b="1" dirty="0"/>
              <a:t> </a:t>
            </a:r>
            <a:r>
              <a:rPr lang="fa-IR" dirty="0"/>
              <a:t>سيستمهايي که مديران سطوح مياني را جهت نظارت، کنترل و تصميم گيري پشتيباني مي کنند. </a:t>
            </a:r>
          </a:p>
          <a:p>
            <a:pPr lvl="1" algn="r" rtl="1"/>
            <a:r>
              <a:rPr lang="fa-IR" b="1" dirty="0">
                <a:solidFill>
                  <a:srgbClr val="002060"/>
                </a:solidFill>
              </a:rPr>
              <a:t>سيستمهاي سطح استراتژيک </a:t>
            </a:r>
            <a:r>
              <a:rPr lang="fa-IR" b="1" dirty="0">
                <a:solidFill>
                  <a:srgbClr val="002060"/>
                </a:solidFill>
                <a:latin typeface="Times New Roman" pitchFamily="18" charset="0"/>
                <a:cs typeface="Times New Roman" pitchFamily="18" charset="0"/>
              </a:rPr>
              <a:t>(</a:t>
            </a:r>
            <a:r>
              <a:rPr lang="en-US" b="1" dirty="0">
                <a:solidFill>
                  <a:srgbClr val="002060"/>
                </a:solidFill>
                <a:latin typeface="Times New Roman" pitchFamily="18" charset="0"/>
                <a:cs typeface="Times New Roman" pitchFamily="18" charset="0"/>
              </a:rPr>
              <a:t>Strategic Level Systems</a:t>
            </a:r>
            <a:r>
              <a:rPr lang="fa-IR" b="1" dirty="0">
                <a:solidFill>
                  <a:srgbClr val="002060"/>
                </a:solidFill>
                <a:latin typeface="Times New Roman" pitchFamily="18" charset="0"/>
                <a:cs typeface="Times New Roman" pitchFamily="18" charset="0"/>
              </a:rPr>
              <a:t>)</a:t>
            </a:r>
            <a:r>
              <a:rPr lang="fa-IR" b="1" dirty="0">
                <a:solidFill>
                  <a:srgbClr val="002060"/>
                </a:solidFill>
              </a:rPr>
              <a:t>:</a:t>
            </a:r>
            <a:r>
              <a:rPr lang="fa-IR" b="1" dirty="0"/>
              <a:t> </a:t>
            </a:r>
            <a:r>
              <a:rPr lang="fa-IR" dirty="0"/>
              <a:t>سيستمهاي پشتيباني کننده از مديران ارشد در برنامه ريزي ها و تصميمات استراتژيک و بلند مدت</a:t>
            </a:r>
            <a:endParaRPr lang="fa-IR" sz="3200" dirty="0"/>
          </a:p>
          <a:p>
            <a:pPr algn="r" rtl="1"/>
            <a:endParaRPr lang="en-US" dirty="0"/>
          </a:p>
        </p:txBody>
      </p:sp>
    </p:spTree>
    <p:extLst>
      <p:ext uri="{BB962C8B-B14F-4D97-AF65-F5344CB8AC3E}">
        <p14:creationId xmlns:p14="http://schemas.microsoft.com/office/powerpoint/2010/main" val="3651492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2C5F4-7C68-4929-A86F-B78B0BD17075}"/>
              </a:ext>
            </a:extLst>
          </p:cNvPr>
          <p:cNvSpPr>
            <a:spLocks noGrp="1"/>
          </p:cNvSpPr>
          <p:nvPr>
            <p:ph type="title"/>
          </p:nvPr>
        </p:nvSpPr>
        <p:spPr/>
        <p:txBody>
          <a:bodyPr/>
          <a:lstStyle/>
          <a:p>
            <a:r>
              <a:rPr lang="ar-SA" dirty="0"/>
              <a:t>انواع اصلي سيستمهاي اطلاعاتي</a:t>
            </a:r>
            <a:endParaRPr lang="en-US" dirty="0"/>
          </a:p>
        </p:txBody>
      </p:sp>
      <p:sp>
        <p:nvSpPr>
          <p:cNvPr id="3" name="Content Placeholder 2">
            <a:extLst>
              <a:ext uri="{FF2B5EF4-FFF2-40B4-BE49-F238E27FC236}">
                <a16:creationId xmlns:a16="http://schemas.microsoft.com/office/drawing/2014/main" id="{EF1C054B-559E-40FA-9922-A1801802E3B2}"/>
              </a:ext>
            </a:extLst>
          </p:cNvPr>
          <p:cNvSpPr>
            <a:spLocks noGrp="1"/>
          </p:cNvSpPr>
          <p:nvPr>
            <p:ph idx="1"/>
          </p:nvPr>
        </p:nvSpPr>
        <p:spPr/>
        <p:txBody>
          <a:bodyPr>
            <a:normAutofit fontScale="77500" lnSpcReduction="20000"/>
          </a:bodyPr>
          <a:lstStyle/>
          <a:p>
            <a:pPr algn="r" rtl="1"/>
            <a:r>
              <a:rPr lang="fa-IR" dirty="0"/>
              <a:t>سيستمهاي پردازش تراکنش</a:t>
            </a:r>
          </a:p>
          <a:p>
            <a:pPr algn="r" rtl="1">
              <a:buNone/>
            </a:pPr>
            <a:r>
              <a:rPr lang="fa-IR" dirty="0">
                <a:latin typeface="Times New Roman" pitchFamily="18" charset="0"/>
                <a:cs typeface="Times New Roman" pitchFamily="18" charset="0"/>
              </a:rPr>
              <a:t>	</a:t>
            </a:r>
            <a:r>
              <a:rPr lang="en-US" dirty="0">
                <a:latin typeface="Times New Roman" pitchFamily="18" charset="0"/>
                <a:cs typeface="Times New Roman" pitchFamily="18" charset="0"/>
              </a:rPr>
              <a:t>Transaction Processing Systems (TPS)</a:t>
            </a:r>
          </a:p>
          <a:p>
            <a:pPr algn="r" rtl="1"/>
            <a:r>
              <a:rPr lang="fa-IR" dirty="0"/>
              <a:t>سيستمهاي اداري</a:t>
            </a:r>
          </a:p>
          <a:p>
            <a:pPr algn="r" rtl="1">
              <a:buNone/>
            </a:pPr>
            <a:r>
              <a:rPr lang="fa-IR" dirty="0">
                <a:latin typeface="Times New Roman" pitchFamily="18" charset="0"/>
                <a:cs typeface="Times New Roman" pitchFamily="18" charset="0"/>
              </a:rPr>
              <a:t>	</a:t>
            </a:r>
            <a:r>
              <a:rPr lang="en-US" dirty="0">
                <a:latin typeface="Times New Roman" pitchFamily="18" charset="0"/>
                <a:cs typeface="Times New Roman" pitchFamily="18" charset="0"/>
              </a:rPr>
              <a:t>Office Automation Systems (OAS)</a:t>
            </a:r>
          </a:p>
          <a:p>
            <a:pPr algn="r" rtl="1"/>
            <a:r>
              <a:rPr lang="fa-IR" dirty="0"/>
              <a:t>سيستمهاي مبتني بر دانش</a:t>
            </a:r>
          </a:p>
          <a:p>
            <a:pPr algn="r" rtl="1">
              <a:buNone/>
            </a:pPr>
            <a:r>
              <a:rPr lang="fa-IR" dirty="0">
                <a:latin typeface="Times New Roman" pitchFamily="18" charset="0"/>
                <a:cs typeface="Times New Roman" pitchFamily="18" charset="0"/>
              </a:rPr>
              <a:t>	</a:t>
            </a:r>
            <a:r>
              <a:rPr lang="en-US" dirty="0">
                <a:latin typeface="Times New Roman" pitchFamily="18" charset="0"/>
                <a:cs typeface="Times New Roman" pitchFamily="18" charset="0"/>
              </a:rPr>
              <a:t>Knowledge Work Systems (KWS)</a:t>
            </a:r>
            <a:endParaRPr lang="fa-IR" dirty="0">
              <a:latin typeface="Times New Roman" pitchFamily="18" charset="0"/>
              <a:cs typeface="Times New Roman" pitchFamily="18" charset="0"/>
            </a:endParaRPr>
          </a:p>
          <a:p>
            <a:pPr algn="r" rtl="1"/>
            <a:r>
              <a:rPr lang="fa-IR" dirty="0"/>
              <a:t>سيستمهاي اطلاعات مديريت</a:t>
            </a:r>
          </a:p>
          <a:p>
            <a:pPr algn="r" rtl="1">
              <a:buNone/>
            </a:pPr>
            <a:r>
              <a:rPr lang="fa-IR" dirty="0">
                <a:latin typeface="Times New Roman" pitchFamily="18" charset="0"/>
                <a:cs typeface="Times New Roman" pitchFamily="18" charset="0"/>
              </a:rPr>
              <a:t>	</a:t>
            </a:r>
            <a:r>
              <a:rPr lang="en-US" dirty="0">
                <a:latin typeface="Times New Roman" pitchFamily="18" charset="0"/>
                <a:cs typeface="Times New Roman" pitchFamily="18" charset="0"/>
              </a:rPr>
              <a:t>Management Information Systems (MIS)</a:t>
            </a:r>
            <a:endParaRPr lang="fa-IR" dirty="0">
              <a:latin typeface="Times New Roman" pitchFamily="18" charset="0"/>
              <a:cs typeface="Times New Roman" pitchFamily="18" charset="0"/>
            </a:endParaRPr>
          </a:p>
          <a:p>
            <a:pPr algn="r" rtl="1"/>
            <a:r>
              <a:rPr lang="fa-IR" dirty="0"/>
              <a:t>سيستمهاي پشتيبان تصميم گيري</a:t>
            </a:r>
          </a:p>
          <a:p>
            <a:pPr algn="r" rtl="1">
              <a:buNone/>
            </a:pPr>
            <a:r>
              <a:rPr lang="fa-IR" dirty="0">
                <a:latin typeface="Times New Roman" pitchFamily="18" charset="0"/>
                <a:cs typeface="Times New Roman" pitchFamily="18" charset="0"/>
              </a:rPr>
              <a:t>	</a:t>
            </a:r>
            <a:r>
              <a:rPr lang="en-US" dirty="0">
                <a:latin typeface="Times New Roman" pitchFamily="18" charset="0"/>
                <a:cs typeface="Times New Roman" pitchFamily="18" charset="0"/>
              </a:rPr>
              <a:t>Decision-Support Systems (DSS)</a:t>
            </a:r>
            <a:endParaRPr lang="fa-IR" dirty="0"/>
          </a:p>
          <a:p>
            <a:pPr algn="r" rtl="1"/>
            <a:r>
              <a:rPr lang="fa-IR" dirty="0"/>
              <a:t>سيستمهاي پشتيبان مديران ارشد</a:t>
            </a:r>
          </a:p>
          <a:p>
            <a:pPr algn="r" rtl="1">
              <a:buNone/>
            </a:pPr>
            <a:r>
              <a:rPr lang="fa-IR" dirty="0">
                <a:latin typeface="Times New Roman" pitchFamily="18" charset="0"/>
                <a:cs typeface="Times New Roman" pitchFamily="18" charset="0"/>
              </a:rPr>
              <a:t>	</a:t>
            </a:r>
            <a:r>
              <a:rPr lang="en-US" dirty="0">
                <a:latin typeface="Times New Roman" pitchFamily="18" charset="0"/>
                <a:cs typeface="Times New Roman" pitchFamily="18" charset="0"/>
              </a:rPr>
              <a:t>Executive-Support Systems (ESS)</a:t>
            </a:r>
            <a:endParaRPr lang="fa-IR" dirty="0">
              <a:latin typeface="Times New Roman" pitchFamily="18" charset="0"/>
              <a:cs typeface="Times New Roman" pitchFamily="18" charset="0"/>
            </a:endParaRPr>
          </a:p>
          <a:p>
            <a:pPr algn="just" rtl="1"/>
            <a:endParaRPr lang="fa-IR" sz="2400" b="1" dirty="0">
              <a:solidFill>
                <a:srgbClr val="002060"/>
              </a:solidFill>
            </a:endParaRPr>
          </a:p>
        </p:txBody>
      </p:sp>
    </p:spTree>
    <p:extLst>
      <p:ext uri="{BB962C8B-B14F-4D97-AF65-F5344CB8AC3E}">
        <p14:creationId xmlns:p14="http://schemas.microsoft.com/office/powerpoint/2010/main" val="322842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7A8E-878D-4998-A5D3-D08777AE25EF}"/>
              </a:ext>
            </a:extLst>
          </p:cNvPr>
          <p:cNvSpPr>
            <a:spLocks noGrp="1"/>
          </p:cNvSpPr>
          <p:nvPr>
            <p:ph type="title"/>
          </p:nvPr>
        </p:nvSpPr>
        <p:spPr/>
        <p:txBody>
          <a:bodyPr/>
          <a:lstStyle/>
          <a:p>
            <a:r>
              <a:rPr lang="ar-SA" dirty="0"/>
              <a:t>انواع اصلي سيستمهاي اطلاعاتي</a:t>
            </a:r>
            <a:endParaRPr lang="en-US" dirty="0"/>
          </a:p>
        </p:txBody>
      </p:sp>
      <p:graphicFrame>
        <p:nvGraphicFramePr>
          <p:cNvPr id="4" name="Object 4">
            <a:extLst>
              <a:ext uri="{FF2B5EF4-FFF2-40B4-BE49-F238E27FC236}">
                <a16:creationId xmlns:a16="http://schemas.microsoft.com/office/drawing/2014/main" id="{B30814C7-76BB-44BD-B88D-C334656348F2}"/>
              </a:ext>
            </a:extLst>
          </p:cNvPr>
          <p:cNvGraphicFramePr>
            <a:graphicFrameLocks noGrp="1" noChangeAspect="1"/>
          </p:cNvGraphicFramePr>
          <p:nvPr>
            <p:ph idx="1"/>
          </p:nvPr>
        </p:nvGraphicFramePr>
        <p:xfrm>
          <a:off x="2959533" y="1825625"/>
          <a:ext cx="6272934" cy="4351338"/>
        </p:xfrm>
        <a:graphic>
          <a:graphicData uri="http://schemas.openxmlformats.org/presentationml/2006/ole">
            <mc:AlternateContent xmlns:mc="http://schemas.openxmlformats.org/markup-compatibility/2006">
              <mc:Choice xmlns:v="urn:schemas-microsoft-com:vml" Requires="v">
                <p:oleObj spid="_x0000_s2057" name="Visio" r:id="rId3" imgW="10857084" imgH="7531110" progId="Visio.Drawing.11">
                  <p:embed/>
                </p:oleObj>
              </mc:Choice>
              <mc:Fallback>
                <p:oleObj name="Visio" r:id="rId3" imgW="10857084" imgH="7531110" progId="Visio.Drawing.11">
                  <p:embed/>
                  <p:pic>
                    <p:nvPicPr>
                      <p:cNvPr id="3891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9533" y="1825625"/>
                        <a:ext cx="6272934"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94570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51BDD-137C-444B-BFB8-5DDE205C70D6}"/>
              </a:ext>
            </a:extLst>
          </p:cNvPr>
          <p:cNvSpPr>
            <a:spLocks noGrp="1"/>
          </p:cNvSpPr>
          <p:nvPr>
            <p:ph type="title"/>
          </p:nvPr>
        </p:nvSpPr>
        <p:spPr/>
        <p:txBody>
          <a:bodyPr/>
          <a:lstStyle/>
          <a:p>
            <a:pPr algn="r" rtl="1"/>
            <a:r>
              <a:rPr lang="fa-IR" b="1" dirty="0">
                <a:solidFill>
                  <a:srgbClr val="002060"/>
                </a:solidFill>
              </a:rPr>
              <a:t>سيستمهاي پردازش تراکنش </a:t>
            </a:r>
            <a:r>
              <a:rPr lang="fa-IR" sz="4000" b="1" dirty="0">
                <a:solidFill>
                  <a:srgbClr val="002060"/>
                </a:solidFill>
              </a:rPr>
              <a:t>(</a:t>
            </a:r>
            <a:r>
              <a:rPr lang="en-US" sz="4000" b="1" dirty="0">
                <a:solidFill>
                  <a:srgbClr val="002060"/>
                </a:solidFill>
                <a:latin typeface="Times New Roman" pitchFamily="18" charset="0"/>
                <a:cs typeface="Times New Roman" pitchFamily="18" charset="0"/>
              </a:rPr>
              <a:t>TPS</a:t>
            </a:r>
            <a:r>
              <a:rPr lang="fa-IR" sz="4000" b="1" dirty="0">
                <a:solidFill>
                  <a:srgbClr val="002060"/>
                </a:solidFill>
              </a:rPr>
              <a:t>)</a:t>
            </a:r>
            <a:endParaRPr lang="en-US" dirty="0"/>
          </a:p>
        </p:txBody>
      </p:sp>
      <p:sp>
        <p:nvSpPr>
          <p:cNvPr id="3" name="Content Placeholder 2">
            <a:extLst>
              <a:ext uri="{FF2B5EF4-FFF2-40B4-BE49-F238E27FC236}">
                <a16:creationId xmlns:a16="http://schemas.microsoft.com/office/drawing/2014/main" id="{9F606C05-1C92-410F-AE37-564B63FA71E1}"/>
              </a:ext>
            </a:extLst>
          </p:cNvPr>
          <p:cNvSpPr>
            <a:spLocks noGrp="1"/>
          </p:cNvSpPr>
          <p:nvPr>
            <p:ph idx="1"/>
          </p:nvPr>
        </p:nvSpPr>
        <p:spPr/>
        <p:txBody>
          <a:bodyPr/>
          <a:lstStyle/>
          <a:p>
            <a:pPr lvl="1" algn="just" rtl="1"/>
            <a:r>
              <a:rPr lang="fa-IR" dirty="0"/>
              <a:t>سيستمي کامپيوتري است که عمليات مهّم روزانه سازمان را اجرا و ثبت مي کند. </a:t>
            </a:r>
          </a:p>
          <a:p>
            <a:pPr lvl="1" algn="just" rtl="1"/>
            <a:r>
              <a:rPr lang="fa-IR" dirty="0"/>
              <a:t>سيستمهاي پايه اي است که سطح عملياتي سازمان را پشتيباني مي کنند.</a:t>
            </a:r>
          </a:p>
          <a:p>
            <a:pPr lvl="1" algn="just" rtl="1"/>
            <a:r>
              <a:rPr lang="fa-IR" dirty="0"/>
              <a:t>عملياتي كه قبلا به صورت دستي انجام مي شده اند به منظور </a:t>
            </a:r>
            <a:r>
              <a:rPr lang="fa-IR" dirty="0">
                <a:solidFill>
                  <a:srgbClr val="FF0000"/>
                </a:solidFill>
              </a:rPr>
              <a:t>افزايش كارايي، كاهش زمان، كاهش خطاي انجام عمليات، كاهش هزينه هاي عملياتي</a:t>
            </a:r>
            <a:r>
              <a:rPr lang="fa-IR" dirty="0"/>
              <a:t> و ... مكانيزه مي شوند كه به آنها </a:t>
            </a:r>
            <a:r>
              <a:rPr lang="en-US" dirty="0"/>
              <a:t>TPS</a:t>
            </a:r>
            <a:r>
              <a:rPr lang="fa-IR" dirty="0"/>
              <a:t> گويند.</a:t>
            </a:r>
          </a:p>
          <a:p>
            <a:pPr lvl="1" algn="just" rtl="1"/>
            <a:r>
              <a:rPr lang="fa-IR" b="1" dirty="0">
                <a:solidFill>
                  <a:srgbClr val="002060"/>
                </a:solidFill>
              </a:rPr>
              <a:t>اطلاعات ورودي:</a:t>
            </a:r>
            <a:r>
              <a:rPr lang="fa-IR" dirty="0"/>
              <a:t> عمليات، رويدادها</a:t>
            </a:r>
          </a:p>
          <a:p>
            <a:pPr lvl="1" algn="just" rtl="1"/>
            <a:r>
              <a:rPr lang="fa-IR" b="1" dirty="0">
                <a:solidFill>
                  <a:srgbClr val="002060"/>
                </a:solidFill>
              </a:rPr>
              <a:t>پردازش:</a:t>
            </a:r>
            <a:r>
              <a:rPr lang="fa-IR" dirty="0"/>
              <a:t> مرتب سازي، ليست کردن، ادغام، به روز رساني</a:t>
            </a:r>
          </a:p>
          <a:p>
            <a:pPr lvl="1" algn="just" rtl="1"/>
            <a:r>
              <a:rPr lang="fa-IR" b="1" dirty="0">
                <a:solidFill>
                  <a:srgbClr val="002060"/>
                </a:solidFill>
              </a:rPr>
              <a:t>اطلاعات خروجي:</a:t>
            </a:r>
            <a:r>
              <a:rPr lang="fa-IR" dirty="0"/>
              <a:t> گزارشات تفصيلي، ليستها، خلاصه ها</a:t>
            </a:r>
          </a:p>
          <a:p>
            <a:pPr lvl="1" algn="just" rtl="1"/>
            <a:r>
              <a:rPr lang="fa-IR" b="1" dirty="0">
                <a:solidFill>
                  <a:srgbClr val="002060"/>
                </a:solidFill>
              </a:rPr>
              <a:t>کاربران:</a:t>
            </a:r>
            <a:r>
              <a:rPr lang="fa-IR" dirty="0"/>
              <a:t> کارکنان عملياتي، سرپرستان</a:t>
            </a:r>
            <a:r>
              <a:rPr lang="en-US" dirty="0"/>
              <a:t> </a:t>
            </a:r>
            <a:endParaRPr lang="fa-IR" sz="3200" dirty="0"/>
          </a:p>
          <a:p>
            <a:endParaRPr lang="en-US" dirty="0"/>
          </a:p>
        </p:txBody>
      </p:sp>
    </p:spTree>
    <p:extLst>
      <p:ext uri="{BB962C8B-B14F-4D97-AF65-F5344CB8AC3E}">
        <p14:creationId xmlns:p14="http://schemas.microsoft.com/office/powerpoint/2010/main" val="3798728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13F8-D740-443C-90EF-0A6BBF78EF75}"/>
              </a:ext>
            </a:extLst>
          </p:cNvPr>
          <p:cNvSpPr>
            <a:spLocks noGrp="1"/>
          </p:cNvSpPr>
          <p:nvPr>
            <p:ph type="title"/>
          </p:nvPr>
        </p:nvSpPr>
        <p:spPr/>
        <p:txBody>
          <a:bodyPr/>
          <a:lstStyle/>
          <a:p>
            <a:pPr algn="r" rtl="1"/>
            <a:r>
              <a:rPr lang="fa-IR" b="1" dirty="0">
                <a:solidFill>
                  <a:srgbClr val="002060"/>
                </a:solidFill>
              </a:rPr>
              <a:t>سيستمهاي پردازش تراکنش </a:t>
            </a:r>
            <a:r>
              <a:rPr lang="fa-IR" sz="4000" b="1" dirty="0">
                <a:solidFill>
                  <a:srgbClr val="002060"/>
                </a:solidFill>
              </a:rPr>
              <a:t>(</a:t>
            </a:r>
            <a:r>
              <a:rPr lang="en-US" sz="4000" b="1" dirty="0">
                <a:solidFill>
                  <a:srgbClr val="002060"/>
                </a:solidFill>
                <a:latin typeface="Times New Roman" pitchFamily="18" charset="0"/>
                <a:cs typeface="Times New Roman" pitchFamily="18" charset="0"/>
              </a:rPr>
              <a:t>TPS</a:t>
            </a:r>
            <a:r>
              <a:rPr lang="fa-IR" sz="4000" b="1" dirty="0">
                <a:solidFill>
                  <a:srgbClr val="002060"/>
                </a:solidFill>
              </a:rPr>
              <a:t>)</a:t>
            </a:r>
            <a:endParaRPr lang="en-US" dirty="0"/>
          </a:p>
        </p:txBody>
      </p:sp>
      <p:sp>
        <p:nvSpPr>
          <p:cNvPr id="3" name="Content Placeholder 2">
            <a:extLst>
              <a:ext uri="{FF2B5EF4-FFF2-40B4-BE49-F238E27FC236}">
                <a16:creationId xmlns:a16="http://schemas.microsoft.com/office/drawing/2014/main" id="{902086F8-3064-47AA-BB4F-F7A506238E98}"/>
              </a:ext>
            </a:extLst>
          </p:cNvPr>
          <p:cNvSpPr>
            <a:spLocks noGrp="1"/>
          </p:cNvSpPr>
          <p:nvPr>
            <p:ph idx="1"/>
          </p:nvPr>
        </p:nvSpPr>
        <p:spPr/>
        <p:txBody>
          <a:bodyPr/>
          <a:lstStyle/>
          <a:p>
            <a:endParaRPr lang="en-US" dirty="0"/>
          </a:p>
        </p:txBody>
      </p:sp>
      <p:grpSp>
        <p:nvGrpSpPr>
          <p:cNvPr id="10" name="Group 6">
            <a:extLst>
              <a:ext uri="{FF2B5EF4-FFF2-40B4-BE49-F238E27FC236}">
                <a16:creationId xmlns:a16="http://schemas.microsoft.com/office/drawing/2014/main" id="{D33E4947-9E19-4C9B-B2F7-B5239CFD1179}"/>
              </a:ext>
            </a:extLst>
          </p:cNvPr>
          <p:cNvGrpSpPr>
            <a:grpSpLocks/>
          </p:cNvGrpSpPr>
          <p:nvPr/>
        </p:nvGrpSpPr>
        <p:grpSpPr bwMode="auto">
          <a:xfrm>
            <a:off x="2713037" y="2019300"/>
            <a:ext cx="6765925" cy="4473575"/>
            <a:chOff x="1200" y="1344"/>
            <a:chExt cx="4262" cy="2818"/>
          </a:xfrm>
        </p:grpSpPr>
        <p:graphicFrame>
          <p:nvGraphicFramePr>
            <p:cNvPr id="11" name="Object 4">
              <a:extLst>
                <a:ext uri="{FF2B5EF4-FFF2-40B4-BE49-F238E27FC236}">
                  <a16:creationId xmlns:a16="http://schemas.microsoft.com/office/drawing/2014/main" id="{7F69E7B0-9924-44C0-9986-FB9E80AFC4F6}"/>
                </a:ext>
              </a:extLst>
            </p:cNvPr>
            <p:cNvGraphicFramePr>
              <a:graphicFrameLocks noChangeAspect="1"/>
            </p:cNvGraphicFramePr>
            <p:nvPr/>
          </p:nvGraphicFramePr>
          <p:xfrm>
            <a:off x="1200" y="1344"/>
            <a:ext cx="4262" cy="2818"/>
          </p:xfrm>
          <a:graphic>
            <a:graphicData uri="http://schemas.openxmlformats.org/presentationml/2006/ole">
              <mc:AlternateContent xmlns:mc="http://schemas.openxmlformats.org/markup-compatibility/2006">
                <mc:Choice xmlns:v="urn:schemas-microsoft-com:vml" Requires="v">
                  <p:oleObj spid="_x0000_s1035" name="Visio" r:id="rId4" imgW="9352178" imgH="6326124" progId="Visio.Drawing.11">
                    <p:embed/>
                  </p:oleObj>
                </mc:Choice>
                <mc:Fallback>
                  <p:oleObj name="Visio" r:id="rId4" imgW="9352178" imgH="6326124" progId="Visio.Drawing.11">
                    <p:embed/>
                    <p:pic>
                      <p:nvPicPr>
                        <p:cNvPr id="1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 y="1344"/>
                          <a:ext cx="4262" cy="2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5">
              <a:extLst>
                <a:ext uri="{FF2B5EF4-FFF2-40B4-BE49-F238E27FC236}">
                  <a16:creationId xmlns:a16="http://schemas.microsoft.com/office/drawing/2014/main" id="{0AE4666B-4DDF-4320-864A-604AFEBA5F63}"/>
                </a:ext>
              </a:extLst>
            </p:cNvPr>
            <p:cNvSpPr txBox="1">
              <a:spLocks noChangeArrowheads="1"/>
            </p:cNvSpPr>
            <p:nvPr/>
          </p:nvSpPr>
          <p:spPr bwMode="auto">
            <a:xfrm>
              <a:off x="2640" y="3696"/>
              <a:ext cx="2581" cy="288"/>
            </a:xfrm>
            <a:prstGeom prst="rect">
              <a:avLst/>
            </a:prstGeom>
            <a:noFill/>
            <a:ln w="9525">
              <a:noFill/>
              <a:miter lim="800000"/>
              <a:headEnd/>
              <a:tailEnd/>
            </a:ln>
          </p:spPr>
          <p:txBody>
            <a:bodyPr wrap="none">
              <a:spAutoFit/>
            </a:bodyPr>
            <a:lstStyle/>
            <a:p>
              <a:pPr algn="r" rtl="1"/>
              <a:r>
                <a:rPr lang="fa-IR" b="1" dirty="0">
                  <a:solidFill>
                    <a:srgbClr val="002060"/>
                  </a:solidFill>
                  <a:latin typeface="Comic Sans MS" pitchFamily="66" charset="0"/>
                  <a:cs typeface="B Nazanin" pitchFamily="2" charset="-78"/>
                </a:rPr>
                <a:t>نمونه اي از يک </a:t>
              </a:r>
              <a:r>
                <a:rPr lang="en-US" b="1" dirty="0">
                  <a:solidFill>
                    <a:srgbClr val="002060"/>
                  </a:solidFill>
                  <a:latin typeface="Times New Roman" pitchFamily="18" charset="0"/>
                  <a:cs typeface="Times New Roman" pitchFamily="18" charset="0"/>
                </a:rPr>
                <a:t>TPS</a:t>
              </a:r>
              <a:r>
                <a:rPr lang="fa-IR" b="1" dirty="0">
                  <a:solidFill>
                    <a:srgbClr val="002060"/>
                  </a:solidFill>
                  <a:latin typeface="Comic Sans MS" pitchFamily="66" charset="0"/>
                  <a:cs typeface="B Nazanin" pitchFamily="2" charset="-78"/>
                </a:rPr>
                <a:t> حقوق و دستمزد</a:t>
              </a:r>
              <a:endParaRPr lang="en-US" u="sng" dirty="0">
                <a:solidFill>
                  <a:srgbClr val="002060"/>
                </a:solidFill>
                <a:latin typeface="Comic Sans MS" pitchFamily="66" charset="0"/>
                <a:cs typeface="B Nazanin" pitchFamily="2" charset="-78"/>
              </a:endParaRPr>
            </a:p>
          </p:txBody>
        </p:sp>
      </p:grpSp>
    </p:spTree>
    <p:extLst>
      <p:ext uri="{BB962C8B-B14F-4D97-AF65-F5344CB8AC3E}">
        <p14:creationId xmlns:p14="http://schemas.microsoft.com/office/powerpoint/2010/main" val="1817371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4B178-0F49-4299-A6EB-7FDDFE0ED066}"/>
              </a:ext>
            </a:extLst>
          </p:cNvPr>
          <p:cNvSpPr>
            <a:spLocks noGrp="1"/>
          </p:cNvSpPr>
          <p:nvPr>
            <p:ph type="title"/>
          </p:nvPr>
        </p:nvSpPr>
        <p:spPr/>
        <p:txBody>
          <a:bodyPr/>
          <a:lstStyle/>
          <a:p>
            <a:pPr algn="r" rtl="1"/>
            <a:r>
              <a:rPr lang="fa-IR" b="1" dirty="0">
                <a:solidFill>
                  <a:srgbClr val="002060"/>
                </a:solidFill>
              </a:rPr>
              <a:t>سيستمهاي مبتني بر دانش (</a:t>
            </a:r>
            <a:r>
              <a:rPr lang="en-US" b="1" dirty="0">
                <a:solidFill>
                  <a:srgbClr val="002060"/>
                </a:solidFill>
              </a:rPr>
              <a:t>KWS</a:t>
            </a:r>
            <a:r>
              <a:rPr lang="fa-IR" b="1" dirty="0">
                <a:solidFill>
                  <a:srgbClr val="002060"/>
                </a:solidFill>
              </a:rPr>
              <a:t>)</a:t>
            </a:r>
            <a:endParaRPr lang="en-US" dirty="0"/>
          </a:p>
        </p:txBody>
      </p:sp>
      <p:sp>
        <p:nvSpPr>
          <p:cNvPr id="3" name="Content Placeholder 2">
            <a:extLst>
              <a:ext uri="{FF2B5EF4-FFF2-40B4-BE49-F238E27FC236}">
                <a16:creationId xmlns:a16="http://schemas.microsoft.com/office/drawing/2014/main" id="{71DF9D9B-4F55-462D-971D-853F143DE4EF}"/>
              </a:ext>
            </a:extLst>
          </p:cNvPr>
          <p:cNvSpPr>
            <a:spLocks noGrp="1"/>
          </p:cNvSpPr>
          <p:nvPr>
            <p:ph idx="1"/>
          </p:nvPr>
        </p:nvSpPr>
        <p:spPr/>
        <p:txBody>
          <a:bodyPr>
            <a:normAutofit/>
          </a:bodyPr>
          <a:lstStyle/>
          <a:p>
            <a:pPr lvl="1"/>
            <a:r>
              <a:rPr lang="ar-SA" sz="3200" dirty="0"/>
              <a:t>سيستمهاي </a:t>
            </a:r>
            <a:r>
              <a:rPr lang="en-US" sz="3200" dirty="0"/>
              <a:t>KWS</a:t>
            </a:r>
            <a:r>
              <a:rPr lang="ar-SA" sz="3200" dirty="0"/>
              <a:t> سيستمهاي </a:t>
            </a:r>
            <a:r>
              <a:rPr lang="en-US" sz="3200" dirty="0"/>
              <a:t>TPS</a:t>
            </a:r>
            <a:r>
              <a:rPr lang="ar-SA" sz="3200" dirty="0"/>
              <a:t> هستند كه فعاليتهاي مهندسي و تخصصي را پشتيباني مي كنند و كاربران آنها داراي تحصيلات و دانش موردنظر كه معمولا به صورت دانشگاهي است هستند.</a:t>
            </a:r>
          </a:p>
          <a:p>
            <a:pPr lvl="1"/>
            <a:r>
              <a:rPr lang="fa-IR" sz="3200" b="1" dirty="0">
                <a:solidFill>
                  <a:srgbClr val="002060"/>
                </a:solidFill>
              </a:rPr>
              <a:t>اطلاعات ورودي:</a:t>
            </a:r>
            <a:r>
              <a:rPr lang="fa-IR" sz="3200" dirty="0"/>
              <a:t> مشخصات طراحي</a:t>
            </a:r>
          </a:p>
          <a:p>
            <a:pPr lvl="1"/>
            <a:r>
              <a:rPr lang="fa-IR" sz="3200" b="1" dirty="0">
                <a:solidFill>
                  <a:srgbClr val="002060"/>
                </a:solidFill>
              </a:rPr>
              <a:t>پردازش:</a:t>
            </a:r>
            <a:r>
              <a:rPr lang="fa-IR" sz="3200" dirty="0">
                <a:solidFill>
                  <a:srgbClr val="002060"/>
                </a:solidFill>
              </a:rPr>
              <a:t> </a:t>
            </a:r>
            <a:r>
              <a:rPr lang="fa-IR" sz="3200" dirty="0"/>
              <a:t>مدلسازي</a:t>
            </a:r>
            <a:r>
              <a:rPr lang="en-US" sz="3200" dirty="0"/>
              <a:t> </a:t>
            </a:r>
            <a:endParaRPr lang="fa-IR" sz="3200" dirty="0"/>
          </a:p>
          <a:p>
            <a:pPr lvl="1"/>
            <a:r>
              <a:rPr lang="fa-IR" sz="3200" b="1" dirty="0">
                <a:solidFill>
                  <a:srgbClr val="002060"/>
                </a:solidFill>
              </a:rPr>
              <a:t>اطلاعات خروجي:</a:t>
            </a:r>
            <a:r>
              <a:rPr lang="fa-IR" sz="3200" dirty="0">
                <a:solidFill>
                  <a:srgbClr val="002060"/>
                </a:solidFill>
              </a:rPr>
              <a:t> </a:t>
            </a:r>
            <a:r>
              <a:rPr lang="fa-IR" sz="3200" dirty="0"/>
              <a:t>طرح و برنامه، نمودار و گراف و ...</a:t>
            </a:r>
            <a:r>
              <a:rPr lang="en-US" sz="3200" dirty="0"/>
              <a:t> </a:t>
            </a:r>
            <a:endParaRPr lang="fa-IR" sz="3200" dirty="0"/>
          </a:p>
          <a:p>
            <a:pPr lvl="1"/>
            <a:r>
              <a:rPr lang="fa-IR" sz="3200" b="1" dirty="0">
                <a:solidFill>
                  <a:srgbClr val="002060"/>
                </a:solidFill>
              </a:rPr>
              <a:t>کاربران:</a:t>
            </a:r>
            <a:r>
              <a:rPr lang="fa-IR" sz="3200" dirty="0">
                <a:solidFill>
                  <a:srgbClr val="002060"/>
                </a:solidFill>
              </a:rPr>
              <a:t> </a:t>
            </a:r>
            <a:r>
              <a:rPr lang="fa-IR" sz="3200" dirty="0"/>
              <a:t>كارشناسان و متخصصين، مشاورين</a:t>
            </a:r>
          </a:p>
          <a:p>
            <a:pPr lvl="1"/>
            <a:r>
              <a:rPr lang="fa-IR" sz="3200" b="1" dirty="0">
                <a:solidFill>
                  <a:srgbClr val="002060"/>
                </a:solidFill>
              </a:rPr>
              <a:t>مثال:</a:t>
            </a:r>
            <a:r>
              <a:rPr lang="fa-IR" sz="3200" dirty="0"/>
              <a:t> اتوكد، برنامه ريزي و كنترل پروژه و ...</a:t>
            </a:r>
            <a:endParaRPr lang="en-US" sz="3200" dirty="0"/>
          </a:p>
          <a:p>
            <a:endParaRPr lang="en-US" dirty="0"/>
          </a:p>
        </p:txBody>
      </p:sp>
    </p:spTree>
    <p:extLst>
      <p:ext uri="{BB962C8B-B14F-4D97-AF65-F5344CB8AC3E}">
        <p14:creationId xmlns:p14="http://schemas.microsoft.com/office/powerpoint/2010/main" val="3157534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200A6-A558-4840-B42C-162CFEC5A7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9B7610-AEEE-4944-9CBD-3FA251FAB6E4}"/>
              </a:ext>
            </a:extLst>
          </p:cNvPr>
          <p:cNvSpPr>
            <a:spLocks noGrp="1"/>
          </p:cNvSpPr>
          <p:nvPr>
            <p:ph idx="1"/>
          </p:nvPr>
        </p:nvSpPr>
        <p:spPr/>
        <p:txBody>
          <a:bodyPr/>
          <a:lstStyle/>
          <a:p>
            <a:r>
              <a:rPr lang="fa-IR" b="1" dirty="0">
                <a:solidFill>
                  <a:srgbClr val="002060"/>
                </a:solidFill>
              </a:rPr>
              <a:t>سيستمهاي اداري (</a:t>
            </a:r>
            <a:r>
              <a:rPr lang="en-US" b="1" dirty="0">
                <a:solidFill>
                  <a:srgbClr val="002060"/>
                </a:solidFill>
              </a:rPr>
              <a:t>OAS</a:t>
            </a:r>
            <a:r>
              <a:rPr lang="fa-IR" b="1" dirty="0">
                <a:solidFill>
                  <a:srgbClr val="002060"/>
                </a:solidFill>
              </a:rPr>
              <a:t>) و سيستمهاي مبتني بر دانش (</a:t>
            </a:r>
            <a:r>
              <a:rPr lang="en-US" b="1" dirty="0">
                <a:solidFill>
                  <a:srgbClr val="002060"/>
                </a:solidFill>
              </a:rPr>
              <a:t>KWS</a:t>
            </a:r>
            <a:r>
              <a:rPr lang="fa-IR" b="1" dirty="0">
                <a:solidFill>
                  <a:srgbClr val="002060"/>
                </a:solidFill>
              </a:rPr>
              <a:t>)</a:t>
            </a:r>
          </a:p>
          <a:p>
            <a:pPr lvl="1"/>
            <a:r>
              <a:rPr lang="fa-IR" dirty="0"/>
              <a:t>سيستمهاي </a:t>
            </a:r>
            <a:r>
              <a:rPr lang="en-US" dirty="0"/>
              <a:t>KWS</a:t>
            </a:r>
            <a:r>
              <a:rPr lang="fa-IR" dirty="0"/>
              <a:t> سيستمهاي </a:t>
            </a:r>
            <a:r>
              <a:rPr lang="en-US" dirty="0"/>
              <a:t>TPS</a:t>
            </a:r>
            <a:r>
              <a:rPr lang="fa-IR" dirty="0"/>
              <a:t> هستند كه فعاليتهاي مهندسي و تخصصي را پشتيباني مي كنند و كاربران آنها داراي تحصيلات و دانش موردنظر كه معمولا به صورت دانشگاهي است هستند.</a:t>
            </a:r>
          </a:p>
          <a:p>
            <a:pPr lvl="1"/>
            <a:r>
              <a:rPr lang="fa-IR" dirty="0"/>
              <a:t>سيستمهاي اداري (</a:t>
            </a:r>
            <a:r>
              <a:rPr lang="en-US" dirty="0"/>
              <a:t>OAS</a:t>
            </a:r>
            <a:r>
              <a:rPr lang="fa-IR" dirty="0"/>
              <a:t>)سيستمهايي هستند كه امور اداري و روزمره سازمان را پشتيباني مي كنند و كاربران آن منشي ها و اپراتورها هستند.</a:t>
            </a:r>
          </a:p>
          <a:p>
            <a:endParaRPr lang="en-US" dirty="0"/>
          </a:p>
        </p:txBody>
      </p:sp>
    </p:spTree>
    <p:extLst>
      <p:ext uri="{BB962C8B-B14F-4D97-AF65-F5344CB8AC3E}">
        <p14:creationId xmlns:p14="http://schemas.microsoft.com/office/powerpoint/2010/main" val="1222841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BD4A-0189-4795-9C88-F11631CA69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8F8AB0-0818-4392-8582-35628BF6CE77}"/>
              </a:ext>
            </a:extLst>
          </p:cNvPr>
          <p:cNvSpPr>
            <a:spLocks noGrp="1"/>
          </p:cNvSpPr>
          <p:nvPr>
            <p:ph idx="1"/>
          </p:nvPr>
        </p:nvSpPr>
        <p:spPr/>
        <p:txBody>
          <a:bodyPr/>
          <a:lstStyle/>
          <a:p>
            <a:r>
              <a:rPr lang="fa-IR" b="1" dirty="0">
                <a:solidFill>
                  <a:srgbClr val="002060"/>
                </a:solidFill>
              </a:rPr>
              <a:t>سيستمهاي اطلاعات مديريت (</a:t>
            </a:r>
            <a:r>
              <a:rPr lang="en-US" b="1" dirty="0">
                <a:solidFill>
                  <a:srgbClr val="002060"/>
                </a:solidFill>
                <a:latin typeface="Times New Roman" pitchFamily="18" charset="0"/>
                <a:cs typeface="Times New Roman" pitchFamily="18" charset="0"/>
              </a:rPr>
              <a:t>MIS</a:t>
            </a:r>
            <a:r>
              <a:rPr lang="fa-IR" b="1" dirty="0">
                <a:solidFill>
                  <a:srgbClr val="002060"/>
                </a:solidFill>
              </a:rPr>
              <a:t>)</a:t>
            </a:r>
          </a:p>
          <a:p>
            <a:pPr lvl="1"/>
            <a:r>
              <a:rPr lang="fa-IR" sz="3200" dirty="0"/>
              <a:t>وظايف برنامه ريزي، کنترل، و تصميم گيري در سطح مديران مياني را از طريق تأمين گزارشات از عملکرد جاري و گذشته سازمان پشتيباني مي کند.</a:t>
            </a:r>
          </a:p>
          <a:p>
            <a:pPr lvl="1"/>
            <a:r>
              <a:rPr lang="fa-IR" sz="3200" b="1" dirty="0">
                <a:solidFill>
                  <a:srgbClr val="002060"/>
                </a:solidFill>
              </a:rPr>
              <a:t>اطلاعات ورودي:</a:t>
            </a:r>
            <a:r>
              <a:rPr lang="fa-IR" sz="3200" dirty="0"/>
              <a:t> داده هاي خلاصه عمليات، داده حجيم، مدلهاي ساده</a:t>
            </a:r>
            <a:r>
              <a:rPr lang="en-US" sz="3200" dirty="0"/>
              <a:t> </a:t>
            </a:r>
            <a:endParaRPr lang="fa-IR" sz="3200" dirty="0"/>
          </a:p>
          <a:p>
            <a:pPr lvl="1"/>
            <a:r>
              <a:rPr lang="fa-IR" sz="3200" b="1" dirty="0">
                <a:solidFill>
                  <a:srgbClr val="002060"/>
                </a:solidFill>
              </a:rPr>
              <a:t>پردازش:</a:t>
            </a:r>
            <a:r>
              <a:rPr lang="fa-IR" sz="3200" dirty="0">
                <a:solidFill>
                  <a:srgbClr val="002060"/>
                </a:solidFill>
              </a:rPr>
              <a:t> </a:t>
            </a:r>
            <a:r>
              <a:rPr lang="fa-IR" sz="3200" dirty="0"/>
              <a:t>گزارشات ثابت، مدلهاي ساده، تحليلهاي ساده</a:t>
            </a:r>
            <a:r>
              <a:rPr lang="en-US" sz="3200" dirty="0"/>
              <a:t> </a:t>
            </a:r>
            <a:endParaRPr lang="fa-IR" sz="3200" dirty="0"/>
          </a:p>
          <a:p>
            <a:pPr lvl="1"/>
            <a:r>
              <a:rPr lang="fa-IR" sz="3200" b="1" dirty="0">
                <a:solidFill>
                  <a:srgbClr val="002060"/>
                </a:solidFill>
              </a:rPr>
              <a:t>اطلاعات خروجي:</a:t>
            </a:r>
            <a:r>
              <a:rPr lang="fa-IR" sz="3200" dirty="0">
                <a:solidFill>
                  <a:srgbClr val="002060"/>
                </a:solidFill>
              </a:rPr>
              <a:t> </a:t>
            </a:r>
            <a:r>
              <a:rPr lang="fa-IR" sz="3200" dirty="0"/>
              <a:t>گزارشات خلاصه و موارد خاص</a:t>
            </a:r>
            <a:r>
              <a:rPr lang="en-US" sz="3200" dirty="0"/>
              <a:t> </a:t>
            </a:r>
            <a:endParaRPr lang="fa-IR" sz="3200" dirty="0"/>
          </a:p>
          <a:p>
            <a:pPr lvl="1"/>
            <a:r>
              <a:rPr lang="fa-IR" sz="3200" b="1" dirty="0">
                <a:solidFill>
                  <a:srgbClr val="002060"/>
                </a:solidFill>
              </a:rPr>
              <a:t>کاربران:</a:t>
            </a:r>
            <a:r>
              <a:rPr lang="fa-IR" sz="3200" dirty="0">
                <a:solidFill>
                  <a:srgbClr val="002060"/>
                </a:solidFill>
              </a:rPr>
              <a:t> </a:t>
            </a:r>
            <a:r>
              <a:rPr lang="fa-IR" sz="3200" dirty="0"/>
              <a:t>مديران رده مياني</a:t>
            </a:r>
            <a:r>
              <a:rPr lang="en-US" sz="3200" dirty="0"/>
              <a:t> </a:t>
            </a:r>
          </a:p>
          <a:p>
            <a:endParaRPr lang="en-US" dirty="0"/>
          </a:p>
        </p:txBody>
      </p:sp>
    </p:spTree>
    <p:extLst>
      <p:ext uri="{BB962C8B-B14F-4D97-AF65-F5344CB8AC3E}">
        <p14:creationId xmlns:p14="http://schemas.microsoft.com/office/powerpoint/2010/main" val="3597062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15EEE-6D67-4679-B927-1BD5E5FA55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336E1D-E17B-4F60-908D-18E1570D5204}"/>
              </a:ext>
            </a:extLst>
          </p:cNvPr>
          <p:cNvSpPr>
            <a:spLocks noGrp="1"/>
          </p:cNvSpPr>
          <p:nvPr>
            <p:ph idx="1"/>
          </p:nvPr>
        </p:nvSpPr>
        <p:spPr/>
        <p:txBody>
          <a:bodyPr>
            <a:normAutofit lnSpcReduction="10000"/>
          </a:bodyPr>
          <a:lstStyle/>
          <a:p>
            <a:r>
              <a:rPr lang="fa-IR" b="1" dirty="0">
                <a:solidFill>
                  <a:srgbClr val="002060"/>
                </a:solidFill>
              </a:rPr>
              <a:t>سيستمهاي اطلاعات مديريت (</a:t>
            </a:r>
            <a:r>
              <a:rPr lang="en-US" b="1" dirty="0">
                <a:solidFill>
                  <a:srgbClr val="002060"/>
                </a:solidFill>
                <a:latin typeface="Times New Roman" pitchFamily="18" charset="0"/>
                <a:cs typeface="Times New Roman" pitchFamily="18" charset="0"/>
              </a:rPr>
              <a:t>MIS</a:t>
            </a:r>
            <a:r>
              <a:rPr lang="fa-IR" b="1" dirty="0">
                <a:solidFill>
                  <a:srgbClr val="002060"/>
                </a:solidFill>
              </a:rPr>
              <a:t>)</a:t>
            </a:r>
          </a:p>
          <a:p>
            <a:pPr lvl="1"/>
            <a:r>
              <a:rPr lang="fa-IR" sz="3200" dirty="0"/>
              <a:t>كاربرد در </a:t>
            </a:r>
            <a:r>
              <a:rPr lang="fa-IR" sz="3200" dirty="0">
                <a:solidFill>
                  <a:srgbClr val="FF0000"/>
                </a:solidFill>
              </a:rPr>
              <a:t>سطح مديريت</a:t>
            </a:r>
          </a:p>
          <a:p>
            <a:pPr lvl="1"/>
            <a:r>
              <a:rPr lang="fa-IR" sz="3200" dirty="0"/>
              <a:t>تهيه </a:t>
            </a:r>
            <a:r>
              <a:rPr lang="fa-IR" sz="3200" dirty="0">
                <a:solidFill>
                  <a:srgbClr val="FF0000"/>
                </a:solidFill>
              </a:rPr>
              <a:t>گزارشهاي خلاصه</a:t>
            </a:r>
            <a:r>
              <a:rPr lang="fa-IR" sz="3200" dirty="0"/>
              <a:t> براي </a:t>
            </a:r>
            <a:r>
              <a:rPr lang="fa-IR" sz="3200" dirty="0">
                <a:solidFill>
                  <a:srgbClr val="FF0000"/>
                </a:solidFill>
              </a:rPr>
              <a:t>مديريت</a:t>
            </a:r>
          </a:p>
          <a:p>
            <a:pPr lvl="1"/>
            <a:r>
              <a:rPr lang="en-US" sz="3200" dirty="0"/>
              <a:t>MIS</a:t>
            </a:r>
            <a:r>
              <a:rPr lang="fa-IR" sz="3200" dirty="0"/>
              <a:t> مبتني بر </a:t>
            </a:r>
            <a:r>
              <a:rPr lang="fa-IR" sz="3200" dirty="0">
                <a:solidFill>
                  <a:srgbClr val="FF0000"/>
                </a:solidFill>
              </a:rPr>
              <a:t>اطلاعات داخل سازمان</a:t>
            </a:r>
            <a:r>
              <a:rPr lang="fa-IR" sz="3200" dirty="0"/>
              <a:t> است.</a:t>
            </a:r>
          </a:p>
          <a:p>
            <a:pPr lvl="1"/>
            <a:r>
              <a:rPr lang="fa-IR" sz="3200" dirty="0"/>
              <a:t>معمولا </a:t>
            </a:r>
            <a:r>
              <a:rPr lang="fa-IR" sz="3200" dirty="0">
                <a:solidFill>
                  <a:srgbClr val="FF0000"/>
                </a:solidFill>
              </a:rPr>
              <a:t>داده هاي</a:t>
            </a:r>
            <a:r>
              <a:rPr lang="fa-IR" sz="3200" dirty="0"/>
              <a:t> خود را از </a:t>
            </a:r>
            <a:r>
              <a:rPr lang="fa-IR" sz="3200" dirty="0">
                <a:solidFill>
                  <a:srgbClr val="FF0000"/>
                </a:solidFill>
              </a:rPr>
              <a:t>سيستمهاي </a:t>
            </a:r>
            <a:r>
              <a:rPr lang="en-US" sz="3200" dirty="0">
                <a:solidFill>
                  <a:srgbClr val="FF0000"/>
                </a:solidFill>
              </a:rPr>
              <a:t>TPS</a:t>
            </a:r>
            <a:r>
              <a:rPr lang="fa-IR" sz="3200" dirty="0"/>
              <a:t> دريافت مي كند.</a:t>
            </a:r>
          </a:p>
          <a:p>
            <a:pPr lvl="1"/>
            <a:r>
              <a:rPr lang="fa-IR" sz="3200" dirty="0"/>
              <a:t>معمولا گزارشها به صورت </a:t>
            </a:r>
            <a:r>
              <a:rPr lang="fa-IR" sz="3200" dirty="0">
                <a:solidFill>
                  <a:srgbClr val="FF0000"/>
                </a:solidFill>
              </a:rPr>
              <a:t>هفتگي يا ماهانه</a:t>
            </a:r>
            <a:r>
              <a:rPr lang="fa-IR" sz="3200" dirty="0"/>
              <a:t> است.</a:t>
            </a:r>
          </a:p>
          <a:p>
            <a:pPr lvl="1"/>
            <a:r>
              <a:rPr lang="fa-IR" sz="3200" dirty="0"/>
              <a:t>مبتني بر </a:t>
            </a:r>
            <a:r>
              <a:rPr lang="fa-IR" sz="3200" dirty="0">
                <a:solidFill>
                  <a:srgbClr val="FF0000"/>
                </a:solidFill>
              </a:rPr>
              <a:t>داده هاي گذشته و حال</a:t>
            </a:r>
            <a:r>
              <a:rPr lang="fa-IR" sz="3200" dirty="0"/>
              <a:t> </a:t>
            </a:r>
            <a:r>
              <a:rPr lang="fa-IR" sz="3200" dirty="0">
                <a:solidFill>
                  <a:srgbClr val="FF0000"/>
                </a:solidFill>
              </a:rPr>
              <a:t>حاضر</a:t>
            </a:r>
            <a:r>
              <a:rPr lang="fa-IR" sz="3200" dirty="0"/>
              <a:t> است.</a:t>
            </a:r>
          </a:p>
          <a:p>
            <a:pPr lvl="1"/>
            <a:r>
              <a:rPr lang="fa-IR" sz="3200" dirty="0"/>
              <a:t>مرتبط با تصميمات </a:t>
            </a:r>
            <a:r>
              <a:rPr lang="fa-IR" sz="3200" dirty="0">
                <a:solidFill>
                  <a:srgbClr val="FF0000"/>
                </a:solidFill>
              </a:rPr>
              <a:t>ساختيافته و نيمه ساختيافته</a:t>
            </a:r>
            <a:r>
              <a:rPr lang="fa-IR" sz="3200" dirty="0"/>
              <a:t> است.</a:t>
            </a:r>
          </a:p>
          <a:p>
            <a:pPr lvl="1"/>
            <a:r>
              <a:rPr lang="fa-IR" sz="3200" dirty="0"/>
              <a:t>جنس </a:t>
            </a:r>
            <a:r>
              <a:rPr lang="fa-IR" sz="3200" dirty="0">
                <a:solidFill>
                  <a:srgbClr val="FF0000"/>
                </a:solidFill>
              </a:rPr>
              <a:t>گزارشها</a:t>
            </a:r>
            <a:r>
              <a:rPr lang="fa-IR" sz="3200" dirty="0"/>
              <a:t> از نوع </a:t>
            </a:r>
            <a:r>
              <a:rPr lang="fa-IR" sz="3200" dirty="0">
                <a:solidFill>
                  <a:srgbClr val="FF0000"/>
                </a:solidFill>
              </a:rPr>
              <a:t>كنترلي</a:t>
            </a:r>
            <a:r>
              <a:rPr lang="fa-IR" sz="3200" dirty="0"/>
              <a:t> است.</a:t>
            </a:r>
          </a:p>
          <a:p>
            <a:endParaRPr lang="fa-IR" b="1" dirty="0">
              <a:solidFill>
                <a:srgbClr val="002060"/>
              </a:solidFill>
            </a:endParaRPr>
          </a:p>
          <a:p>
            <a:endParaRPr lang="en-US" dirty="0"/>
          </a:p>
        </p:txBody>
      </p:sp>
    </p:spTree>
    <p:extLst>
      <p:ext uri="{BB962C8B-B14F-4D97-AF65-F5344CB8AC3E}">
        <p14:creationId xmlns:p14="http://schemas.microsoft.com/office/powerpoint/2010/main" val="1759674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63F43-48C5-4669-BF08-4B78B7B2086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37F087-FE95-4A1F-81E1-3F394F3441BC}"/>
              </a:ext>
            </a:extLst>
          </p:cNvPr>
          <p:cNvSpPr>
            <a:spLocks noGrp="1"/>
          </p:cNvSpPr>
          <p:nvPr>
            <p:ph idx="1"/>
          </p:nvPr>
        </p:nvSpPr>
        <p:spPr/>
        <p:txBody>
          <a:bodyPr/>
          <a:lstStyle/>
          <a:p>
            <a:endParaRPr lang="en-US" dirty="0"/>
          </a:p>
        </p:txBody>
      </p:sp>
      <p:grpSp>
        <p:nvGrpSpPr>
          <p:cNvPr id="7" name="Group 6">
            <a:extLst>
              <a:ext uri="{FF2B5EF4-FFF2-40B4-BE49-F238E27FC236}">
                <a16:creationId xmlns:a16="http://schemas.microsoft.com/office/drawing/2014/main" id="{648EB5FB-AAA0-4DFB-9FBB-93AD46C722DE}"/>
              </a:ext>
            </a:extLst>
          </p:cNvPr>
          <p:cNvGrpSpPr>
            <a:grpSpLocks/>
          </p:cNvGrpSpPr>
          <p:nvPr/>
        </p:nvGrpSpPr>
        <p:grpSpPr bwMode="auto">
          <a:xfrm>
            <a:off x="1143000" y="2286000"/>
            <a:ext cx="7239000" cy="4191000"/>
            <a:chOff x="720" y="1440"/>
            <a:chExt cx="4560" cy="2640"/>
          </a:xfrm>
        </p:grpSpPr>
        <p:graphicFrame>
          <p:nvGraphicFramePr>
            <p:cNvPr id="8" name="Object 4">
              <a:extLst>
                <a:ext uri="{FF2B5EF4-FFF2-40B4-BE49-F238E27FC236}">
                  <a16:creationId xmlns:a16="http://schemas.microsoft.com/office/drawing/2014/main" id="{02B1FC51-6ECC-4069-BE65-3253202AEBC3}"/>
                </a:ext>
              </a:extLst>
            </p:cNvPr>
            <p:cNvGraphicFramePr>
              <a:graphicFrameLocks noChangeAspect="1"/>
            </p:cNvGraphicFramePr>
            <p:nvPr/>
          </p:nvGraphicFramePr>
          <p:xfrm>
            <a:off x="720" y="1440"/>
            <a:ext cx="4560" cy="2380"/>
          </p:xfrm>
          <a:graphic>
            <a:graphicData uri="http://schemas.openxmlformats.org/presentationml/2006/ole">
              <mc:AlternateContent xmlns:mc="http://schemas.openxmlformats.org/markup-compatibility/2006">
                <mc:Choice xmlns:v="urn:schemas-microsoft-com:vml" Requires="v">
                  <p:oleObj spid="_x0000_s3081" name="Visio" r:id="rId3" imgW="11522659" imgH="6012180" progId="Visio.Drawing.11">
                    <p:embed/>
                  </p:oleObj>
                </mc:Choice>
                <mc:Fallback>
                  <p:oleObj name="Visio" r:id="rId3" imgW="11522659" imgH="6012180" progId="Visio.Drawing.11">
                    <p:embed/>
                    <p:pic>
                      <p:nvPicPr>
                        <p:cNvPr id="1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1440"/>
                          <a:ext cx="4560" cy="2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5">
              <a:extLst>
                <a:ext uri="{FF2B5EF4-FFF2-40B4-BE49-F238E27FC236}">
                  <a16:creationId xmlns:a16="http://schemas.microsoft.com/office/drawing/2014/main" id="{1948CFDE-F18C-4DB2-B10E-A6B27B10D137}"/>
                </a:ext>
              </a:extLst>
            </p:cNvPr>
            <p:cNvSpPr txBox="1">
              <a:spLocks noChangeArrowheads="1"/>
            </p:cNvSpPr>
            <p:nvPr/>
          </p:nvSpPr>
          <p:spPr bwMode="auto">
            <a:xfrm>
              <a:off x="1056" y="3792"/>
              <a:ext cx="3552" cy="288"/>
            </a:xfrm>
            <a:prstGeom prst="rect">
              <a:avLst/>
            </a:prstGeom>
            <a:noFill/>
            <a:ln w="9525">
              <a:noFill/>
              <a:miter lim="800000"/>
              <a:headEnd/>
              <a:tailEnd/>
            </a:ln>
          </p:spPr>
          <p:txBody>
            <a:bodyPr wrap="none">
              <a:spAutoFit/>
            </a:bodyPr>
            <a:lstStyle/>
            <a:p>
              <a:pPr algn="ctr" rtl="1"/>
              <a:r>
                <a:rPr lang="fa-IR" b="1">
                  <a:solidFill>
                    <a:srgbClr val="002060"/>
                  </a:solidFill>
                  <a:latin typeface="Comic Sans MS" pitchFamily="66" charset="0"/>
                  <a:cs typeface="B Nazanin" pitchFamily="2" charset="-78"/>
                </a:rPr>
                <a:t>چگونگي دريافت داده هاي </a:t>
              </a:r>
              <a:r>
                <a:rPr lang="en-US" b="1">
                  <a:solidFill>
                    <a:srgbClr val="002060"/>
                  </a:solidFill>
                  <a:latin typeface="Times New Roman" pitchFamily="18" charset="0"/>
                  <a:cs typeface="Times New Roman" pitchFamily="18" charset="0"/>
                </a:rPr>
                <a:t>MIS</a:t>
              </a:r>
              <a:r>
                <a:rPr lang="fa-IR" b="1">
                  <a:solidFill>
                    <a:srgbClr val="002060"/>
                  </a:solidFill>
                  <a:latin typeface="Comic Sans MS" pitchFamily="66" charset="0"/>
                  <a:cs typeface="B Nazanin" pitchFamily="2" charset="-78"/>
                </a:rPr>
                <a:t> از </a:t>
              </a:r>
              <a:r>
                <a:rPr lang="en-US" b="1">
                  <a:solidFill>
                    <a:srgbClr val="002060"/>
                  </a:solidFill>
                  <a:latin typeface="Times New Roman" pitchFamily="18" charset="0"/>
                  <a:cs typeface="Times New Roman" pitchFamily="18" charset="0"/>
                </a:rPr>
                <a:t>TPS</a:t>
              </a:r>
              <a:r>
                <a:rPr lang="fa-IR" b="1">
                  <a:solidFill>
                    <a:srgbClr val="002060"/>
                  </a:solidFill>
                  <a:latin typeface="Comic Sans MS" pitchFamily="66" charset="0"/>
                  <a:cs typeface="B Nazanin" pitchFamily="2" charset="-78"/>
                </a:rPr>
                <a:t>هاي سازمان</a:t>
              </a:r>
              <a:endParaRPr lang="en-US" u="sng">
                <a:solidFill>
                  <a:srgbClr val="002060"/>
                </a:solidFill>
                <a:latin typeface="Comic Sans MS" pitchFamily="66" charset="0"/>
                <a:cs typeface="B Nazanin" pitchFamily="2" charset="-78"/>
              </a:endParaRPr>
            </a:p>
          </p:txBody>
        </p:sp>
      </p:grpSp>
    </p:spTree>
    <p:extLst>
      <p:ext uri="{BB962C8B-B14F-4D97-AF65-F5344CB8AC3E}">
        <p14:creationId xmlns:p14="http://schemas.microsoft.com/office/powerpoint/2010/main" val="55395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7390E-8515-4862-9B4F-4AE93C74EE61}"/>
              </a:ext>
            </a:extLst>
          </p:cNvPr>
          <p:cNvSpPr>
            <a:spLocks noGrp="1"/>
          </p:cNvSpPr>
          <p:nvPr>
            <p:ph type="title"/>
          </p:nvPr>
        </p:nvSpPr>
        <p:spPr/>
        <p:txBody>
          <a:bodyPr/>
          <a:lstStyle/>
          <a:p>
            <a:r>
              <a:rPr lang="fa-IR" dirty="0"/>
              <a:t>تاریخچه هوش تجاری</a:t>
            </a:r>
            <a:endParaRPr lang="en-US" dirty="0"/>
          </a:p>
        </p:txBody>
      </p:sp>
      <p:sp>
        <p:nvSpPr>
          <p:cNvPr id="3" name="Content Placeholder 2">
            <a:extLst>
              <a:ext uri="{FF2B5EF4-FFF2-40B4-BE49-F238E27FC236}">
                <a16:creationId xmlns:a16="http://schemas.microsoft.com/office/drawing/2014/main" id="{6E56F077-7C74-40FC-825B-93D907187C7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22636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E7637-0E60-4C4E-9366-0E450ABF8E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055C1A-C91C-4F8F-ABFE-3FB08B7A94E8}"/>
              </a:ext>
            </a:extLst>
          </p:cNvPr>
          <p:cNvSpPr>
            <a:spLocks noGrp="1"/>
          </p:cNvSpPr>
          <p:nvPr>
            <p:ph idx="1"/>
          </p:nvPr>
        </p:nvSpPr>
        <p:spPr/>
        <p:txBody>
          <a:bodyPr/>
          <a:lstStyle/>
          <a:p>
            <a:endParaRPr lang="en-US"/>
          </a:p>
        </p:txBody>
      </p:sp>
      <p:graphicFrame>
        <p:nvGraphicFramePr>
          <p:cNvPr id="4" name="Group 7">
            <a:extLst>
              <a:ext uri="{FF2B5EF4-FFF2-40B4-BE49-F238E27FC236}">
                <a16:creationId xmlns:a16="http://schemas.microsoft.com/office/drawing/2014/main" id="{81DC0DFA-4533-4B15-A357-A82D9EDBD5DD}"/>
              </a:ext>
            </a:extLst>
          </p:cNvPr>
          <p:cNvGraphicFramePr>
            <a:graphicFrameLocks noGrp="1"/>
          </p:cNvGraphicFramePr>
          <p:nvPr/>
        </p:nvGraphicFramePr>
        <p:xfrm>
          <a:off x="579466" y="2286000"/>
          <a:ext cx="8064500" cy="3657600"/>
        </p:xfrm>
        <a:graphic>
          <a:graphicData uri="http://schemas.openxmlformats.org/drawingml/2006/table">
            <a:tbl>
              <a:tblPr rtl="1"/>
              <a:tblGrid>
                <a:gridCol w="912812">
                  <a:extLst>
                    <a:ext uri="{9D8B030D-6E8A-4147-A177-3AD203B41FA5}">
                      <a16:colId xmlns:a16="http://schemas.microsoft.com/office/drawing/2014/main" val="20000"/>
                    </a:ext>
                  </a:extLst>
                </a:gridCol>
                <a:gridCol w="1401763">
                  <a:extLst>
                    <a:ext uri="{9D8B030D-6E8A-4147-A177-3AD203B41FA5}">
                      <a16:colId xmlns:a16="http://schemas.microsoft.com/office/drawing/2014/main" val="20001"/>
                    </a:ext>
                  </a:extLst>
                </a:gridCol>
                <a:gridCol w="1403350">
                  <a:extLst>
                    <a:ext uri="{9D8B030D-6E8A-4147-A177-3AD203B41FA5}">
                      <a16:colId xmlns:a16="http://schemas.microsoft.com/office/drawing/2014/main" val="20002"/>
                    </a:ext>
                  </a:extLst>
                </a:gridCol>
                <a:gridCol w="1401762">
                  <a:extLst>
                    <a:ext uri="{9D8B030D-6E8A-4147-A177-3AD203B41FA5}">
                      <a16:colId xmlns:a16="http://schemas.microsoft.com/office/drawing/2014/main" val="20003"/>
                    </a:ext>
                  </a:extLst>
                </a:gridCol>
                <a:gridCol w="1403350">
                  <a:extLst>
                    <a:ext uri="{9D8B030D-6E8A-4147-A177-3AD203B41FA5}">
                      <a16:colId xmlns:a16="http://schemas.microsoft.com/office/drawing/2014/main" val="20004"/>
                    </a:ext>
                  </a:extLst>
                </a:gridCol>
                <a:gridCol w="1541463">
                  <a:extLst>
                    <a:ext uri="{9D8B030D-6E8A-4147-A177-3AD203B41FA5}">
                      <a16:colId xmlns:a16="http://schemas.microsoft.com/office/drawing/2014/main" val="20005"/>
                    </a:ext>
                  </a:extLst>
                </a:gridCol>
              </a:tblGrid>
              <a:tr h="215900">
                <a:tc>
                  <a:txBody>
                    <a:bodyPr/>
                    <a:lstStyle/>
                    <a:p>
                      <a:pPr marL="0" marR="0" lvl="0" indent="0" algn="r" defTabSz="914400" rtl="1" eaLnBrk="1" fontAlgn="base" latinLnBrk="0" hangingPunct="1">
                        <a:lnSpc>
                          <a:spcPct val="100000"/>
                        </a:lnSpc>
                        <a:spcBef>
                          <a:spcPct val="0"/>
                        </a:spcBef>
                        <a:spcAft>
                          <a:spcPct val="0"/>
                        </a:spcAft>
                        <a:buClrTx/>
                        <a:buSzTx/>
                        <a:buFontTx/>
                        <a:buNone/>
                        <a:tabLst>
                          <a:tab pos="2006600" algn="l"/>
                        </a:tabLst>
                      </a:pPr>
                      <a:r>
                        <a:rPr kumimoji="0" lang="fa-IR" sz="1800" b="0" i="0" u="none" strike="noStrike" cap="none" normalizeH="0" baseline="0" dirty="0">
                          <a:ln>
                            <a:noFill/>
                          </a:ln>
                          <a:solidFill>
                            <a:srgbClr val="002060"/>
                          </a:solidFill>
                          <a:effectLst/>
                          <a:latin typeface="Times New Roman" pitchFamily="18" charset="0"/>
                          <a:cs typeface="Nazanin" pitchFamily="2" charset="-78"/>
                        </a:rPr>
                        <a:t>کد کالا</a:t>
                      </a:r>
                      <a:endParaRPr kumimoji="0" lang="fa-IR" sz="1800" b="0" i="0" u="none" strike="noStrike" cap="none" normalizeH="0" baseline="0" dirty="0">
                        <a:ln>
                          <a:noFill/>
                        </a:ln>
                        <a:solidFill>
                          <a:srgbClr val="002060"/>
                        </a:solidFill>
                        <a:effectLst/>
                        <a:latin typeface="Tahoma" pitchFamily="34" charset="0"/>
                        <a:cs typeface="Nazanin" pitchFamily="2" charset="-78"/>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F9F"/>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tabLst>
                          <a:tab pos="2006600" algn="l"/>
                        </a:tabLst>
                      </a:pPr>
                      <a:r>
                        <a:rPr kumimoji="0" lang="fa-IR" sz="1800" b="0" i="0" u="none" strike="noStrike" cap="none" normalizeH="0" baseline="0">
                          <a:ln>
                            <a:noFill/>
                          </a:ln>
                          <a:solidFill>
                            <a:srgbClr val="002060"/>
                          </a:solidFill>
                          <a:effectLst/>
                          <a:latin typeface="Times New Roman" pitchFamily="18" charset="0"/>
                          <a:cs typeface="Nazanin" pitchFamily="2" charset="-78"/>
                        </a:rPr>
                        <a:t>شرح کالا</a:t>
                      </a:r>
                      <a:endParaRPr kumimoji="0" lang="fa-IR" sz="1800" b="0" i="0" u="none" strike="noStrike" cap="none" normalizeH="0" baseline="0">
                        <a:ln>
                          <a:noFill/>
                        </a:ln>
                        <a:solidFill>
                          <a:srgbClr val="002060"/>
                        </a:solidFill>
                        <a:effectLst/>
                        <a:latin typeface="Tahoma" pitchFamily="34" charset="0"/>
                        <a:cs typeface="Nazanin" pitchFamily="2" charset="-78"/>
                      </a:endParaRPr>
                    </a:p>
                  </a:txBody>
                  <a:tcP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F9F"/>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tabLst>
                          <a:tab pos="2006600" algn="l"/>
                        </a:tabLst>
                      </a:pPr>
                      <a:r>
                        <a:rPr kumimoji="0" lang="fa-IR" sz="1800" b="0" i="0" u="none" strike="noStrike" cap="none" normalizeH="0" baseline="0" dirty="0">
                          <a:ln>
                            <a:noFill/>
                          </a:ln>
                          <a:solidFill>
                            <a:srgbClr val="002060"/>
                          </a:solidFill>
                          <a:effectLst/>
                          <a:latin typeface="Times New Roman" pitchFamily="18" charset="0"/>
                          <a:cs typeface="Nazanin" pitchFamily="2" charset="-78"/>
                        </a:rPr>
                        <a:t>منطقه فروش</a:t>
                      </a:r>
                      <a:endParaRPr kumimoji="0" lang="fa-IR" sz="1800" b="0" i="0" u="none" strike="noStrike" cap="none" normalizeH="0" baseline="0" dirty="0">
                        <a:ln>
                          <a:noFill/>
                        </a:ln>
                        <a:solidFill>
                          <a:srgbClr val="002060"/>
                        </a:solidFill>
                        <a:effectLst/>
                        <a:latin typeface="Tahoma" pitchFamily="34" charset="0"/>
                        <a:cs typeface="Nazanin" pitchFamily="2" charset="-78"/>
                      </a:endParaRPr>
                    </a:p>
                  </a:txBody>
                  <a:tcP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F9F"/>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tabLst>
                          <a:tab pos="2006600" algn="l"/>
                        </a:tabLst>
                      </a:pPr>
                      <a:r>
                        <a:rPr kumimoji="0" lang="fa-IR" sz="1800" b="0" i="0" u="none" strike="noStrike" cap="none" normalizeH="0" baseline="0" dirty="0">
                          <a:ln>
                            <a:noFill/>
                          </a:ln>
                          <a:solidFill>
                            <a:srgbClr val="002060"/>
                          </a:solidFill>
                          <a:effectLst/>
                          <a:latin typeface="Times New Roman" pitchFamily="18" charset="0"/>
                          <a:cs typeface="Nazanin" pitchFamily="2" charset="-78"/>
                        </a:rPr>
                        <a:t>ميزان فروش</a:t>
                      </a:r>
                      <a:endParaRPr kumimoji="0" lang="fa-IR" sz="1800" b="0" i="0" u="none" strike="noStrike" cap="none" normalizeH="0" baseline="0" dirty="0">
                        <a:ln>
                          <a:noFill/>
                        </a:ln>
                        <a:solidFill>
                          <a:srgbClr val="002060"/>
                        </a:solidFill>
                        <a:effectLst/>
                        <a:latin typeface="Tahoma" pitchFamily="34" charset="0"/>
                        <a:cs typeface="Nazanin" pitchFamily="2" charset="-78"/>
                      </a:endParaRPr>
                    </a:p>
                  </a:txBody>
                  <a:tcP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F9F"/>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tabLst>
                          <a:tab pos="2006600" algn="l"/>
                        </a:tabLst>
                      </a:pPr>
                      <a:r>
                        <a:rPr kumimoji="0" lang="fa-IR" sz="1800" b="0" i="0" u="none" strike="noStrike" cap="none" normalizeH="0" baseline="0">
                          <a:ln>
                            <a:noFill/>
                          </a:ln>
                          <a:solidFill>
                            <a:srgbClr val="002060"/>
                          </a:solidFill>
                          <a:effectLst/>
                          <a:latin typeface="Times New Roman" pitchFamily="18" charset="0"/>
                          <a:cs typeface="Nazanin" pitchFamily="2" charset="-78"/>
                        </a:rPr>
                        <a:t>برنامه فروش</a:t>
                      </a:r>
                      <a:endParaRPr kumimoji="0" lang="fa-IR" sz="1800" b="0" i="0" u="none" strike="noStrike" cap="none" normalizeH="0" baseline="0">
                        <a:ln>
                          <a:noFill/>
                        </a:ln>
                        <a:solidFill>
                          <a:srgbClr val="002060"/>
                        </a:solidFill>
                        <a:effectLst/>
                        <a:latin typeface="Tahoma" pitchFamily="34" charset="0"/>
                        <a:cs typeface="Nazanin" pitchFamily="2" charset="-78"/>
                      </a:endParaRPr>
                    </a:p>
                  </a:txBody>
                  <a:tcP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F9F"/>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tabLst>
                          <a:tab pos="2006600" algn="l"/>
                        </a:tabLst>
                      </a:pPr>
                      <a:r>
                        <a:rPr kumimoji="0" lang="fa-IR" sz="1800" b="0" i="0" u="none" strike="noStrike" cap="none" normalizeH="0" baseline="0">
                          <a:ln>
                            <a:noFill/>
                          </a:ln>
                          <a:solidFill>
                            <a:srgbClr val="002060"/>
                          </a:solidFill>
                          <a:effectLst/>
                          <a:latin typeface="Times New Roman" pitchFamily="18" charset="0"/>
                          <a:cs typeface="Nazanin" pitchFamily="2" charset="-78"/>
                        </a:rPr>
                        <a:t>اختلاف با برنامه</a:t>
                      </a:r>
                      <a:endParaRPr kumimoji="0" lang="fa-IR" sz="1800" b="0" i="0" u="none" strike="noStrike" cap="none" normalizeH="0" baseline="0">
                        <a:ln>
                          <a:noFill/>
                        </a:ln>
                        <a:solidFill>
                          <a:srgbClr val="002060"/>
                        </a:solidFill>
                        <a:effectLst/>
                        <a:latin typeface="Tahoma" pitchFamily="34" charset="0"/>
                        <a:cs typeface="Nazanin" pitchFamily="2" charset="-78"/>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F9F"/>
                    </a:solidFill>
                  </a:tcPr>
                </a:tc>
                <a:extLst>
                  <a:ext uri="{0D108BD9-81ED-4DB2-BD59-A6C34878D82A}">
                    <a16:rowId xmlns:a16="http://schemas.microsoft.com/office/drawing/2014/main" val="10000"/>
                  </a:ext>
                </a:extLst>
              </a:tr>
              <a:tr h="1374775">
                <a:tc>
                  <a:txBody>
                    <a:bodyPr/>
                    <a:lstStyle/>
                    <a:p>
                      <a:pPr marL="0" marR="0" lvl="0" indent="0" algn="r" defTabSz="914400" rtl="1" eaLnBrk="1" fontAlgn="base" latinLnBrk="0" hangingPunct="1">
                        <a:lnSpc>
                          <a:spcPct val="100000"/>
                        </a:lnSpc>
                        <a:spcBef>
                          <a:spcPct val="0"/>
                        </a:spcBef>
                        <a:spcAft>
                          <a:spcPct val="0"/>
                        </a:spcAft>
                        <a:buClrTx/>
                        <a:buSzTx/>
                        <a:buFontTx/>
                        <a:buNone/>
                        <a:tabLst>
                          <a:tab pos="2006600" algn="l"/>
                        </a:tabLst>
                      </a:pPr>
                      <a:r>
                        <a:rPr kumimoji="0" lang="fa-IR" sz="1800" b="0" i="0" u="none" strike="noStrike" cap="none" normalizeH="0" baseline="0">
                          <a:ln>
                            <a:noFill/>
                          </a:ln>
                          <a:solidFill>
                            <a:srgbClr val="002060"/>
                          </a:solidFill>
                          <a:effectLst/>
                          <a:latin typeface="Times New Roman" pitchFamily="18" charset="0"/>
                          <a:cs typeface="Nazanin" pitchFamily="2" charset="-78"/>
                        </a:rPr>
                        <a:t>4469</a:t>
                      </a:r>
                      <a:endParaRPr kumimoji="0" lang="fa-IR" sz="1800" b="0" i="0" u="none" strike="noStrike" cap="none" normalizeH="0" baseline="0">
                        <a:ln>
                          <a:noFill/>
                        </a:ln>
                        <a:solidFill>
                          <a:srgbClr val="002060"/>
                        </a:solidFill>
                        <a:effectLst/>
                        <a:latin typeface="Tahoma" pitchFamily="34" charset="0"/>
                        <a:cs typeface="Nazanin" pitchFamily="2" charset="-78"/>
                      </a:endParaRPr>
                    </a:p>
                  </a:txBody>
                  <a:tcPr horzOverflow="overflow">
                    <a:lnL w="9525"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FFBF9F"/>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tabLst>
                          <a:tab pos="2006600" algn="l"/>
                        </a:tabLst>
                      </a:pPr>
                      <a:r>
                        <a:rPr kumimoji="0" lang="fa-IR" sz="1800" b="0" i="0" u="none" strike="noStrike" cap="none" normalizeH="0" baseline="0" dirty="0">
                          <a:ln>
                            <a:noFill/>
                          </a:ln>
                          <a:solidFill>
                            <a:srgbClr val="002060"/>
                          </a:solidFill>
                          <a:effectLst/>
                          <a:latin typeface="Times New Roman" pitchFamily="18" charset="0"/>
                          <a:cs typeface="Nazanin" pitchFamily="2" charset="-78"/>
                        </a:rPr>
                        <a:t>شوينده فرش</a:t>
                      </a:r>
                      <a:endParaRPr kumimoji="0" lang="en-US" sz="1800" b="0" i="0" u="none" strike="noStrike" cap="none" normalizeH="0" baseline="0" dirty="0">
                        <a:ln>
                          <a:noFill/>
                        </a:ln>
                        <a:solidFill>
                          <a:srgbClr val="002060"/>
                        </a:solidFill>
                        <a:effectLst/>
                        <a:latin typeface="Times New Roman" pitchFamily="18" charset="0"/>
                        <a:cs typeface="Nazanin"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tab pos="2006600" algn="l"/>
                        </a:tabLst>
                      </a:pPr>
                      <a:endParaRPr kumimoji="0" lang="fa-IR" sz="1800" b="0" i="0" u="none" strike="noStrike" cap="none" normalizeH="0" baseline="0" dirty="0">
                        <a:ln>
                          <a:noFill/>
                        </a:ln>
                        <a:solidFill>
                          <a:srgbClr val="002060"/>
                        </a:solidFill>
                        <a:effectLst/>
                        <a:latin typeface="Times New Roman" pitchFamily="18" charset="0"/>
                        <a:cs typeface="Nazanin"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tab pos="2006600" algn="l"/>
                        </a:tabLst>
                      </a:pPr>
                      <a:endParaRPr kumimoji="0" lang="fa-IR" sz="1800" b="0" i="0" u="none" strike="noStrike" cap="none" normalizeH="0" baseline="0" dirty="0">
                        <a:ln>
                          <a:noFill/>
                        </a:ln>
                        <a:solidFill>
                          <a:srgbClr val="002060"/>
                        </a:solidFill>
                        <a:effectLst/>
                        <a:latin typeface="Times New Roman" pitchFamily="18" charset="0"/>
                        <a:cs typeface="Nazanin"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tab pos="2006600" algn="l"/>
                        </a:tabLst>
                      </a:pPr>
                      <a:endParaRPr kumimoji="0" lang="fa-IR" sz="1800" b="0" i="0" u="none" strike="noStrike" cap="none" normalizeH="0" baseline="0" dirty="0">
                        <a:ln>
                          <a:noFill/>
                        </a:ln>
                        <a:solidFill>
                          <a:srgbClr val="002060"/>
                        </a:solidFill>
                        <a:effectLst/>
                        <a:latin typeface="Times New Roman" pitchFamily="18" charset="0"/>
                        <a:cs typeface="Nazanin"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dirty="0">
                          <a:ln>
                            <a:noFill/>
                          </a:ln>
                          <a:solidFill>
                            <a:srgbClr val="002060"/>
                          </a:solidFill>
                          <a:effectLst/>
                          <a:latin typeface="Times New Roman" pitchFamily="18" charset="0"/>
                          <a:cs typeface="Nazanin" pitchFamily="2" charset="-78"/>
                        </a:rPr>
                        <a:t>جمع کل</a:t>
                      </a:r>
                      <a:endParaRPr kumimoji="0" lang="fa-IR" sz="1800" b="0" i="0" u="none" strike="noStrike" cap="none" normalizeH="0" baseline="0" dirty="0">
                        <a:ln>
                          <a:noFill/>
                        </a:ln>
                        <a:solidFill>
                          <a:srgbClr val="002060"/>
                        </a:solidFill>
                        <a:effectLst/>
                        <a:latin typeface="Tahoma" pitchFamily="34" charset="0"/>
                        <a:cs typeface="Nazanin" pitchFamily="2" charset="-78"/>
                      </a:endParaRPr>
                    </a:p>
                  </a:txBody>
                  <a:tcPr horzOverflow="overflow">
                    <a:lnL cap="flat">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FFBF9F"/>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tabLst>
                          <a:tab pos="2006600" algn="l"/>
                        </a:tabLst>
                      </a:pPr>
                      <a:r>
                        <a:rPr kumimoji="0" lang="fa-IR" sz="1800" b="0" i="0" u="none" strike="noStrike" cap="none" normalizeH="0" baseline="0" dirty="0">
                          <a:ln>
                            <a:noFill/>
                          </a:ln>
                          <a:solidFill>
                            <a:srgbClr val="002060"/>
                          </a:solidFill>
                          <a:effectLst/>
                          <a:latin typeface="Times New Roman" pitchFamily="18" charset="0"/>
                          <a:cs typeface="Nazanin" pitchFamily="2" charset="-78"/>
                        </a:rPr>
                        <a:t>شمال شرق</a:t>
                      </a:r>
                      <a:endParaRPr kumimoji="0" lang="en-US" sz="1800" b="0" i="0" u="none" strike="noStrike" cap="none" normalizeH="0" baseline="0" dirty="0">
                        <a:ln>
                          <a:noFill/>
                        </a:ln>
                        <a:solidFill>
                          <a:srgbClr val="002060"/>
                        </a:solidFill>
                        <a:effectLst/>
                        <a:latin typeface="Times New Roman" pitchFamily="18" charset="0"/>
                        <a:cs typeface="Nazanin"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dirty="0">
                          <a:ln>
                            <a:noFill/>
                          </a:ln>
                          <a:solidFill>
                            <a:srgbClr val="002060"/>
                          </a:solidFill>
                          <a:effectLst/>
                          <a:latin typeface="Times New Roman" pitchFamily="18" charset="0"/>
                          <a:cs typeface="Nazanin" pitchFamily="2" charset="-78"/>
                        </a:rPr>
                        <a:t>جنوب</a:t>
                      </a:r>
                      <a:endParaRPr kumimoji="0" lang="en-US" sz="1800" b="0" i="0" u="none" strike="noStrike" cap="none" normalizeH="0" baseline="0" dirty="0">
                        <a:ln>
                          <a:noFill/>
                        </a:ln>
                        <a:solidFill>
                          <a:srgbClr val="002060"/>
                        </a:solidFill>
                        <a:effectLst/>
                        <a:latin typeface="Times New Roman" pitchFamily="18" charset="0"/>
                        <a:cs typeface="Nazanin"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dirty="0">
                          <a:ln>
                            <a:noFill/>
                          </a:ln>
                          <a:solidFill>
                            <a:srgbClr val="002060"/>
                          </a:solidFill>
                          <a:effectLst/>
                          <a:latin typeface="Times New Roman" pitchFamily="18" charset="0"/>
                          <a:cs typeface="Nazanin" pitchFamily="2" charset="-78"/>
                        </a:rPr>
                        <a:t>غرب مرکزي</a:t>
                      </a:r>
                      <a:endParaRPr kumimoji="0" lang="en-US" sz="1800" b="0" i="0" u="none" strike="noStrike" cap="none" normalizeH="0" baseline="0" dirty="0">
                        <a:ln>
                          <a:noFill/>
                        </a:ln>
                        <a:solidFill>
                          <a:srgbClr val="002060"/>
                        </a:solidFill>
                        <a:effectLst/>
                        <a:latin typeface="Times New Roman" pitchFamily="18" charset="0"/>
                        <a:cs typeface="Nazanin"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dirty="0">
                          <a:ln>
                            <a:noFill/>
                          </a:ln>
                          <a:solidFill>
                            <a:srgbClr val="002060"/>
                          </a:solidFill>
                          <a:effectLst/>
                          <a:latin typeface="Times New Roman" pitchFamily="18" charset="0"/>
                          <a:cs typeface="Nazanin" pitchFamily="2" charset="-78"/>
                        </a:rPr>
                        <a:t>غرب</a:t>
                      </a:r>
                      <a:endParaRPr kumimoji="0" lang="fa-IR" sz="1800" b="0" i="0" u="none" strike="noStrike" cap="none" normalizeH="0" baseline="0" dirty="0">
                        <a:ln>
                          <a:noFill/>
                        </a:ln>
                        <a:solidFill>
                          <a:srgbClr val="002060"/>
                        </a:solidFill>
                        <a:effectLst/>
                        <a:latin typeface="Tahoma" pitchFamily="34" charset="0"/>
                        <a:cs typeface="Nazanin" pitchFamily="2" charset="-78"/>
                      </a:endParaRPr>
                    </a:p>
                  </a:txBody>
                  <a:tcPr horzOverflow="overflow">
                    <a:lnL cap="flat">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FFBF9F"/>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tabLst>
                          <a:tab pos="2006600" algn="l"/>
                        </a:tabLst>
                      </a:pPr>
                      <a:r>
                        <a:rPr kumimoji="0" lang="fa-IR" sz="1800" b="0" i="0" u="none" strike="noStrike" cap="none" normalizeH="0" baseline="0" dirty="0">
                          <a:ln>
                            <a:noFill/>
                          </a:ln>
                          <a:solidFill>
                            <a:srgbClr val="002060"/>
                          </a:solidFill>
                          <a:effectLst/>
                          <a:latin typeface="Times New Roman" pitchFamily="18" charset="0"/>
                          <a:cs typeface="Nazanin" pitchFamily="2" charset="-78"/>
                        </a:rPr>
                        <a:t>4,066,700</a:t>
                      </a:r>
                      <a:endParaRPr kumimoji="0" lang="en-US" sz="1800" b="0" i="0" u="none" strike="noStrike" cap="none" normalizeH="0" baseline="0" dirty="0">
                        <a:ln>
                          <a:noFill/>
                        </a:ln>
                        <a:solidFill>
                          <a:srgbClr val="002060"/>
                        </a:solidFill>
                        <a:effectLst/>
                        <a:latin typeface="Times New Roman" pitchFamily="18" charset="0"/>
                        <a:cs typeface="Nazanin"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dirty="0">
                          <a:ln>
                            <a:noFill/>
                          </a:ln>
                          <a:solidFill>
                            <a:srgbClr val="002060"/>
                          </a:solidFill>
                          <a:effectLst/>
                          <a:latin typeface="Times New Roman" pitchFamily="18" charset="0"/>
                          <a:cs typeface="Nazanin" pitchFamily="2" charset="-78"/>
                        </a:rPr>
                        <a:t>3,778,112</a:t>
                      </a:r>
                      <a:endParaRPr kumimoji="0" lang="en-US" sz="1800" b="0" i="0" u="none" strike="noStrike" cap="none" normalizeH="0" baseline="0" dirty="0">
                        <a:ln>
                          <a:noFill/>
                        </a:ln>
                        <a:solidFill>
                          <a:srgbClr val="002060"/>
                        </a:solidFill>
                        <a:effectLst/>
                        <a:latin typeface="Times New Roman" pitchFamily="18" charset="0"/>
                        <a:cs typeface="Nazanin"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dirty="0">
                          <a:ln>
                            <a:noFill/>
                          </a:ln>
                          <a:solidFill>
                            <a:srgbClr val="002060"/>
                          </a:solidFill>
                          <a:effectLst/>
                          <a:latin typeface="Times New Roman" pitchFamily="18" charset="0"/>
                          <a:cs typeface="Nazanin" pitchFamily="2" charset="-78"/>
                        </a:rPr>
                        <a:t>4,867,001</a:t>
                      </a:r>
                      <a:endParaRPr kumimoji="0" lang="en-US" sz="1800" b="0" i="0" u="none" strike="noStrike" cap="none" normalizeH="0" baseline="0" dirty="0">
                        <a:ln>
                          <a:noFill/>
                        </a:ln>
                        <a:solidFill>
                          <a:srgbClr val="002060"/>
                        </a:solidFill>
                        <a:effectLst/>
                        <a:latin typeface="Times New Roman" pitchFamily="18" charset="0"/>
                        <a:cs typeface="Nazanin"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dirty="0">
                          <a:ln>
                            <a:noFill/>
                          </a:ln>
                          <a:solidFill>
                            <a:srgbClr val="002060"/>
                          </a:solidFill>
                          <a:effectLst/>
                          <a:latin typeface="Times New Roman" pitchFamily="18" charset="0"/>
                          <a:cs typeface="Nazanin" pitchFamily="2" charset="-78"/>
                        </a:rPr>
                        <a:t>4,003,440</a:t>
                      </a:r>
                      <a:endParaRPr kumimoji="0" lang="en-US" sz="1800" b="0" i="0" u="none" strike="noStrike" cap="none" normalizeH="0" baseline="0" dirty="0">
                        <a:ln>
                          <a:noFill/>
                        </a:ln>
                        <a:solidFill>
                          <a:srgbClr val="002060"/>
                        </a:solidFill>
                        <a:effectLst/>
                        <a:latin typeface="Times New Roman" pitchFamily="18" charset="0"/>
                        <a:cs typeface="Nazanin"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dirty="0">
                          <a:ln>
                            <a:noFill/>
                          </a:ln>
                          <a:solidFill>
                            <a:srgbClr val="002060"/>
                          </a:solidFill>
                          <a:effectLst/>
                          <a:latin typeface="Times New Roman" pitchFamily="18" charset="0"/>
                          <a:cs typeface="Nazanin" pitchFamily="2" charset="-78"/>
                        </a:rPr>
                        <a:t>16,715,253</a:t>
                      </a:r>
                      <a:endParaRPr kumimoji="0" lang="fa-IR" sz="1800" b="0" i="0" u="none" strike="noStrike" cap="none" normalizeH="0" baseline="0" dirty="0">
                        <a:ln>
                          <a:noFill/>
                        </a:ln>
                        <a:solidFill>
                          <a:srgbClr val="002060"/>
                        </a:solidFill>
                        <a:effectLst/>
                        <a:latin typeface="Tahoma" pitchFamily="34" charset="0"/>
                        <a:cs typeface="Nazanin" pitchFamily="2" charset="-78"/>
                      </a:endParaRPr>
                    </a:p>
                  </a:txBody>
                  <a:tcPr horzOverflow="overflow">
                    <a:lnL cap="flat">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FFBF9F"/>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tabLst>
                          <a:tab pos="2006600" algn="l"/>
                        </a:tabLst>
                      </a:pPr>
                      <a:r>
                        <a:rPr kumimoji="0" lang="fa-IR" sz="1800" b="0" i="0" u="none" strike="noStrike" cap="none" normalizeH="0" baseline="0" dirty="0">
                          <a:ln>
                            <a:noFill/>
                          </a:ln>
                          <a:solidFill>
                            <a:srgbClr val="002060"/>
                          </a:solidFill>
                          <a:effectLst/>
                          <a:latin typeface="Times New Roman" pitchFamily="18" charset="0"/>
                          <a:cs typeface="Nazanin" pitchFamily="2" charset="-78"/>
                        </a:rPr>
                        <a:t>4,800,000</a:t>
                      </a:r>
                      <a:endParaRPr kumimoji="0" lang="en-US" sz="1800" b="0" i="0" u="none" strike="noStrike" cap="none" normalizeH="0" baseline="0" dirty="0">
                        <a:ln>
                          <a:noFill/>
                        </a:ln>
                        <a:solidFill>
                          <a:srgbClr val="002060"/>
                        </a:solidFill>
                        <a:effectLst/>
                        <a:latin typeface="Times New Roman" pitchFamily="18" charset="0"/>
                        <a:cs typeface="Nazanin"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dirty="0">
                          <a:ln>
                            <a:noFill/>
                          </a:ln>
                          <a:solidFill>
                            <a:srgbClr val="002060"/>
                          </a:solidFill>
                          <a:effectLst/>
                          <a:latin typeface="Times New Roman" pitchFamily="18" charset="0"/>
                          <a:cs typeface="Nazanin" pitchFamily="2" charset="-78"/>
                        </a:rPr>
                        <a:t>3,750,000</a:t>
                      </a:r>
                      <a:endParaRPr kumimoji="0" lang="en-US" sz="1800" b="0" i="0" u="none" strike="noStrike" cap="none" normalizeH="0" baseline="0" dirty="0">
                        <a:ln>
                          <a:noFill/>
                        </a:ln>
                        <a:solidFill>
                          <a:srgbClr val="002060"/>
                        </a:solidFill>
                        <a:effectLst/>
                        <a:latin typeface="Times New Roman" pitchFamily="18" charset="0"/>
                        <a:cs typeface="Nazanin"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dirty="0">
                          <a:ln>
                            <a:noFill/>
                          </a:ln>
                          <a:solidFill>
                            <a:srgbClr val="002060"/>
                          </a:solidFill>
                          <a:effectLst/>
                          <a:latin typeface="Times New Roman" pitchFamily="18" charset="0"/>
                          <a:cs typeface="Nazanin" pitchFamily="2" charset="-78"/>
                        </a:rPr>
                        <a:t>4,600,000</a:t>
                      </a:r>
                      <a:endParaRPr kumimoji="0" lang="en-US" sz="1800" b="0" i="0" u="none" strike="noStrike" cap="none" normalizeH="0" baseline="0" dirty="0">
                        <a:ln>
                          <a:noFill/>
                        </a:ln>
                        <a:solidFill>
                          <a:srgbClr val="002060"/>
                        </a:solidFill>
                        <a:effectLst/>
                        <a:latin typeface="Times New Roman" pitchFamily="18" charset="0"/>
                        <a:cs typeface="Nazanin"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dirty="0">
                          <a:ln>
                            <a:noFill/>
                          </a:ln>
                          <a:solidFill>
                            <a:srgbClr val="002060"/>
                          </a:solidFill>
                          <a:effectLst/>
                          <a:latin typeface="Times New Roman" pitchFamily="18" charset="0"/>
                          <a:cs typeface="Nazanin" pitchFamily="2" charset="-78"/>
                        </a:rPr>
                        <a:t>4,400,000</a:t>
                      </a:r>
                      <a:endParaRPr kumimoji="0" lang="en-US" sz="1800" b="0" i="0" u="none" strike="noStrike" cap="none" normalizeH="0" baseline="0" dirty="0">
                        <a:ln>
                          <a:noFill/>
                        </a:ln>
                        <a:solidFill>
                          <a:srgbClr val="002060"/>
                        </a:solidFill>
                        <a:effectLst/>
                        <a:latin typeface="Times New Roman" pitchFamily="18" charset="0"/>
                        <a:cs typeface="Nazanin"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dirty="0">
                          <a:ln>
                            <a:noFill/>
                          </a:ln>
                          <a:solidFill>
                            <a:srgbClr val="002060"/>
                          </a:solidFill>
                          <a:effectLst/>
                          <a:latin typeface="Times New Roman" pitchFamily="18" charset="0"/>
                          <a:cs typeface="Nazanin" pitchFamily="2" charset="-78"/>
                        </a:rPr>
                        <a:t>17,550,000</a:t>
                      </a:r>
                      <a:endParaRPr kumimoji="0" lang="fa-IR" sz="1800" b="0" i="0" u="none" strike="noStrike" cap="none" normalizeH="0" baseline="0" dirty="0">
                        <a:ln>
                          <a:noFill/>
                        </a:ln>
                        <a:solidFill>
                          <a:srgbClr val="002060"/>
                        </a:solidFill>
                        <a:effectLst/>
                        <a:latin typeface="Tahoma" pitchFamily="34" charset="0"/>
                        <a:cs typeface="Nazanin" pitchFamily="2" charset="-78"/>
                      </a:endParaRPr>
                    </a:p>
                  </a:txBody>
                  <a:tcPr horzOverflow="overflow">
                    <a:lnL cap="flat">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FFBF9F"/>
                    </a:solid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tab pos="2006600" algn="l"/>
                        </a:tabLst>
                      </a:pPr>
                      <a:r>
                        <a:rPr kumimoji="0" lang="fa-IR" sz="1800" b="0" i="0" u="none" strike="noStrike" cap="none" normalizeH="0" baseline="0">
                          <a:ln>
                            <a:noFill/>
                          </a:ln>
                          <a:solidFill>
                            <a:srgbClr val="002060"/>
                          </a:solidFill>
                          <a:effectLst/>
                          <a:latin typeface="Times New Roman" pitchFamily="18" charset="0"/>
                          <a:cs typeface="Nazanin" pitchFamily="2" charset="-78"/>
                        </a:rPr>
                        <a:t>0.85</a:t>
                      </a:r>
                      <a:endParaRPr kumimoji="0" lang="en-US" sz="1800" b="0" i="0" u="none" strike="noStrike" cap="none" normalizeH="0" baseline="0">
                        <a:ln>
                          <a:noFill/>
                        </a:ln>
                        <a:solidFill>
                          <a:srgbClr val="002060"/>
                        </a:solidFill>
                        <a:effectLst/>
                        <a:latin typeface="Times New Roman" pitchFamily="18" charset="0"/>
                        <a:cs typeface="Nazanin" pitchFamily="2" charset="-78"/>
                      </a:endParaRPr>
                    </a:p>
                    <a:p>
                      <a:pPr marL="0" marR="0" lvl="0" indent="0" algn="ct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a:ln>
                            <a:noFill/>
                          </a:ln>
                          <a:solidFill>
                            <a:srgbClr val="002060"/>
                          </a:solidFill>
                          <a:effectLst/>
                          <a:latin typeface="Times New Roman" pitchFamily="18" charset="0"/>
                          <a:cs typeface="Nazanin" pitchFamily="2" charset="-78"/>
                        </a:rPr>
                        <a:t>1.01</a:t>
                      </a:r>
                      <a:endParaRPr kumimoji="0" lang="en-US" sz="1800" b="0" i="0" u="none" strike="noStrike" cap="none" normalizeH="0" baseline="0">
                        <a:ln>
                          <a:noFill/>
                        </a:ln>
                        <a:solidFill>
                          <a:srgbClr val="002060"/>
                        </a:solidFill>
                        <a:effectLst/>
                        <a:latin typeface="Times New Roman" pitchFamily="18" charset="0"/>
                        <a:cs typeface="Nazanin" pitchFamily="2" charset="-78"/>
                      </a:endParaRPr>
                    </a:p>
                    <a:p>
                      <a:pPr marL="0" marR="0" lvl="0" indent="0" algn="ct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a:ln>
                            <a:noFill/>
                          </a:ln>
                          <a:solidFill>
                            <a:srgbClr val="002060"/>
                          </a:solidFill>
                          <a:effectLst/>
                          <a:latin typeface="Times New Roman" pitchFamily="18" charset="0"/>
                          <a:cs typeface="Nazanin" pitchFamily="2" charset="-78"/>
                        </a:rPr>
                        <a:t>1.06</a:t>
                      </a:r>
                      <a:endParaRPr kumimoji="0" lang="en-US" sz="1800" b="0" i="0" u="none" strike="noStrike" cap="none" normalizeH="0" baseline="0">
                        <a:ln>
                          <a:noFill/>
                        </a:ln>
                        <a:solidFill>
                          <a:srgbClr val="002060"/>
                        </a:solidFill>
                        <a:effectLst/>
                        <a:latin typeface="Times New Roman" pitchFamily="18" charset="0"/>
                        <a:cs typeface="Nazanin" pitchFamily="2" charset="-78"/>
                      </a:endParaRPr>
                    </a:p>
                    <a:p>
                      <a:pPr marL="0" marR="0" lvl="0" indent="0" algn="ct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a:ln>
                            <a:noFill/>
                          </a:ln>
                          <a:solidFill>
                            <a:srgbClr val="002060"/>
                          </a:solidFill>
                          <a:effectLst/>
                          <a:latin typeface="Times New Roman" pitchFamily="18" charset="0"/>
                          <a:cs typeface="Nazanin" pitchFamily="2" charset="-78"/>
                        </a:rPr>
                        <a:t>0.91</a:t>
                      </a:r>
                      <a:endParaRPr kumimoji="0" lang="en-US" sz="1800" b="0" i="0" u="none" strike="noStrike" cap="none" normalizeH="0" baseline="0">
                        <a:ln>
                          <a:noFill/>
                        </a:ln>
                        <a:solidFill>
                          <a:srgbClr val="002060"/>
                        </a:solidFill>
                        <a:effectLst/>
                        <a:latin typeface="Times New Roman" pitchFamily="18" charset="0"/>
                        <a:cs typeface="Nazanin" pitchFamily="2" charset="-78"/>
                      </a:endParaRPr>
                    </a:p>
                    <a:p>
                      <a:pPr marL="0" marR="0" lvl="0" indent="0" algn="ct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a:ln>
                            <a:noFill/>
                          </a:ln>
                          <a:solidFill>
                            <a:srgbClr val="002060"/>
                          </a:solidFill>
                          <a:effectLst/>
                          <a:latin typeface="Times New Roman" pitchFamily="18" charset="0"/>
                          <a:cs typeface="Nazanin" pitchFamily="2" charset="-78"/>
                        </a:rPr>
                        <a:t>0.95</a:t>
                      </a:r>
                      <a:endParaRPr kumimoji="0" lang="fa-IR" sz="1800" b="0" i="0" u="none" strike="noStrike" cap="none" normalizeH="0" baseline="0">
                        <a:ln>
                          <a:noFill/>
                        </a:ln>
                        <a:solidFill>
                          <a:srgbClr val="002060"/>
                        </a:solidFill>
                        <a:effectLst/>
                        <a:latin typeface="Tahoma" pitchFamily="34" charset="0"/>
                        <a:cs typeface="Nazanin" pitchFamily="2" charset="-78"/>
                      </a:endParaRPr>
                    </a:p>
                  </a:txBody>
                  <a:tcPr horzOverflow="overflow">
                    <a:lnL cap="flat">
                      <a:noFill/>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FFBF9F"/>
                    </a:solidFill>
                  </a:tcPr>
                </a:tc>
                <a:extLst>
                  <a:ext uri="{0D108BD9-81ED-4DB2-BD59-A6C34878D82A}">
                    <a16:rowId xmlns:a16="http://schemas.microsoft.com/office/drawing/2014/main" val="10001"/>
                  </a:ext>
                </a:extLst>
              </a:tr>
              <a:tr h="180975">
                <a:tc>
                  <a:txBody>
                    <a:bodyPr/>
                    <a:lstStyle/>
                    <a:p>
                      <a:pPr marL="0" marR="0" lvl="0" indent="0" algn="r" defTabSz="914400" rtl="1" eaLnBrk="1" fontAlgn="base" latinLnBrk="0" hangingPunct="1">
                        <a:lnSpc>
                          <a:spcPct val="100000"/>
                        </a:lnSpc>
                        <a:spcBef>
                          <a:spcPct val="20000"/>
                        </a:spcBef>
                        <a:spcAft>
                          <a:spcPct val="0"/>
                        </a:spcAft>
                        <a:buClr>
                          <a:srgbClr val="003366"/>
                        </a:buClr>
                        <a:buSzPct val="75000"/>
                        <a:buFont typeface="Wingdings" pitchFamily="2" charset="2"/>
                        <a:buNone/>
                        <a:tabLst/>
                      </a:pPr>
                      <a:endParaRPr kumimoji="0" lang="en-US" sz="1800" b="0" i="0" u="none" strike="noStrike" cap="none" normalizeH="0" baseline="0">
                        <a:ln>
                          <a:noFill/>
                        </a:ln>
                        <a:solidFill>
                          <a:srgbClr val="002060"/>
                        </a:solidFill>
                        <a:effectLst/>
                        <a:latin typeface="Tahoma" pitchFamily="34" charset="0"/>
                        <a:cs typeface="Nazanin" pitchFamily="2" charset="-78"/>
                      </a:endParaRPr>
                    </a:p>
                  </a:txBody>
                  <a:tcPr horzOverflow="overflow">
                    <a:lnL w="9525"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solidFill>
                      <a:srgbClr val="FFBF9F"/>
                    </a:solidFill>
                  </a:tcPr>
                </a:tc>
                <a:tc>
                  <a:txBody>
                    <a:bodyPr/>
                    <a:lstStyle/>
                    <a:p>
                      <a:pPr marL="0" marR="0" lvl="0" indent="0" algn="r" defTabSz="914400" rtl="1" eaLnBrk="1" fontAlgn="base" latinLnBrk="0" hangingPunct="1">
                        <a:lnSpc>
                          <a:spcPct val="100000"/>
                        </a:lnSpc>
                        <a:spcBef>
                          <a:spcPct val="20000"/>
                        </a:spcBef>
                        <a:spcAft>
                          <a:spcPct val="0"/>
                        </a:spcAft>
                        <a:buClr>
                          <a:srgbClr val="003366"/>
                        </a:buClr>
                        <a:buSzPct val="75000"/>
                        <a:buFont typeface="Wingdings" pitchFamily="2" charset="2"/>
                        <a:buNone/>
                        <a:tabLst/>
                      </a:pPr>
                      <a:endParaRPr kumimoji="0" lang="en-US" sz="1800" b="0" i="0" u="none" strike="noStrike" cap="none" normalizeH="0" baseline="0">
                        <a:ln>
                          <a:noFill/>
                        </a:ln>
                        <a:solidFill>
                          <a:srgbClr val="002060"/>
                        </a:solidFill>
                        <a:effectLst/>
                        <a:latin typeface="Tahoma" pitchFamily="34" charset="0"/>
                        <a:cs typeface="Nazanin" pitchFamily="2" charset="-78"/>
                      </a:endParaRPr>
                    </a:p>
                  </a:txBody>
                  <a:tcPr horzOverflow="overflow">
                    <a:lnL cap="flat">
                      <a:noFill/>
                    </a:lnL>
                    <a:lnR cap="flat">
                      <a:noFill/>
                    </a:lnR>
                    <a:lnT cap="flat">
                      <a:noFill/>
                    </a:lnT>
                    <a:lnB cap="flat">
                      <a:noFill/>
                    </a:lnB>
                    <a:lnTlToBr>
                      <a:noFill/>
                    </a:lnTlToBr>
                    <a:lnBlToTr>
                      <a:noFill/>
                    </a:lnBlToTr>
                    <a:solidFill>
                      <a:srgbClr val="FFBF9F"/>
                    </a:solidFill>
                  </a:tcPr>
                </a:tc>
                <a:tc>
                  <a:txBody>
                    <a:bodyPr/>
                    <a:lstStyle/>
                    <a:p>
                      <a:pPr marL="0" marR="0" lvl="0" indent="0" algn="r" defTabSz="914400" rtl="1" eaLnBrk="1" fontAlgn="base" latinLnBrk="0" hangingPunct="1">
                        <a:lnSpc>
                          <a:spcPct val="100000"/>
                        </a:lnSpc>
                        <a:spcBef>
                          <a:spcPct val="20000"/>
                        </a:spcBef>
                        <a:spcAft>
                          <a:spcPct val="0"/>
                        </a:spcAft>
                        <a:buClr>
                          <a:srgbClr val="003366"/>
                        </a:buClr>
                        <a:buSzPct val="75000"/>
                        <a:buFont typeface="Wingdings" pitchFamily="2" charset="2"/>
                        <a:buNone/>
                        <a:tabLst/>
                      </a:pPr>
                      <a:endParaRPr kumimoji="0" lang="en-US" sz="1800" b="0" i="0" u="none" strike="noStrike" cap="none" normalizeH="0" baseline="0">
                        <a:ln>
                          <a:noFill/>
                        </a:ln>
                        <a:solidFill>
                          <a:srgbClr val="002060"/>
                        </a:solidFill>
                        <a:effectLst/>
                        <a:latin typeface="Tahoma" pitchFamily="34" charset="0"/>
                        <a:cs typeface="Nazanin" pitchFamily="2" charset="-78"/>
                      </a:endParaRPr>
                    </a:p>
                  </a:txBody>
                  <a:tcPr horzOverflow="overflow">
                    <a:lnL cap="flat">
                      <a:noFill/>
                    </a:lnL>
                    <a:lnR cap="flat">
                      <a:noFill/>
                    </a:lnR>
                    <a:lnT cap="flat">
                      <a:noFill/>
                    </a:lnT>
                    <a:lnB cap="flat">
                      <a:noFill/>
                    </a:lnB>
                    <a:lnTlToBr>
                      <a:noFill/>
                    </a:lnTlToBr>
                    <a:lnBlToTr>
                      <a:noFill/>
                    </a:lnBlToTr>
                    <a:solidFill>
                      <a:srgbClr val="FFBF9F"/>
                    </a:solidFill>
                  </a:tcPr>
                </a:tc>
                <a:tc>
                  <a:txBody>
                    <a:bodyPr/>
                    <a:lstStyle/>
                    <a:p>
                      <a:pPr marL="0" marR="0" lvl="0" indent="0" algn="r" defTabSz="914400" rtl="1" eaLnBrk="1" fontAlgn="base" latinLnBrk="0" hangingPunct="1">
                        <a:lnSpc>
                          <a:spcPct val="100000"/>
                        </a:lnSpc>
                        <a:spcBef>
                          <a:spcPct val="20000"/>
                        </a:spcBef>
                        <a:spcAft>
                          <a:spcPct val="0"/>
                        </a:spcAft>
                        <a:buClr>
                          <a:srgbClr val="003366"/>
                        </a:buClr>
                        <a:buSzPct val="75000"/>
                        <a:buFont typeface="Wingdings" pitchFamily="2" charset="2"/>
                        <a:buNone/>
                        <a:tabLst/>
                      </a:pPr>
                      <a:endParaRPr kumimoji="0" lang="en-US" sz="1800" b="0" i="0" u="none" strike="noStrike" cap="none" normalizeH="0" baseline="0">
                        <a:ln>
                          <a:noFill/>
                        </a:ln>
                        <a:solidFill>
                          <a:srgbClr val="002060"/>
                        </a:solidFill>
                        <a:effectLst/>
                        <a:latin typeface="Tahoma" pitchFamily="34" charset="0"/>
                        <a:cs typeface="Nazanin" pitchFamily="2" charset="-78"/>
                      </a:endParaRPr>
                    </a:p>
                  </a:txBody>
                  <a:tcPr horzOverflow="overflow">
                    <a:lnL cap="flat">
                      <a:noFill/>
                    </a:lnL>
                    <a:lnR cap="flat">
                      <a:noFill/>
                    </a:lnR>
                    <a:lnT cap="flat">
                      <a:noFill/>
                    </a:lnT>
                    <a:lnB cap="flat">
                      <a:noFill/>
                    </a:lnB>
                    <a:lnTlToBr>
                      <a:noFill/>
                    </a:lnTlToBr>
                    <a:lnBlToTr>
                      <a:noFill/>
                    </a:lnBlToTr>
                    <a:solidFill>
                      <a:srgbClr val="FFBF9F"/>
                    </a:solidFill>
                  </a:tcPr>
                </a:tc>
                <a:tc>
                  <a:txBody>
                    <a:bodyPr/>
                    <a:lstStyle/>
                    <a:p>
                      <a:pPr marL="0" marR="0" lvl="0" indent="0" algn="r" defTabSz="914400" rtl="1" eaLnBrk="1" fontAlgn="base" latinLnBrk="0" hangingPunct="1">
                        <a:lnSpc>
                          <a:spcPct val="100000"/>
                        </a:lnSpc>
                        <a:spcBef>
                          <a:spcPct val="20000"/>
                        </a:spcBef>
                        <a:spcAft>
                          <a:spcPct val="0"/>
                        </a:spcAft>
                        <a:buClr>
                          <a:srgbClr val="003366"/>
                        </a:buClr>
                        <a:buSzPct val="75000"/>
                        <a:buFont typeface="Wingdings" pitchFamily="2" charset="2"/>
                        <a:buNone/>
                        <a:tabLst/>
                      </a:pPr>
                      <a:endParaRPr kumimoji="0" lang="en-US" sz="1800" b="0" i="0" u="none" strike="noStrike" cap="none" normalizeH="0" baseline="0">
                        <a:ln>
                          <a:noFill/>
                        </a:ln>
                        <a:solidFill>
                          <a:srgbClr val="002060"/>
                        </a:solidFill>
                        <a:effectLst/>
                        <a:latin typeface="Tahoma" pitchFamily="34" charset="0"/>
                        <a:cs typeface="Nazanin" pitchFamily="2" charset="-78"/>
                      </a:endParaRPr>
                    </a:p>
                  </a:txBody>
                  <a:tcPr horzOverflow="overflow">
                    <a:lnL cap="flat">
                      <a:noFill/>
                    </a:lnL>
                    <a:lnR cap="flat">
                      <a:noFill/>
                    </a:lnR>
                    <a:lnT cap="flat">
                      <a:noFill/>
                    </a:lnT>
                    <a:lnB cap="flat">
                      <a:noFill/>
                    </a:lnB>
                    <a:lnTlToBr>
                      <a:noFill/>
                    </a:lnTlToBr>
                    <a:lnBlToTr>
                      <a:noFill/>
                    </a:lnBlToTr>
                    <a:solidFill>
                      <a:srgbClr val="FFBF9F"/>
                    </a:solidFill>
                  </a:tcPr>
                </a:tc>
                <a:tc>
                  <a:txBody>
                    <a:bodyPr/>
                    <a:lstStyle/>
                    <a:p>
                      <a:pPr marL="0" marR="0" lvl="0" indent="0" algn="r" defTabSz="914400" rtl="1" eaLnBrk="1" fontAlgn="base" latinLnBrk="0" hangingPunct="1">
                        <a:lnSpc>
                          <a:spcPct val="100000"/>
                        </a:lnSpc>
                        <a:spcBef>
                          <a:spcPct val="20000"/>
                        </a:spcBef>
                        <a:spcAft>
                          <a:spcPct val="0"/>
                        </a:spcAft>
                        <a:buClr>
                          <a:srgbClr val="003366"/>
                        </a:buClr>
                        <a:buSzPct val="75000"/>
                        <a:buFont typeface="Wingdings" pitchFamily="2" charset="2"/>
                        <a:buNone/>
                        <a:tabLst/>
                      </a:pPr>
                      <a:endParaRPr kumimoji="0" lang="en-US" sz="1800" b="0" i="0" u="none" strike="noStrike" cap="none" normalizeH="0" baseline="0">
                        <a:ln>
                          <a:noFill/>
                        </a:ln>
                        <a:solidFill>
                          <a:srgbClr val="002060"/>
                        </a:solidFill>
                        <a:effectLst/>
                        <a:latin typeface="Tahoma" pitchFamily="34" charset="0"/>
                        <a:cs typeface="Nazanin" pitchFamily="2" charset="-78"/>
                      </a:endParaRPr>
                    </a:p>
                  </a:txBody>
                  <a:tcPr horzOverflow="overflow">
                    <a:lnL cap="flat">
                      <a:noFill/>
                    </a:lnL>
                    <a:lnR w="9525" cap="flat" cmpd="sng" algn="ctr">
                      <a:solidFill>
                        <a:srgbClr val="000000"/>
                      </a:solidFill>
                      <a:prstDash val="solid"/>
                      <a:round/>
                      <a:headEnd type="none" w="med" len="med"/>
                      <a:tailEnd type="none" w="med" len="med"/>
                    </a:lnR>
                    <a:lnT cap="flat">
                      <a:noFill/>
                    </a:lnT>
                    <a:lnB cap="flat">
                      <a:noFill/>
                    </a:lnB>
                    <a:lnTlToBr>
                      <a:noFill/>
                    </a:lnTlToBr>
                    <a:lnBlToTr>
                      <a:noFill/>
                    </a:lnBlToTr>
                    <a:solidFill>
                      <a:srgbClr val="FFBF9F"/>
                    </a:solidFill>
                  </a:tcPr>
                </a:tc>
                <a:extLst>
                  <a:ext uri="{0D108BD9-81ED-4DB2-BD59-A6C34878D82A}">
                    <a16:rowId xmlns:a16="http://schemas.microsoft.com/office/drawing/2014/main" val="10002"/>
                  </a:ext>
                </a:extLst>
              </a:tr>
              <a:tr h="1374775">
                <a:tc>
                  <a:txBody>
                    <a:bodyPr/>
                    <a:lstStyle/>
                    <a:p>
                      <a:pPr marL="0" marR="0" lvl="0" indent="0" algn="r" defTabSz="914400" rtl="1" eaLnBrk="1" fontAlgn="base" latinLnBrk="0" hangingPunct="1">
                        <a:lnSpc>
                          <a:spcPct val="100000"/>
                        </a:lnSpc>
                        <a:spcBef>
                          <a:spcPct val="0"/>
                        </a:spcBef>
                        <a:spcAft>
                          <a:spcPct val="0"/>
                        </a:spcAft>
                        <a:buClrTx/>
                        <a:buSzTx/>
                        <a:buFontTx/>
                        <a:buNone/>
                        <a:tabLst>
                          <a:tab pos="2006600" algn="l"/>
                        </a:tabLst>
                      </a:pPr>
                      <a:r>
                        <a:rPr kumimoji="0" lang="fa-IR" sz="1800" b="0" i="0" u="none" strike="noStrike" cap="none" normalizeH="0" baseline="0">
                          <a:ln>
                            <a:noFill/>
                          </a:ln>
                          <a:solidFill>
                            <a:srgbClr val="002060"/>
                          </a:solidFill>
                          <a:effectLst/>
                          <a:latin typeface="Times New Roman" pitchFamily="18" charset="0"/>
                          <a:cs typeface="Nazanin" pitchFamily="2" charset="-78"/>
                        </a:rPr>
                        <a:t>5674</a:t>
                      </a:r>
                      <a:endParaRPr kumimoji="0" lang="fa-IR" sz="1800" b="0" i="0" u="none" strike="noStrike" cap="none" normalizeH="0" baseline="0">
                        <a:ln>
                          <a:noFill/>
                        </a:ln>
                        <a:solidFill>
                          <a:srgbClr val="002060"/>
                        </a:solidFill>
                        <a:effectLst/>
                        <a:latin typeface="Tahoma" pitchFamily="34" charset="0"/>
                        <a:cs typeface="Nazanin" pitchFamily="2" charset="-78"/>
                      </a:endParaRPr>
                    </a:p>
                  </a:txBody>
                  <a:tcPr horzOverflow="overflow">
                    <a:lnL w="9525"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FFBF9F"/>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tabLst>
                          <a:tab pos="2006600" algn="l"/>
                        </a:tabLst>
                      </a:pPr>
                      <a:r>
                        <a:rPr kumimoji="0" lang="fa-IR" sz="1800" b="0" i="0" u="none" strike="noStrike" cap="none" normalizeH="0" baseline="0">
                          <a:ln>
                            <a:noFill/>
                          </a:ln>
                          <a:solidFill>
                            <a:srgbClr val="002060"/>
                          </a:solidFill>
                          <a:effectLst/>
                          <a:latin typeface="Times New Roman" pitchFamily="18" charset="0"/>
                          <a:cs typeface="Nazanin" pitchFamily="2" charset="-78"/>
                        </a:rPr>
                        <a:t>خوشبو کننده</a:t>
                      </a:r>
                      <a:endParaRPr kumimoji="0" lang="en-US" sz="1800" b="0" i="0" u="none" strike="noStrike" cap="none" normalizeH="0" baseline="0">
                        <a:ln>
                          <a:noFill/>
                        </a:ln>
                        <a:solidFill>
                          <a:srgbClr val="002060"/>
                        </a:solidFill>
                        <a:effectLst/>
                        <a:latin typeface="Times New Roman" pitchFamily="18" charset="0"/>
                        <a:cs typeface="Nazanin"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tab pos="2006600" algn="l"/>
                        </a:tabLst>
                      </a:pPr>
                      <a:endParaRPr kumimoji="0" lang="fa-IR" sz="1800" b="0" i="0" u="none" strike="noStrike" cap="none" normalizeH="0" baseline="0">
                        <a:ln>
                          <a:noFill/>
                        </a:ln>
                        <a:solidFill>
                          <a:srgbClr val="002060"/>
                        </a:solidFill>
                        <a:effectLst/>
                        <a:latin typeface="Times New Roman" pitchFamily="18" charset="0"/>
                        <a:cs typeface="Nazanin"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tab pos="2006600" algn="l"/>
                        </a:tabLst>
                      </a:pPr>
                      <a:endParaRPr kumimoji="0" lang="fa-IR" sz="1800" b="0" i="0" u="none" strike="noStrike" cap="none" normalizeH="0" baseline="0">
                        <a:ln>
                          <a:noFill/>
                        </a:ln>
                        <a:solidFill>
                          <a:srgbClr val="002060"/>
                        </a:solidFill>
                        <a:effectLst/>
                        <a:latin typeface="Times New Roman" pitchFamily="18" charset="0"/>
                        <a:cs typeface="Nazanin"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tab pos="2006600" algn="l"/>
                        </a:tabLst>
                      </a:pPr>
                      <a:endParaRPr kumimoji="0" lang="fa-IR" sz="1800" b="0" i="0" u="none" strike="noStrike" cap="none" normalizeH="0" baseline="0">
                        <a:ln>
                          <a:noFill/>
                        </a:ln>
                        <a:solidFill>
                          <a:srgbClr val="002060"/>
                        </a:solidFill>
                        <a:effectLst/>
                        <a:latin typeface="Times New Roman" pitchFamily="18" charset="0"/>
                        <a:cs typeface="Nazanin"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a:ln>
                            <a:noFill/>
                          </a:ln>
                          <a:solidFill>
                            <a:srgbClr val="002060"/>
                          </a:solidFill>
                          <a:effectLst/>
                          <a:latin typeface="Times New Roman" pitchFamily="18" charset="0"/>
                          <a:cs typeface="Nazanin" pitchFamily="2" charset="-78"/>
                        </a:rPr>
                        <a:t>جمع کل</a:t>
                      </a:r>
                      <a:endParaRPr kumimoji="0" lang="fa-IR" sz="1800" b="0" i="0" u="none" strike="noStrike" cap="none" normalizeH="0" baseline="0">
                        <a:ln>
                          <a:noFill/>
                        </a:ln>
                        <a:solidFill>
                          <a:srgbClr val="002060"/>
                        </a:solidFill>
                        <a:effectLst/>
                        <a:latin typeface="Tahoma" pitchFamily="34" charset="0"/>
                        <a:cs typeface="Nazanin" pitchFamily="2" charset="-78"/>
                      </a:endParaRPr>
                    </a:p>
                  </a:txBody>
                  <a:tcP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FFBF9F"/>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tabLst>
                          <a:tab pos="2006600" algn="l"/>
                        </a:tabLst>
                      </a:pPr>
                      <a:r>
                        <a:rPr kumimoji="0" lang="fa-IR" sz="1800" b="0" i="0" u="none" strike="noStrike" cap="none" normalizeH="0" baseline="0" dirty="0">
                          <a:ln>
                            <a:noFill/>
                          </a:ln>
                          <a:solidFill>
                            <a:srgbClr val="002060"/>
                          </a:solidFill>
                          <a:effectLst/>
                          <a:latin typeface="Times New Roman" pitchFamily="18" charset="0"/>
                          <a:cs typeface="Nazanin" pitchFamily="2" charset="-78"/>
                        </a:rPr>
                        <a:t>شمال شرق</a:t>
                      </a:r>
                      <a:endParaRPr kumimoji="0" lang="en-US" sz="1800" b="0" i="0" u="none" strike="noStrike" cap="none" normalizeH="0" baseline="0" dirty="0">
                        <a:ln>
                          <a:noFill/>
                        </a:ln>
                        <a:solidFill>
                          <a:srgbClr val="002060"/>
                        </a:solidFill>
                        <a:effectLst/>
                        <a:latin typeface="Times New Roman" pitchFamily="18" charset="0"/>
                        <a:cs typeface="Nazanin"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dirty="0">
                          <a:ln>
                            <a:noFill/>
                          </a:ln>
                          <a:solidFill>
                            <a:srgbClr val="002060"/>
                          </a:solidFill>
                          <a:effectLst/>
                          <a:latin typeface="Times New Roman" pitchFamily="18" charset="0"/>
                          <a:cs typeface="Nazanin" pitchFamily="2" charset="-78"/>
                        </a:rPr>
                        <a:t>شمال</a:t>
                      </a:r>
                      <a:endParaRPr kumimoji="0" lang="en-US" sz="1800" b="0" i="0" u="none" strike="noStrike" cap="none" normalizeH="0" baseline="0" dirty="0">
                        <a:ln>
                          <a:noFill/>
                        </a:ln>
                        <a:solidFill>
                          <a:srgbClr val="002060"/>
                        </a:solidFill>
                        <a:effectLst/>
                        <a:latin typeface="Times New Roman" pitchFamily="18" charset="0"/>
                        <a:cs typeface="Nazanin"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dirty="0">
                          <a:ln>
                            <a:noFill/>
                          </a:ln>
                          <a:solidFill>
                            <a:srgbClr val="002060"/>
                          </a:solidFill>
                          <a:effectLst/>
                          <a:latin typeface="Times New Roman" pitchFamily="18" charset="0"/>
                          <a:cs typeface="Nazanin" pitchFamily="2" charset="-78"/>
                        </a:rPr>
                        <a:t>غرب مرکزي</a:t>
                      </a:r>
                      <a:endParaRPr kumimoji="0" lang="en-US" sz="1800" b="0" i="0" u="none" strike="noStrike" cap="none" normalizeH="0" baseline="0" dirty="0">
                        <a:ln>
                          <a:noFill/>
                        </a:ln>
                        <a:solidFill>
                          <a:srgbClr val="002060"/>
                        </a:solidFill>
                        <a:effectLst/>
                        <a:latin typeface="Times New Roman" pitchFamily="18" charset="0"/>
                        <a:cs typeface="Nazanin"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dirty="0">
                          <a:ln>
                            <a:noFill/>
                          </a:ln>
                          <a:solidFill>
                            <a:srgbClr val="002060"/>
                          </a:solidFill>
                          <a:effectLst/>
                          <a:latin typeface="Times New Roman" pitchFamily="18" charset="0"/>
                          <a:cs typeface="Nazanin" pitchFamily="2" charset="-78"/>
                        </a:rPr>
                        <a:t>غرب</a:t>
                      </a:r>
                      <a:endParaRPr kumimoji="0" lang="fa-IR" sz="1800" b="0" i="0" u="none" strike="noStrike" cap="none" normalizeH="0" baseline="0" dirty="0">
                        <a:ln>
                          <a:noFill/>
                        </a:ln>
                        <a:solidFill>
                          <a:srgbClr val="002060"/>
                        </a:solidFill>
                        <a:effectLst/>
                        <a:latin typeface="Tahoma" pitchFamily="34" charset="0"/>
                        <a:cs typeface="Nazanin" pitchFamily="2" charset="-78"/>
                      </a:endParaRPr>
                    </a:p>
                  </a:txBody>
                  <a:tcP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FFBF9F"/>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tabLst>
                          <a:tab pos="2006600" algn="l"/>
                        </a:tabLst>
                      </a:pPr>
                      <a:r>
                        <a:rPr kumimoji="0" lang="fa-IR" sz="1800" b="0" i="0" u="none" strike="noStrike" cap="none" normalizeH="0" baseline="0">
                          <a:ln>
                            <a:noFill/>
                          </a:ln>
                          <a:solidFill>
                            <a:srgbClr val="002060"/>
                          </a:solidFill>
                          <a:effectLst/>
                          <a:latin typeface="Times New Roman" pitchFamily="18" charset="0"/>
                          <a:cs typeface="Nazanin" pitchFamily="2" charset="-78"/>
                        </a:rPr>
                        <a:t>3,676,700</a:t>
                      </a:r>
                      <a:endParaRPr kumimoji="0" lang="en-US" sz="1800" b="0" i="0" u="none" strike="noStrike" cap="none" normalizeH="0" baseline="0">
                        <a:ln>
                          <a:noFill/>
                        </a:ln>
                        <a:solidFill>
                          <a:srgbClr val="002060"/>
                        </a:solidFill>
                        <a:effectLst/>
                        <a:latin typeface="Times New Roman" pitchFamily="18" charset="0"/>
                        <a:cs typeface="Nazanin"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a:ln>
                            <a:noFill/>
                          </a:ln>
                          <a:solidFill>
                            <a:srgbClr val="002060"/>
                          </a:solidFill>
                          <a:effectLst/>
                          <a:latin typeface="Times New Roman" pitchFamily="18" charset="0"/>
                          <a:cs typeface="Nazanin" pitchFamily="2" charset="-78"/>
                        </a:rPr>
                        <a:t>5,608,112</a:t>
                      </a:r>
                      <a:endParaRPr kumimoji="0" lang="en-US" sz="1800" b="0" i="0" u="none" strike="noStrike" cap="none" normalizeH="0" baseline="0">
                        <a:ln>
                          <a:noFill/>
                        </a:ln>
                        <a:solidFill>
                          <a:srgbClr val="002060"/>
                        </a:solidFill>
                        <a:effectLst/>
                        <a:latin typeface="Times New Roman" pitchFamily="18" charset="0"/>
                        <a:cs typeface="Nazanin"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a:ln>
                            <a:noFill/>
                          </a:ln>
                          <a:solidFill>
                            <a:srgbClr val="002060"/>
                          </a:solidFill>
                          <a:effectLst/>
                          <a:latin typeface="Times New Roman" pitchFamily="18" charset="0"/>
                          <a:cs typeface="Nazanin" pitchFamily="2" charset="-78"/>
                        </a:rPr>
                        <a:t>4,711,001</a:t>
                      </a:r>
                      <a:endParaRPr kumimoji="0" lang="en-US" sz="1800" b="0" i="0" u="none" strike="noStrike" cap="none" normalizeH="0" baseline="0">
                        <a:ln>
                          <a:noFill/>
                        </a:ln>
                        <a:solidFill>
                          <a:srgbClr val="002060"/>
                        </a:solidFill>
                        <a:effectLst/>
                        <a:latin typeface="Times New Roman" pitchFamily="18" charset="0"/>
                        <a:cs typeface="Nazanin"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a:ln>
                            <a:noFill/>
                          </a:ln>
                          <a:solidFill>
                            <a:srgbClr val="002060"/>
                          </a:solidFill>
                          <a:effectLst/>
                          <a:latin typeface="Times New Roman" pitchFamily="18" charset="0"/>
                          <a:cs typeface="Nazanin" pitchFamily="2" charset="-78"/>
                        </a:rPr>
                        <a:t>4,563,440</a:t>
                      </a:r>
                      <a:endParaRPr kumimoji="0" lang="en-US" sz="1800" b="0" i="0" u="none" strike="noStrike" cap="none" normalizeH="0" baseline="0">
                        <a:ln>
                          <a:noFill/>
                        </a:ln>
                        <a:solidFill>
                          <a:srgbClr val="002060"/>
                        </a:solidFill>
                        <a:effectLst/>
                        <a:latin typeface="Times New Roman" pitchFamily="18" charset="0"/>
                        <a:cs typeface="Nazanin"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a:ln>
                            <a:noFill/>
                          </a:ln>
                          <a:solidFill>
                            <a:srgbClr val="002060"/>
                          </a:solidFill>
                          <a:effectLst/>
                          <a:latin typeface="Times New Roman" pitchFamily="18" charset="0"/>
                          <a:cs typeface="Nazanin" pitchFamily="2" charset="-78"/>
                        </a:rPr>
                        <a:t>18,559,253</a:t>
                      </a:r>
                      <a:endParaRPr kumimoji="0" lang="fa-IR" sz="1800" b="0" i="0" u="none" strike="noStrike" cap="none" normalizeH="0" baseline="0">
                        <a:ln>
                          <a:noFill/>
                        </a:ln>
                        <a:solidFill>
                          <a:srgbClr val="002060"/>
                        </a:solidFill>
                        <a:effectLst/>
                        <a:latin typeface="Tahoma" pitchFamily="34" charset="0"/>
                        <a:cs typeface="Nazanin" pitchFamily="2" charset="-78"/>
                      </a:endParaRPr>
                    </a:p>
                  </a:txBody>
                  <a:tcP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FFBF9F"/>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tabLst>
                          <a:tab pos="2006600" algn="l"/>
                        </a:tabLst>
                      </a:pPr>
                      <a:r>
                        <a:rPr kumimoji="0" lang="fa-IR" sz="1800" b="0" i="0" u="none" strike="noStrike" cap="none" normalizeH="0" baseline="0">
                          <a:ln>
                            <a:noFill/>
                          </a:ln>
                          <a:solidFill>
                            <a:srgbClr val="002060"/>
                          </a:solidFill>
                          <a:effectLst/>
                          <a:latin typeface="Times New Roman" pitchFamily="18" charset="0"/>
                          <a:cs typeface="Nazanin" pitchFamily="2" charset="-78"/>
                        </a:rPr>
                        <a:t>3,900,000</a:t>
                      </a:r>
                      <a:endParaRPr kumimoji="0" lang="en-US" sz="1800" b="0" i="0" u="none" strike="noStrike" cap="none" normalizeH="0" baseline="0">
                        <a:ln>
                          <a:noFill/>
                        </a:ln>
                        <a:solidFill>
                          <a:srgbClr val="002060"/>
                        </a:solidFill>
                        <a:effectLst/>
                        <a:latin typeface="Times New Roman" pitchFamily="18" charset="0"/>
                        <a:cs typeface="Nazanin"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a:ln>
                            <a:noFill/>
                          </a:ln>
                          <a:solidFill>
                            <a:srgbClr val="002060"/>
                          </a:solidFill>
                          <a:effectLst/>
                          <a:latin typeface="Times New Roman" pitchFamily="18" charset="0"/>
                          <a:cs typeface="Nazanin" pitchFamily="2" charset="-78"/>
                        </a:rPr>
                        <a:t>4,700,000</a:t>
                      </a:r>
                      <a:endParaRPr kumimoji="0" lang="en-US" sz="1800" b="0" i="0" u="none" strike="noStrike" cap="none" normalizeH="0" baseline="0">
                        <a:ln>
                          <a:noFill/>
                        </a:ln>
                        <a:solidFill>
                          <a:srgbClr val="002060"/>
                        </a:solidFill>
                        <a:effectLst/>
                        <a:latin typeface="Times New Roman" pitchFamily="18" charset="0"/>
                        <a:cs typeface="Nazanin"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a:ln>
                            <a:noFill/>
                          </a:ln>
                          <a:solidFill>
                            <a:srgbClr val="002060"/>
                          </a:solidFill>
                          <a:effectLst/>
                          <a:latin typeface="Times New Roman" pitchFamily="18" charset="0"/>
                          <a:cs typeface="Nazanin" pitchFamily="2" charset="-78"/>
                        </a:rPr>
                        <a:t>4,200,000</a:t>
                      </a:r>
                      <a:endParaRPr kumimoji="0" lang="en-US" sz="1800" b="0" i="0" u="none" strike="noStrike" cap="none" normalizeH="0" baseline="0">
                        <a:ln>
                          <a:noFill/>
                        </a:ln>
                        <a:solidFill>
                          <a:srgbClr val="002060"/>
                        </a:solidFill>
                        <a:effectLst/>
                        <a:latin typeface="Times New Roman" pitchFamily="18" charset="0"/>
                        <a:cs typeface="Nazanin"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a:ln>
                            <a:noFill/>
                          </a:ln>
                          <a:solidFill>
                            <a:srgbClr val="002060"/>
                          </a:solidFill>
                          <a:effectLst/>
                          <a:latin typeface="Times New Roman" pitchFamily="18" charset="0"/>
                          <a:cs typeface="Nazanin" pitchFamily="2" charset="-78"/>
                        </a:rPr>
                        <a:t>4,900,000</a:t>
                      </a:r>
                      <a:endParaRPr kumimoji="0" lang="en-US" sz="1800" b="0" i="0" u="none" strike="noStrike" cap="none" normalizeH="0" baseline="0">
                        <a:ln>
                          <a:noFill/>
                        </a:ln>
                        <a:solidFill>
                          <a:srgbClr val="002060"/>
                        </a:solidFill>
                        <a:effectLst/>
                        <a:latin typeface="Times New Roman" pitchFamily="18" charset="0"/>
                        <a:cs typeface="Nazanin"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a:ln>
                            <a:noFill/>
                          </a:ln>
                          <a:solidFill>
                            <a:srgbClr val="002060"/>
                          </a:solidFill>
                          <a:effectLst/>
                          <a:latin typeface="Times New Roman" pitchFamily="18" charset="0"/>
                          <a:cs typeface="Nazanin" pitchFamily="2" charset="-78"/>
                        </a:rPr>
                        <a:t>17,700,000</a:t>
                      </a:r>
                      <a:endParaRPr kumimoji="0" lang="fa-IR" sz="1800" b="0" i="0" u="none" strike="noStrike" cap="none" normalizeH="0" baseline="0">
                        <a:ln>
                          <a:noFill/>
                        </a:ln>
                        <a:solidFill>
                          <a:srgbClr val="002060"/>
                        </a:solidFill>
                        <a:effectLst/>
                        <a:latin typeface="Tahoma" pitchFamily="34" charset="0"/>
                        <a:cs typeface="Nazanin" pitchFamily="2" charset="-78"/>
                      </a:endParaRPr>
                    </a:p>
                  </a:txBody>
                  <a:tcP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FFBF9F"/>
                    </a:solid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tab pos="2006600" algn="l"/>
                        </a:tabLst>
                      </a:pPr>
                      <a:r>
                        <a:rPr kumimoji="0" lang="fa-IR" sz="1800" b="0" i="0" u="none" strike="noStrike" cap="none" normalizeH="0" baseline="0" dirty="0">
                          <a:ln>
                            <a:noFill/>
                          </a:ln>
                          <a:solidFill>
                            <a:srgbClr val="002060"/>
                          </a:solidFill>
                          <a:effectLst/>
                          <a:latin typeface="Times New Roman" pitchFamily="18" charset="0"/>
                          <a:cs typeface="Nazanin" pitchFamily="2" charset="-78"/>
                        </a:rPr>
                        <a:t>0.94</a:t>
                      </a:r>
                      <a:endParaRPr kumimoji="0" lang="en-US" sz="1800" b="0" i="0" u="none" strike="noStrike" cap="none" normalizeH="0" baseline="0" dirty="0">
                        <a:ln>
                          <a:noFill/>
                        </a:ln>
                        <a:solidFill>
                          <a:srgbClr val="002060"/>
                        </a:solidFill>
                        <a:effectLst/>
                        <a:latin typeface="Times New Roman" pitchFamily="18" charset="0"/>
                        <a:cs typeface="Nazanin" pitchFamily="2" charset="-78"/>
                      </a:endParaRPr>
                    </a:p>
                    <a:p>
                      <a:pPr marL="0" marR="0" lvl="0" indent="0" algn="ct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dirty="0">
                          <a:ln>
                            <a:noFill/>
                          </a:ln>
                          <a:solidFill>
                            <a:srgbClr val="002060"/>
                          </a:solidFill>
                          <a:effectLst/>
                          <a:latin typeface="Times New Roman" pitchFamily="18" charset="0"/>
                          <a:cs typeface="Nazanin" pitchFamily="2" charset="-78"/>
                        </a:rPr>
                        <a:t>1.19</a:t>
                      </a:r>
                      <a:endParaRPr kumimoji="0" lang="en-US" sz="1800" b="0" i="0" u="none" strike="noStrike" cap="none" normalizeH="0" baseline="0" dirty="0">
                        <a:ln>
                          <a:noFill/>
                        </a:ln>
                        <a:solidFill>
                          <a:srgbClr val="002060"/>
                        </a:solidFill>
                        <a:effectLst/>
                        <a:latin typeface="Times New Roman" pitchFamily="18" charset="0"/>
                        <a:cs typeface="Nazanin" pitchFamily="2" charset="-78"/>
                      </a:endParaRPr>
                    </a:p>
                    <a:p>
                      <a:pPr marL="0" marR="0" lvl="0" indent="0" algn="ct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dirty="0">
                          <a:ln>
                            <a:noFill/>
                          </a:ln>
                          <a:solidFill>
                            <a:srgbClr val="002060"/>
                          </a:solidFill>
                          <a:effectLst/>
                          <a:latin typeface="Times New Roman" pitchFamily="18" charset="0"/>
                          <a:cs typeface="Nazanin" pitchFamily="2" charset="-78"/>
                        </a:rPr>
                        <a:t>1.12</a:t>
                      </a:r>
                      <a:endParaRPr kumimoji="0" lang="en-US" sz="1800" b="0" i="0" u="none" strike="noStrike" cap="none" normalizeH="0" baseline="0" dirty="0">
                        <a:ln>
                          <a:noFill/>
                        </a:ln>
                        <a:solidFill>
                          <a:srgbClr val="002060"/>
                        </a:solidFill>
                        <a:effectLst/>
                        <a:latin typeface="Times New Roman" pitchFamily="18" charset="0"/>
                        <a:cs typeface="Nazanin" pitchFamily="2" charset="-78"/>
                      </a:endParaRPr>
                    </a:p>
                    <a:p>
                      <a:pPr marL="0" marR="0" lvl="0" indent="0" algn="ct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dirty="0">
                          <a:ln>
                            <a:noFill/>
                          </a:ln>
                          <a:solidFill>
                            <a:srgbClr val="002060"/>
                          </a:solidFill>
                          <a:effectLst/>
                          <a:latin typeface="Times New Roman" pitchFamily="18" charset="0"/>
                          <a:cs typeface="Nazanin" pitchFamily="2" charset="-78"/>
                        </a:rPr>
                        <a:t>0.93</a:t>
                      </a:r>
                      <a:endParaRPr kumimoji="0" lang="en-US" sz="1800" b="0" i="0" u="none" strike="noStrike" cap="none" normalizeH="0" baseline="0" dirty="0">
                        <a:ln>
                          <a:noFill/>
                        </a:ln>
                        <a:solidFill>
                          <a:srgbClr val="002060"/>
                        </a:solidFill>
                        <a:effectLst/>
                        <a:latin typeface="Times New Roman" pitchFamily="18" charset="0"/>
                        <a:cs typeface="Nazanin" pitchFamily="2" charset="-78"/>
                      </a:endParaRPr>
                    </a:p>
                    <a:p>
                      <a:pPr marL="0" marR="0" lvl="0" indent="0" algn="ctr" defTabSz="914400" rtl="1" eaLnBrk="0" fontAlgn="base" latinLnBrk="0" hangingPunct="0">
                        <a:lnSpc>
                          <a:spcPct val="100000"/>
                        </a:lnSpc>
                        <a:spcBef>
                          <a:spcPct val="0"/>
                        </a:spcBef>
                        <a:spcAft>
                          <a:spcPct val="0"/>
                        </a:spcAft>
                        <a:buClrTx/>
                        <a:buSzTx/>
                        <a:buFontTx/>
                        <a:buNone/>
                        <a:tabLst>
                          <a:tab pos="2006600" algn="l"/>
                        </a:tabLst>
                      </a:pPr>
                      <a:r>
                        <a:rPr kumimoji="0" lang="fa-IR" sz="1800" b="0" i="0" u="none" strike="noStrike" cap="none" normalizeH="0" baseline="0" dirty="0">
                          <a:ln>
                            <a:noFill/>
                          </a:ln>
                          <a:solidFill>
                            <a:srgbClr val="002060"/>
                          </a:solidFill>
                          <a:effectLst/>
                          <a:latin typeface="Times New Roman" pitchFamily="18" charset="0"/>
                          <a:cs typeface="Nazanin" pitchFamily="2" charset="-78"/>
                        </a:rPr>
                        <a:t>1.05</a:t>
                      </a:r>
                      <a:endParaRPr kumimoji="0" lang="fa-IR" sz="1800" b="0" i="0" u="none" strike="noStrike" cap="none" normalizeH="0" baseline="0" dirty="0">
                        <a:ln>
                          <a:noFill/>
                        </a:ln>
                        <a:solidFill>
                          <a:srgbClr val="002060"/>
                        </a:solidFill>
                        <a:effectLst/>
                        <a:latin typeface="Tahoma" pitchFamily="34" charset="0"/>
                        <a:cs typeface="Nazanin" pitchFamily="2" charset="-78"/>
                      </a:endParaRPr>
                    </a:p>
                  </a:txBody>
                  <a:tcPr horzOverflow="overflow">
                    <a:lnL cap="flat">
                      <a:noFill/>
                    </a:lnL>
                    <a:lnR w="9525"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FFBF9F"/>
                    </a:solidFill>
                  </a:tcPr>
                </a:tc>
                <a:extLst>
                  <a:ext uri="{0D108BD9-81ED-4DB2-BD59-A6C34878D82A}">
                    <a16:rowId xmlns:a16="http://schemas.microsoft.com/office/drawing/2014/main" val="10003"/>
                  </a:ext>
                </a:extLst>
              </a:tr>
            </a:tbl>
          </a:graphicData>
        </a:graphic>
      </p:graphicFrame>
      <p:sp>
        <p:nvSpPr>
          <p:cNvPr id="5" name="Text Box 49">
            <a:extLst>
              <a:ext uri="{FF2B5EF4-FFF2-40B4-BE49-F238E27FC236}">
                <a16:creationId xmlns:a16="http://schemas.microsoft.com/office/drawing/2014/main" id="{FDC6F2FB-0115-41DB-9121-36EB524188A8}"/>
              </a:ext>
            </a:extLst>
          </p:cNvPr>
          <p:cNvSpPr txBox="1">
            <a:spLocks noChangeArrowheads="1"/>
          </p:cNvSpPr>
          <p:nvPr/>
        </p:nvSpPr>
        <p:spPr bwMode="auto">
          <a:xfrm>
            <a:off x="655666" y="6035675"/>
            <a:ext cx="7924800" cy="366713"/>
          </a:xfrm>
          <a:prstGeom prst="rect">
            <a:avLst/>
          </a:prstGeom>
          <a:noFill/>
          <a:ln w="9525">
            <a:noFill/>
            <a:miter lim="800000"/>
            <a:headEnd/>
            <a:tailEnd/>
          </a:ln>
        </p:spPr>
        <p:txBody>
          <a:bodyPr>
            <a:spAutoFit/>
          </a:bodyPr>
          <a:lstStyle/>
          <a:p>
            <a:pPr algn="ctr" rtl="1"/>
            <a:r>
              <a:rPr lang="fa-IR" sz="1800" b="1">
                <a:solidFill>
                  <a:srgbClr val="002060"/>
                </a:solidFill>
                <a:latin typeface="Comic Sans MS" pitchFamily="66" charset="0"/>
                <a:cs typeface="B Nazanin" pitchFamily="2" charset="-78"/>
              </a:rPr>
              <a:t>نمونه گزارشي از يک سيستم </a:t>
            </a:r>
            <a:r>
              <a:rPr lang="en-US" sz="1800" b="1">
                <a:solidFill>
                  <a:srgbClr val="002060"/>
                </a:solidFill>
                <a:latin typeface="Times New Roman" pitchFamily="18" charset="0"/>
                <a:cs typeface="Times New Roman" pitchFamily="18" charset="0"/>
              </a:rPr>
              <a:t>MIS</a:t>
            </a:r>
            <a:r>
              <a:rPr lang="fa-IR" sz="1800" b="1">
                <a:solidFill>
                  <a:srgbClr val="002060"/>
                </a:solidFill>
                <a:latin typeface="Comic Sans MS" pitchFamily="66" charset="0"/>
                <a:cs typeface="B Nazanin" pitchFamily="2" charset="-78"/>
              </a:rPr>
              <a:t> مديريت فروش(گزارش فروش براي يک دوره يکساله)</a:t>
            </a:r>
            <a:endParaRPr lang="en-US" sz="1800" b="1">
              <a:solidFill>
                <a:srgbClr val="002060"/>
              </a:solidFill>
              <a:latin typeface="Comic Sans MS" pitchFamily="66" charset="0"/>
              <a:cs typeface="B Nazanin" pitchFamily="2" charset="-78"/>
            </a:endParaRPr>
          </a:p>
        </p:txBody>
      </p:sp>
    </p:spTree>
    <p:extLst>
      <p:ext uri="{BB962C8B-B14F-4D97-AF65-F5344CB8AC3E}">
        <p14:creationId xmlns:p14="http://schemas.microsoft.com/office/powerpoint/2010/main" val="2656453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697AF-4048-46FF-8CAA-D382D0D1EE1E}"/>
              </a:ext>
            </a:extLst>
          </p:cNvPr>
          <p:cNvSpPr>
            <a:spLocks noGrp="1"/>
          </p:cNvSpPr>
          <p:nvPr>
            <p:ph type="title"/>
          </p:nvPr>
        </p:nvSpPr>
        <p:spPr/>
        <p:txBody>
          <a:bodyPr/>
          <a:lstStyle/>
          <a:p>
            <a:pPr algn="r" rtl="1"/>
            <a:r>
              <a:rPr lang="fa-IR" b="1" dirty="0">
                <a:solidFill>
                  <a:srgbClr val="002060"/>
                </a:solidFill>
              </a:rPr>
              <a:t>سيستمهاي پشتيبان تصميم (</a:t>
            </a:r>
            <a:r>
              <a:rPr lang="en-US" b="1" dirty="0">
                <a:solidFill>
                  <a:srgbClr val="002060"/>
                </a:solidFill>
                <a:latin typeface="Times New Roman" pitchFamily="18" charset="0"/>
                <a:cs typeface="Times New Roman" pitchFamily="18" charset="0"/>
              </a:rPr>
              <a:t>DSS</a:t>
            </a:r>
            <a:r>
              <a:rPr lang="fa-IR" b="1" dirty="0">
                <a:solidFill>
                  <a:srgbClr val="002060"/>
                </a:solidFill>
              </a:rPr>
              <a:t>)</a:t>
            </a:r>
            <a:endParaRPr lang="en-US" dirty="0"/>
          </a:p>
        </p:txBody>
      </p:sp>
      <p:sp>
        <p:nvSpPr>
          <p:cNvPr id="3" name="Content Placeholder 2">
            <a:extLst>
              <a:ext uri="{FF2B5EF4-FFF2-40B4-BE49-F238E27FC236}">
                <a16:creationId xmlns:a16="http://schemas.microsoft.com/office/drawing/2014/main" id="{288DE699-93ED-4763-9A92-4419FD01CDED}"/>
              </a:ext>
            </a:extLst>
          </p:cNvPr>
          <p:cNvSpPr>
            <a:spLocks noGrp="1"/>
          </p:cNvSpPr>
          <p:nvPr>
            <p:ph idx="1"/>
          </p:nvPr>
        </p:nvSpPr>
        <p:spPr/>
        <p:txBody>
          <a:bodyPr/>
          <a:lstStyle/>
          <a:p>
            <a:pPr lvl="1" algn="r" rtl="1"/>
            <a:r>
              <a:rPr lang="fa-IR" sz="3200" dirty="0"/>
              <a:t>اين سيستمها با استفاده از داده ها و ابزارهاي تحليلي به مديران براي تصميم گيري هاي غير ساخت يافته کمک مي کنند. </a:t>
            </a:r>
          </a:p>
          <a:p>
            <a:pPr lvl="1" algn="r" rtl="1"/>
            <a:r>
              <a:rPr lang="fa-IR" sz="3200" b="1" dirty="0">
                <a:solidFill>
                  <a:srgbClr val="002060"/>
                </a:solidFill>
              </a:rPr>
              <a:t>اطلاعات ورودي:</a:t>
            </a:r>
            <a:r>
              <a:rPr lang="fa-IR" sz="3200" dirty="0"/>
              <a:t> داده هاي خلاصه شده و يا تفضيلي و  ابزارهاي تحليلي</a:t>
            </a:r>
          </a:p>
          <a:p>
            <a:pPr lvl="1" algn="r" rtl="1"/>
            <a:r>
              <a:rPr lang="fa-IR" sz="3200" b="1" dirty="0">
                <a:solidFill>
                  <a:srgbClr val="002060"/>
                </a:solidFill>
              </a:rPr>
              <a:t>پردازش:</a:t>
            </a:r>
            <a:r>
              <a:rPr lang="fa-IR" sz="3200" dirty="0">
                <a:solidFill>
                  <a:srgbClr val="002060"/>
                </a:solidFill>
              </a:rPr>
              <a:t> </a:t>
            </a:r>
            <a:r>
              <a:rPr lang="fa-IR" sz="3200" dirty="0"/>
              <a:t>تعاملي، شبيه سازي، تجزيه و تحليل هاي آماري</a:t>
            </a:r>
          </a:p>
          <a:p>
            <a:pPr lvl="1" algn="r" rtl="1"/>
            <a:r>
              <a:rPr lang="fa-IR" sz="3200" b="1" dirty="0">
                <a:solidFill>
                  <a:srgbClr val="002060"/>
                </a:solidFill>
              </a:rPr>
              <a:t>اطلاعات خروجي:</a:t>
            </a:r>
            <a:r>
              <a:rPr lang="fa-IR" sz="3200" dirty="0">
                <a:solidFill>
                  <a:srgbClr val="002060"/>
                </a:solidFill>
              </a:rPr>
              <a:t> </a:t>
            </a:r>
            <a:r>
              <a:rPr lang="fa-IR" sz="3200" dirty="0"/>
              <a:t>گزارشات خاص، تحليل تصميمها، پاسخ به پرس و جو</a:t>
            </a:r>
          </a:p>
          <a:p>
            <a:pPr lvl="1" algn="r" rtl="1"/>
            <a:r>
              <a:rPr lang="fa-IR" sz="3200" b="1" dirty="0">
                <a:solidFill>
                  <a:srgbClr val="002060"/>
                </a:solidFill>
              </a:rPr>
              <a:t>کاربران:</a:t>
            </a:r>
            <a:r>
              <a:rPr lang="fa-IR" sz="3200" dirty="0"/>
              <a:t> متخصصين، مديران سطوح مياني</a:t>
            </a:r>
            <a:endParaRPr lang="fa-IR" b="1" dirty="0">
              <a:solidFill>
                <a:srgbClr val="002060"/>
              </a:solidFill>
            </a:endParaRPr>
          </a:p>
          <a:p>
            <a:pPr algn="r" rtl="1"/>
            <a:endParaRPr lang="en-US" dirty="0"/>
          </a:p>
        </p:txBody>
      </p:sp>
    </p:spTree>
    <p:extLst>
      <p:ext uri="{BB962C8B-B14F-4D97-AF65-F5344CB8AC3E}">
        <p14:creationId xmlns:p14="http://schemas.microsoft.com/office/powerpoint/2010/main" val="3042238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42031-898E-4587-A111-C2D61DF28D6F}"/>
              </a:ext>
            </a:extLst>
          </p:cNvPr>
          <p:cNvSpPr>
            <a:spLocks noGrp="1"/>
          </p:cNvSpPr>
          <p:nvPr>
            <p:ph type="title"/>
          </p:nvPr>
        </p:nvSpPr>
        <p:spPr/>
        <p:txBody>
          <a:bodyPr/>
          <a:lstStyle/>
          <a:p>
            <a:pPr algn="r" rtl="1"/>
            <a:r>
              <a:rPr lang="fa-IR" b="1" dirty="0">
                <a:solidFill>
                  <a:srgbClr val="002060"/>
                </a:solidFill>
              </a:rPr>
              <a:t>سيستمهاي پشتيبان تصميم (</a:t>
            </a:r>
            <a:r>
              <a:rPr lang="en-US" b="1" dirty="0">
                <a:solidFill>
                  <a:srgbClr val="002060"/>
                </a:solidFill>
                <a:latin typeface="Times New Roman" pitchFamily="18" charset="0"/>
                <a:cs typeface="Times New Roman" pitchFamily="18" charset="0"/>
              </a:rPr>
              <a:t>DSS</a:t>
            </a:r>
            <a:r>
              <a:rPr lang="fa-IR" b="1" dirty="0">
                <a:solidFill>
                  <a:srgbClr val="002060"/>
                </a:solidFill>
              </a:rPr>
              <a:t>)</a:t>
            </a:r>
            <a:endParaRPr lang="en-US" dirty="0"/>
          </a:p>
        </p:txBody>
      </p:sp>
      <p:sp>
        <p:nvSpPr>
          <p:cNvPr id="3" name="Content Placeholder 2">
            <a:extLst>
              <a:ext uri="{FF2B5EF4-FFF2-40B4-BE49-F238E27FC236}">
                <a16:creationId xmlns:a16="http://schemas.microsoft.com/office/drawing/2014/main" id="{3DD5F0E5-791D-4569-8A98-E2554356F978}"/>
              </a:ext>
            </a:extLst>
          </p:cNvPr>
          <p:cNvSpPr>
            <a:spLocks noGrp="1"/>
          </p:cNvSpPr>
          <p:nvPr>
            <p:ph idx="1"/>
          </p:nvPr>
        </p:nvSpPr>
        <p:spPr/>
        <p:txBody>
          <a:bodyPr/>
          <a:lstStyle/>
          <a:p>
            <a:pPr lvl="1"/>
            <a:r>
              <a:rPr lang="fa-IR" dirty="0"/>
              <a:t>علاوه بر داده ها و اطلاعات داخل (</a:t>
            </a:r>
            <a:r>
              <a:rPr lang="en-US" dirty="0"/>
              <a:t>MIS</a:t>
            </a:r>
            <a:r>
              <a:rPr lang="fa-IR" dirty="0"/>
              <a:t> و </a:t>
            </a:r>
            <a:r>
              <a:rPr lang="en-US" dirty="0"/>
              <a:t>TPS</a:t>
            </a:r>
            <a:r>
              <a:rPr lang="fa-IR" dirty="0"/>
              <a:t>) ممكن است از </a:t>
            </a:r>
            <a:r>
              <a:rPr lang="fa-IR" dirty="0">
                <a:solidFill>
                  <a:srgbClr val="FF0000"/>
                </a:solidFill>
              </a:rPr>
              <a:t>خارج سازمان</a:t>
            </a:r>
            <a:r>
              <a:rPr lang="fa-IR" dirty="0"/>
              <a:t> نيز </a:t>
            </a:r>
            <a:r>
              <a:rPr lang="fa-IR" dirty="0">
                <a:solidFill>
                  <a:srgbClr val="FF0000"/>
                </a:solidFill>
              </a:rPr>
              <a:t>اطلاعاتي</a:t>
            </a:r>
            <a:r>
              <a:rPr lang="fa-IR" dirty="0"/>
              <a:t> را مورد استفاده قرار دهد.</a:t>
            </a:r>
          </a:p>
          <a:p>
            <a:pPr lvl="1"/>
            <a:r>
              <a:rPr lang="fa-IR" dirty="0"/>
              <a:t>در اين سيستمها از </a:t>
            </a:r>
            <a:r>
              <a:rPr lang="fa-IR" dirty="0">
                <a:solidFill>
                  <a:srgbClr val="FF0000"/>
                </a:solidFill>
              </a:rPr>
              <a:t>مدلهاي كمي و كيفي تصميم گيري</a:t>
            </a:r>
            <a:r>
              <a:rPr lang="fa-IR" dirty="0"/>
              <a:t> و </a:t>
            </a:r>
            <a:r>
              <a:rPr lang="fa-IR" dirty="0">
                <a:solidFill>
                  <a:srgbClr val="FF0000"/>
                </a:solidFill>
              </a:rPr>
              <a:t>تحليل</a:t>
            </a:r>
            <a:r>
              <a:rPr lang="fa-IR" dirty="0"/>
              <a:t> استفاده مي شود.</a:t>
            </a:r>
          </a:p>
          <a:p>
            <a:pPr lvl="1"/>
            <a:r>
              <a:rPr lang="fa-IR" dirty="0"/>
              <a:t>در اين سيستمها </a:t>
            </a:r>
            <a:r>
              <a:rPr lang="fa-IR" dirty="0">
                <a:solidFill>
                  <a:srgbClr val="FF0000"/>
                </a:solidFill>
              </a:rPr>
              <a:t>ارتباط</a:t>
            </a:r>
            <a:r>
              <a:rPr lang="fa-IR" dirty="0"/>
              <a:t> </a:t>
            </a:r>
            <a:r>
              <a:rPr lang="fa-IR" dirty="0">
                <a:solidFill>
                  <a:srgbClr val="FF0000"/>
                </a:solidFill>
              </a:rPr>
              <a:t>متقابلي با كاربر</a:t>
            </a:r>
            <a:r>
              <a:rPr lang="fa-IR" dirty="0"/>
              <a:t> برقرار است به نحوي كه كاربر مي تواند </a:t>
            </a:r>
            <a:r>
              <a:rPr lang="fa-IR" dirty="0">
                <a:solidFill>
                  <a:srgbClr val="FF0000"/>
                </a:solidFill>
              </a:rPr>
              <a:t>اطلاعات و فرضيات تصميم گيري</a:t>
            </a:r>
            <a:r>
              <a:rPr lang="fa-IR" dirty="0"/>
              <a:t> را تغيير دهد، </a:t>
            </a:r>
            <a:r>
              <a:rPr lang="fa-IR" dirty="0">
                <a:solidFill>
                  <a:srgbClr val="FF0000"/>
                </a:solidFill>
              </a:rPr>
              <a:t>سوالات جديد</a:t>
            </a:r>
            <a:r>
              <a:rPr lang="fa-IR" dirty="0"/>
              <a:t> بپرسد و يا </a:t>
            </a:r>
            <a:r>
              <a:rPr lang="fa-IR" dirty="0">
                <a:solidFill>
                  <a:srgbClr val="FF0000"/>
                </a:solidFill>
              </a:rPr>
              <a:t>داده هاي جديدي</a:t>
            </a:r>
            <a:r>
              <a:rPr lang="fa-IR" dirty="0"/>
              <a:t> وارد نمايد.</a:t>
            </a:r>
            <a:endParaRPr lang="fa-IR" b="1" dirty="0">
              <a:solidFill>
                <a:srgbClr val="002060"/>
              </a:solidFill>
            </a:endParaRPr>
          </a:p>
          <a:p>
            <a:endParaRPr lang="en-US" dirty="0"/>
          </a:p>
        </p:txBody>
      </p:sp>
    </p:spTree>
    <p:extLst>
      <p:ext uri="{BB962C8B-B14F-4D97-AF65-F5344CB8AC3E}">
        <p14:creationId xmlns:p14="http://schemas.microsoft.com/office/powerpoint/2010/main" val="1491431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36672-D1AC-45CF-9FD4-F9AE7B9A6C19}"/>
              </a:ext>
            </a:extLst>
          </p:cNvPr>
          <p:cNvSpPr>
            <a:spLocks noGrp="1"/>
          </p:cNvSpPr>
          <p:nvPr>
            <p:ph type="title"/>
          </p:nvPr>
        </p:nvSpPr>
        <p:spPr/>
        <p:txBody>
          <a:bodyPr/>
          <a:lstStyle/>
          <a:p>
            <a:pPr algn="r" rtl="1"/>
            <a:r>
              <a:rPr lang="fa-IR" b="1" dirty="0">
                <a:solidFill>
                  <a:srgbClr val="002060"/>
                </a:solidFill>
              </a:rPr>
              <a:t>سيستمهاي پشتيبان تصميم (</a:t>
            </a:r>
            <a:r>
              <a:rPr lang="en-US" b="1" dirty="0">
                <a:solidFill>
                  <a:srgbClr val="002060"/>
                </a:solidFill>
                <a:latin typeface="Times New Roman" pitchFamily="18" charset="0"/>
                <a:cs typeface="Times New Roman" pitchFamily="18" charset="0"/>
              </a:rPr>
              <a:t>DSS</a:t>
            </a:r>
            <a:r>
              <a:rPr lang="fa-IR" b="1" dirty="0">
                <a:solidFill>
                  <a:srgbClr val="002060"/>
                </a:solidFill>
              </a:rPr>
              <a:t>)</a:t>
            </a:r>
            <a:endParaRPr lang="en-US" dirty="0"/>
          </a:p>
        </p:txBody>
      </p:sp>
      <p:sp>
        <p:nvSpPr>
          <p:cNvPr id="3" name="Content Placeholder 2">
            <a:extLst>
              <a:ext uri="{FF2B5EF4-FFF2-40B4-BE49-F238E27FC236}">
                <a16:creationId xmlns:a16="http://schemas.microsoft.com/office/drawing/2014/main" id="{AA47CEE2-51CE-4EA7-A765-687102228625}"/>
              </a:ext>
            </a:extLst>
          </p:cNvPr>
          <p:cNvSpPr>
            <a:spLocks noGrp="1"/>
          </p:cNvSpPr>
          <p:nvPr>
            <p:ph idx="1"/>
          </p:nvPr>
        </p:nvSpPr>
        <p:spPr/>
        <p:txBody>
          <a:bodyPr/>
          <a:lstStyle/>
          <a:p>
            <a:pPr lvl="1"/>
            <a:r>
              <a:rPr lang="fa-IR" b="1" dirty="0">
                <a:solidFill>
                  <a:srgbClr val="002060"/>
                </a:solidFill>
              </a:rPr>
              <a:t>مثال: سيستم پشتيبان تصميم سفرهاي دريايي</a:t>
            </a:r>
          </a:p>
          <a:p>
            <a:pPr lvl="2"/>
            <a:r>
              <a:rPr lang="fa-IR" sz="2800" dirty="0"/>
              <a:t>يک سيستم </a:t>
            </a:r>
            <a:r>
              <a:rPr lang="en-US" sz="2800" dirty="0">
                <a:latin typeface="Times New Roman" pitchFamily="18" charset="0"/>
                <a:cs typeface="Times New Roman" pitchFamily="18" charset="0"/>
              </a:rPr>
              <a:t>DSS</a:t>
            </a:r>
            <a:r>
              <a:rPr lang="fa-IR" sz="2800" dirty="0"/>
              <a:t> در يک  شرکت بزرگ آمريکايي</a:t>
            </a:r>
          </a:p>
          <a:p>
            <a:pPr lvl="2"/>
            <a:r>
              <a:rPr lang="fa-IR" sz="2800" dirty="0"/>
              <a:t>اين شرکت تعدادي کشتي براي حمل کالا دارد. </a:t>
            </a:r>
          </a:p>
          <a:p>
            <a:pPr lvl="2"/>
            <a:r>
              <a:rPr lang="fa-IR" sz="2800" dirty="0"/>
              <a:t>اين سيستم مي تواند به سوالات زير پاسخ دهد:</a:t>
            </a:r>
          </a:p>
          <a:p>
            <a:pPr lvl="3"/>
            <a:r>
              <a:rPr lang="fa-IR" sz="2400" dirty="0"/>
              <a:t>با وارد کردن برنامه زمانبندي ارسال محمولات يک کشتي و نرخ حمل آن، سيستم مشخص مي کند تخصيص اين محموله ها به کداميک از کشتي ها بهينه است. </a:t>
            </a:r>
          </a:p>
          <a:p>
            <a:pPr lvl="3"/>
            <a:r>
              <a:rPr lang="fa-IR" sz="2400" dirty="0"/>
              <a:t>چه سرعتي از کشتي ها  بهينه است در صورتيکه بخواهيم هزينه سوخت کمينه شده و زمانبندي حمل محمولات نيز محقق شود. </a:t>
            </a:r>
          </a:p>
          <a:p>
            <a:pPr lvl="3"/>
            <a:r>
              <a:rPr lang="fa-IR" sz="2400" dirty="0"/>
              <a:t>مسير حرکتي و توقفات کشتي ها بصورت بهينه کدام است.</a:t>
            </a:r>
            <a:endParaRPr lang="fa-IR" b="1" dirty="0">
              <a:solidFill>
                <a:srgbClr val="002060"/>
              </a:solidFill>
            </a:endParaRPr>
          </a:p>
          <a:p>
            <a:endParaRPr lang="en-US" dirty="0"/>
          </a:p>
        </p:txBody>
      </p:sp>
    </p:spTree>
    <p:extLst>
      <p:ext uri="{BB962C8B-B14F-4D97-AF65-F5344CB8AC3E}">
        <p14:creationId xmlns:p14="http://schemas.microsoft.com/office/powerpoint/2010/main" val="587845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78C1D-3D09-4621-9514-6F59307E41A3}"/>
              </a:ext>
            </a:extLst>
          </p:cNvPr>
          <p:cNvSpPr>
            <a:spLocks noGrp="1"/>
          </p:cNvSpPr>
          <p:nvPr>
            <p:ph type="title"/>
          </p:nvPr>
        </p:nvSpPr>
        <p:spPr/>
        <p:txBody>
          <a:bodyPr/>
          <a:lstStyle/>
          <a:p>
            <a:pPr algn="r" rtl="1"/>
            <a:r>
              <a:rPr lang="fa-IR" b="1" dirty="0">
                <a:solidFill>
                  <a:srgbClr val="002060"/>
                </a:solidFill>
              </a:rPr>
              <a:t>سيستمهاي پشتيبان تصميم (</a:t>
            </a:r>
            <a:r>
              <a:rPr lang="en-US" b="1" dirty="0">
                <a:solidFill>
                  <a:srgbClr val="002060"/>
                </a:solidFill>
                <a:latin typeface="Times New Roman" pitchFamily="18" charset="0"/>
                <a:cs typeface="Times New Roman" pitchFamily="18" charset="0"/>
              </a:rPr>
              <a:t>DSS</a:t>
            </a:r>
            <a:r>
              <a:rPr lang="fa-IR" b="1" dirty="0">
                <a:solidFill>
                  <a:srgbClr val="002060"/>
                </a:solidFill>
              </a:rPr>
              <a:t>)</a:t>
            </a:r>
            <a:endParaRPr lang="en-US" dirty="0"/>
          </a:p>
        </p:txBody>
      </p:sp>
      <p:graphicFrame>
        <p:nvGraphicFramePr>
          <p:cNvPr id="4" name="Object 4">
            <a:extLst>
              <a:ext uri="{FF2B5EF4-FFF2-40B4-BE49-F238E27FC236}">
                <a16:creationId xmlns:a16="http://schemas.microsoft.com/office/drawing/2014/main" id="{296E7AB1-3C4F-4A96-AB8A-57860EC521AC}"/>
              </a:ext>
            </a:extLst>
          </p:cNvPr>
          <p:cNvGraphicFramePr>
            <a:graphicFrameLocks noGrp="1" noChangeAspect="1"/>
          </p:cNvGraphicFramePr>
          <p:nvPr>
            <p:ph idx="1"/>
          </p:nvPr>
        </p:nvGraphicFramePr>
        <p:xfrm>
          <a:off x="2668624" y="1825625"/>
          <a:ext cx="6854752" cy="4351338"/>
        </p:xfrm>
        <a:graphic>
          <a:graphicData uri="http://schemas.openxmlformats.org/presentationml/2006/ole">
            <mc:AlternateContent xmlns:mc="http://schemas.openxmlformats.org/markup-compatibility/2006">
              <mc:Choice xmlns:v="urn:schemas-microsoft-com:vml" Requires="v">
                <p:oleObj spid="_x0000_s4105" name="Visio" r:id="rId3" imgW="9363456" imgH="5943905" progId="Visio.Drawing.11">
                  <p:embed/>
                </p:oleObj>
              </mc:Choice>
              <mc:Fallback>
                <p:oleObj name="Visio" r:id="rId3" imgW="9363456" imgH="5943905" progId="Visio.Drawing.11">
                  <p:embed/>
                  <p:pic>
                    <p:nvPicPr>
                      <p:cNvPr id="419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8624" y="1825625"/>
                        <a:ext cx="6854752"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49482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4AF31-C862-4B8E-847D-756620666E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700825-22E5-40AD-AEEC-3513AE2FC272}"/>
              </a:ext>
            </a:extLst>
          </p:cNvPr>
          <p:cNvSpPr>
            <a:spLocks noGrp="1"/>
          </p:cNvSpPr>
          <p:nvPr>
            <p:ph idx="1"/>
          </p:nvPr>
        </p:nvSpPr>
        <p:spPr/>
        <p:txBody>
          <a:bodyPr/>
          <a:lstStyle/>
          <a:p>
            <a:r>
              <a:rPr lang="fa-IR" b="1" dirty="0">
                <a:solidFill>
                  <a:srgbClr val="002060"/>
                </a:solidFill>
              </a:rPr>
              <a:t>سيستمهاي پشتيبان مديران ارشد (</a:t>
            </a:r>
            <a:r>
              <a:rPr lang="en-US" b="1" dirty="0">
                <a:solidFill>
                  <a:srgbClr val="002060"/>
                </a:solidFill>
                <a:latin typeface="Times New Roman" pitchFamily="18" charset="0"/>
                <a:cs typeface="Times New Roman" pitchFamily="18" charset="0"/>
              </a:rPr>
              <a:t>ESS</a:t>
            </a:r>
            <a:r>
              <a:rPr lang="fa-IR" b="1" dirty="0">
                <a:solidFill>
                  <a:srgbClr val="002060"/>
                </a:solidFill>
              </a:rPr>
              <a:t>)</a:t>
            </a:r>
          </a:p>
          <a:p>
            <a:pPr lvl="1"/>
            <a:r>
              <a:rPr lang="fa-IR" sz="3200" dirty="0"/>
              <a:t>براي کمک به تصميم گيري هاي غير ساخت يافته و استراتژيک مديران ارشد، بکار مي رود. </a:t>
            </a:r>
          </a:p>
          <a:p>
            <a:pPr lvl="1"/>
            <a:r>
              <a:rPr lang="fa-IR" sz="3200" dirty="0"/>
              <a:t>از قابليتهاي گرافيکي و ارتباطي استفاده مي کنند.</a:t>
            </a:r>
          </a:p>
          <a:p>
            <a:pPr lvl="1"/>
            <a:r>
              <a:rPr lang="fa-IR" sz="3200" b="1" dirty="0">
                <a:solidFill>
                  <a:srgbClr val="002060"/>
                </a:solidFill>
              </a:rPr>
              <a:t>اطلاعات ورودي:</a:t>
            </a:r>
            <a:r>
              <a:rPr lang="fa-IR" sz="3200" dirty="0"/>
              <a:t> انبوهي از داده هاي داخلي و خارجي</a:t>
            </a:r>
          </a:p>
          <a:p>
            <a:pPr lvl="1"/>
            <a:r>
              <a:rPr lang="fa-IR" sz="3200" b="1" dirty="0">
                <a:solidFill>
                  <a:srgbClr val="002060"/>
                </a:solidFill>
              </a:rPr>
              <a:t>پردازش:</a:t>
            </a:r>
            <a:r>
              <a:rPr lang="fa-IR" sz="3200" dirty="0"/>
              <a:t> ترسيم، شبيه سازي، تعامل</a:t>
            </a:r>
          </a:p>
          <a:p>
            <a:pPr lvl="1"/>
            <a:r>
              <a:rPr lang="fa-IR" sz="3200" b="1" dirty="0">
                <a:solidFill>
                  <a:srgbClr val="002060"/>
                </a:solidFill>
              </a:rPr>
              <a:t>اطلاعات خروجي:</a:t>
            </a:r>
            <a:r>
              <a:rPr lang="fa-IR" sz="3200" dirty="0"/>
              <a:t> طرح ها، پاسخ به پرس و جو</a:t>
            </a:r>
          </a:p>
          <a:p>
            <a:pPr lvl="1"/>
            <a:r>
              <a:rPr lang="fa-IR" sz="3200" b="1" dirty="0">
                <a:solidFill>
                  <a:srgbClr val="002060"/>
                </a:solidFill>
              </a:rPr>
              <a:t>کاربران:</a:t>
            </a:r>
            <a:r>
              <a:rPr lang="fa-IR" sz="3200" dirty="0"/>
              <a:t> مديران ارشد</a:t>
            </a:r>
            <a:r>
              <a:rPr lang="en-US" sz="3200" dirty="0"/>
              <a:t> </a:t>
            </a:r>
            <a:endParaRPr lang="fa-IR" sz="3200" b="1" dirty="0">
              <a:solidFill>
                <a:srgbClr val="002060"/>
              </a:solidFill>
            </a:endParaRPr>
          </a:p>
          <a:p>
            <a:endParaRPr lang="en-US" dirty="0"/>
          </a:p>
        </p:txBody>
      </p:sp>
    </p:spTree>
    <p:extLst>
      <p:ext uri="{BB962C8B-B14F-4D97-AF65-F5344CB8AC3E}">
        <p14:creationId xmlns:p14="http://schemas.microsoft.com/office/powerpoint/2010/main" val="2257484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C917-11A4-4C7D-B611-EBCC067FC4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1CD54C-FCE0-47F0-A242-2E8CF400BE63}"/>
              </a:ext>
            </a:extLst>
          </p:cNvPr>
          <p:cNvSpPr>
            <a:spLocks noGrp="1"/>
          </p:cNvSpPr>
          <p:nvPr>
            <p:ph idx="1"/>
          </p:nvPr>
        </p:nvSpPr>
        <p:spPr/>
        <p:txBody>
          <a:bodyPr/>
          <a:lstStyle/>
          <a:p>
            <a:r>
              <a:rPr lang="fa-IR" b="1" dirty="0">
                <a:solidFill>
                  <a:srgbClr val="002060"/>
                </a:solidFill>
              </a:rPr>
              <a:t>سيستمهاي پشتيبان مديران ارشد (</a:t>
            </a:r>
            <a:r>
              <a:rPr lang="en-US" b="1" dirty="0">
                <a:solidFill>
                  <a:srgbClr val="002060"/>
                </a:solidFill>
                <a:latin typeface="Times New Roman" pitchFamily="18" charset="0"/>
                <a:cs typeface="Times New Roman" pitchFamily="18" charset="0"/>
              </a:rPr>
              <a:t>ESS</a:t>
            </a:r>
            <a:r>
              <a:rPr lang="fa-IR" b="1" dirty="0">
                <a:solidFill>
                  <a:srgbClr val="002060"/>
                </a:solidFill>
              </a:rPr>
              <a:t>)</a:t>
            </a:r>
          </a:p>
          <a:p>
            <a:pPr lvl="1"/>
            <a:r>
              <a:rPr lang="en-US" sz="3200" dirty="0"/>
              <a:t>ESS</a:t>
            </a:r>
            <a:r>
              <a:rPr lang="fa-IR" sz="3200" dirty="0"/>
              <a:t> </a:t>
            </a:r>
            <a:r>
              <a:rPr lang="fa-IR" sz="3200" dirty="0">
                <a:solidFill>
                  <a:srgbClr val="FF0000"/>
                </a:solidFill>
              </a:rPr>
              <a:t>سطوح استراتژيك</a:t>
            </a:r>
            <a:r>
              <a:rPr lang="fa-IR" sz="3200" dirty="0"/>
              <a:t> سازمان را پشتيباني مي كند.</a:t>
            </a:r>
          </a:p>
          <a:p>
            <a:pPr lvl="1"/>
            <a:r>
              <a:rPr lang="fa-IR" sz="3200" dirty="0"/>
              <a:t>در </a:t>
            </a:r>
            <a:r>
              <a:rPr lang="en-US" sz="3200" dirty="0"/>
              <a:t>ESS</a:t>
            </a:r>
            <a:r>
              <a:rPr lang="fa-IR" sz="3200" dirty="0"/>
              <a:t> </a:t>
            </a:r>
            <a:r>
              <a:rPr lang="fa-IR" sz="3200" dirty="0">
                <a:solidFill>
                  <a:srgbClr val="FF0000"/>
                </a:solidFill>
              </a:rPr>
              <a:t>اطلاعات داخل و خارج</a:t>
            </a:r>
            <a:r>
              <a:rPr lang="fa-IR" sz="3200" dirty="0"/>
              <a:t> سازمان </a:t>
            </a:r>
            <a:r>
              <a:rPr lang="fa-IR" sz="3200" dirty="0">
                <a:solidFill>
                  <a:srgbClr val="FF0000"/>
                </a:solidFill>
              </a:rPr>
              <a:t>يكپارچه</a:t>
            </a:r>
            <a:r>
              <a:rPr lang="fa-IR" sz="3200" dirty="0"/>
              <a:t> شده و مورد استفاده قرار مي گيرد.</a:t>
            </a:r>
          </a:p>
          <a:p>
            <a:pPr lvl="1"/>
            <a:r>
              <a:rPr lang="fa-IR" sz="3200" dirty="0"/>
              <a:t>در آنها </a:t>
            </a:r>
            <a:r>
              <a:rPr lang="fa-IR" sz="3200" dirty="0">
                <a:solidFill>
                  <a:srgbClr val="FF0000"/>
                </a:solidFill>
              </a:rPr>
              <a:t>اطلاعات كلي سازمان</a:t>
            </a:r>
            <a:r>
              <a:rPr lang="fa-IR" sz="3200" dirty="0"/>
              <a:t> و </a:t>
            </a:r>
            <a:r>
              <a:rPr lang="fa-IR" sz="3200" dirty="0">
                <a:solidFill>
                  <a:srgbClr val="FF0000"/>
                </a:solidFill>
              </a:rPr>
              <a:t>محيط خارجي،</a:t>
            </a:r>
            <a:r>
              <a:rPr lang="fa-IR" sz="3200" dirty="0"/>
              <a:t> </a:t>
            </a:r>
            <a:r>
              <a:rPr lang="fa-IR" sz="3200" dirty="0">
                <a:solidFill>
                  <a:srgbClr val="FF0000"/>
                </a:solidFill>
              </a:rPr>
              <a:t>خلاصه شده</a:t>
            </a:r>
            <a:r>
              <a:rPr lang="fa-IR" sz="3200" dirty="0"/>
              <a:t> و در موارد </a:t>
            </a:r>
            <a:r>
              <a:rPr lang="fa-IR" sz="3200" dirty="0">
                <a:solidFill>
                  <a:srgbClr val="FF0000"/>
                </a:solidFill>
              </a:rPr>
              <a:t>بحراني</a:t>
            </a:r>
            <a:r>
              <a:rPr lang="fa-IR" sz="3200" dirty="0"/>
              <a:t> </a:t>
            </a:r>
            <a:r>
              <a:rPr lang="fa-IR" sz="3200" dirty="0">
                <a:solidFill>
                  <a:srgbClr val="FF0000"/>
                </a:solidFill>
              </a:rPr>
              <a:t>پيگيري</a:t>
            </a:r>
            <a:r>
              <a:rPr lang="fa-IR" sz="3200" dirty="0"/>
              <a:t> مي شوند.</a:t>
            </a:r>
          </a:p>
          <a:p>
            <a:pPr lvl="1"/>
            <a:r>
              <a:rPr lang="fa-IR" sz="3200" dirty="0"/>
              <a:t>در اين سيستمها معمولا </a:t>
            </a:r>
            <a:r>
              <a:rPr lang="fa-IR" sz="3200" dirty="0">
                <a:solidFill>
                  <a:srgbClr val="FF0000"/>
                </a:solidFill>
              </a:rPr>
              <a:t>نرم افزارهاي گرافيكي و تحليلي</a:t>
            </a:r>
            <a:r>
              <a:rPr lang="fa-IR" sz="3200" dirty="0"/>
              <a:t> استفاده مي شود و اطلاعات </a:t>
            </a:r>
            <a:r>
              <a:rPr lang="fa-IR" sz="3200" dirty="0">
                <a:solidFill>
                  <a:srgbClr val="FF0000"/>
                </a:solidFill>
              </a:rPr>
              <a:t>پيش بيني</a:t>
            </a:r>
            <a:r>
              <a:rPr lang="fa-IR" sz="3200" dirty="0"/>
              <a:t> براي </a:t>
            </a:r>
            <a:r>
              <a:rPr lang="fa-IR" sz="3200" dirty="0">
                <a:solidFill>
                  <a:srgbClr val="FF0000"/>
                </a:solidFill>
              </a:rPr>
              <a:t>چند سال آينده</a:t>
            </a:r>
            <a:r>
              <a:rPr lang="fa-IR" sz="3200" dirty="0"/>
              <a:t> جهت تصميمات استراتژيك سازمان تهيه مي شود.</a:t>
            </a:r>
          </a:p>
          <a:p>
            <a:endParaRPr lang="fa-IR" b="1" dirty="0">
              <a:solidFill>
                <a:srgbClr val="002060"/>
              </a:solidFill>
            </a:endParaRPr>
          </a:p>
          <a:p>
            <a:endParaRPr lang="en-US" dirty="0"/>
          </a:p>
        </p:txBody>
      </p:sp>
    </p:spTree>
    <p:extLst>
      <p:ext uri="{BB962C8B-B14F-4D97-AF65-F5344CB8AC3E}">
        <p14:creationId xmlns:p14="http://schemas.microsoft.com/office/powerpoint/2010/main" val="2894643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3B9C-8526-42DB-9CF6-3A834511E1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FE48A7-9A60-4789-A06B-E36D3951ED6A}"/>
              </a:ext>
            </a:extLst>
          </p:cNvPr>
          <p:cNvSpPr>
            <a:spLocks noGrp="1"/>
          </p:cNvSpPr>
          <p:nvPr>
            <p:ph idx="1"/>
          </p:nvPr>
        </p:nvSpPr>
        <p:spPr/>
        <p:txBody>
          <a:bodyPr/>
          <a:lstStyle/>
          <a:p>
            <a:r>
              <a:rPr lang="fa-IR" b="1" dirty="0">
                <a:solidFill>
                  <a:srgbClr val="002060"/>
                </a:solidFill>
              </a:rPr>
              <a:t>سيستمهاي پشتيبان مديران ارشد (</a:t>
            </a:r>
            <a:r>
              <a:rPr lang="en-US" b="1" dirty="0">
                <a:solidFill>
                  <a:srgbClr val="002060"/>
                </a:solidFill>
                <a:latin typeface="Times New Roman" pitchFamily="18" charset="0"/>
                <a:cs typeface="Times New Roman" pitchFamily="18" charset="0"/>
              </a:rPr>
              <a:t>ESS</a:t>
            </a:r>
            <a:r>
              <a:rPr lang="fa-IR" b="1" dirty="0">
                <a:solidFill>
                  <a:srgbClr val="002060"/>
                </a:solidFill>
              </a:rPr>
              <a:t>)</a:t>
            </a:r>
          </a:p>
          <a:p>
            <a:pPr lvl="1"/>
            <a:r>
              <a:rPr lang="fa-IR" dirty="0"/>
              <a:t>ويژگي هاي يك </a:t>
            </a:r>
            <a:r>
              <a:rPr lang="en-US" dirty="0"/>
              <a:t>ESS</a:t>
            </a:r>
            <a:endParaRPr lang="fa-IR" dirty="0"/>
          </a:p>
          <a:p>
            <a:pPr lvl="2"/>
            <a:r>
              <a:rPr lang="fa-IR" dirty="0"/>
              <a:t>جهت اخذ تصميمات </a:t>
            </a:r>
            <a:r>
              <a:rPr lang="fa-IR" dirty="0">
                <a:solidFill>
                  <a:srgbClr val="FF0000"/>
                </a:solidFill>
              </a:rPr>
              <a:t>ساختار نيافته</a:t>
            </a:r>
            <a:r>
              <a:rPr lang="fa-IR" dirty="0"/>
              <a:t> به كار مي رود.</a:t>
            </a:r>
          </a:p>
          <a:p>
            <a:pPr lvl="2"/>
            <a:r>
              <a:rPr lang="fa-IR" dirty="0">
                <a:solidFill>
                  <a:srgbClr val="FF0000"/>
                </a:solidFill>
              </a:rPr>
              <a:t>طراحي</a:t>
            </a:r>
            <a:r>
              <a:rPr lang="fa-IR" dirty="0"/>
              <a:t> آن براي هر سازمان </a:t>
            </a:r>
            <a:r>
              <a:rPr lang="fa-IR" dirty="0">
                <a:solidFill>
                  <a:srgbClr val="FF0000"/>
                </a:solidFill>
              </a:rPr>
              <a:t>منحصر به فرد</a:t>
            </a:r>
            <a:r>
              <a:rPr lang="fa-IR" dirty="0"/>
              <a:t> است.</a:t>
            </a:r>
          </a:p>
          <a:p>
            <a:pPr lvl="2"/>
            <a:r>
              <a:rPr lang="fa-IR" dirty="0">
                <a:solidFill>
                  <a:srgbClr val="FF0000"/>
                </a:solidFill>
              </a:rPr>
              <a:t>مديريت ارشد</a:t>
            </a:r>
            <a:r>
              <a:rPr lang="fa-IR" dirty="0"/>
              <a:t> را به </a:t>
            </a:r>
            <a:r>
              <a:rPr lang="fa-IR" dirty="0">
                <a:solidFill>
                  <a:srgbClr val="FF0000"/>
                </a:solidFill>
              </a:rPr>
              <a:t>سطوح</a:t>
            </a:r>
            <a:r>
              <a:rPr lang="fa-IR" dirty="0"/>
              <a:t> سازمان </a:t>
            </a:r>
            <a:r>
              <a:rPr lang="fa-IR" dirty="0">
                <a:solidFill>
                  <a:srgbClr val="FF0000"/>
                </a:solidFill>
              </a:rPr>
              <a:t>مرتبط و مسلط</a:t>
            </a:r>
            <a:r>
              <a:rPr lang="fa-IR" dirty="0"/>
              <a:t> مي سازد. </a:t>
            </a:r>
          </a:p>
          <a:p>
            <a:pPr lvl="2"/>
            <a:r>
              <a:rPr lang="fa-IR" dirty="0">
                <a:solidFill>
                  <a:srgbClr val="FF0000"/>
                </a:solidFill>
              </a:rPr>
              <a:t>طراحي، پياده سازي و نگهداري</a:t>
            </a:r>
            <a:r>
              <a:rPr lang="fa-IR" dirty="0"/>
              <a:t> آن </a:t>
            </a:r>
            <a:r>
              <a:rPr lang="fa-IR" dirty="0">
                <a:solidFill>
                  <a:srgbClr val="FF0000"/>
                </a:solidFill>
              </a:rPr>
              <a:t>بسيار گران</a:t>
            </a:r>
            <a:r>
              <a:rPr lang="fa-IR" dirty="0"/>
              <a:t> است.</a:t>
            </a:r>
          </a:p>
          <a:p>
            <a:pPr lvl="2"/>
            <a:r>
              <a:rPr lang="fa-IR" dirty="0"/>
              <a:t>نياز به </a:t>
            </a:r>
            <a:r>
              <a:rPr lang="fa-IR" dirty="0">
                <a:solidFill>
                  <a:srgbClr val="FF0000"/>
                </a:solidFill>
              </a:rPr>
              <a:t>پشتيباني</a:t>
            </a:r>
            <a:r>
              <a:rPr lang="fa-IR" dirty="0"/>
              <a:t> گسترده </a:t>
            </a:r>
            <a:r>
              <a:rPr lang="fa-IR" dirty="0">
                <a:solidFill>
                  <a:srgbClr val="FF0000"/>
                </a:solidFill>
              </a:rPr>
              <a:t>تخصصي و كارشناسي</a:t>
            </a:r>
            <a:r>
              <a:rPr lang="fa-IR" dirty="0"/>
              <a:t> دارد.</a:t>
            </a:r>
          </a:p>
          <a:p>
            <a:endParaRPr lang="fa-IR" b="1" dirty="0">
              <a:solidFill>
                <a:srgbClr val="002060"/>
              </a:solidFill>
            </a:endParaRPr>
          </a:p>
          <a:p>
            <a:endParaRPr lang="en-US" dirty="0"/>
          </a:p>
        </p:txBody>
      </p:sp>
    </p:spTree>
    <p:extLst>
      <p:ext uri="{BB962C8B-B14F-4D97-AF65-F5344CB8AC3E}">
        <p14:creationId xmlns:p14="http://schemas.microsoft.com/office/powerpoint/2010/main" val="231253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38377-6A9C-4581-ABE4-CAE9D89511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520A2B-7852-4E00-9AD5-AEA940321187}"/>
              </a:ext>
            </a:extLst>
          </p:cNvPr>
          <p:cNvSpPr>
            <a:spLocks noGrp="1"/>
          </p:cNvSpPr>
          <p:nvPr>
            <p:ph idx="1"/>
          </p:nvPr>
        </p:nvSpPr>
        <p:spPr/>
        <p:txBody>
          <a:bodyPr/>
          <a:lstStyle/>
          <a:p>
            <a:r>
              <a:rPr lang="fa-IR" b="1" dirty="0">
                <a:solidFill>
                  <a:srgbClr val="002060"/>
                </a:solidFill>
              </a:rPr>
              <a:t>سيستمهاي پشتيبان مديران ارشد (</a:t>
            </a:r>
            <a:r>
              <a:rPr lang="en-US" b="1" dirty="0">
                <a:solidFill>
                  <a:srgbClr val="002060"/>
                </a:solidFill>
                <a:latin typeface="Times New Roman" pitchFamily="18" charset="0"/>
                <a:cs typeface="Times New Roman" pitchFamily="18" charset="0"/>
              </a:rPr>
              <a:t>ESS</a:t>
            </a:r>
            <a:r>
              <a:rPr lang="fa-IR" b="1" dirty="0">
                <a:solidFill>
                  <a:srgbClr val="002060"/>
                </a:solidFill>
              </a:rPr>
              <a:t>)</a:t>
            </a:r>
          </a:p>
          <a:p>
            <a:pPr lvl="1"/>
            <a:r>
              <a:rPr lang="en-US" sz="3200" dirty="0"/>
              <a:t>ESS</a:t>
            </a:r>
            <a:r>
              <a:rPr lang="fa-IR" sz="3200" dirty="0"/>
              <a:t> معمولا مي تواند به سوالات زير پاسخ دهد:</a:t>
            </a:r>
          </a:p>
          <a:p>
            <a:pPr lvl="2"/>
            <a:r>
              <a:rPr lang="fa-IR" sz="2800" b="1" dirty="0"/>
              <a:t>رقبا به چه سمتي مي روند؟</a:t>
            </a:r>
          </a:p>
          <a:p>
            <a:pPr lvl="2"/>
            <a:r>
              <a:rPr lang="fa-IR" sz="2800" b="1" dirty="0"/>
              <a:t>نيازهاي آينده بازار چيست؟</a:t>
            </a:r>
          </a:p>
          <a:p>
            <a:pPr lvl="2"/>
            <a:r>
              <a:rPr lang="fa-IR" sz="2800" b="1" dirty="0"/>
              <a:t>تكنولوژي پيشرفته صنعت چيست؟</a:t>
            </a:r>
          </a:p>
          <a:p>
            <a:endParaRPr lang="fa-IR" b="1" dirty="0">
              <a:solidFill>
                <a:srgbClr val="002060"/>
              </a:solidFill>
            </a:endParaRPr>
          </a:p>
          <a:p>
            <a:endParaRPr lang="en-US" dirty="0"/>
          </a:p>
        </p:txBody>
      </p:sp>
    </p:spTree>
    <p:extLst>
      <p:ext uri="{BB962C8B-B14F-4D97-AF65-F5344CB8AC3E}">
        <p14:creationId xmlns:p14="http://schemas.microsoft.com/office/powerpoint/2010/main" val="3378874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CC6C-FFBD-4C70-B888-58E177C5AC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8631C1-09EF-4D1E-8EC2-0E78D9B98D14}"/>
              </a:ext>
            </a:extLst>
          </p:cNvPr>
          <p:cNvSpPr>
            <a:spLocks noGrp="1"/>
          </p:cNvSpPr>
          <p:nvPr>
            <p:ph idx="1"/>
          </p:nvPr>
        </p:nvSpPr>
        <p:spPr/>
        <p:txBody>
          <a:bodyPr/>
          <a:lstStyle/>
          <a:p>
            <a:endParaRPr lang="en-US" dirty="0"/>
          </a:p>
        </p:txBody>
      </p:sp>
      <p:grpSp>
        <p:nvGrpSpPr>
          <p:cNvPr id="4" name="Group 8">
            <a:extLst>
              <a:ext uri="{FF2B5EF4-FFF2-40B4-BE49-F238E27FC236}">
                <a16:creationId xmlns:a16="http://schemas.microsoft.com/office/drawing/2014/main" id="{5A334E34-ECC8-4A3C-9F69-081AC71DE135}"/>
              </a:ext>
            </a:extLst>
          </p:cNvPr>
          <p:cNvGrpSpPr>
            <a:grpSpLocks/>
          </p:cNvGrpSpPr>
          <p:nvPr/>
        </p:nvGrpSpPr>
        <p:grpSpPr bwMode="auto">
          <a:xfrm>
            <a:off x="2209800" y="2286000"/>
            <a:ext cx="5486400" cy="4191000"/>
            <a:chOff x="1392" y="1440"/>
            <a:chExt cx="3456" cy="2640"/>
          </a:xfrm>
        </p:grpSpPr>
        <p:graphicFrame>
          <p:nvGraphicFramePr>
            <p:cNvPr id="5" name="Object 4">
              <a:extLst>
                <a:ext uri="{FF2B5EF4-FFF2-40B4-BE49-F238E27FC236}">
                  <a16:creationId xmlns:a16="http://schemas.microsoft.com/office/drawing/2014/main" id="{DD0F09A2-C6B2-4E72-97AD-1020F90C5F1C}"/>
                </a:ext>
              </a:extLst>
            </p:cNvPr>
            <p:cNvGraphicFramePr>
              <a:graphicFrameLocks noChangeAspect="1"/>
            </p:cNvGraphicFramePr>
            <p:nvPr/>
          </p:nvGraphicFramePr>
          <p:xfrm>
            <a:off x="1392" y="1440"/>
            <a:ext cx="3456" cy="2407"/>
          </p:xfrm>
          <a:graphic>
            <a:graphicData uri="http://schemas.openxmlformats.org/presentationml/2006/ole">
              <mc:AlternateContent xmlns:mc="http://schemas.openxmlformats.org/markup-compatibility/2006">
                <mc:Choice xmlns:v="urn:schemas-microsoft-com:vml" Requires="v">
                  <p:oleObj spid="_x0000_s5127" name="Visio" r:id="rId3" imgW="10223906" imgH="7285634" progId="Visio.Drawing.11">
                    <p:embed/>
                  </p:oleObj>
                </mc:Choice>
                <mc:Fallback>
                  <p:oleObj name="Visio" r:id="rId3" imgW="10223906" imgH="7285634" progId="Visio.Drawing.11">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1440"/>
                          <a:ext cx="3456" cy="2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7">
              <a:extLst>
                <a:ext uri="{FF2B5EF4-FFF2-40B4-BE49-F238E27FC236}">
                  <a16:creationId xmlns:a16="http://schemas.microsoft.com/office/drawing/2014/main" id="{973EDEB0-1B63-4A87-B51C-BB7831F86A54}"/>
                </a:ext>
              </a:extLst>
            </p:cNvPr>
            <p:cNvSpPr txBox="1">
              <a:spLocks noChangeArrowheads="1"/>
            </p:cNvSpPr>
            <p:nvPr/>
          </p:nvSpPr>
          <p:spPr bwMode="auto">
            <a:xfrm>
              <a:off x="1632" y="3792"/>
              <a:ext cx="2900" cy="288"/>
            </a:xfrm>
            <a:prstGeom prst="rect">
              <a:avLst/>
            </a:prstGeom>
            <a:noFill/>
            <a:ln w="9525">
              <a:noFill/>
              <a:miter lim="800000"/>
              <a:headEnd/>
              <a:tailEnd/>
            </a:ln>
          </p:spPr>
          <p:txBody>
            <a:bodyPr wrap="none">
              <a:spAutoFit/>
            </a:bodyPr>
            <a:lstStyle/>
            <a:p>
              <a:pPr algn="r" rtl="1"/>
              <a:r>
                <a:rPr lang="fa-IR" b="1">
                  <a:solidFill>
                    <a:srgbClr val="002060"/>
                  </a:solidFill>
                  <a:latin typeface="Comic Sans MS" pitchFamily="66" charset="0"/>
                  <a:cs typeface="B Nazanin" pitchFamily="2" charset="-78"/>
                </a:rPr>
                <a:t>مدلي از يک سيستم پشتيبان مديران ارشد</a:t>
              </a:r>
              <a:endParaRPr lang="en-US" b="1">
                <a:solidFill>
                  <a:srgbClr val="002060"/>
                </a:solidFill>
                <a:latin typeface="Comic Sans MS" pitchFamily="66" charset="0"/>
                <a:cs typeface="B Nazanin" pitchFamily="2" charset="-78"/>
              </a:endParaRPr>
            </a:p>
          </p:txBody>
        </p:sp>
      </p:grpSp>
    </p:spTree>
    <p:extLst>
      <p:ext uri="{BB962C8B-B14F-4D97-AF65-F5344CB8AC3E}">
        <p14:creationId xmlns:p14="http://schemas.microsoft.com/office/powerpoint/2010/main" val="2844069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616A2-3012-4510-9224-7CD02E5B1639}"/>
              </a:ext>
            </a:extLst>
          </p:cNvPr>
          <p:cNvSpPr>
            <a:spLocks noGrp="1"/>
          </p:cNvSpPr>
          <p:nvPr>
            <p:ph type="title"/>
          </p:nvPr>
        </p:nvSpPr>
        <p:spPr/>
        <p:txBody>
          <a:bodyPr/>
          <a:lstStyle/>
          <a:p>
            <a:r>
              <a:rPr lang="fa-IR" dirty="0"/>
              <a:t>هوش تجاری در یک نگاه کلی</a:t>
            </a:r>
            <a:endParaRPr lang="en-US" dirty="0"/>
          </a:p>
        </p:txBody>
      </p:sp>
      <p:pic>
        <p:nvPicPr>
          <p:cNvPr id="1026" name="Picture 2" descr="ÙÙØ´ ØªØ¬Ø§Ø±Û Ø¯Ø± ÛÚ© ÙÚ¯Ø§Ù">
            <a:extLst>
              <a:ext uri="{FF2B5EF4-FFF2-40B4-BE49-F238E27FC236}">
                <a16:creationId xmlns:a16="http://schemas.microsoft.com/office/drawing/2014/main" id="{088D8020-7F01-44A9-A459-67AACAAA503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86667" y="1737996"/>
            <a:ext cx="5418665" cy="4754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984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01B7-0AF0-4E1C-B5F1-50C5F41C1F26}"/>
              </a:ext>
            </a:extLst>
          </p:cNvPr>
          <p:cNvSpPr>
            <a:spLocks noGrp="1"/>
          </p:cNvSpPr>
          <p:nvPr>
            <p:ph type="title"/>
          </p:nvPr>
        </p:nvSpPr>
        <p:spPr/>
        <p:txBody>
          <a:bodyPr/>
          <a:lstStyle/>
          <a:p>
            <a:r>
              <a:rPr lang="ar-SA" dirty="0"/>
              <a:t>رابطه بين سيستمهاي اطلاعاتي</a:t>
            </a:r>
            <a:endParaRPr lang="en-US" dirty="0"/>
          </a:p>
        </p:txBody>
      </p:sp>
      <p:sp>
        <p:nvSpPr>
          <p:cNvPr id="3" name="Content Placeholder 2">
            <a:extLst>
              <a:ext uri="{FF2B5EF4-FFF2-40B4-BE49-F238E27FC236}">
                <a16:creationId xmlns:a16="http://schemas.microsoft.com/office/drawing/2014/main" id="{27C32646-21E3-4D01-BDCE-6964058E63EB}"/>
              </a:ext>
            </a:extLst>
          </p:cNvPr>
          <p:cNvSpPr>
            <a:spLocks noGrp="1"/>
          </p:cNvSpPr>
          <p:nvPr>
            <p:ph idx="1"/>
          </p:nvPr>
        </p:nvSpPr>
        <p:spPr/>
        <p:txBody>
          <a:bodyPr/>
          <a:lstStyle/>
          <a:p>
            <a:endParaRPr lang="en-US" dirty="0"/>
          </a:p>
        </p:txBody>
      </p:sp>
      <p:grpSp>
        <p:nvGrpSpPr>
          <p:cNvPr id="4" name="Group 6">
            <a:extLst>
              <a:ext uri="{FF2B5EF4-FFF2-40B4-BE49-F238E27FC236}">
                <a16:creationId xmlns:a16="http://schemas.microsoft.com/office/drawing/2014/main" id="{1E771216-6D1D-475F-BC65-663BB3CF1EDD}"/>
              </a:ext>
            </a:extLst>
          </p:cNvPr>
          <p:cNvGrpSpPr>
            <a:grpSpLocks/>
          </p:cNvGrpSpPr>
          <p:nvPr/>
        </p:nvGrpSpPr>
        <p:grpSpPr bwMode="auto">
          <a:xfrm>
            <a:off x="2590800" y="2362200"/>
            <a:ext cx="4343400" cy="3859213"/>
            <a:chOff x="1344" y="862"/>
            <a:chExt cx="3046" cy="3295"/>
          </a:xfrm>
        </p:grpSpPr>
        <p:grpSp>
          <p:nvGrpSpPr>
            <p:cNvPr id="5" name="Group 7">
              <a:extLst>
                <a:ext uri="{FF2B5EF4-FFF2-40B4-BE49-F238E27FC236}">
                  <a16:creationId xmlns:a16="http://schemas.microsoft.com/office/drawing/2014/main" id="{A0B04843-F2C3-4B36-99D6-295F8F6133FC}"/>
                </a:ext>
              </a:extLst>
            </p:cNvPr>
            <p:cNvGrpSpPr>
              <a:grpSpLocks noChangeAspect="1"/>
            </p:cNvGrpSpPr>
            <p:nvPr/>
          </p:nvGrpSpPr>
          <p:grpSpPr bwMode="auto">
            <a:xfrm>
              <a:off x="2349" y="862"/>
              <a:ext cx="1030" cy="1029"/>
              <a:chOff x="2308" y="580"/>
              <a:chExt cx="1144" cy="1144"/>
            </a:xfrm>
          </p:grpSpPr>
          <p:sp>
            <p:nvSpPr>
              <p:cNvPr id="25" name="Oval 8">
                <a:extLst>
                  <a:ext uri="{FF2B5EF4-FFF2-40B4-BE49-F238E27FC236}">
                    <a16:creationId xmlns:a16="http://schemas.microsoft.com/office/drawing/2014/main" id="{D4CA6D6A-5374-4CFE-B232-88FCA0C8ED10}"/>
                  </a:ext>
                </a:extLst>
              </p:cNvPr>
              <p:cNvSpPr>
                <a:spLocks noChangeAspect="1" noChangeArrowheads="1"/>
              </p:cNvSpPr>
              <p:nvPr/>
            </p:nvSpPr>
            <p:spPr bwMode="auto">
              <a:xfrm>
                <a:off x="2308" y="580"/>
                <a:ext cx="1144" cy="1144"/>
              </a:xfrm>
              <a:prstGeom prst="ellipse">
                <a:avLst/>
              </a:prstGeom>
              <a:gradFill rotWithShape="0">
                <a:gsLst>
                  <a:gs pos="0">
                    <a:srgbClr val="FAFD00"/>
                  </a:gs>
                  <a:gs pos="100000">
                    <a:srgbClr val="C8CA00"/>
                  </a:gs>
                </a:gsLst>
                <a:path path="shape">
                  <a:fillToRect l="50000" t="50000" r="50000" b="50000"/>
                </a:path>
              </a:gradFill>
              <a:ln w="12700">
                <a:solidFill>
                  <a:schemeClr val="tx1"/>
                </a:solidFill>
                <a:round/>
                <a:headEnd/>
                <a:tailEnd/>
              </a:ln>
            </p:spPr>
            <p:txBody>
              <a:bodyPr wrap="none" anchor="ctr"/>
              <a:lstStyle/>
              <a:p>
                <a:endParaRPr lang="fa-IR"/>
              </a:p>
            </p:txBody>
          </p:sp>
          <p:sp>
            <p:nvSpPr>
              <p:cNvPr id="26" name="Rectangle 9">
                <a:extLst>
                  <a:ext uri="{FF2B5EF4-FFF2-40B4-BE49-F238E27FC236}">
                    <a16:creationId xmlns:a16="http://schemas.microsoft.com/office/drawing/2014/main" id="{24FF1576-0943-41A0-B6D6-8F6C3A0D0F11}"/>
                  </a:ext>
                </a:extLst>
              </p:cNvPr>
              <p:cNvSpPr>
                <a:spLocks noChangeAspect="1" noChangeArrowheads="1"/>
              </p:cNvSpPr>
              <p:nvPr/>
            </p:nvSpPr>
            <p:spPr bwMode="auto">
              <a:xfrm>
                <a:off x="2617" y="1010"/>
                <a:ext cx="719" cy="489"/>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2800" b="1"/>
                  <a:t>ESS</a:t>
                </a:r>
              </a:p>
            </p:txBody>
          </p:sp>
        </p:grpSp>
        <p:sp>
          <p:nvSpPr>
            <p:cNvPr id="6" name="Line 10">
              <a:extLst>
                <a:ext uri="{FF2B5EF4-FFF2-40B4-BE49-F238E27FC236}">
                  <a16:creationId xmlns:a16="http://schemas.microsoft.com/office/drawing/2014/main" id="{978AC4CC-0023-4BEF-8DE1-0185426904D9}"/>
                </a:ext>
              </a:extLst>
            </p:cNvPr>
            <p:cNvSpPr>
              <a:spLocks noChangeAspect="1" noChangeShapeType="1"/>
            </p:cNvSpPr>
            <p:nvPr/>
          </p:nvSpPr>
          <p:spPr bwMode="auto">
            <a:xfrm flipH="1" flipV="1">
              <a:off x="2304" y="2592"/>
              <a:ext cx="1239" cy="935"/>
            </a:xfrm>
            <a:prstGeom prst="line">
              <a:avLst/>
            </a:prstGeom>
            <a:noFill/>
            <a:ln w="50800">
              <a:solidFill>
                <a:schemeClr val="tx1"/>
              </a:solidFill>
              <a:round/>
              <a:headEnd/>
              <a:tailEnd type="triangle" w="med" len="med"/>
            </a:ln>
          </p:spPr>
          <p:txBody>
            <a:bodyPr wrap="none" anchor="ctr"/>
            <a:lstStyle/>
            <a:p>
              <a:endParaRPr lang="fa-IR"/>
            </a:p>
          </p:txBody>
        </p:sp>
        <p:sp>
          <p:nvSpPr>
            <p:cNvPr id="7" name="Line 11">
              <a:extLst>
                <a:ext uri="{FF2B5EF4-FFF2-40B4-BE49-F238E27FC236}">
                  <a16:creationId xmlns:a16="http://schemas.microsoft.com/office/drawing/2014/main" id="{1F3DB6D0-B28D-4B4F-8AFE-E648FC227E9A}"/>
                </a:ext>
              </a:extLst>
            </p:cNvPr>
            <p:cNvSpPr>
              <a:spLocks noChangeAspect="1" noChangeShapeType="1"/>
            </p:cNvSpPr>
            <p:nvPr/>
          </p:nvSpPr>
          <p:spPr bwMode="auto">
            <a:xfrm>
              <a:off x="2419" y="3686"/>
              <a:ext cx="1052" cy="0"/>
            </a:xfrm>
            <a:prstGeom prst="line">
              <a:avLst/>
            </a:prstGeom>
            <a:noFill/>
            <a:ln w="50800">
              <a:solidFill>
                <a:schemeClr val="tx1"/>
              </a:solidFill>
              <a:round/>
              <a:headEnd type="triangle" w="med" len="med"/>
              <a:tailEnd/>
            </a:ln>
          </p:spPr>
          <p:txBody>
            <a:bodyPr wrap="none" anchor="ctr"/>
            <a:lstStyle/>
            <a:p>
              <a:endParaRPr lang="fa-IR"/>
            </a:p>
          </p:txBody>
        </p:sp>
        <p:sp>
          <p:nvSpPr>
            <p:cNvPr id="8" name="Oval 12">
              <a:extLst>
                <a:ext uri="{FF2B5EF4-FFF2-40B4-BE49-F238E27FC236}">
                  <a16:creationId xmlns:a16="http://schemas.microsoft.com/office/drawing/2014/main" id="{06329612-A6BA-4BE4-AC4A-76AF6B2D5191}"/>
                </a:ext>
              </a:extLst>
            </p:cNvPr>
            <p:cNvSpPr>
              <a:spLocks noChangeAspect="1" noChangeArrowheads="1"/>
            </p:cNvSpPr>
            <p:nvPr/>
          </p:nvSpPr>
          <p:spPr bwMode="auto">
            <a:xfrm>
              <a:off x="3360" y="3120"/>
              <a:ext cx="1030" cy="1029"/>
            </a:xfrm>
            <a:prstGeom prst="ellipse">
              <a:avLst/>
            </a:prstGeom>
            <a:gradFill rotWithShape="0">
              <a:gsLst>
                <a:gs pos="0">
                  <a:srgbClr val="EF9100"/>
                </a:gs>
                <a:gs pos="100000">
                  <a:srgbClr val="A76500"/>
                </a:gs>
              </a:gsLst>
              <a:path path="shape">
                <a:fillToRect l="50000" t="50000" r="50000" b="50000"/>
              </a:path>
            </a:gradFill>
            <a:ln w="12700">
              <a:solidFill>
                <a:schemeClr val="tx1"/>
              </a:solidFill>
              <a:round/>
              <a:headEnd/>
              <a:tailEnd/>
            </a:ln>
          </p:spPr>
          <p:txBody>
            <a:bodyPr wrap="none" anchor="ctr"/>
            <a:lstStyle/>
            <a:p>
              <a:endParaRPr lang="fa-IR"/>
            </a:p>
          </p:txBody>
        </p:sp>
        <p:sp>
          <p:nvSpPr>
            <p:cNvPr id="9" name="Rectangle 13">
              <a:extLst>
                <a:ext uri="{FF2B5EF4-FFF2-40B4-BE49-F238E27FC236}">
                  <a16:creationId xmlns:a16="http://schemas.microsoft.com/office/drawing/2014/main" id="{5F7225E7-E6C9-4105-A720-7FAEFD510175}"/>
                </a:ext>
              </a:extLst>
            </p:cNvPr>
            <p:cNvSpPr>
              <a:spLocks noChangeAspect="1" noChangeArrowheads="1"/>
            </p:cNvSpPr>
            <p:nvPr/>
          </p:nvSpPr>
          <p:spPr bwMode="auto">
            <a:xfrm>
              <a:off x="3637" y="3514"/>
              <a:ext cx="647" cy="441"/>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2800" b="1"/>
                <a:t>TPS</a:t>
              </a:r>
            </a:p>
          </p:txBody>
        </p:sp>
        <p:grpSp>
          <p:nvGrpSpPr>
            <p:cNvPr id="10" name="Group 14">
              <a:extLst>
                <a:ext uri="{FF2B5EF4-FFF2-40B4-BE49-F238E27FC236}">
                  <a16:creationId xmlns:a16="http://schemas.microsoft.com/office/drawing/2014/main" id="{1FA82D02-2538-4CA0-8373-5596DFE760EB}"/>
                </a:ext>
              </a:extLst>
            </p:cNvPr>
            <p:cNvGrpSpPr>
              <a:grpSpLocks noChangeAspect="1"/>
            </p:cNvGrpSpPr>
            <p:nvPr/>
          </p:nvGrpSpPr>
          <p:grpSpPr bwMode="auto">
            <a:xfrm>
              <a:off x="1344" y="2592"/>
              <a:ext cx="2056" cy="1565"/>
              <a:chOff x="1204" y="2480"/>
              <a:chExt cx="2284" cy="1740"/>
            </a:xfrm>
          </p:grpSpPr>
          <p:sp>
            <p:nvSpPr>
              <p:cNvPr id="19" name="Line 15">
                <a:extLst>
                  <a:ext uri="{FF2B5EF4-FFF2-40B4-BE49-F238E27FC236}">
                    <a16:creationId xmlns:a16="http://schemas.microsoft.com/office/drawing/2014/main" id="{972A984F-CF8A-4F11-AEBB-B57A16430909}"/>
                  </a:ext>
                </a:extLst>
              </p:cNvPr>
              <p:cNvSpPr>
                <a:spLocks noChangeAspect="1" noChangeShapeType="1"/>
              </p:cNvSpPr>
              <p:nvPr/>
            </p:nvSpPr>
            <p:spPr bwMode="auto">
              <a:xfrm flipV="1">
                <a:off x="2224" y="2480"/>
                <a:ext cx="1264" cy="992"/>
              </a:xfrm>
              <a:prstGeom prst="line">
                <a:avLst/>
              </a:prstGeom>
              <a:noFill/>
              <a:ln w="50800">
                <a:solidFill>
                  <a:schemeClr val="tx1"/>
                </a:solidFill>
                <a:round/>
                <a:headEnd/>
                <a:tailEnd type="triangle" w="med" len="med"/>
              </a:ln>
            </p:spPr>
            <p:txBody>
              <a:bodyPr wrap="none" anchor="ctr"/>
              <a:lstStyle/>
              <a:p>
                <a:endParaRPr lang="fa-IR"/>
              </a:p>
            </p:txBody>
          </p:sp>
          <p:sp>
            <p:nvSpPr>
              <p:cNvPr id="20" name="Oval 16">
                <a:extLst>
                  <a:ext uri="{FF2B5EF4-FFF2-40B4-BE49-F238E27FC236}">
                    <a16:creationId xmlns:a16="http://schemas.microsoft.com/office/drawing/2014/main" id="{99B89B9D-4231-420B-AEFC-FFB09B88430A}"/>
                  </a:ext>
                </a:extLst>
              </p:cNvPr>
              <p:cNvSpPr>
                <a:spLocks noChangeAspect="1" noChangeArrowheads="1"/>
              </p:cNvSpPr>
              <p:nvPr/>
            </p:nvSpPr>
            <p:spPr bwMode="auto">
              <a:xfrm>
                <a:off x="1204" y="3076"/>
                <a:ext cx="1144" cy="1144"/>
              </a:xfrm>
              <a:prstGeom prst="ellipse">
                <a:avLst/>
              </a:prstGeom>
              <a:gradFill rotWithShape="0">
                <a:gsLst>
                  <a:gs pos="0">
                    <a:srgbClr val="00AE00"/>
                  </a:gs>
                  <a:gs pos="100000">
                    <a:srgbClr val="009C00"/>
                  </a:gs>
                </a:gsLst>
                <a:path path="shape">
                  <a:fillToRect l="50000" t="50000" r="50000" b="50000"/>
                </a:path>
              </a:gradFill>
              <a:ln w="12700">
                <a:solidFill>
                  <a:schemeClr val="tx1"/>
                </a:solidFill>
                <a:round/>
                <a:headEnd/>
                <a:tailEnd/>
              </a:ln>
            </p:spPr>
            <p:txBody>
              <a:bodyPr wrap="none" anchor="ctr"/>
              <a:lstStyle/>
              <a:p>
                <a:endParaRPr lang="fa-IR"/>
              </a:p>
            </p:txBody>
          </p:sp>
          <p:sp>
            <p:nvSpPr>
              <p:cNvPr id="21" name="Rectangle 17">
                <a:extLst>
                  <a:ext uri="{FF2B5EF4-FFF2-40B4-BE49-F238E27FC236}">
                    <a16:creationId xmlns:a16="http://schemas.microsoft.com/office/drawing/2014/main" id="{E9548F30-58F5-44D8-BECA-5691BBE80CDF}"/>
                  </a:ext>
                </a:extLst>
              </p:cNvPr>
              <p:cNvSpPr>
                <a:spLocks noChangeAspect="1" noChangeArrowheads="1"/>
              </p:cNvSpPr>
              <p:nvPr/>
            </p:nvSpPr>
            <p:spPr bwMode="auto">
              <a:xfrm>
                <a:off x="1465" y="3313"/>
                <a:ext cx="718" cy="808"/>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2000" b="1"/>
                  <a:t>KWS</a:t>
                </a:r>
              </a:p>
              <a:p>
                <a:pPr eaLnBrk="0" hangingPunct="0">
                  <a:spcBef>
                    <a:spcPct val="50000"/>
                  </a:spcBef>
                </a:pPr>
                <a:r>
                  <a:rPr lang="en-US" sz="2000" b="1"/>
                  <a:t>OAS</a:t>
                </a:r>
              </a:p>
            </p:txBody>
          </p:sp>
          <p:grpSp>
            <p:nvGrpSpPr>
              <p:cNvPr id="22" name="Group 18">
                <a:extLst>
                  <a:ext uri="{FF2B5EF4-FFF2-40B4-BE49-F238E27FC236}">
                    <a16:creationId xmlns:a16="http://schemas.microsoft.com/office/drawing/2014/main" id="{10035EDA-F925-4923-9E5A-A5755028B97B}"/>
                  </a:ext>
                </a:extLst>
              </p:cNvPr>
              <p:cNvGrpSpPr>
                <a:grpSpLocks noChangeAspect="1"/>
              </p:cNvGrpSpPr>
              <p:nvPr/>
            </p:nvGrpSpPr>
            <p:grpSpPr bwMode="auto">
              <a:xfrm>
                <a:off x="1536" y="2672"/>
                <a:ext cx="432" cy="464"/>
                <a:chOff x="1536" y="2672"/>
                <a:chExt cx="432" cy="464"/>
              </a:xfrm>
            </p:grpSpPr>
            <p:sp>
              <p:nvSpPr>
                <p:cNvPr id="23" name="Line 19">
                  <a:extLst>
                    <a:ext uri="{FF2B5EF4-FFF2-40B4-BE49-F238E27FC236}">
                      <a16:creationId xmlns:a16="http://schemas.microsoft.com/office/drawing/2014/main" id="{A61E9276-49E6-4854-B2CE-93AF0A0A4C9B}"/>
                    </a:ext>
                  </a:extLst>
                </p:cNvPr>
                <p:cNvSpPr>
                  <a:spLocks noChangeAspect="1" noChangeShapeType="1"/>
                </p:cNvSpPr>
                <p:nvPr/>
              </p:nvSpPr>
              <p:spPr bwMode="auto">
                <a:xfrm>
                  <a:off x="1536" y="2704"/>
                  <a:ext cx="0" cy="400"/>
                </a:xfrm>
                <a:prstGeom prst="line">
                  <a:avLst/>
                </a:prstGeom>
                <a:noFill/>
                <a:ln w="50800">
                  <a:solidFill>
                    <a:schemeClr val="tx1"/>
                  </a:solidFill>
                  <a:round/>
                  <a:headEnd type="triangle" w="med" len="med"/>
                  <a:tailEnd/>
                </a:ln>
              </p:spPr>
              <p:txBody>
                <a:bodyPr wrap="none" anchor="ctr"/>
                <a:lstStyle/>
                <a:p>
                  <a:endParaRPr lang="fa-IR"/>
                </a:p>
              </p:txBody>
            </p:sp>
            <p:sp>
              <p:nvSpPr>
                <p:cNvPr id="24" name="Line 20">
                  <a:extLst>
                    <a:ext uri="{FF2B5EF4-FFF2-40B4-BE49-F238E27FC236}">
                      <a16:creationId xmlns:a16="http://schemas.microsoft.com/office/drawing/2014/main" id="{3EF7CE93-E3F4-4D2E-B2FE-EB6C26BD0E02}"/>
                    </a:ext>
                  </a:extLst>
                </p:cNvPr>
                <p:cNvSpPr>
                  <a:spLocks noChangeAspect="1" noChangeShapeType="1"/>
                </p:cNvSpPr>
                <p:nvPr/>
              </p:nvSpPr>
              <p:spPr bwMode="auto">
                <a:xfrm flipV="1">
                  <a:off x="1968" y="2672"/>
                  <a:ext cx="0" cy="464"/>
                </a:xfrm>
                <a:prstGeom prst="line">
                  <a:avLst/>
                </a:prstGeom>
                <a:noFill/>
                <a:ln w="50800">
                  <a:solidFill>
                    <a:schemeClr val="tx1"/>
                  </a:solidFill>
                  <a:round/>
                  <a:headEnd type="triangle" w="med" len="med"/>
                  <a:tailEnd/>
                </a:ln>
              </p:spPr>
              <p:txBody>
                <a:bodyPr wrap="none" anchor="ctr"/>
                <a:lstStyle/>
                <a:p>
                  <a:endParaRPr lang="fa-IR"/>
                </a:p>
              </p:txBody>
            </p:sp>
          </p:grpSp>
        </p:grpSp>
        <p:sp>
          <p:nvSpPr>
            <p:cNvPr id="11" name="Line 21">
              <a:extLst>
                <a:ext uri="{FF2B5EF4-FFF2-40B4-BE49-F238E27FC236}">
                  <a16:creationId xmlns:a16="http://schemas.microsoft.com/office/drawing/2014/main" id="{E8DD221D-0FB5-4B78-B310-C8398A75519E}"/>
                </a:ext>
              </a:extLst>
            </p:cNvPr>
            <p:cNvSpPr>
              <a:spLocks noChangeAspect="1" noChangeShapeType="1"/>
            </p:cNvSpPr>
            <p:nvPr/>
          </p:nvSpPr>
          <p:spPr bwMode="auto">
            <a:xfrm flipH="1" flipV="1">
              <a:off x="3216" y="1680"/>
              <a:ext cx="461" cy="331"/>
            </a:xfrm>
            <a:prstGeom prst="line">
              <a:avLst/>
            </a:prstGeom>
            <a:noFill/>
            <a:ln w="50800">
              <a:solidFill>
                <a:schemeClr val="tx1"/>
              </a:solidFill>
              <a:round/>
              <a:headEnd/>
              <a:tailEnd type="triangle" w="med" len="med"/>
            </a:ln>
          </p:spPr>
          <p:txBody>
            <a:bodyPr wrap="none" anchor="ctr"/>
            <a:lstStyle/>
            <a:p>
              <a:endParaRPr lang="fa-IR"/>
            </a:p>
          </p:txBody>
        </p:sp>
        <p:sp>
          <p:nvSpPr>
            <p:cNvPr id="12" name="Oval 22">
              <a:extLst>
                <a:ext uri="{FF2B5EF4-FFF2-40B4-BE49-F238E27FC236}">
                  <a16:creationId xmlns:a16="http://schemas.microsoft.com/office/drawing/2014/main" id="{C9CE160E-8B0A-4732-ACFD-5C310F7BAD4B}"/>
                </a:ext>
              </a:extLst>
            </p:cNvPr>
            <p:cNvSpPr>
              <a:spLocks noChangeAspect="1" noChangeArrowheads="1"/>
            </p:cNvSpPr>
            <p:nvPr/>
          </p:nvSpPr>
          <p:spPr bwMode="auto">
            <a:xfrm>
              <a:off x="3360" y="1776"/>
              <a:ext cx="1030" cy="1029"/>
            </a:xfrm>
            <a:prstGeom prst="ellipse">
              <a:avLst/>
            </a:prstGeom>
            <a:gradFill rotWithShape="0">
              <a:gsLst>
                <a:gs pos="0">
                  <a:srgbClr val="B50069"/>
                </a:gs>
                <a:gs pos="100000">
                  <a:srgbClr val="BD1A78"/>
                </a:gs>
              </a:gsLst>
              <a:path path="shape">
                <a:fillToRect l="50000" t="50000" r="50000" b="50000"/>
              </a:path>
            </a:gradFill>
            <a:ln w="12700">
              <a:solidFill>
                <a:schemeClr val="tx1"/>
              </a:solidFill>
              <a:round/>
              <a:headEnd/>
              <a:tailEnd/>
            </a:ln>
          </p:spPr>
          <p:txBody>
            <a:bodyPr wrap="none" anchor="ctr"/>
            <a:lstStyle/>
            <a:p>
              <a:endParaRPr lang="fa-IR"/>
            </a:p>
          </p:txBody>
        </p:sp>
        <p:sp>
          <p:nvSpPr>
            <p:cNvPr id="13" name="Line 23">
              <a:extLst>
                <a:ext uri="{FF2B5EF4-FFF2-40B4-BE49-F238E27FC236}">
                  <a16:creationId xmlns:a16="http://schemas.microsoft.com/office/drawing/2014/main" id="{A191E41E-6C9B-4214-8B42-B4C67D58AAD7}"/>
                </a:ext>
              </a:extLst>
            </p:cNvPr>
            <p:cNvSpPr>
              <a:spLocks noChangeAspect="1" noChangeShapeType="1"/>
            </p:cNvSpPr>
            <p:nvPr/>
          </p:nvSpPr>
          <p:spPr bwMode="auto">
            <a:xfrm flipH="1">
              <a:off x="2202" y="2284"/>
              <a:ext cx="1152" cy="0"/>
            </a:xfrm>
            <a:prstGeom prst="line">
              <a:avLst/>
            </a:prstGeom>
            <a:noFill/>
            <a:ln w="50800">
              <a:solidFill>
                <a:schemeClr val="tx1"/>
              </a:solidFill>
              <a:round/>
              <a:headEnd type="triangle" w="med" len="med"/>
              <a:tailEnd/>
            </a:ln>
          </p:spPr>
          <p:txBody>
            <a:bodyPr wrap="none" anchor="ctr"/>
            <a:lstStyle/>
            <a:p>
              <a:endParaRPr lang="fa-IR"/>
            </a:p>
          </p:txBody>
        </p:sp>
        <p:sp>
          <p:nvSpPr>
            <p:cNvPr id="14" name="Oval 24">
              <a:extLst>
                <a:ext uri="{FF2B5EF4-FFF2-40B4-BE49-F238E27FC236}">
                  <a16:creationId xmlns:a16="http://schemas.microsoft.com/office/drawing/2014/main" id="{65FCF9D2-370A-479B-83F1-E7D1A3677E2E}"/>
                </a:ext>
              </a:extLst>
            </p:cNvPr>
            <p:cNvSpPr>
              <a:spLocks noChangeAspect="1" noChangeArrowheads="1"/>
            </p:cNvSpPr>
            <p:nvPr/>
          </p:nvSpPr>
          <p:spPr bwMode="auto">
            <a:xfrm>
              <a:off x="1356" y="1769"/>
              <a:ext cx="1030" cy="1029"/>
            </a:xfrm>
            <a:prstGeom prst="ellipse">
              <a:avLst/>
            </a:prstGeom>
            <a:gradFill rotWithShape="0">
              <a:gsLst>
                <a:gs pos="0">
                  <a:srgbClr val="618FFD"/>
                </a:gs>
                <a:gs pos="100000">
                  <a:srgbClr val="3A5698"/>
                </a:gs>
              </a:gsLst>
              <a:path path="shape">
                <a:fillToRect l="50000" t="50000" r="50000" b="50000"/>
              </a:path>
            </a:gradFill>
            <a:ln w="12700">
              <a:solidFill>
                <a:schemeClr val="tx1"/>
              </a:solidFill>
              <a:round/>
              <a:headEnd/>
              <a:tailEnd/>
            </a:ln>
          </p:spPr>
          <p:txBody>
            <a:bodyPr wrap="none" anchor="ctr"/>
            <a:lstStyle/>
            <a:p>
              <a:endParaRPr lang="fa-IR"/>
            </a:p>
          </p:txBody>
        </p:sp>
        <p:sp>
          <p:nvSpPr>
            <p:cNvPr id="15" name="Rectangle 25">
              <a:extLst>
                <a:ext uri="{FF2B5EF4-FFF2-40B4-BE49-F238E27FC236}">
                  <a16:creationId xmlns:a16="http://schemas.microsoft.com/office/drawing/2014/main" id="{A576F976-FDA1-4516-AF94-5CF798348770}"/>
                </a:ext>
              </a:extLst>
            </p:cNvPr>
            <p:cNvSpPr>
              <a:spLocks noChangeAspect="1" noChangeArrowheads="1"/>
            </p:cNvSpPr>
            <p:nvPr/>
          </p:nvSpPr>
          <p:spPr bwMode="auto">
            <a:xfrm>
              <a:off x="3621" y="2137"/>
              <a:ext cx="647" cy="441"/>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2800" b="1"/>
                <a:t>DSS</a:t>
              </a:r>
            </a:p>
          </p:txBody>
        </p:sp>
        <p:sp>
          <p:nvSpPr>
            <p:cNvPr id="16" name="Rectangle 26">
              <a:extLst>
                <a:ext uri="{FF2B5EF4-FFF2-40B4-BE49-F238E27FC236}">
                  <a16:creationId xmlns:a16="http://schemas.microsoft.com/office/drawing/2014/main" id="{894FD009-D2B4-4E8D-BDD8-98EEBBB690C2}"/>
                </a:ext>
              </a:extLst>
            </p:cNvPr>
            <p:cNvSpPr>
              <a:spLocks noChangeAspect="1" noChangeArrowheads="1"/>
            </p:cNvSpPr>
            <p:nvPr/>
          </p:nvSpPr>
          <p:spPr bwMode="auto">
            <a:xfrm>
              <a:off x="1633" y="2137"/>
              <a:ext cx="647" cy="441"/>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2800" b="1"/>
                <a:t>MIS</a:t>
              </a:r>
            </a:p>
          </p:txBody>
        </p:sp>
        <p:sp>
          <p:nvSpPr>
            <p:cNvPr id="17" name="Line 27">
              <a:extLst>
                <a:ext uri="{FF2B5EF4-FFF2-40B4-BE49-F238E27FC236}">
                  <a16:creationId xmlns:a16="http://schemas.microsoft.com/office/drawing/2014/main" id="{61046FF0-21B2-46CA-A86B-E87E2C2DA7EC}"/>
                </a:ext>
              </a:extLst>
            </p:cNvPr>
            <p:cNvSpPr>
              <a:spLocks noChangeAspect="1" noChangeShapeType="1"/>
            </p:cNvSpPr>
            <p:nvPr/>
          </p:nvSpPr>
          <p:spPr bwMode="auto">
            <a:xfrm flipV="1">
              <a:off x="2231" y="1708"/>
              <a:ext cx="230" cy="202"/>
            </a:xfrm>
            <a:prstGeom prst="line">
              <a:avLst/>
            </a:prstGeom>
            <a:noFill/>
            <a:ln w="50800">
              <a:solidFill>
                <a:schemeClr val="tx1"/>
              </a:solidFill>
              <a:round/>
              <a:headEnd/>
              <a:tailEnd type="triangle" w="med" len="med"/>
            </a:ln>
          </p:spPr>
          <p:txBody>
            <a:bodyPr wrap="none" anchor="ctr"/>
            <a:lstStyle/>
            <a:p>
              <a:endParaRPr lang="fa-IR"/>
            </a:p>
          </p:txBody>
        </p:sp>
        <p:sp>
          <p:nvSpPr>
            <p:cNvPr id="18" name="Line 28">
              <a:extLst>
                <a:ext uri="{FF2B5EF4-FFF2-40B4-BE49-F238E27FC236}">
                  <a16:creationId xmlns:a16="http://schemas.microsoft.com/office/drawing/2014/main" id="{68E787A7-493A-48A8-9D67-2FF456D6BFBC}"/>
                </a:ext>
              </a:extLst>
            </p:cNvPr>
            <p:cNvSpPr>
              <a:spLocks noChangeShapeType="1"/>
            </p:cNvSpPr>
            <p:nvPr/>
          </p:nvSpPr>
          <p:spPr bwMode="auto">
            <a:xfrm flipV="1">
              <a:off x="3888" y="2784"/>
              <a:ext cx="0" cy="384"/>
            </a:xfrm>
            <a:prstGeom prst="line">
              <a:avLst/>
            </a:prstGeom>
            <a:noFill/>
            <a:ln w="57150">
              <a:solidFill>
                <a:schemeClr val="tx1"/>
              </a:solidFill>
              <a:round/>
              <a:headEnd/>
              <a:tailEnd type="triangle" w="med" len="med"/>
            </a:ln>
          </p:spPr>
          <p:txBody>
            <a:bodyPr/>
            <a:lstStyle/>
            <a:p>
              <a:endParaRPr lang="fa-IR"/>
            </a:p>
          </p:txBody>
        </p:sp>
      </p:grpSp>
    </p:spTree>
    <p:extLst>
      <p:ext uri="{BB962C8B-B14F-4D97-AF65-F5344CB8AC3E}">
        <p14:creationId xmlns:p14="http://schemas.microsoft.com/office/powerpoint/2010/main" val="2935806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60396-D922-4EBA-9559-F3926BFB929F}"/>
              </a:ext>
            </a:extLst>
          </p:cNvPr>
          <p:cNvSpPr>
            <a:spLocks noGrp="1"/>
          </p:cNvSpPr>
          <p:nvPr>
            <p:ph type="title"/>
          </p:nvPr>
        </p:nvSpPr>
        <p:spPr/>
        <p:txBody>
          <a:bodyPr/>
          <a:lstStyle/>
          <a:p>
            <a:r>
              <a:rPr lang="fa-IR" b="1" dirty="0"/>
              <a:t>5 فایدۀ مهم هوش تجاری برای کسب و کار شما</a:t>
            </a:r>
            <a:endParaRPr lang="en-US" dirty="0"/>
          </a:p>
        </p:txBody>
      </p:sp>
      <p:sp>
        <p:nvSpPr>
          <p:cNvPr id="3" name="Content Placeholder 2">
            <a:extLst>
              <a:ext uri="{FF2B5EF4-FFF2-40B4-BE49-F238E27FC236}">
                <a16:creationId xmlns:a16="http://schemas.microsoft.com/office/drawing/2014/main" id="{8B8EF6F6-2F39-496D-8205-78ED40BFC265}"/>
              </a:ext>
            </a:extLst>
          </p:cNvPr>
          <p:cNvSpPr>
            <a:spLocks noGrp="1"/>
          </p:cNvSpPr>
          <p:nvPr>
            <p:ph idx="1"/>
          </p:nvPr>
        </p:nvSpPr>
        <p:spPr/>
        <p:txBody>
          <a:bodyPr/>
          <a:lstStyle/>
          <a:p>
            <a:r>
              <a:rPr lang="fa-IR" b="1" dirty="0"/>
              <a:t>1- به راحتی می‌توانید گزارشات سریع تهیه کنید</a:t>
            </a:r>
          </a:p>
          <a:p>
            <a:endParaRPr lang="en-US" dirty="0"/>
          </a:p>
        </p:txBody>
      </p:sp>
      <p:pic>
        <p:nvPicPr>
          <p:cNvPr id="1026" name="Picture 2" descr="ØªÙÛÙ Ú¯Ø²Ø§Ø±Ø´ ÙÙØ±Û - ÙÙØ´ ØªØ¬Ø§Ø±Û">
            <a:extLst>
              <a:ext uri="{FF2B5EF4-FFF2-40B4-BE49-F238E27FC236}">
                <a16:creationId xmlns:a16="http://schemas.microsoft.com/office/drawing/2014/main" id="{31592BC6-7DF3-42C7-9D13-9248584658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2682875"/>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715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60396-D922-4EBA-9559-F3926BFB929F}"/>
              </a:ext>
            </a:extLst>
          </p:cNvPr>
          <p:cNvSpPr>
            <a:spLocks noGrp="1"/>
          </p:cNvSpPr>
          <p:nvPr>
            <p:ph type="title"/>
          </p:nvPr>
        </p:nvSpPr>
        <p:spPr/>
        <p:txBody>
          <a:bodyPr/>
          <a:lstStyle/>
          <a:p>
            <a:r>
              <a:rPr lang="fa-IR" b="1" dirty="0"/>
              <a:t>5 فایدۀ مهم هوش تجاری برای کسب و کار شما</a:t>
            </a:r>
            <a:endParaRPr lang="en-US" dirty="0"/>
          </a:p>
        </p:txBody>
      </p:sp>
      <p:sp>
        <p:nvSpPr>
          <p:cNvPr id="3" name="Content Placeholder 2">
            <a:extLst>
              <a:ext uri="{FF2B5EF4-FFF2-40B4-BE49-F238E27FC236}">
                <a16:creationId xmlns:a16="http://schemas.microsoft.com/office/drawing/2014/main" id="{8B8EF6F6-2F39-496D-8205-78ED40BFC265}"/>
              </a:ext>
            </a:extLst>
          </p:cNvPr>
          <p:cNvSpPr>
            <a:spLocks noGrp="1"/>
          </p:cNvSpPr>
          <p:nvPr>
            <p:ph idx="1"/>
          </p:nvPr>
        </p:nvSpPr>
        <p:spPr/>
        <p:txBody>
          <a:bodyPr/>
          <a:lstStyle/>
          <a:p>
            <a:r>
              <a:rPr lang="fa-IR" b="1" dirty="0"/>
              <a:t>1- به راحتی می‌توانید گزارشات سریع تهیه کنید</a:t>
            </a:r>
          </a:p>
          <a:p>
            <a:r>
              <a:rPr lang="fa-IR" b="1" dirty="0"/>
              <a:t>2- به تصمیمات سریع و هوشمندانه شما کمک می‌کند</a:t>
            </a:r>
          </a:p>
          <a:p>
            <a:endParaRPr lang="fa-IR" b="1" dirty="0"/>
          </a:p>
          <a:p>
            <a:endParaRPr lang="en-US" dirty="0"/>
          </a:p>
        </p:txBody>
      </p:sp>
      <p:pic>
        <p:nvPicPr>
          <p:cNvPr id="2050" name="Picture 2" descr="Ú¯Ø²Ø§Ø±Ø´Ø§Øª Ø¯Ø± ÙÙØ´ ØªØ¬Ø§Ø±Û">
            <a:extLst>
              <a:ext uri="{FF2B5EF4-FFF2-40B4-BE49-F238E27FC236}">
                <a16:creationId xmlns:a16="http://schemas.microsoft.com/office/drawing/2014/main" id="{5BB3C6D3-7041-4E78-9907-C5A9E2FE9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480" y="2096294"/>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465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60396-D922-4EBA-9559-F3926BFB929F}"/>
              </a:ext>
            </a:extLst>
          </p:cNvPr>
          <p:cNvSpPr>
            <a:spLocks noGrp="1"/>
          </p:cNvSpPr>
          <p:nvPr>
            <p:ph type="title"/>
          </p:nvPr>
        </p:nvSpPr>
        <p:spPr/>
        <p:txBody>
          <a:bodyPr/>
          <a:lstStyle/>
          <a:p>
            <a:r>
              <a:rPr lang="fa-IR" b="1" dirty="0"/>
              <a:t>5 فایدۀ مهم هوش تجاری برای کسب و کار شما</a:t>
            </a:r>
            <a:endParaRPr lang="en-US" dirty="0"/>
          </a:p>
        </p:txBody>
      </p:sp>
      <p:sp>
        <p:nvSpPr>
          <p:cNvPr id="3" name="Content Placeholder 2">
            <a:extLst>
              <a:ext uri="{FF2B5EF4-FFF2-40B4-BE49-F238E27FC236}">
                <a16:creationId xmlns:a16="http://schemas.microsoft.com/office/drawing/2014/main" id="{8B8EF6F6-2F39-496D-8205-78ED40BFC265}"/>
              </a:ext>
            </a:extLst>
          </p:cNvPr>
          <p:cNvSpPr>
            <a:spLocks noGrp="1"/>
          </p:cNvSpPr>
          <p:nvPr>
            <p:ph idx="1"/>
          </p:nvPr>
        </p:nvSpPr>
        <p:spPr/>
        <p:txBody>
          <a:bodyPr/>
          <a:lstStyle/>
          <a:p>
            <a:r>
              <a:rPr lang="fa-IR" b="1" dirty="0"/>
              <a:t>1- به راحتی می‌توانید گزارشات سریع تهیه کنید</a:t>
            </a:r>
          </a:p>
          <a:p>
            <a:r>
              <a:rPr lang="fa-IR" b="1" dirty="0"/>
              <a:t>2- به تصمیمات سریع و هوشمندانه شما کمک می‌کند</a:t>
            </a:r>
          </a:p>
          <a:p>
            <a:r>
              <a:rPr lang="fa-IR" b="1" dirty="0"/>
              <a:t>3- بهره‌وری شرکت شما را زیاد می‌کند</a:t>
            </a:r>
          </a:p>
          <a:p>
            <a:endParaRPr lang="fa-IR" b="1" dirty="0"/>
          </a:p>
          <a:p>
            <a:endParaRPr lang="en-US" dirty="0"/>
          </a:p>
        </p:txBody>
      </p:sp>
      <p:pic>
        <p:nvPicPr>
          <p:cNvPr id="3074" name="Picture 2" descr="ÙÙØ´ ØªØ¬Ø§Ø±Û ÙÙØªØ± Ø¯Ø± Ú©Ø§ÙØ´ ÙØ²ÛÙÙ">
            <a:extLst>
              <a:ext uri="{FF2B5EF4-FFF2-40B4-BE49-F238E27FC236}">
                <a16:creationId xmlns:a16="http://schemas.microsoft.com/office/drawing/2014/main" id="{51226D34-7656-482E-8F78-ABE1264485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6040" y="1825625"/>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9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60396-D922-4EBA-9559-F3926BFB929F}"/>
              </a:ext>
            </a:extLst>
          </p:cNvPr>
          <p:cNvSpPr>
            <a:spLocks noGrp="1"/>
          </p:cNvSpPr>
          <p:nvPr>
            <p:ph type="title"/>
          </p:nvPr>
        </p:nvSpPr>
        <p:spPr/>
        <p:txBody>
          <a:bodyPr/>
          <a:lstStyle/>
          <a:p>
            <a:r>
              <a:rPr lang="fa-IR" b="1" dirty="0"/>
              <a:t>5 فایدۀ مهم هوش تجاری برای کسب و کار شما</a:t>
            </a:r>
            <a:endParaRPr lang="en-US" dirty="0"/>
          </a:p>
        </p:txBody>
      </p:sp>
      <p:sp>
        <p:nvSpPr>
          <p:cNvPr id="3" name="Content Placeholder 2">
            <a:extLst>
              <a:ext uri="{FF2B5EF4-FFF2-40B4-BE49-F238E27FC236}">
                <a16:creationId xmlns:a16="http://schemas.microsoft.com/office/drawing/2014/main" id="{8B8EF6F6-2F39-496D-8205-78ED40BFC265}"/>
              </a:ext>
            </a:extLst>
          </p:cNvPr>
          <p:cNvSpPr>
            <a:spLocks noGrp="1"/>
          </p:cNvSpPr>
          <p:nvPr>
            <p:ph idx="1"/>
          </p:nvPr>
        </p:nvSpPr>
        <p:spPr/>
        <p:txBody>
          <a:bodyPr/>
          <a:lstStyle/>
          <a:p>
            <a:r>
              <a:rPr lang="fa-IR" b="1" dirty="0"/>
              <a:t>1- به راحتی می‌توانید گزارشات سریع تهیه کنید</a:t>
            </a:r>
          </a:p>
          <a:p>
            <a:r>
              <a:rPr lang="fa-IR" b="1" dirty="0"/>
              <a:t>2- به تصمیمات سریع و هوشمندانه شما کمک می‌کند</a:t>
            </a:r>
          </a:p>
          <a:p>
            <a:r>
              <a:rPr lang="fa-IR" b="1" dirty="0"/>
              <a:t>3- بهره‌وری شرکت شما را زیاد می‌کند</a:t>
            </a:r>
          </a:p>
          <a:p>
            <a:r>
              <a:rPr lang="fa-IR" b="1" dirty="0"/>
              <a:t>4- سرعت بخشیدن به بازگشت سرمایه</a:t>
            </a:r>
          </a:p>
          <a:p>
            <a:endParaRPr lang="fa-IR" b="1" dirty="0"/>
          </a:p>
          <a:p>
            <a:endParaRPr lang="en-US" dirty="0"/>
          </a:p>
        </p:txBody>
      </p:sp>
      <p:pic>
        <p:nvPicPr>
          <p:cNvPr id="4098" name="Picture 2" descr="Ø¨Ø§Ø²Ú¯Ø´Øª Ø³Ø±ÙØ§ÛÙ Ø§Ø² Ø·Ø±ÛÙ ÙÙØ´ ØªØ¬Ø§Ø±Û">
            <a:extLst>
              <a:ext uri="{FF2B5EF4-FFF2-40B4-BE49-F238E27FC236}">
                <a16:creationId xmlns:a16="http://schemas.microsoft.com/office/drawing/2014/main" id="{64B690D2-8C37-4291-B0FB-D312860048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7000" y="2366963"/>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612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60396-D922-4EBA-9559-F3926BFB929F}"/>
              </a:ext>
            </a:extLst>
          </p:cNvPr>
          <p:cNvSpPr>
            <a:spLocks noGrp="1"/>
          </p:cNvSpPr>
          <p:nvPr>
            <p:ph type="title"/>
          </p:nvPr>
        </p:nvSpPr>
        <p:spPr/>
        <p:txBody>
          <a:bodyPr/>
          <a:lstStyle/>
          <a:p>
            <a:r>
              <a:rPr lang="fa-IR" b="1" dirty="0"/>
              <a:t>5 فایدۀ مهم هوش تجاری برای کسب و کار شما</a:t>
            </a:r>
            <a:endParaRPr lang="en-US" dirty="0"/>
          </a:p>
        </p:txBody>
      </p:sp>
      <p:sp>
        <p:nvSpPr>
          <p:cNvPr id="3" name="Content Placeholder 2">
            <a:extLst>
              <a:ext uri="{FF2B5EF4-FFF2-40B4-BE49-F238E27FC236}">
                <a16:creationId xmlns:a16="http://schemas.microsoft.com/office/drawing/2014/main" id="{8B8EF6F6-2F39-496D-8205-78ED40BFC265}"/>
              </a:ext>
            </a:extLst>
          </p:cNvPr>
          <p:cNvSpPr>
            <a:spLocks noGrp="1"/>
          </p:cNvSpPr>
          <p:nvPr>
            <p:ph idx="1"/>
          </p:nvPr>
        </p:nvSpPr>
        <p:spPr/>
        <p:txBody>
          <a:bodyPr/>
          <a:lstStyle/>
          <a:p>
            <a:r>
              <a:rPr lang="fa-IR" b="1" dirty="0"/>
              <a:t>1- به راحتی می‌توانید گزارشات سریع تهیه کنید</a:t>
            </a:r>
          </a:p>
          <a:p>
            <a:r>
              <a:rPr lang="fa-IR" b="1" dirty="0"/>
              <a:t>2- به تصمیمات سریع و هوشمندانه شما کمک می‌کند</a:t>
            </a:r>
          </a:p>
          <a:p>
            <a:r>
              <a:rPr lang="fa-IR" b="1" dirty="0"/>
              <a:t>3- بهره‌وری شرکت شما را زیاد می‌کند</a:t>
            </a:r>
          </a:p>
          <a:p>
            <a:r>
              <a:rPr lang="fa-IR" b="1" dirty="0"/>
              <a:t>4- سرعت بخشیدن به بازگشت سرمایه</a:t>
            </a:r>
          </a:p>
          <a:p>
            <a:r>
              <a:rPr lang="fa-IR" b="1" dirty="0"/>
              <a:t>5- کاهش هزینه‌های نیروی انسانی</a:t>
            </a:r>
          </a:p>
          <a:p>
            <a:endParaRPr lang="fa-IR" b="1" dirty="0"/>
          </a:p>
          <a:p>
            <a:endParaRPr lang="fa-IR" b="1" dirty="0"/>
          </a:p>
          <a:p>
            <a:endParaRPr lang="en-US" dirty="0"/>
          </a:p>
        </p:txBody>
      </p:sp>
      <p:pic>
        <p:nvPicPr>
          <p:cNvPr id="5122" name="Picture 2" descr="Ú©Ø§Ø±Ø¨Ø±Ø¯ÙØ§Û ÙÙØ´ ØªØ¬Ø§Ø±Û">
            <a:extLst>
              <a:ext uri="{FF2B5EF4-FFF2-40B4-BE49-F238E27FC236}">
                <a16:creationId xmlns:a16="http://schemas.microsoft.com/office/drawing/2014/main" id="{2E7F0E00-314F-4EB5-AEBF-505F1BA31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7640" y="2366963"/>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160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CCB3-FD58-4EFF-92A3-4DB2FB8DF4AA}"/>
              </a:ext>
            </a:extLst>
          </p:cNvPr>
          <p:cNvSpPr>
            <a:spLocks noGrp="1"/>
          </p:cNvSpPr>
          <p:nvPr>
            <p:ph type="title"/>
          </p:nvPr>
        </p:nvSpPr>
        <p:spPr/>
        <p:txBody>
          <a:bodyPr/>
          <a:lstStyle/>
          <a:p>
            <a:r>
              <a:rPr lang="fa-IR" b="1" dirty="0"/>
              <a:t>دو بعد مهم هوش تجاری</a:t>
            </a:r>
            <a:endParaRPr lang="en-US" dirty="0"/>
          </a:p>
        </p:txBody>
      </p:sp>
      <p:sp>
        <p:nvSpPr>
          <p:cNvPr id="3" name="Content Placeholder 2">
            <a:extLst>
              <a:ext uri="{FF2B5EF4-FFF2-40B4-BE49-F238E27FC236}">
                <a16:creationId xmlns:a16="http://schemas.microsoft.com/office/drawing/2014/main" id="{A858235C-E5A7-484E-91D9-1AA4B6BC79F4}"/>
              </a:ext>
            </a:extLst>
          </p:cNvPr>
          <p:cNvSpPr>
            <a:spLocks noGrp="1"/>
          </p:cNvSpPr>
          <p:nvPr>
            <p:ph idx="1"/>
          </p:nvPr>
        </p:nvSpPr>
        <p:spPr/>
        <p:txBody>
          <a:bodyPr/>
          <a:lstStyle/>
          <a:p>
            <a:r>
              <a:rPr lang="fa-IR" b="1" dirty="0"/>
              <a:t>1- بعد فنی و تکنیکال</a:t>
            </a:r>
          </a:p>
          <a:p>
            <a:endParaRPr lang="en-US" dirty="0"/>
          </a:p>
        </p:txBody>
      </p:sp>
    </p:spTree>
    <p:extLst>
      <p:ext uri="{BB962C8B-B14F-4D97-AF65-F5344CB8AC3E}">
        <p14:creationId xmlns:p14="http://schemas.microsoft.com/office/powerpoint/2010/main" val="1655109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91890-BF1C-4F0D-90E2-587914B0D9A5}"/>
              </a:ext>
            </a:extLst>
          </p:cNvPr>
          <p:cNvSpPr>
            <a:spLocks noGrp="1"/>
          </p:cNvSpPr>
          <p:nvPr>
            <p:ph type="title"/>
          </p:nvPr>
        </p:nvSpPr>
        <p:spPr/>
        <p:txBody>
          <a:bodyPr/>
          <a:lstStyle/>
          <a:p>
            <a:r>
              <a:rPr lang="fa-IR" b="1" dirty="0"/>
              <a:t>دو بعد مهم هوش تجاری</a:t>
            </a:r>
            <a:endParaRPr lang="en-US" dirty="0"/>
          </a:p>
        </p:txBody>
      </p:sp>
      <p:sp>
        <p:nvSpPr>
          <p:cNvPr id="3" name="Content Placeholder 2">
            <a:extLst>
              <a:ext uri="{FF2B5EF4-FFF2-40B4-BE49-F238E27FC236}">
                <a16:creationId xmlns:a16="http://schemas.microsoft.com/office/drawing/2014/main" id="{8D7B5682-DFEA-4478-8593-C9448388FA49}"/>
              </a:ext>
            </a:extLst>
          </p:cNvPr>
          <p:cNvSpPr>
            <a:spLocks noGrp="1"/>
          </p:cNvSpPr>
          <p:nvPr>
            <p:ph idx="1"/>
          </p:nvPr>
        </p:nvSpPr>
        <p:spPr/>
        <p:txBody>
          <a:bodyPr/>
          <a:lstStyle/>
          <a:p>
            <a:r>
              <a:rPr lang="fa-IR" b="1" dirty="0"/>
              <a:t>1- بعد فنی و تکنیکال</a:t>
            </a:r>
          </a:p>
          <a:p>
            <a:r>
              <a:rPr lang="fa-IR" b="1" dirty="0"/>
              <a:t>2- بعد فرهنگی هوش تجاری</a:t>
            </a:r>
          </a:p>
          <a:p>
            <a:endParaRPr lang="fa-IR" b="1" dirty="0"/>
          </a:p>
          <a:p>
            <a:endParaRPr lang="en-US" dirty="0"/>
          </a:p>
        </p:txBody>
      </p:sp>
    </p:spTree>
    <p:extLst>
      <p:ext uri="{BB962C8B-B14F-4D97-AF65-F5344CB8AC3E}">
        <p14:creationId xmlns:p14="http://schemas.microsoft.com/office/powerpoint/2010/main" val="30177309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0311-9A18-4D6A-8B7A-61BE73F0A235}"/>
              </a:ext>
            </a:extLst>
          </p:cNvPr>
          <p:cNvSpPr>
            <a:spLocks noGrp="1"/>
          </p:cNvSpPr>
          <p:nvPr>
            <p:ph type="title"/>
          </p:nvPr>
        </p:nvSpPr>
        <p:spPr/>
        <p:txBody>
          <a:bodyPr/>
          <a:lstStyle/>
          <a:p>
            <a:r>
              <a:rPr lang="fa-IR" b="1" dirty="0">
                <a:hlinkClick r:id="rId3"/>
              </a:rPr>
              <a:t>داده ---&gt; اطلاعات --&gt; دانش --&gt; خرد و بينش</a:t>
            </a:r>
            <a:endParaRPr lang="en-US" dirty="0"/>
          </a:p>
        </p:txBody>
      </p:sp>
      <p:sp>
        <p:nvSpPr>
          <p:cNvPr id="3" name="Content Placeholder 2">
            <a:extLst>
              <a:ext uri="{FF2B5EF4-FFF2-40B4-BE49-F238E27FC236}">
                <a16:creationId xmlns:a16="http://schemas.microsoft.com/office/drawing/2014/main" id="{C41EA5CB-17A4-4F42-96F2-AE37BFD64778}"/>
              </a:ext>
            </a:extLst>
          </p:cNvPr>
          <p:cNvSpPr>
            <a:spLocks noGrp="1"/>
          </p:cNvSpPr>
          <p:nvPr>
            <p:ph idx="1"/>
          </p:nvPr>
        </p:nvSpPr>
        <p:spPr/>
        <p:txBody>
          <a:bodyPr/>
          <a:lstStyle/>
          <a:p>
            <a:r>
              <a:rPr lang="ar-SA" b="1" dirty="0"/>
              <a:t>داده </a:t>
            </a:r>
            <a:r>
              <a:rPr lang="en-US" b="1" dirty="0"/>
              <a:t>data :</a:t>
            </a:r>
          </a:p>
        </p:txBody>
      </p:sp>
    </p:spTree>
    <p:extLst>
      <p:ext uri="{BB962C8B-B14F-4D97-AF65-F5344CB8AC3E}">
        <p14:creationId xmlns:p14="http://schemas.microsoft.com/office/powerpoint/2010/main" val="36601743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0311-9A18-4D6A-8B7A-61BE73F0A235}"/>
              </a:ext>
            </a:extLst>
          </p:cNvPr>
          <p:cNvSpPr>
            <a:spLocks noGrp="1"/>
          </p:cNvSpPr>
          <p:nvPr>
            <p:ph type="title"/>
          </p:nvPr>
        </p:nvSpPr>
        <p:spPr/>
        <p:txBody>
          <a:bodyPr/>
          <a:lstStyle/>
          <a:p>
            <a:r>
              <a:rPr lang="fa-IR" b="1" dirty="0">
                <a:hlinkClick r:id="rId3"/>
              </a:rPr>
              <a:t>داده ---&gt; اطلاعات --&gt; دانش --&gt; خرد و بينش</a:t>
            </a:r>
            <a:endParaRPr lang="en-US" dirty="0"/>
          </a:p>
        </p:txBody>
      </p:sp>
      <p:sp>
        <p:nvSpPr>
          <p:cNvPr id="3" name="Content Placeholder 2">
            <a:extLst>
              <a:ext uri="{FF2B5EF4-FFF2-40B4-BE49-F238E27FC236}">
                <a16:creationId xmlns:a16="http://schemas.microsoft.com/office/drawing/2014/main" id="{C41EA5CB-17A4-4F42-96F2-AE37BFD64778}"/>
              </a:ext>
            </a:extLst>
          </p:cNvPr>
          <p:cNvSpPr>
            <a:spLocks noGrp="1"/>
          </p:cNvSpPr>
          <p:nvPr>
            <p:ph idx="1"/>
          </p:nvPr>
        </p:nvSpPr>
        <p:spPr/>
        <p:txBody>
          <a:bodyPr/>
          <a:lstStyle/>
          <a:p>
            <a:r>
              <a:rPr lang="ar-SA" b="1" dirty="0"/>
              <a:t>داده </a:t>
            </a:r>
            <a:r>
              <a:rPr lang="en-US" b="1" dirty="0"/>
              <a:t>data :</a:t>
            </a:r>
          </a:p>
          <a:p>
            <a:r>
              <a:rPr lang="fa-IR" b="1" dirty="0"/>
              <a:t>اطلاعات</a:t>
            </a:r>
            <a:r>
              <a:rPr lang="en-US" b="1" dirty="0"/>
              <a:t>Information</a:t>
            </a:r>
          </a:p>
        </p:txBody>
      </p:sp>
    </p:spTree>
    <p:extLst>
      <p:ext uri="{BB962C8B-B14F-4D97-AF65-F5344CB8AC3E}">
        <p14:creationId xmlns:p14="http://schemas.microsoft.com/office/powerpoint/2010/main" val="259441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DCAD2-B907-4F46-99F4-BBA80D6750DC}"/>
              </a:ext>
            </a:extLst>
          </p:cNvPr>
          <p:cNvSpPr>
            <a:spLocks noGrp="1"/>
          </p:cNvSpPr>
          <p:nvPr>
            <p:ph type="title"/>
          </p:nvPr>
        </p:nvSpPr>
        <p:spPr/>
        <p:txBody>
          <a:bodyPr/>
          <a:lstStyle/>
          <a:p>
            <a:r>
              <a:rPr lang="fa-IR" altLang="en-US" b="1" dirty="0">
                <a:cs typeface="B Nazanin" panose="00000400000000000000" pitchFamily="2" charset="-78"/>
              </a:rPr>
              <a:t>معماری هوش تجاری</a:t>
            </a:r>
            <a:endParaRPr lang="en-US" dirty="0"/>
          </a:p>
        </p:txBody>
      </p:sp>
      <p:sp>
        <p:nvSpPr>
          <p:cNvPr id="3" name="Content Placeholder 2">
            <a:extLst>
              <a:ext uri="{FF2B5EF4-FFF2-40B4-BE49-F238E27FC236}">
                <a16:creationId xmlns:a16="http://schemas.microsoft.com/office/drawing/2014/main" id="{A63CE52C-BDC9-40BA-8CFF-E53BE2091CD2}"/>
              </a:ext>
            </a:extLst>
          </p:cNvPr>
          <p:cNvSpPr>
            <a:spLocks noGrp="1"/>
          </p:cNvSpPr>
          <p:nvPr>
            <p:ph idx="1"/>
          </p:nvPr>
        </p:nvSpPr>
        <p:spPr/>
        <p:txBody>
          <a:bodyPr/>
          <a:lstStyle/>
          <a:p>
            <a:pPr algn="just" rtl="1"/>
            <a:r>
              <a:rPr lang="fa-IR" sz="2400" dirty="0">
                <a:cs typeface="B Nazanin" pitchFamily="2" charset="-78"/>
              </a:rPr>
              <a:t>معماری هوش تجاری یک معماری چند لایه است:</a:t>
            </a:r>
          </a:p>
          <a:p>
            <a:pPr lvl="1" algn="just" rtl="1"/>
            <a:r>
              <a:rPr lang="fa-IR" sz="2200" dirty="0">
                <a:cs typeface="B Nazanin" pitchFamily="2" charset="-78"/>
              </a:rPr>
              <a:t>لایه داده</a:t>
            </a:r>
          </a:p>
          <a:p>
            <a:pPr lvl="1" algn="just" rtl="1"/>
            <a:r>
              <a:rPr lang="fa-IR" sz="2200" dirty="0">
                <a:cs typeface="B Nazanin" pitchFamily="2" charset="-78"/>
              </a:rPr>
              <a:t>لایه کاربرد</a:t>
            </a:r>
          </a:p>
          <a:p>
            <a:pPr lvl="1" algn="just" rtl="1"/>
            <a:r>
              <a:rPr lang="fa-IR" sz="2200" dirty="0">
                <a:cs typeface="B Nazanin" pitchFamily="2" charset="-78"/>
              </a:rPr>
              <a:t>لایه نمایش</a:t>
            </a:r>
          </a:p>
          <a:p>
            <a:pPr algn="r" rtl="1"/>
            <a:endParaRPr lang="en-US" dirty="0"/>
          </a:p>
        </p:txBody>
      </p:sp>
      <p:pic>
        <p:nvPicPr>
          <p:cNvPr id="4" name="Picture 3">
            <a:extLst>
              <a:ext uri="{FF2B5EF4-FFF2-40B4-BE49-F238E27FC236}">
                <a16:creationId xmlns:a16="http://schemas.microsoft.com/office/drawing/2014/main" id="{598CD28A-92C3-41FF-9069-653FD01D8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694593"/>
            <a:ext cx="2920237" cy="4974767"/>
          </a:xfrm>
          <a:prstGeom prst="rect">
            <a:avLst/>
          </a:prstGeom>
        </p:spPr>
      </p:pic>
    </p:spTree>
    <p:extLst>
      <p:ext uri="{BB962C8B-B14F-4D97-AF65-F5344CB8AC3E}">
        <p14:creationId xmlns:p14="http://schemas.microsoft.com/office/powerpoint/2010/main" val="1852403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0311-9A18-4D6A-8B7A-61BE73F0A235}"/>
              </a:ext>
            </a:extLst>
          </p:cNvPr>
          <p:cNvSpPr>
            <a:spLocks noGrp="1"/>
          </p:cNvSpPr>
          <p:nvPr>
            <p:ph type="title"/>
          </p:nvPr>
        </p:nvSpPr>
        <p:spPr/>
        <p:txBody>
          <a:bodyPr/>
          <a:lstStyle/>
          <a:p>
            <a:r>
              <a:rPr lang="fa-IR" b="1" dirty="0">
                <a:hlinkClick r:id="rId3"/>
              </a:rPr>
              <a:t>داده ---&gt; اطلاعات --&gt; دانش --&gt; خرد و بينش</a:t>
            </a:r>
            <a:endParaRPr lang="en-US" dirty="0"/>
          </a:p>
        </p:txBody>
      </p:sp>
      <p:sp>
        <p:nvSpPr>
          <p:cNvPr id="3" name="Content Placeholder 2">
            <a:extLst>
              <a:ext uri="{FF2B5EF4-FFF2-40B4-BE49-F238E27FC236}">
                <a16:creationId xmlns:a16="http://schemas.microsoft.com/office/drawing/2014/main" id="{C41EA5CB-17A4-4F42-96F2-AE37BFD64778}"/>
              </a:ext>
            </a:extLst>
          </p:cNvPr>
          <p:cNvSpPr>
            <a:spLocks noGrp="1"/>
          </p:cNvSpPr>
          <p:nvPr>
            <p:ph idx="1"/>
          </p:nvPr>
        </p:nvSpPr>
        <p:spPr/>
        <p:txBody>
          <a:bodyPr/>
          <a:lstStyle/>
          <a:p>
            <a:r>
              <a:rPr lang="ar-SA" b="1" dirty="0"/>
              <a:t>داده </a:t>
            </a:r>
            <a:r>
              <a:rPr lang="en-US" b="1" dirty="0"/>
              <a:t>data :</a:t>
            </a:r>
          </a:p>
          <a:p>
            <a:r>
              <a:rPr lang="fa-IR" b="1" dirty="0"/>
              <a:t>اطلاعات</a:t>
            </a:r>
            <a:r>
              <a:rPr lang="en-US" b="1" dirty="0"/>
              <a:t>Information</a:t>
            </a:r>
            <a:endParaRPr lang="fa-IR" b="1" dirty="0"/>
          </a:p>
          <a:p>
            <a:r>
              <a:rPr lang="fa-IR" b="1" dirty="0"/>
              <a:t>دانش</a:t>
            </a:r>
            <a:r>
              <a:rPr lang="en-US" b="1" dirty="0"/>
              <a:t>Knowledge</a:t>
            </a:r>
          </a:p>
        </p:txBody>
      </p:sp>
    </p:spTree>
    <p:extLst>
      <p:ext uri="{BB962C8B-B14F-4D97-AF65-F5344CB8AC3E}">
        <p14:creationId xmlns:p14="http://schemas.microsoft.com/office/powerpoint/2010/main" val="32900390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0311-9A18-4D6A-8B7A-61BE73F0A235}"/>
              </a:ext>
            </a:extLst>
          </p:cNvPr>
          <p:cNvSpPr>
            <a:spLocks noGrp="1"/>
          </p:cNvSpPr>
          <p:nvPr>
            <p:ph type="title"/>
          </p:nvPr>
        </p:nvSpPr>
        <p:spPr/>
        <p:txBody>
          <a:bodyPr/>
          <a:lstStyle/>
          <a:p>
            <a:r>
              <a:rPr lang="fa-IR" b="1" dirty="0">
                <a:hlinkClick r:id="rId3"/>
              </a:rPr>
              <a:t>داده ---&gt; اطلاعات --&gt; دانش --&gt; خرد و بينش</a:t>
            </a:r>
            <a:endParaRPr lang="en-US" dirty="0"/>
          </a:p>
        </p:txBody>
      </p:sp>
      <p:sp>
        <p:nvSpPr>
          <p:cNvPr id="3" name="Content Placeholder 2">
            <a:extLst>
              <a:ext uri="{FF2B5EF4-FFF2-40B4-BE49-F238E27FC236}">
                <a16:creationId xmlns:a16="http://schemas.microsoft.com/office/drawing/2014/main" id="{C41EA5CB-17A4-4F42-96F2-AE37BFD64778}"/>
              </a:ext>
            </a:extLst>
          </p:cNvPr>
          <p:cNvSpPr>
            <a:spLocks noGrp="1"/>
          </p:cNvSpPr>
          <p:nvPr>
            <p:ph idx="1"/>
          </p:nvPr>
        </p:nvSpPr>
        <p:spPr/>
        <p:txBody>
          <a:bodyPr/>
          <a:lstStyle/>
          <a:p>
            <a:r>
              <a:rPr lang="ar-SA" b="1" dirty="0"/>
              <a:t>داده </a:t>
            </a:r>
            <a:r>
              <a:rPr lang="en-US" b="1" dirty="0"/>
              <a:t>data :</a:t>
            </a:r>
          </a:p>
          <a:p>
            <a:r>
              <a:rPr lang="fa-IR" b="1" dirty="0"/>
              <a:t>اطلاعات</a:t>
            </a:r>
            <a:r>
              <a:rPr lang="en-US" b="1" dirty="0"/>
              <a:t>Information</a:t>
            </a:r>
            <a:endParaRPr lang="fa-IR" b="1" dirty="0"/>
          </a:p>
          <a:p>
            <a:r>
              <a:rPr lang="fa-IR" b="1" dirty="0"/>
              <a:t>دانش</a:t>
            </a:r>
            <a:r>
              <a:rPr lang="en-US" b="1" dirty="0"/>
              <a:t>Knowledge</a:t>
            </a:r>
            <a:endParaRPr lang="fa-IR" b="1" dirty="0"/>
          </a:p>
          <a:p>
            <a:r>
              <a:rPr lang="fa-IR" b="1" dirty="0"/>
              <a:t>خرد</a:t>
            </a:r>
            <a:r>
              <a:rPr lang="en-US" b="1" dirty="0"/>
              <a:t>Wisdom</a:t>
            </a:r>
          </a:p>
        </p:txBody>
      </p:sp>
    </p:spTree>
    <p:extLst>
      <p:ext uri="{BB962C8B-B14F-4D97-AF65-F5344CB8AC3E}">
        <p14:creationId xmlns:p14="http://schemas.microsoft.com/office/powerpoint/2010/main" val="33915955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5839B-8886-4D5A-8190-635538185D73}"/>
              </a:ext>
            </a:extLst>
          </p:cNvPr>
          <p:cNvSpPr>
            <a:spLocks noGrp="1"/>
          </p:cNvSpPr>
          <p:nvPr>
            <p:ph type="title"/>
          </p:nvPr>
        </p:nvSpPr>
        <p:spPr/>
        <p:txBody>
          <a:bodyPr/>
          <a:lstStyle/>
          <a:p>
            <a:r>
              <a:rPr lang="fa-IR" dirty="0"/>
              <a:t>چرا هوش تجاری ؟</a:t>
            </a:r>
            <a:endParaRPr lang="en-US" dirty="0"/>
          </a:p>
        </p:txBody>
      </p:sp>
      <p:sp>
        <p:nvSpPr>
          <p:cNvPr id="3" name="Content Placeholder 2">
            <a:extLst>
              <a:ext uri="{FF2B5EF4-FFF2-40B4-BE49-F238E27FC236}">
                <a16:creationId xmlns:a16="http://schemas.microsoft.com/office/drawing/2014/main" id="{9902C8AB-AE4C-4384-8903-B46A8E93FA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727459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286C7-C1CB-48E1-AD06-BA58B0FACC16}"/>
              </a:ext>
            </a:extLst>
          </p:cNvPr>
          <p:cNvSpPr>
            <a:spLocks noGrp="1"/>
          </p:cNvSpPr>
          <p:nvPr>
            <p:ph type="title"/>
          </p:nvPr>
        </p:nvSpPr>
        <p:spPr/>
        <p:txBody>
          <a:bodyPr/>
          <a:lstStyle/>
          <a:p>
            <a:r>
              <a:rPr lang="fa-IR" b="1" dirty="0"/>
              <a:t>ضرورت استفاده از هوش تجاری در شرکت ها</a:t>
            </a:r>
            <a:endParaRPr lang="en-US" dirty="0"/>
          </a:p>
        </p:txBody>
      </p:sp>
      <p:sp>
        <p:nvSpPr>
          <p:cNvPr id="3" name="Content Placeholder 2">
            <a:extLst>
              <a:ext uri="{FF2B5EF4-FFF2-40B4-BE49-F238E27FC236}">
                <a16:creationId xmlns:a16="http://schemas.microsoft.com/office/drawing/2014/main" id="{9D2D6323-9A1F-45EF-B609-C83FACA9400B}"/>
              </a:ext>
            </a:extLst>
          </p:cNvPr>
          <p:cNvSpPr>
            <a:spLocks noGrp="1"/>
          </p:cNvSpPr>
          <p:nvPr>
            <p:ph idx="1"/>
          </p:nvPr>
        </p:nvSpPr>
        <p:spPr/>
        <p:txBody>
          <a:bodyPr>
            <a:normAutofit lnSpcReduction="10000"/>
          </a:bodyPr>
          <a:lstStyle/>
          <a:p>
            <a:r>
              <a:rPr lang="fa-IR" dirty="0"/>
              <a:t>تعیین گرایشهای تجاری سازمان.</a:t>
            </a:r>
          </a:p>
          <a:p>
            <a:r>
              <a:rPr lang="fa-IR" dirty="0"/>
              <a:t>تحلیل عمیق بازار.</a:t>
            </a:r>
          </a:p>
          <a:p>
            <a:r>
              <a:rPr lang="fa-IR" dirty="0"/>
              <a:t>بالابردن سطح رضایتمندی مشتریان.</a:t>
            </a:r>
          </a:p>
          <a:p>
            <a:r>
              <a:rPr lang="fa-IR" dirty="0"/>
              <a:t>تقسیم بندی مشتریان و متعاقبا ایجاد تنوع در روش برخورد با هرگروه از مشتریان.</a:t>
            </a:r>
          </a:p>
          <a:p>
            <a:r>
              <a:rPr lang="fa-IR" dirty="0"/>
              <a:t>شناسایی مشتریان دائمی که وفادارند.</a:t>
            </a:r>
          </a:p>
          <a:p>
            <a:r>
              <a:rPr lang="fa-IR" dirty="0"/>
              <a:t>افزایش کارایی سازمان در امور داخلی و شفاف سازی رویه فرایندهای کلیدی.</a:t>
            </a:r>
          </a:p>
          <a:p>
            <a:r>
              <a:rPr lang="fa-IR" dirty="0"/>
              <a:t>استانداردسازی و ایجاد سازگاری بین ساختارهای سازمان.</a:t>
            </a:r>
          </a:p>
          <a:p>
            <a:r>
              <a:rPr lang="fa-IR" dirty="0"/>
              <a:t>تسهیل در تصمیم گیری.</a:t>
            </a:r>
          </a:p>
          <a:p>
            <a:r>
              <a:rPr lang="fa-IR" dirty="0"/>
              <a:t>تشخیص زود هنگام خطرات.</a:t>
            </a:r>
          </a:p>
          <a:p>
            <a:endParaRPr lang="en-US" dirty="0"/>
          </a:p>
        </p:txBody>
      </p:sp>
    </p:spTree>
    <p:extLst>
      <p:ext uri="{BB962C8B-B14F-4D97-AF65-F5344CB8AC3E}">
        <p14:creationId xmlns:p14="http://schemas.microsoft.com/office/powerpoint/2010/main" val="18113572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B5D7-3DF2-4E6A-9A46-BA918AB7B25F}"/>
              </a:ext>
            </a:extLst>
          </p:cNvPr>
          <p:cNvSpPr>
            <a:spLocks noGrp="1"/>
          </p:cNvSpPr>
          <p:nvPr>
            <p:ph type="title"/>
          </p:nvPr>
        </p:nvSpPr>
        <p:spPr/>
        <p:txBody>
          <a:bodyPr/>
          <a:lstStyle/>
          <a:p>
            <a:r>
              <a:rPr lang="fa-IR" b="1" dirty="0"/>
              <a:t>مسائل عمده در راهکار هوش تجاری</a:t>
            </a:r>
            <a:endParaRPr lang="en-US" dirty="0"/>
          </a:p>
        </p:txBody>
      </p:sp>
      <p:sp>
        <p:nvSpPr>
          <p:cNvPr id="3" name="Content Placeholder 2">
            <a:extLst>
              <a:ext uri="{FF2B5EF4-FFF2-40B4-BE49-F238E27FC236}">
                <a16:creationId xmlns:a16="http://schemas.microsoft.com/office/drawing/2014/main" id="{AB6C34ED-248D-44B0-85EC-524E14578E61}"/>
              </a:ext>
            </a:extLst>
          </p:cNvPr>
          <p:cNvSpPr>
            <a:spLocks noGrp="1"/>
          </p:cNvSpPr>
          <p:nvPr>
            <p:ph idx="1"/>
          </p:nvPr>
        </p:nvSpPr>
        <p:spPr/>
        <p:txBody>
          <a:bodyPr>
            <a:normAutofit fontScale="92500" lnSpcReduction="20000"/>
          </a:bodyPr>
          <a:lstStyle/>
          <a:p>
            <a:r>
              <a:rPr lang="fa-IR" dirty="0"/>
              <a:t>عدم تشخیص نیازهای اطلاعاتی ضروری و حساس درسازمان.</a:t>
            </a:r>
          </a:p>
          <a:p>
            <a:r>
              <a:rPr lang="fa-IR" dirty="0"/>
              <a:t>عدم دریافت سیگنال های ضعیف از فضا و محیط کسب و کار.</a:t>
            </a:r>
          </a:p>
          <a:p>
            <a:r>
              <a:rPr lang="fa-IR" dirty="0"/>
              <a:t>عدم جمع اوری بهینه اطلاعات و داده های بیرونی .</a:t>
            </a:r>
          </a:p>
          <a:p>
            <a:r>
              <a:rPr lang="fa-IR" dirty="0"/>
              <a:t>عدم استفاده بهینه اطلاعات و دانش پرسنل.</a:t>
            </a:r>
          </a:p>
          <a:p>
            <a:r>
              <a:rPr lang="fa-IR" dirty="0"/>
              <a:t>حجم اطلاعات که باید ذخیره,دسته بندی پردازش و تحلیل شوند خیلی زیاد است.</a:t>
            </a:r>
          </a:p>
          <a:p>
            <a:r>
              <a:rPr lang="fa-IR" dirty="0"/>
              <a:t>ناکارامدی ابزارهای سیستم های اطلاعاتی و محاسباتی.</a:t>
            </a:r>
          </a:p>
          <a:p>
            <a:r>
              <a:rPr lang="fa-IR" dirty="0"/>
              <a:t>از اطلاعات و داده های موجود در سازمان درست استفاده نمی شود.</a:t>
            </a:r>
          </a:p>
          <a:p>
            <a:r>
              <a:rPr lang="fa-IR" dirty="0"/>
              <a:t>از اطلاعات هم می توان پول در آورد</a:t>
            </a:r>
          </a:p>
          <a:p>
            <a:r>
              <a:rPr lang="fa-IR" dirty="0"/>
              <a:t>کارمندان را می توان به آگاهی مسلح کرد</a:t>
            </a:r>
          </a:p>
          <a:p>
            <a:r>
              <a:rPr lang="fa-IR" dirty="0"/>
              <a:t>تهدید کسب و کار های نو ظهور</a:t>
            </a:r>
          </a:p>
          <a:p>
            <a:endParaRPr lang="en-US" dirty="0"/>
          </a:p>
        </p:txBody>
      </p:sp>
    </p:spTree>
    <p:extLst>
      <p:ext uri="{BB962C8B-B14F-4D97-AF65-F5344CB8AC3E}">
        <p14:creationId xmlns:p14="http://schemas.microsoft.com/office/powerpoint/2010/main" val="23038821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F4BF6-5FDA-4C69-BF90-2E41AE00B4FA}"/>
              </a:ext>
            </a:extLst>
          </p:cNvPr>
          <p:cNvSpPr>
            <a:spLocks noGrp="1"/>
          </p:cNvSpPr>
          <p:nvPr>
            <p:ph type="title"/>
          </p:nvPr>
        </p:nvSpPr>
        <p:spPr/>
        <p:txBody>
          <a:bodyPr>
            <a:normAutofit/>
          </a:bodyPr>
          <a:lstStyle/>
          <a:p>
            <a:pPr algn="r" rtl="1"/>
            <a:r>
              <a:rPr lang="fa-IR" b="1" dirty="0"/>
              <a:t>ریسک‌های استراتژیکی هوش تجاری</a:t>
            </a:r>
            <a:endParaRPr lang="en-US" dirty="0"/>
          </a:p>
        </p:txBody>
      </p:sp>
      <p:sp>
        <p:nvSpPr>
          <p:cNvPr id="3" name="Content Placeholder 2">
            <a:extLst>
              <a:ext uri="{FF2B5EF4-FFF2-40B4-BE49-F238E27FC236}">
                <a16:creationId xmlns:a16="http://schemas.microsoft.com/office/drawing/2014/main" id="{05D20087-8960-43B1-AE8C-DDB9CE44C28E}"/>
              </a:ext>
            </a:extLst>
          </p:cNvPr>
          <p:cNvSpPr>
            <a:spLocks noGrp="1"/>
          </p:cNvSpPr>
          <p:nvPr>
            <p:ph idx="1"/>
          </p:nvPr>
        </p:nvSpPr>
        <p:spPr/>
        <p:txBody>
          <a:bodyPr>
            <a:normAutofit fontScale="77500" lnSpcReduction="20000"/>
          </a:bodyPr>
          <a:lstStyle/>
          <a:p>
            <a:r>
              <a:rPr lang="fa-IR" dirty="0"/>
              <a:t>تصور اینکه واحد </a:t>
            </a:r>
            <a:r>
              <a:rPr lang="en-US" dirty="0"/>
              <a:t>IT  </a:t>
            </a:r>
            <a:r>
              <a:rPr lang="fa-IR" dirty="0"/>
              <a:t>متولی اصلی پروژه است.</a:t>
            </a:r>
          </a:p>
          <a:p>
            <a:r>
              <a:rPr lang="fa-IR" dirty="0"/>
              <a:t>تغییر اولویّت‌ها و یا سیاست‌های سازمانی.</a:t>
            </a:r>
          </a:p>
          <a:p>
            <a:r>
              <a:rPr lang="fa-IR" dirty="0"/>
              <a:t>تلقی کردن /</a:t>
            </a:r>
            <a:r>
              <a:rPr lang="en-US" dirty="0"/>
              <a:t>BI </a:t>
            </a:r>
            <a:r>
              <a:rPr lang="fa-IR" dirty="0"/>
              <a:t>به عنوان یک پروژه سیستمی‌دیگر، بجای اینکه آنرا مدیریّتی/استراتژیک بدانند.</a:t>
            </a:r>
          </a:p>
          <a:p>
            <a:r>
              <a:rPr lang="fa-IR" dirty="0"/>
              <a:t>جایگزین سازی یک پروژه </a:t>
            </a:r>
            <a:r>
              <a:rPr lang="en-US" dirty="0"/>
              <a:t>ERP </a:t>
            </a:r>
            <a:r>
              <a:rPr lang="fa-IR" dirty="0"/>
              <a:t>به‌‌جای برنامه</a:t>
            </a:r>
          </a:p>
          <a:p>
            <a:r>
              <a:rPr lang="fa-IR" dirty="0"/>
              <a:t>حمله به کل پروژه تنها در یک فاز.</a:t>
            </a:r>
          </a:p>
          <a:p>
            <a:r>
              <a:rPr lang="fa-IR" dirty="0"/>
              <a:t>خوش بینی غیر واقع بینانه نسبت به کیفیت داده‌های سیستم‌های عملیاتی</a:t>
            </a:r>
          </a:p>
          <a:p>
            <a:r>
              <a:rPr lang="fa-IR" dirty="0"/>
              <a:t>سازمان مدیریت پروژه ناکارآمد. شفاف نبودن نوع ارتباطات و عدم ثبات در کمیته تصمیم‌گیری.</a:t>
            </a:r>
          </a:p>
          <a:p>
            <a:r>
              <a:rPr lang="fa-IR" dirty="0"/>
              <a:t>عدم آشنائی کافی با مفاهیم </a:t>
            </a:r>
            <a:r>
              <a:rPr lang="en-US" dirty="0"/>
              <a:t>Knowledge Management ،  Business Performance Management، BI</a:t>
            </a:r>
          </a:p>
          <a:p>
            <a:r>
              <a:rPr lang="fa-IR" dirty="0"/>
              <a:t>فرض این که /</a:t>
            </a:r>
            <a:r>
              <a:rPr lang="en-US" dirty="0"/>
              <a:t>BI </a:t>
            </a:r>
            <a:r>
              <a:rPr lang="fa-IR" dirty="0"/>
              <a:t>یک پروژه است. هر پروژه با بودجه و زمانی مشخص به پایان می‌رسد در حالیکه </a:t>
            </a:r>
            <a:r>
              <a:rPr lang="en-US" dirty="0"/>
              <a:t>BI </a:t>
            </a:r>
            <a:r>
              <a:rPr lang="fa-IR" dirty="0"/>
              <a:t>اساساً یک برنامه بلند مدت بوده و تا زمان حیات سازمان/بنگاه ادامه می‌یابد.</a:t>
            </a:r>
          </a:p>
          <a:p>
            <a:r>
              <a:rPr lang="fa-IR" dirty="0"/>
              <a:t>فقدان ماموریّت و موضوعات (مشکلات موجود، فرصت‌های آتی) روشن پروژه.</a:t>
            </a:r>
          </a:p>
          <a:p>
            <a:r>
              <a:rPr lang="fa-IR" dirty="0"/>
              <a:t>باور این که با فعّال شدن سیستم و مشاهده خروجی، پروژه به پایان رسیده است</a:t>
            </a:r>
          </a:p>
          <a:p>
            <a:endParaRPr lang="en-US" dirty="0"/>
          </a:p>
        </p:txBody>
      </p:sp>
    </p:spTree>
    <p:extLst>
      <p:ext uri="{BB962C8B-B14F-4D97-AF65-F5344CB8AC3E}">
        <p14:creationId xmlns:p14="http://schemas.microsoft.com/office/powerpoint/2010/main" val="25982925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BAB65-5638-40AA-8F83-09C6295DED7B}"/>
              </a:ext>
            </a:extLst>
          </p:cNvPr>
          <p:cNvSpPr>
            <a:spLocks noGrp="1"/>
          </p:cNvSpPr>
          <p:nvPr>
            <p:ph type="title"/>
          </p:nvPr>
        </p:nvSpPr>
        <p:spPr/>
        <p:txBody>
          <a:bodyPr>
            <a:normAutofit/>
          </a:bodyPr>
          <a:lstStyle/>
          <a:p>
            <a:r>
              <a:rPr lang="fa-IR" b="1" dirty="0"/>
              <a:t>نقش فرهنگ سازمان</a:t>
            </a:r>
            <a:endParaRPr lang="en-US" dirty="0"/>
          </a:p>
        </p:txBody>
      </p:sp>
      <p:sp>
        <p:nvSpPr>
          <p:cNvPr id="3" name="Content Placeholder 2">
            <a:extLst>
              <a:ext uri="{FF2B5EF4-FFF2-40B4-BE49-F238E27FC236}">
                <a16:creationId xmlns:a16="http://schemas.microsoft.com/office/drawing/2014/main" id="{B8FA2A2E-5FFA-43AD-BAF9-513BF5D8CA92}"/>
              </a:ext>
            </a:extLst>
          </p:cNvPr>
          <p:cNvSpPr>
            <a:spLocks noGrp="1"/>
          </p:cNvSpPr>
          <p:nvPr>
            <p:ph idx="1"/>
          </p:nvPr>
        </p:nvSpPr>
        <p:spPr/>
        <p:txBody>
          <a:bodyPr/>
          <a:lstStyle/>
          <a:p>
            <a:pPr algn="just" rtl="1"/>
            <a:r>
              <a:rPr lang="fa-IR" dirty="0"/>
              <a:t>برای موفقیت در استقرار و کارایی یک سیستم </a:t>
            </a:r>
            <a:r>
              <a:rPr lang="en-US" dirty="0"/>
              <a:t>BI </a:t>
            </a:r>
            <a:r>
              <a:rPr lang="fa-IR" dirty="0"/>
              <a:t>در یک سازمان باید برخی موارد از ریشه های فرهنگی سازمان تغییر کند، چون این موارد در میزان بهرهوری سیستم هوش تجاری نقش بسزایی خواهند داشت.</a:t>
            </a:r>
          </a:p>
          <a:p>
            <a:pPr algn="just" rtl="1"/>
            <a:r>
              <a:rPr lang="fa-IR" dirty="0"/>
              <a:t>برخی موارد مانند تلقی سازمان از اطلاعات که به عنوان یکی از مهمترین منابع سازمانی محسوب میشود و نوآوری که در سازمان باید بخشی از کار تجاری سازمان تلقی شود و نوع تفکر سازمان در مورد اطلاعات و نوآوری مسلما در بستههای نرمافزاری وجود ندارند، بلکه باید در لابه لای لایههای زیرساخت سازمان فرهنگ سازی و لحاظ گردند.</a:t>
            </a:r>
          </a:p>
          <a:p>
            <a:pPr algn="just" rtl="1"/>
            <a:endParaRPr lang="en-US" dirty="0"/>
          </a:p>
        </p:txBody>
      </p:sp>
    </p:spTree>
    <p:extLst>
      <p:ext uri="{BB962C8B-B14F-4D97-AF65-F5344CB8AC3E}">
        <p14:creationId xmlns:p14="http://schemas.microsoft.com/office/powerpoint/2010/main" val="22664050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29A7-5692-4292-AB47-C7E4F4A20D6E}"/>
              </a:ext>
            </a:extLst>
          </p:cNvPr>
          <p:cNvSpPr>
            <a:spLocks noGrp="1"/>
          </p:cNvSpPr>
          <p:nvPr>
            <p:ph type="title"/>
          </p:nvPr>
        </p:nvSpPr>
        <p:spPr/>
        <p:txBody>
          <a:bodyPr/>
          <a:lstStyle/>
          <a:p>
            <a:r>
              <a:rPr lang="fa-IR" dirty="0"/>
              <a:t>مثال کاربردی از هوش تجاری</a:t>
            </a:r>
            <a:endParaRPr lang="en-US" dirty="0"/>
          </a:p>
        </p:txBody>
      </p:sp>
      <p:sp>
        <p:nvSpPr>
          <p:cNvPr id="3" name="Content Placeholder 2">
            <a:extLst>
              <a:ext uri="{FF2B5EF4-FFF2-40B4-BE49-F238E27FC236}">
                <a16:creationId xmlns:a16="http://schemas.microsoft.com/office/drawing/2014/main" id="{FF9D1ACE-0EC7-4E66-9AE2-4D6B111FF733}"/>
              </a:ext>
            </a:extLst>
          </p:cNvPr>
          <p:cNvSpPr>
            <a:spLocks noGrp="1"/>
          </p:cNvSpPr>
          <p:nvPr>
            <p:ph idx="1"/>
          </p:nvPr>
        </p:nvSpPr>
        <p:spPr/>
        <p:txBody>
          <a:bodyPr/>
          <a:lstStyle/>
          <a:p>
            <a:r>
              <a:rPr lang="fa-IR" dirty="0"/>
              <a:t>تویوتا</a:t>
            </a:r>
            <a:endParaRPr lang="en-US" dirty="0"/>
          </a:p>
        </p:txBody>
      </p:sp>
    </p:spTree>
    <p:extLst>
      <p:ext uri="{BB962C8B-B14F-4D97-AF65-F5344CB8AC3E}">
        <p14:creationId xmlns:p14="http://schemas.microsoft.com/office/powerpoint/2010/main" val="21544347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64EE1-817E-43A7-8CF9-E448A9EBB6BD}"/>
              </a:ext>
            </a:extLst>
          </p:cNvPr>
          <p:cNvSpPr>
            <a:spLocks noGrp="1"/>
          </p:cNvSpPr>
          <p:nvPr>
            <p:ph type="title"/>
          </p:nvPr>
        </p:nvSpPr>
        <p:spPr/>
        <p:txBody>
          <a:bodyPr/>
          <a:lstStyle/>
          <a:p>
            <a:r>
              <a:rPr lang="fa-IR" dirty="0"/>
              <a:t>مثال کاربردی از هوش تجاری</a:t>
            </a:r>
            <a:endParaRPr lang="en-US" dirty="0"/>
          </a:p>
        </p:txBody>
      </p:sp>
      <p:sp>
        <p:nvSpPr>
          <p:cNvPr id="3" name="Content Placeholder 2">
            <a:extLst>
              <a:ext uri="{FF2B5EF4-FFF2-40B4-BE49-F238E27FC236}">
                <a16:creationId xmlns:a16="http://schemas.microsoft.com/office/drawing/2014/main" id="{5BA473F3-9772-4EA5-8C04-606AC50BAD45}"/>
              </a:ext>
            </a:extLst>
          </p:cNvPr>
          <p:cNvSpPr>
            <a:spLocks noGrp="1"/>
          </p:cNvSpPr>
          <p:nvPr>
            <p:ph idx="1"/>
          </p:nvPr>
        </p:nvSpPr>
        <p:spPr/>
        <p:txBody>
          <a:bodyPr/>
          <a:lstStyle/>
          <a:p>
            <a:r>
              <a:rPr lang="fa-IR" dirty="0"/>
              <a:t>خطوط هواپیمایی کانتینتال</a:t>
            </a:r>
            <a:endParaRPr lang="en-US" dirty="0"/>
          </a:p>
        </p:txBody>
      </p:sp>
    </p:spTree>
    <p:extLst>
      <p:ext uri="{BB962C8B-B14F-4D97-AF65-F5344CB8AC3E}">
        <p14:creationId xmlns:p14="http://schemas.microsoft.com/office/powerpoint/2010/main" val="29752893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96935-2301-47E5-B858-8B81CFC1B5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C73DD0-7EFB-4F17-8430-2885C54DBFD3}"/>
              </a:ext>
            </a:extLst>
          </p:cNvPr>
          <p:cNvSpPr>
            <a:spLocks noGrp="1"/>
          </p:cNvSpPr>
          <p:nvPr>
            <p:ph idx="1"/>
          </p:nvPr>
        </p:nvSpPr>
        <p:spPr/>
        <p:txBody>
          <a:bodyPr/>
          <a:lstStyle/>
          <a:p>
            <a:pPr algn="just" rtl="1"/>
            <a:r>
              <a:rPr lang="fa-IR" dirty="0"/>
              <a:t>آژانس‌های هواپیمایی: نظارت بر تاخیر پروازها</a:t>
            </a:r>
          </a:p>
          <a:p>
            <a:pPr algn="just" rtl="1"/>
            <a:r>
              <a:rPr lang="fa-IR" dirty="0"/>
              <a:t>بیمارستان‌ها: تعیین سطح بهینه کارکنان در دوره‌های اوج کاری</a:t>
            </a:r>
          </a:p>
          <a:p>
            <a:pPr algn="just" rtl="1"/>
            <a:r>
              <a:rPr lang="fa-IR" dirty="0"/>
              <a:t>رستوران‌ها: تخمین زمان انتظار هر میز بر مبنای تعداد مشتریان موجود و میانگین طول مصرف غذا</a:t>
            </a:r>
          </a:p>
          <a:p>
            <a:pPr algn="just" rtl="1"/>
            <a:r>
              <a:rPr lang="fa-IR" dirty="0"/>
              <a:t>پارک‌های تفریحی: تخمین زمان‌های انتظار برای استفاده از وسایل تفریحی جهت توزین بلیط‌های صادر شده</a:t>
            </a:r>
          </a:p>
          <a:p>
            <a:pPr algn="just" rtl="1"/>
            <a:endParaRPr lang="fa-IR" dirty="0"/>
          </a:p>
          <a:p>
            <a:pPr algn="just" rtl="1"/>
            <a:r>
              <a:rPr lang="fa-IR" dirty="0"/>
              <a:t>در نبود هوش تجاری یک شرکت فقط ممکن است بر اساس وجود شکایت مشتری به مشکلات پی ببرد.</a:t>
            </a:r>
            <a:endParaRPr lang="en-US" dirty="0"/>
          </a:p>
        </p:txBody>
      </p:sp>
    </p:spTree>
    <p:extLst>
      <p:ext uri="{BB962C8B-B14F-4D97-AF65-F5344CB8AC3E}">
        <p14:creationId xmlns:p14="http://schemas.microsoft.com/office/powerpoint/2010/main" val="1106257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8E32-791E-4F1C-B9CB-028949E9D16D}"/>
              </a:ext>
            </a:extLst>
          </p:cNvPr>
          <p:cNvSpPr>
            <a:spLocks noGrp="1"/>
          </p:cNvSpPr>
          <p:nvPr>
            <p:ph type="title"/>
          </p:nvPr>
        </p:nvSpPr>
        <p:spPr/>
        <p:txBody>
          <a:bodyPr/>
          <a:lstStyle/>
          <a:p>
            <a:r>
              <a:rPr lang="fa-IR" dirty="0"/>
              <a:t>معماری هوش تجاری</a:t>
            </a:r>
            <a:endParaRPr lang="en-US" dirty="0"/>
          </a:p>
        </p:txBody>
      </p:sp>
      <p:pic>
        <p:nvPicPr>
          <p:cNvPr id="4" name="Content Placeholder 3">
            <a:extLst>
              <a:ext uri="{FF2B5EF4-FFF2-40B4-BE49-F238E27FC236}">
                <a16:creationId xmlns:a16="http://schemas.microsoft.com/office/drawing/2014/main" id="{343E3970-37D2-4883-B3E9-33132A86A2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18703"/>
            <a:ext cx="10515600" cy="3565182"/>
          </a:xfrm>
          <a:prstGeom prst="rect">
            <a:avLst/>
          </a:prstGeom>
        </p:spPr>
      </p:pic>
    </p:spTree>
    <p:extLst>
      <p:ext uri="{BB962C8B-B14F-4D97-AF65-F5344CB8AC3E}">
        <p14:creationId xmlns:p14="http://schemas.microsoft.com/office/powerpoint/2010/main" val="24553150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E6FB-3984-4F6A-86A8-7A5ADB5D47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B554F5-C1F8-4052-B4EA-037DEDADFD71}"/>
              </a:ext>
            </a:extLst>
          </p:cNvPr>
          <p:cNvSpPr>
            <a:spLocks noGrp="1"/>
          </p:cNvSpPr>
          <p:nvPr>
            <p:ph idx="1"/>
          </p:nvPr>
        </p:nvSpPr>
        <p:spPr/>
        <p:txBody>
          <a:bodyPr/>
          <a:lstStyle/>
          <a:p>
            <a:pPr algn="r" rtl="1"/>
            <a:r>
              <a:rPr lang="fa-IR" dirty="0"/>
              <a:t>هوش تجاری اوایل دهه 1990 ظهور کرد</a:t>
            </a:r>
          </a:p>
          <a:p>
            <a:pPr algn="r" rtl="1"/>
            <a:r>
              <a:rPr lang="fa-IR" dirty="0"/>
              <a:t>کسب و کارها دیگر تحمل عدم آگاهی از آنچه در داخل و خارج می‌گذرد را ندارند و خواهان دسترسی به سطوحی از داده و با جزئیاتی هستند که هیچ‌گاه تا به حال تصور نشده و یا اصلا مورد نیاز نبوده است.</a:t>
            </a:r>
          </a:p>
          <a:p>
            <a:pPr algn="r" rtl="1"/>
            <a:endParaRPr lang="en-US" dirty="0"/>
          </a:p>
        </p:txBody>
      </p:sp>
    </p:spTree>
    <p:extLst>
      <p:ext uri="{BB962C8B-B14F-4D97-AF65-F5344CB8AC3E}">
        <p14:creationId xmlns:p14="http://schemas.microsoft.com/office/powerpoint/2010/main" val="2106355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A149B-99CE-4415-8D26-AC4DF3B4F414}"/>
              </a:ext>
            </a:extLst>
          </p:cNvPr>
          <p:cNvSpPr>
            <a:spLocks noGrp="1"/>
          </p:cNvSpPr>
          <p:nvPr>
            <p:ph type="title"/>
          </p:nvPr>
        </p:nvSpPr>
        <p:spPr/>
        <p:txBody>
          <a:bodyPr/>
          <a:lstStyle/>
          <a:p>
            <a:r>
              <a:rPr lang="fa-IR" dirty="0"/>
              <a:t>مثال کاربردی از هوش تجاری</a:t>
            </a:r>
            <a:endParaRPr lang="en-US" dirty="0"/>
          </a:p>
        </p:txBody>
      </p:sp>
      <p:sp>
        <p:nvSpPr>
          <p:cNvPr id="3" name="Content Placeholder 2">
            <a:extLst>
              <a:ext uri="{FF2B5EF4-FFF2-40B4-BE49-F238E27FC236}">
                <a16:creationId xmlns:a16="http://schemas.microsoft.com/office/drawing/2014/main" id="{F3D1DBCB-8BDC-4033-B114-C18F37F08DF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95826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06F30-2469-40BE-8EA5-8BF89C77CBA2}"/>
              </a:ext>
            </a:extLst>
          </p:cNvPr>
          <p:cNvSpPr>
            <a:spLocks noGrp="1"/>
          </p:cNvSpPr>
          <p:nvPr>
            <p:ph type="title"/>
          </p:nvPr>
        </p:nvSpPr>
        <p:spPr/>
        <p:txBody>
          <a:bodyPr/>
          <a:lstStyle/>
          <a:p>
            <a:r>
              <a:rPr lang="fa-IR" b="1" dirty="0">
                <a:cs typeface="B Nazanin" panose="00000400000000000000" pitchFamily="2" charset="-78"/>
              </a:rPr>
              <a:t>تعداد چوب کبریت‏ها چقدر است؟</a:t>
            </a:r>
            <a:endParaRPr lang="en-US" dirty="0"/>
          </a:p>
        </p:txBody>
      </p:sp>
      <p:sp>
        <p:nvSpPr>
          <p:cNvPr id="3" name="Content Placeholder 2">
            <a:extLst>
              <a:ext uri="{FF2B5EF4-FFF2-40B4-BE49-F238E27FC236}">
                <a16:creationId xmlns:a16="http://schemas.microsoft.com/office/drawing/2014/main" id="{B6BBAFA1-D3F7-46B0-9BD3-AC3670CDE58F}"/>
              </a:ext>
            </a:extLst>
          </p:cNvPr>
          <p:cNvSpPr>
            <a:spLocks noGrp="1"/>
          </p:cNvSpPr>
          <p:nvPr>
            <p:ph idx="1"/>
          </p:nvPr>
        </p:nvSpPr>
        <p:spPr/>
        <p:txBody>
          <a:bodyPr/>
          <a:lstStyle/>
          <a:p>
            <a:endParaRPr lang="en-US"/>
          </a:p>
        </p:txBody>
      </p:sp>
      <p:pic>
        <p:nvPicPr>
          <p:cNvPr id="4" name="Picture 42">
            <a:extLst>
              <a:ext uri="{FF2B5EF4-FFF2-40B4-BE49-F238E27FC236}">
                <a16:creationId xmlns:a16="http://schemas.microsoft.com/office/drawing/2014/main" id="{32C6A582-78F0-4DAC-9F35-756F12F364B6}"/>
              </a:ext>
            </a:extLst>
          </p:cNvPr>
          <p:cNvPicPr>
            <a:picLocks noChangeAspect="1" noChangeArrowheads="1"/>
          </p:cNvPicPr>
          <p:nvPr/>
        </p:nvPicPr>
        <p:blipFill>
          <a:blip r:embed="rId2"/>
          <a:srcRect/>
          <a:stretch>
            <a:fillRect/>
          </a:stretch>
        </p:blipFill>
        <p:spPr bwMode="auto">
          <a:xfrm>
            <a:off x="6004560" y="2303462"/>
            <a:ext cx="198438" cy="1328738"/>
          </a:xfrm>
          <a:prstGeom prst="rect">
            <a:avLst/>
          </a:prstGeom>
          <a:noFill/>
        </p:spPr>
      </p:pic>
      <p:pic>
        <p:nvPicPr>
          <p:cNvPr id="5" name="Picture 43">
            <a:extLst>
              <a:ext uri="{FF2B5EF4-FFF2-40B4-BE49-F238E27FC236}">
                <a16:creationId xmlns:a16="http://schemas.microsoft.com/office/drawing/2014/main" id="{FF141FB7-AD7D-4A1F-9434-6B0CA3158287}"/>
              </a:ext>
            </a:extLst>
          </p:cNvPr>
          <p:cNvPicPr>
            <a:picLocks noChangeAspect="1" noChangeArrowheads="1"/>
          </p:cNvPicPr>
          <p:nvPr/>
        </p:nvPicPr>
        <p:blipFill>
          <a:blip r:embed="rId2"/>
          <a:srcRect/>
          <a:stretch>
            <a:fillRect/>
          </a:stretch>
        </p:blipFill>
        <p:spPr bwMode="auto">
          <a:xfrm>
            <a:off x="6258560" y="2773362"/>
            <a:ext cx="198438" cy="1328738"/>
          </a:xfrm>
          <a:prstGeom prst="rect">
            <a:avLst/>
          </a:prstGeom>
          <a:noFill/>
        </p:spPr>
      </p:pic>
      <p:pic>
        <p:nvPicPr>
          <p:cNvPr id="6" name="Picture 44">
            <a:extLst>
              <a:ext uri="{FF2B5EF4-FFF2-40B4-BE49-F238E27FC236}">
                <a16:creationId xmlns:a16="http://schemas.microsoft.com/office/drawing/2014/main" id="{B60D5945-F50B-4A7C-ACCD-B3D8354D4A1E}"/>
              </a:ext>
            </a:extLst>
          </p:cNvPr>
          <p:cNvPicPr>
            <a:picLocks noChangeAspect="1" noChangeArrowheads="1"/>
          </p:cNvPicPr>
          <p:nvPr/>
        </p:nvPicPr>
        <p:blipFill>
          <a:blip r:embed="rId2"/>
          <a:srcRect/>
          <a:stretch>
            <a:fillRect/>
          </a:stretch>
        </p:blipFill>
        <p:spPr bwMode="auto">
          <a:xfrm>
            <a:off x="6639560" y="2849562"/>
            <a:ext cx="198438" cy="1328738"/>
          </a:xfrm>
          <a:prstGeom prst="rect">
            <a:avLst/>
          </a:prstGeom>
          <a:noFill/>
        </p:spPr>
      </p:pic>
      <p:pic>
        <p:nvPicPr>
          <p:cNvPr id="7" name="Picture 45">
            <a:extLst>
              <a:ext uri="{FF2B5EF4-FFF2-40B4-BE49-F238E27FC236}">
                <a16:creationId xmlns:a16="http://schemas.microsoft.com/office/drawing/2014/main" id="{162C9567-39A5-4DC4-B673-37E0FAC323E3}"/>
              </a:ext>
            </a:extLst>
          </p:cNvPr>
          <p:cNvPicPr>
            <a:picLocks noChangeAspect="1" noChangeArrowheads="1"/>
          </p:cNvPicPr>
          <p:nvPr/>
        </p:nvPicPr>
        <p:blipFill>
          <a:blip r:embed="rId2"/>
          <a:srcRect/>
          <a:stretch>
            <a:fillRect/>
          </a:stretch>
        </p:blipFill>
        <p:spPr bwMode="auto">
          <a:xfrm>
            <a:off x="6868160" y="1858962"/>
            <a:ext cx="198438" cy="1328738"/>
          </a:xfrm>
          <a:prstGeom prst="rect">
            <a:avLst/>
          </a:prstGeom>
          <a:noFill/>
        </p:spPr>
      </p:pic>
      <p:pic>
        <p:nvPicPr>
          <p:cNvPr id="8" name="Picture 46">
            <a:extLst>
              <a:ext uri="{FF2B5EF4-FFF2-40B4-BE49-F238E27FC236}">
                <a16:creationId xmlns:a16="http://schemas.microsoft.com/office/drawing/2014/main" id="{D2F00E33-91F7-49F1-AB59-57CAD6EA75E0}"/>
              </a:ext>
            </a:extLst>
          </p:cNvPr>
          <p:cNvPicPr>
            <a:picLocks noChangeAspect="1" noChangeArrowheads="1"/>
          </p:cNvPicPr>
          <p:nvPr/>
        </p:nvPicPr>
        <p:blipFill>
          <a:blip r:embed="rId2"/>
          <a:srcRect/>
          <a:stretch>
            <a:fillRect/>
          </a:stretch>
        </p:blipFill>
        <p:spPr bwMode="auto">
          <a:xfrm>
            <a:off x="5801360" y="2849562"/>
            <a:ext cx="198438" cy="1328738"/>
          </a:xfrm>
          <a:prstGeom prst="rect">
            <a:avLst/>
          </a:prstGeom>
          <a:noFill/>
        </p:spPr>
      </p:pic>
      <p:pic>
        <p:nvPicPr>
          <p:cNvPr id="9" name="Picture 47">
            <a:extLst>
              <a:ext uri="{FF2B5EF4-FFF2-40B4-BE49-F238E27FC236}">
                <a16:creationId xmlns:a16="http://schemas.microsoft.com/office/drawing/2014/main" id="{B6971043-2E51-4228-A8BD-DD8A34A74FE8}"/>
              </a:ext>
            </a:extLst>
          </p:cNvPr>
          <p:cNvPicPr>
            <a:picLocks noChangeAspect="1" noChangeArrowheads="1"/>
          </p:cNvPicPr>
          <p:nvPr/>
        </p:nvPicPr>
        <p:blipFill>
          <a:blip r:embed="rId2"/>
          <a:srcRect/>
          <a:stretch>
            <a:fillRect/>
          </a:stretch>
        </p:blipFill>
        <p:spPr bwMode="auto">
          <a:xfrm>
            <a:off x="7325360" y="2303462"/>
            <a:ext cx="198438" cy="1328738"/>
          </a:xfrm>
          <a:prstGeom prst="rect">
            <a:avLst/>
          </a:prstGeom>
          <a:noFill/>
        </p:spPr>
      </p:pic>
      <p:pic>
        <p:nvPicPr>
          <p:cNvPr id="10" name="Picture 48">
            <a:extLst>
              <a:ext uri="{FF2B5EF4-FFF2-40B4-BE49-F238E27FC236}">
                <a16:creationId xmlns:a16="http://schemas.microsoft.com/office/drawing/2014/main" id="{10FF7994-269B-4EC9-8D36-463063055754}"/>
              </a:ext>
            </a:extLst>
          </p:cNvPr>
          <p:cNvPicPr>
            <a:picLocks noChangeAspect="1" noChangeArrowheads="1"/>
          </p:cNvPicPr>
          <p:nvPr/>
        </p:nvPicPr>
        <p:blipFill>
          <a:blip r:embed="rId2"/>
          <a:srcRect/>
          <a:stretch>
            <a:fillRect/>
          </a:stretch>
        </p:blipFill>
        <p:spPr bwMode="auto">
          <a:xfrm>
            <a:off x="7934960" y="2239962"/>
            <a:ext cx="198438" cy="1328738"/>
          </a:xfrm>
          <a:prstGeom prst="rect">
            <a:avLst/>
          </a:prstGeom>
          <a:noFill/>
        </p:spPr>
      </p:pic>
      <p:pic>
        <p:nvPicPr>
          <p:cNvPr id="11" name="Picture 49">
            <a:extLst>
              <a:ext uri="{FF2B5EF4-FFF2-40B4-BE49-F238E27FC236}">
                <a16:creationId xmlns:a16="http://schemas.microsoft.com/office/drawing/2014/main" id="{9B611CCD-5C4F-46F6-B0FF-49D5F488F295}"/>
              </a:ext>
            </a:extLst>
          </p:cNvPr>
          <p:cNvPicPr>
            <a:picLocks noChangeAspect="1" noChangeArrowheads="1"/>
          </p:cNvPicPr>
          <p:nvPr/>
        </p:nvPicPr>
        <p:blipFill>
          <a:blip r:embed="rId2"/>
          <a:srcRect/>
          <a:stretch>
            <a:fillRect/>
          </a:stretch>
        </p:blipFill>
        <p:spPr bwMode="auto">
          <a:xfrm>
            <a:off x="9154160" y="3611562"/>
            <a:ext cx="198438" cy="1328738"/>
          </a:xfrm>
          <a:prstGeom prst="rect">
            <a:avLst/>
          </a:prstGeom>
          <a:noFill/>
        </p:spPr>
      </p:pic>
      <p:pic>
        <p:nvPicPr>
          <p:cNvPr id="12" name="Picture 50">
            <a:extLst>
              <a:ext uri="{FF2B5EF4-FFF2-40B4-BE49-F238E27FC236}">
                <a16:creationId xmlns:a16="http://schemas.microsoft.com/office/drawing/2014/main" id="{20A8A80A-B761-4139-BBC1-0BA78F5BDAD1}"/>
              </a:ext>
            </a:extLst>
          </p:cNvPr>
          <p:cNvPicPr>
            <a:picLocks noChangeAspect="1" noChangeArrowheads="1"/>
          </p:cNvPicPr>
          <p:nvPr/>
        </p:nvPicPr>
        <p:blipFill>
          <a:blip r:embed="rId2"/>
          <a:srcRect/>
          <a:stretch>
            <a:fillRect/>
          </a:stretch>
        </p:blipFill>
        <p:spPr bwMode="auto">
          <a:xfrm>
            <a:off x="8696960" y="3535362"/>
            <a:ext cx="198438" cy="1328738"/>
          </a:xfrm>
          <a:prstGeom prst="rect">
            <a:avLst/>
          </a:prstGeom>
          <a:noFill/>
        </p:spPr>
      </p:pic>
      <p:pic>
        <p:nvPicPr>
          <p:cNvPr id="13" name="Picture 51">
            <a:extLst>
              <a:ext uri="{FF2B5EF4-FFF2-40B4-BE49-F238E27FC236}">
                <a16:creationId xmlns:a16="http://schemas.microsoft.com/office/drawing/2014/main" id="{40E53292-3911-4CF6-BF4C-6DC6CACA8E3B}"/>
              </a:ext>
            </a:extLst>
          </p:cNvPr>
          <p:cNvPicPr>
            <a:picLocks noChangeAspect="1" noChangeArrowheads="1"/>
          </p:cNvPicPr>
          <p:nvPr/>
        </p:nvPicPr>
        <p:blipFill>
          <a:blip r:embed="rId2"/>
          <a:srcRect/>
          <a:stretch>
            <a:fillRect/>
          </a:stretch>
        </p:blipFill>
        <p:spPr bwMode="auto">
          <a:xfrm>
            <a:off x="9077960" y="1858962"/>
            <a:ext cx="198438" cy="1328738"/>
          </a:xfrm>
          <a:prstGeom prst="rect">
            <a:avLst/>
          </a:prstGeom>
          <a:noFill/>
        </p:spPr>
      </p:pic>
      <p:pic>
        <p:nvPicPr>
          <p:cNvPr id="14" name="Picture 52">
            <a:extLst>
              <a:ext uri="{FF2B5EF4-FFF2-40B4-BE49-F238E27FC236}">
                <a16:creationId xmlns:a16="http://schemas.microsoft.com/office/drawing/2014/main" id="{85EAC776-67BD-426F-BFD0-7CB26A21B923}"/>
              </a:ext>
            </a:extLst>
          </p:cNvPr>
          <p:cNvPicPr>
            <a:picLocks noChangeAspect="1" noChangeArrowheads="1"/>
          </p:cNvPicPr>
          <p:nvPr/>
        </p:nvPicPr>
        <p:blipFill>
          <a:blip r:embed="rId2"/>
          <a:srcRect/>
          <a:stretch>
            <a:fillRect/>
          </a:stretch>
        </p:blipFill>
        <p:spPr bwMode="auto">
          <a:xfrm>
            <a:off x="6004560" y="3903662"/>
            <a:ext cx="198438" cy="1328738"/>
          </a:xfrm>
          <a:prstGeom prst="rect">
            <a:avLst/>
          </a:prstGeom>
          <a:noFill/>
        </p:spPr>
      </p:pic>
      <p:pic>
        <p:nvPicPr>
          <p:cNvPr id="15" name="Picture 53">
            <a:extLst>
              <a:ext uri="{FF2B5EF4-FFF2-40B4-BE49-F238E27FC236}">
                <a16:creationId xmlns:a16="http://schemas.microsoft.com/office/drawing/2014/main" id="{0EF28C6A-F9FF-4EB1-9D9F-E69AF5E035A7}"/>
              </a:ext>
            </a:extLst>
          </p:cNvPr>
          <p:cNvPicPr>
            <a:picLocks noChangeAspect="1" noChangeArrowheads="1"/>
          </p:cNvPicPr>
          <p:nvPr/>
        </p:nvPicPr>
        <p:blipFill>
          <a:blip r:embed="rId2"/>
          <a:srcRect/>
          <a:stretch>
            <a:fillRect/>
          </a:stretch>
        </p:blipFill>
        <p:spPr bwMode="auto">
          <a:xfrm>
            <a:off x="6334760" y="3916362"/>
            <a:ext cx="198438" cy="1328738"/>
          </a:xfrm>
          <a:prstGeom prst="rect">
            <a:avLst/>
          </a:prstGeom>
          <a:noFill/>
        </p:spPr>
      </p:pic>
      <p:pic>
        <p:nvPicPr>
          <p:cNvPr id="16" name="Picture 54">
            <a:extLst>
              <a:ext uri="{FF2B5EF4-FFF2-40B4-BE49-F238E27FC236}">
                <a16:creationId xmlns:a16="http://schemas.microsoft.com/office/drawing/2014/main" id="{5B8AF43B-34BF-4848-A89B-A6A95DF3166B}"/>
              </a:ext>
            </a:extLst>
          </p:cNvPr>
          <p:cNvPicPr>
            <a:picLocks noChangeAspect="1" noChangeArrowheads="1"/>
          </p:cNvPicPr>
          <p:nvPr/>
        </p:nvPicPr>
        <p:blipFill>
          <a:blip r:embed="rId2"/>
          <a:srcRect/>
          <a:stretch>
            <a:fillRect/>
          </a:stretch>
        </p:blipFill>
        <p:spPr bwMode="auto">
          <a:xfrm>
            <a:off x="6106160" y="4754562"/>
            <a:ext cx="198438" cy="1328738"/>
          </a:xfrm>
          <a:prstGeom prst="rect">
            <a:avLst/>
          </a:prstGeom>
          <a:noFill/>
        </p:spPr>
      </p:pic>
      <p:pic>
        <p:nvPicPr>
          <p:cNvPr id="17" name="Picture 55">
            <a:extLst>
              <a:ext uri="{FF2B5EF4-FFF2-40B4-BE49-F238E27FC236}">
                <a16:creationId xmlns:a16="http://schemas.microsoft.com/office/drawing/2014/main" id="{D32309CD-0198-4B5D-83D2-A525556E5F58}"/>
              </a:ext>
            </a:extLst>
          </p:cNvPr>
          <p:cNvPicPr>
            <a:picLocks noChangeAspect="1" noChangeArrowheads="1"/>
          </p:cNvPicPr>
          <p:nvPr/>
        </p:nvPicPr>
        <p:blipFill>
          <a:blip r:embed="rId2"/>
          <a:srcRect/>
          <a:stretch>
            <a:fillRect/>
          </a:stretch>
        </p:blipFill>
        <p:spPr bwMode="auto">
          <a:xfrm>
            <a:off x="6791960" y="3840162"/>
            <a:ext cx="198438" cy="1328738"/>
          </a:xfrm>
          <a:prstGeom prst="rect">
            <a:avLst/>
          </a:prstGeom>
          <a:noFill/>
        </p:spPr>
      </p:pic>
      <p:pic>
        <p:nvPicPr>
          <p:cNvPr id="18" name="Picture 56">
            <a:extLst>
              <a:ext uri="{FF2B5EF4-FFF2-40B4-BE49-F238E27FC236}">
                <a16:creationId xmlns:a16="http://schemas.microsoft.com/office/drawing/2014/main" id="{D3CAFB96-DD77-4D0F-93E6-3D5DF78EB1B6}"/>
              </a:ext>
            </a:extLst>
          </p:cNvPr>
          <p:cNvPicPr>
            <a:picLocks noChangeAspect="1" noChangeArrowheads="1"/>
          </p:cNvPicPr>
          <p:nvPr/>
        </p:nvPicPr>
        <p:blipFill>
          <a:blip r:embed="rId2"/>
          <a:srcRect/>
          <a:stretch>
            <a:fillRect/>
          </a:stretch>
        </p:blipFill>
        <p:spPr bwMode="auto">
          <a:xfrm>
            <a:off x="6715760" y="4830762"/>
            <a:ext cx="198438" cy="1328738"/>
          </a:xfrm>
          <a:prstGeom prst="rect">
            <a:avLst/>
          </a:prstGeom>
          <a:noFill/>
        </p:spPr>
      </p:pic>
      <p:pic>
        <p:nvPicPr>
          <p:cNvPr id="19" name="Picture 57">
            <a:extLst>
              <a:ext uri="{FF2B5EF4-FFF2-40B4-BE49-F238E27FC236}">
                <a16:creationId xmlns:a16="http://schemas.microsoft.com/office/drawing/2014/main" id="{6C70A36B-F932-4E84-8D70-8DAB0671A22D}"/>
              </a:ext>
            </a:extLst>
          </p:cNvPr>
          <p:cNvPicPr>
            <a:picLocks noChangeAspect="1" noChangeArrowheads="1"/>
          </p:cNvPicPr>
          <p:nvPr/>
        </p:nvPicPr>
        <p:blipFill>
          <a:blip r:embed="rId2"/>
          <a:srcRect/>
          <a:stretch>
            <a:fillRect/>
          </a:stretch>
        </p:blipFill>
        <p:spPr bwMode="auto">
          <a:xfrm>
            <a:off x="4429760" y="2239962"/>
            <a:ext cx="198438" cy="1328738"/>
          </a:xfrm>
          <a:prstGeom prst="rect">
            <a:avLst/>
          </a:prstGeom>
          <a:noFill/>
        </p:spPr>
      </p:pic>
      <p:pic>
        <p:nvPicPr>
          <p:cNvPr id="20" name="Picture 58">
            <a:extLst>
              <a:ext uri="{FF2B5EF4-FFF2-40B4-BE49-F238E27FC236}">
                <a16:creationId xmlns:a16="http://schemas.microsoft.com/office/drawing/2014/main" id="{5AC30DE9-F5E7-4A6C-9B28-CE15F0167940}"/>
              </a:ext>
            </a:extLst>
          </p:cNvPr>
          <p:cNvPicPr>
            <a:picLocks noChangeAspect="1" noChangeArrowheads="1"/>
          </p:cNvPicPr>
          <p:nvPr/>
        </p:nvPicPr>
        <p:blipFill>
          <a:blip r:embed="rId2"/>
          <a:srcRect/>
          <a:stretch>
            <a:fillRect/>
          </a:stretch>
        </p:blipFill>
        <p:spPr bwMode="auto">
          <a:xfrm>
            <a:off x="4963160" y="2239962"/>
            <a:ext cx="198438" cy="1328738"/>
          </a:xfrm>
          <a:prstGeom prst="rect">
            <a:avLst/>
          </a:prstGeom>
          <a:noFill/>
        </p:spPr>
      </p:pic>
      <p:pic>
        <p:nvPicPr>
          <p:cNvPr id="21" name="Picture 59">
            <a:extLst>
              <a:ext uri="{FF2B5EF4-FFF2-40B4-BE49-F238E27FC236}">
                <a16:creationId xmlns:a16="http://schemas.microsoft.com/office/drawing/2014/main" id="{188ED7FA-7C54-462D-BE89-A9139AB1D623}"/>
              </a:ext>
            </a:extLst>
          </p:cNvPr>
          <p:cNvPicPr>
            <a:picLocks noChangeAspect="1" noChangeArrowheads="1"/>
          </p:cNvPicPr>
          <p:nvPr/>
        </p:nvPicPr>
        <p:blipFill>
          <a:blip r:embed="rId2"/>
          <a:srcRect/>
          <a:stretch>
            <a:fillRect/>
          </a:stretch>
        </p:blipFill>
        <p:spPr bwMode="auto">
          <a:xfrm>
            <a:off x="4658360" y="3459162"/>
            <a:ext cx="198438" cy="1328738"/>
          </a:xfrm>
          <a:prstGeom prst="rect">
            <a:avLst/>
          </a:prstGeom>
          <a:noFill/>
        </p:spPr>
      </p:pic>
      <p:pic>
        <p:nvPicPr>
          <p:cNvPr id="22" name="Picture 60">
            <a:extLst>
              <a:ext uri="{FF2B5EF4-FFF2-40B4-BE49-F238E27FC236}">
                <a16:creationId xmlns:a16="http://schemas.microsoft.com/office/drawing/2014/main" id="{FE3DD3D1-8337-4A08-8FDA-95C4B2D1303C}"/>
              </a:ext>
            </a:extLst>
          </p:cNvPr>
          <p:cNvPicPr>
            <a:picLocks noChangeAspect="1" noChangeArrowheads="1"/>
          </p:cNvPicPr>
          <p:nvPr/>
        </p:nvPicPr>
        <p:blipFill>
          <a:blip r:embed="rId2"/>
          <a:srcRect/>
          <a:stretch>
            <a:fillRect/>
          </a:stretch>
        </p:blipFill>
        <p:spPr bwMode="auto">
          <a:xfrm>
            <a:off x="5274310" y="2303462"/>
            <a:ext cx="198438" cy="1328738"/>
          </a:xfrm>
          <a:prstGeom prst="rect">
            <a:avLst/>
          </a:prstGeom>
          <a:noFill/>
        </p:spPr>
      </p:pic>
      <p:pic>
        <p:nvPicPr>
          <p:cNvPr id="23" name="Picture 61">
            <a:extLst>
              <a:ext uri="{FF2B5EF4-FFF2-40B4-BE49-F238E27FC236}">
                <a16:creationId xmlns:a16="http://schemas.microsoft.com/office/drawing/2014/main" id="{E9C5A32F-CC23-45E4-9FEB-7FEFC4472512}"/>
              </a:ext>
            </a:extLst>
          </p:cNvPr>
          <p:cNvPicPr>
            <a:picLocks noChangeAspect="1" noChangeArrowheads="1"/>
          </p:cNvPicPr>
          <p:nvPr/>
        </p:nvPicPr>
        <p:blipFill>
          <a:blip r:embed="rId2"/>
          <a:srcRect/>
          <a:stretch>
            <a:fillRect/>
          </a:stretch>
        </p:blipFill>
        <p:spPr bwMode="auto">
          <a:xfrm>
            <a:off x="5572760" y="1935162"/>
            <a:ext cx="198438" cy="1328738"/>
          </a:xfrm>
          <a:prstGeom prst="rect">
            <a:avLst/>
          </a:prstGeom>
          <a:noFill/>
        </p:spPr>
      </p:pic>
      <p:pic>
        <p:nvPicPr>
          <p:cNvPr id="24" name="Picture 62">
            <a:extLst>
              <a:ext uri="{FF2B5EF4-FFF2-40B4-BE49-F238E27FC236}">
                <a16:creationId xmlns:a16="http://schemas.microsoft.com/office/drawing/2014/main" id="{4A5E6612-C00C-42E4-9DA1-49A2C2177662}"/>
              </a:ext>
            </a:extLst>
          </p:cNvPr>
          <p:cNvPicPr>
            <a:picLocks noChangeAspect="1" noChangeArrowheads="1"/>
          </p:cNvPicPr>
          <p:nvPr/>
        </p:nvPicPr>
        <p:blipFill>
          <a:blip r:embed="rId2"/>
          <a:srcRect/>
          <a:stretch>
            <a:fillRect/>
          </a:stretch>
        </p:blipFill>
        <p:spPr bwMode="auto">
          <a:xfrm>
            <a:off x="5039360" y="3687762"/>
            <a:ext cx="198438" cy="1328738"/>
          </a:xfrm>
          <a:prstGeom prst="rect">
            <a:avLst/>
          </a:prstGeom>
          <a:noFill/>
        </p:spPr>
      </p:pic>
      <p:pic>
        <p:nvPicPr>
          <p:cNvPr id="25" name="Picture 63">
            <a:extLst>
              <a:ext uri="{FF2B5EF4-FFF2-40B4-BE49-F238E27FC236}">
                <a16:creationId xmlns:a16="http://schemas.microsoft.com/office/drawing/2014/main" id="{57062730-E559-4E17-9C16-51410B33FA9B}"/>
              </a:ext>
            </a:extLst>
          </p:cNvPr>
          <p:cNvPicPr>
            <a:picLocks noChangeAspect="1" noChangeArrowheads="1"/>
          </p:cNvPicPr>
          <p:nvPr/>
        </p:nvPicPr>
        <p:blipFill>
          <a:blip r:embed="rId2"/>
          <a:srcRect/>
          <a:stretch>
            <a:fillRect/>
          </a:stretch>
        </p:blipFill>
        <p:spPr bwMode="auto">
          <a:xfrm>
            <a:off x="4886960" y="4678362"/>
            <a:ext cx="198438" cy="1328738"/>
          </a:xfrm>
          <a:prstGeom prst="rect">
            <a:avLst/>
          </a:prstGeom>
          <a:noFill/>
        </p:spPr>
      </p:pic>
      <p:pic>
        <p:nvPicPr>
          <p:cNvPr id="26" name="Picture 64">
            <a:extLst>
              <a:ext uri="{FF2B5EF4-FFF2-40B4-BE49-F238E27FC236}">
                <a16:creationId xmlns:a16="http://schemas.microsoft.com/office/drawing/2014/main" id="{6CB5499E-3515-44CF-97BC-8C0E188C5928}"/>
              </a:ext>
            </a:extLst>
          </p:cNvPr>
          <p:cNvPicPr>
            <a:picLocks noChangeAspect="1" noChangeArrowheads="1"/>
          </p:cNvPicPr>
          <p:nvPr/>
        </p:nvPicPr>
        <p:blipFill>
          <a:blip r:embed="rId2"/>
          <a:srcRect/>
          <a:stretch>
            <a:fillRect/>
          </a:stretch>
        </p:blipFill>
        <p:spPr bwMode="auto">
          <a:xfrm>
            <a:off x="5267960" y="4373562"/>
            <a:ext cx="198438" cy="1328738"/>
          </a:xfrm>
          <a:prstGeom prst="rect">
            <a:avLst/>
          </a:prstGeom>
          <a:noFill/>
        </p:spPr>
      </p:pic>
      <p:pic>
        <p:nvPicPr>
          <p:cNvPr id="27" name="Picture 65">
            <a:extLst>
              <a:ext uri="{FF2B5EF4-FFF2-40B4-BE49-F238E27FC236}">
                <a16:creationId xmlns:a16="http://schemas.microsoft.com/office/drawing/2014/main" id="{75E3138C-0D7E-4A2D-AF9F-086063E80A0E}"/>
              </a:ext>
            </a:extLst>
          </p:cNvPr>
          <p:cNvPicPr>
            <a:picLocks noChangeAspect="1" noChangeArrowheads="1"/>
          </p:cNvPicPr>
          <p:nvPr/>
        </p:nvPicPr>
        <p:blipFill>
          <a:blip r:embed="rId2"/>
          <a:srcRect/>
          <a:stretch>
            <a:fillRect/>
          </a:stretch>
        </p:blipFill>
        <p:spPr bwMode="auto">
          <a:xfrm>
            <a:off x="5420360" y="3992562"/>
            <a:ext cx="198438" cy="1328738"/>
          </a:xfrm>
          <a:prstGeom prst="rect">
            <a:avLst/>
          </a:prstGeom>
          <a:noFill/>
        </p:spPr>
      </p:pic>
      <p:pic>
        <p:nvPicPr>
          <p:cNvPr id="28" name="Picture 66">
            <a:extLst>
              <a:ext uri="{FF2B5EF4-FFF2-40B4-BE49-F238E27FC236}">
                <a16:creationId xmlns:a16="http://schemas.microsoft.com/office/drawing/2014/main" id="{68800409-692C-4888-B310-8EF5E887822D}"/>
              </a:ext>
            </a:extLst>
          </p:cNvPr>
          <p:cNvPicPr>
            <a:picLocks noChangeAspect="1" noChangeArrowheads="1"/>
          </p:cNvPicPr>
          <p:nvPr/>
        </p:nvPicPr>
        <p:blipFill>
          <a:blip r:embed="rId2"/>
          <a:srcRect/>
          <a:stretch>
            <a:fillRect/>
          </a:stretch>
        </p:blipFill>
        <p:spPr bwMode="auto">
          <a:xfrm>
            <a:off x="4582160" y="4983162"/>
            <a:ext cx="198438" cy="1328738"/>
          </a:xfrm>
          <a:prstGeom prst="rect">
            <a:avLst/>
          </a:prstGeom>
          <a:noFill/>
        </p:spPr>
      </p:pic>
      <p:pic>
        <p:nvPicPr>
          <p:cNvPr id="29" name="Picture 67">
            <a:extLst>
              <a:ext uri="{FF2B5EF4-FFF2-40B4-BE49-F238E27FC236}">
                <a16:creationId xmlns:a16="http://schemas.microsoft.com/office/drawing/2014/main" id="{B31AB0EF-760D-4C63-9164-621496E469A5}"/>
              </a:ext>
            </a:extLst>
          </p:cNvPr>
          <p:cNvPicPr>
            <a:picLocks noChangeAspect="1" noChangeArrowheads="1"/>
          </p:cNvPicPr>
          <p:nvPr/>
        </p:nvPicPr>
        <p:blipFill>
          <a:blip r:embed="rId2"/>
          <a:srcRect/>
          <a:stretch>
            <a:fillRect/>
          </a:stretch>
        </p:blipFill>
        <p:spPr bwMode="auto">
          <a:xfrm>
            <a:off x="3515360" y="4144962"/>
            <a:ext cx="198438" cy="1328738"/>
          </a:xfrm>
          <a:prstGeom prst="rect">
            <a:avLst/>
          </a:prstGeom>
          <a:noFill/>
        </p:spPr>
      </p:pic>
      <p:pic>
        <p:nvPicPr>
          <p:cNvPr id="30" name="Picture 68">
            <a:extLst>
              <a:ext uri="{FF2B5EF4-FFF2-40B4-BE49-F238E27FC236}">
                <a16:creationId xmlns:a16="http://schemas.microsoft.com/office/drawing/2014/main" id="{EDFAB656-1836-4042-8FD6-82793FDF270B}"/>
              </a:ext>
            </a:extLst>
          </p:cNvPr>
          <p:cNvPicPr>
            <a:picLocks noChangeAspect="1" noChangeArrowheads="1"/>
          </p:cNvPicPr>
          <p:nvPr/>
        </p:nvPicPr>
        <p:blipFill>
          <a:blip r:embed="rId2"/>
          <a:srcRect/>
          <a:stretch>
            <a:fillRect/>
          </a:stretch>
        </p:blipFill>
        <p:spPr bwMode="auto">
          <a:xfrm>
            <a:off x="3058160" y="4144962"/>
            <a:ext cx="198438" cy="1328738"/>
          </a:xfrm>
          <a:prstGeom prst="rect">
            <a:avLst/>
          </a:prstGeom>
          <a:noFill/>
        </p:spPr>
      </p:pic>
      <p:pic>
        <p:nvPicPr>
          <p:cNvPr id="31" name="Picture 69">
            <a:extLst>
              <a:ext uri="{FF2B5EF4-FFF2-40B4-BE49-F238E27FC236}">
                <a16:creationId xmlns:a16="http://schemas.microsoft.com/office/drawing/2014/main" id="{6D3C20C9-AE64-4CAA-8B0B-C5E42717C9AC}"/>
              </a:ext>
            </a:extLst>
          </p:cNvPr>
          <p:cNvPicPr>
            <a:picLocks noChangeAspect="1" noChangeArrowheads="1"/>
          </p:cNvPicPr>
          <p:nvPr/>
        </p:nvPicPr>
        <p:blipFill>
          <a:blip r:embed="rId2"/>
          <a:srcRect/>
          <a:stretch>
            <a:fillRect/>
          </a:stretch>
        </p:blipFill>
        <p:spPr bwMode="auto">
          <a:xfrm>
            <a:off x="4048760" y="3611562"/>
            <a:ext cx="198438" cy="1328738"/>
          </a:xfrm>
          <a:prstGeom prst="rect">
            <a:avLst/>
          </a:prstGeom>
          <a:noFill/>
        </p:spPr>
      </p:pic>
      <p:pic>
        <p:nvPicPr>
          <p:cNvPr id="32" name="Picture 70">
            <a:extLst>
              <a:ext uri="{FF2B5EF4-FFF2-40B4-BE49-F238E27FC236}">
                <a16:creationId xmlns:a16="http://schemas.microsoft.com/office/drawing/2014/main" id="{A5D84B72-A067-4D3F-B8C9-8F47BC78D2AB}"/>
              </a:ext>
            </a:extLst>
          </p:cNvPr>
          <p:cNvPicPr>
            <a:picLocks noChangeAspect="1" noChangeArrowheads="1"/>
          </p:cNvPicPr>
          <p:nvPr/>
        </p:nvPicPr>
        <p:blipFill>
          <a:blip r:embed="rId2"/>
          <a:srcRect/>
          <a:stretch>
            <a:fillRect/>
          </a:stretch>
        </p:blipFill>
        <p:spPr bwMode="auto">
          <a:xfrm>
            <a:off x="3820160" y="4449762"/>
            <a:ext cx="198438" cy="1328738"/>
          </a:xfrm>
          <a:prstGeom prst="rect">
            <a:avLst/>
          </a:prstGeom>
          <a:noFill/>
        </p:spPr>
      </p:pic>
      <p:pic>
        <p:nvPicPr>
          <p:cNvPr id="33" name="Picture 71">
            <a:extLst>
              <a:ext uri="{FF2B5EF4-FFF2-40B4-BE49-F238E27FC236}">
                <a16:creationId xmlns:a16="http://schemas.microsoft.com/office/drawing/2014/main" id="{2172DAD5-401C-4DE1-B02A-7E86793F4304}"/>
              </a:ext>
            </a:extLst>
          </p:cNvPr>
          <p:cNvPicPr>
            <a:picLocks noChangeAspect="1" noChangeArrowheads="1"/>
          </p:cNvPicPr>
          <p:nvPr/>
        </p:nvPicPr>
        <p:blipFill>
          <a:blip r:embed="rId2"/>
          <a:srcRect/>
          <a:stretch>
            <a:fillRect/>
          </a:stretch>
        </p:blipFill>
        <p:spPr bwMode="auto">
          <a:xfrm>
            <a:off x="4201160" y="4373562"/>
            <a:ext cx="198438" cy="1328738"/>
          </a:xfrm>
          <a:prstGeom prst="rect">
            <a:avLst/>
          </a:prstGeom>
          <a:noFill/>
        </p:spPr>
      </p:pic>
      <p:pic>
        <p:nvPicPr>
          <p:cNvPr id="34" name="Picture 72">
            <a:extLst>
              <a:ext uri="{FF2B5EF4-FFF2-40B4-BE49-F238E27FC236}">
                <a16:creationId xmlns:a16="http://schemas.microsoft.com/office/drawing/2014/main" id="{BAFA9868-3BE6-428D-B276-A45D3FC8B12A}"/>
              </a:ext>
            </a:extLst>
          </p:cNvPr>
          <p:cNvPicPr>
            <a:picLocks noChangeAspect="1" noChangeArrowheads="1"/>
          </p:cNvPicPr>
          <p:nvPr/>
        </p:nvPicPr>
        <p:blipFill>
          <a:blip r:embed="rId2"/>
          <a:srcRect/>
          <a:stretch>
            <a:fillRect/>
          </a:stretch>
        </p:blipFill>
        <p:spPr bwMode="auto">
          <a:xfrm>
            <a:off x="2753360" y="2239962"/>
            <a:ext cx="198438" cy="1328738"/>
          </a:xfrm>
          <a:prstGeom prst="rect">
            <a:avLst/>
          </a:prstGeom>
          <a:noFill/>
        </p:spPr>
      </p:pic>
      <p:pic>
        <p:nvPicPr>
          <p:cNvPr id="35" name="Picture 73">
            <a:extLst>
              <a:ext uri="{FF2B5EF4-FFF2-40B4-BE49-F238E27FC236}">
                <a16:creationId xmlns:a16="http://schemas.microsoft.com/office/drawing/2014/main" id="{B2BC7BAF-6E94-46A7-9EE7-CEF9EA49C79E}"/>
              </a:ext>
            </a:extLst>
          </p:cNvPr>
          <p:cNvPicPr>
            <a:picLocks noChangeAspect="1" noChangeArrowheads="1"/>
          </p:cNvPicPr>
          <p:nvPr/>
        </p:nvPicPr>
        <p:blipFill>
          <a:blip r:embed="rId2"/>
          <a:srcRect/>
          <a:stretch>
            <a:fillRect/>
          </a:stretch>
        </p:blipFill>
        <p:spPr bwMode="auto">
          <a:xfrm>
            <a:off x="3286760" y="2468562"/>
            <a:ext cx="198438" cy="1328738"/>
          </a:xfrm>
          <a:prstGeom prst="rect">
            <a:avLst/>
          </a:prstGeom>
          <a:noFill/>
        </p:spPr>
      </p:pic>
      <p:pic>
        <p:nvPicPr>
          <p:cNvPr id="36" name="Picture 74">
            <a:extLst>
              <a:ext uri="{FF2B5EF4-FFF2-40B4-BE49-F238E27FC236}">
                <a16:creationId xmlns:a16="http://schemas.microsoft.com/office/drawing/2014/main" id="{707FB5C9-610D-4758-B415-FE96CAEE9C51}"/>
              </a:ext>
            </a:extLst>
          </p:cNvPr>
          <p:cNvPicPr>
            <a:picLocks noChangeAspect="1" noChangeArrowheads="1"/>
          </p:cNvPicPr>
          <p:nvPr/>
        </p:nvPicPr>
        <p:blipFill>
          <a:blip r:embed="rId2"/>
          <a:srcRect/>
          <a:stretch>
            <a:fillRect/>
          </a:stretch>
        </p:blipFill>
        <p:spPr bwMode="auto">
          <a:xfrm>
            <a:off x="3595082" y="2849314"/>
            <a:ext cx="198438" cy="1328738"/>
          </a:xfrm>
          <a:prstGeom prst="rect">
            <a:avLst/>
          </a:prstGeom>
          <a:noFill/>
        </p:spPr>
      </p:pic>
      <p:pic>
        <p:nvPicPr>
          <p:cNvPr id="37" name="Picture 75">
            <a:extLst>
              <a:ext uri="{FF2B5EF4-FFF2-40B4-BE49-F238E27FC236}">
                <a16:creationId xmlns:a16="http://schemas.microsoft.com/office/drawing/2014/main" id="{DD7F5769-E9B9-4D35-BDAD-2E6944B1DBFA}"/>
              </a:ext>
            </a:extLst>
          </p:cNvPr>
          <p:cNvPicPr>
            <a:picLocks noChangeAspect="1" noChangeArrowheads="1"/>
          </p:cNvPicPr>
          <p:nvPr/>
        </p:nvPicPr>
        <p:blipFill>
          <a:blip r:embed="rId2"/>
          <a:srcRect/>
          <a:stretch>
            <a:fillRect/>
          </a:stretch>
        </p:blipFill>
        <p:spPr bwMode="auto">
          <a:xfrm>
            <a:off x="3896360" y="1858962"/>
            <a:ext cx="198438" cy="1328738"/>
          </a:xfrm>
          <a:prstGeom prst="rect">
            <a:avLst/>
          </a:prstGeom>
          <a:noFill/>
        </p:spPr>
      </p:pic>
      <p:pic>
        <p:nvPicPr>
          <p:cNvPr id="38" name="Picture 76">
            <a:extLst>
              <a:ext uri="{FF2B5EF4-FFF2-40B4-BE49-F238E27FC236}">
                <a16:creationId xmlns:a16="http://schemas.microsoft.com/office/drawing/2014/main" id="{E1FCED12-B82D-46BD-931E-F79C71BB0F73}"/>
              </a:ext>
            </a:extLst>
          </p:cNvPr>
          <p:cNvPicPr>
            <a:picLocks noChangeAspect="1" noChangeArrowheads="1"/>
          </p:cNvPicPr>
          <p:nvPr/>
        </p:nvPicPr>
        <p:blipFill>
          <a:blip r:embed="rId2"/>
          <a:srcRect/>
          <a:stretch>
            <a:fillRect/>
          </a:stretch>
        </p:blipFill>
        <p:spPr bwMode="auto">
          <a:xfrm>
            <a:off x="4658360" y="2087562"/>
            <a:ext cx="198438" cy="1328738"/>
          </a:xfrm>
          <a:prstGeom prst="rect">
            <a:avLst/>
          </a:prstGeom>
          <a:noFill/>
        </p:spPr>
      </p:pic>
      <p:pic>
        <p:nvPicPr>
          <p:cNvPr id="39" name="Picture 77">
            <a:extLst>
              <a:ext uri="{FF2B5EF4-FFF2-40B4-BE49-F238E27FC236}">
                <a16:creationId xmlns:a16="http://schemas.microsoft.com/office/drawing/2014/main" id="{E86AB0AA-E5B6-409F-ADC5-270D57CE3199}"/>
              </a:ext>
            </a:extLst>
          </p:cNvPr>
          <p:cNvPicPr>
            <a:picLocks noChangeAspect="1" noChangeArrowheads="1"/>
          </p:cNvPicPr>
          <p:nvPr/>
        </p:nvPicPr>
        <p:blipFill>
          <a:blip r:embed="rId2"/>
          <a:srcRect/>
          <a:stretch>
            <a:fillRect/>
          </a:stretch>
        </p:blipFill>
        <p:spPr bwMode="auto">
          <a:xfrm>
            <a:off x="7325360" y="3903662"/>
            <a:ext cx="198438" cy="1328738"/>
          </a:xfrm>
          <a:prstGeom prst="rect">
            <a:avLst/>
          </a:prstGeom>
          <a:noFill/>
        </p:spPr>
      </p:pic>
      <p:pic>
        <p:nvPicPr>
          <p:cNvPr id="40" name="Picture 78">
            <a:extLst>
              <a:ext uri="{FF2B5EF4-FFF2-40B4-BE49-F238E27FC236}">
                <a16:creationId xmlns:a16="http://schemas.microsoft.com/office/drawing/2014/main" id="{E5383512-49BB-453B-9574-EA2609D6DFDD}"/>
              </a:ext>
            </a:extLst>
          </p:cNvPr>
          <p:cNvPicPr>
            <a:picLocks noChangeAspect="1" noChangeArrowheads="1"/>
          </p:cNvPicPr>
          <p:nvPr/>
        </p:nvPicPr>
        <p:blipFill>
          <a:blip r:embed="rId2"/>
          <a:srcRect/>
          <a:stretch>
            <a:fillRect/>
          </a:stretch>
        </p:blipFill>
        <p:spPr bwMode="auto">
          <a:xfrm>
            <a:off x="7522210" y="3903662"/>
            <a:ext cx="198438" cy="1328738"/>
          </a:xfrm>
          <a:prstGeom prst="rect">
            <a:avLst/>
          </a:prstGeom>
          <a:noFill/>
        </p:spPr>
      </p:pic>
      <p:pic>
        <p:nvPicPr>
          <p:cNvPr id="41" name="Picture 79">
            <a:extLst>
              <a:ext uri="{FF2B5EF4-FFF2-40B4-BE49-F238E27FC236}">
                <a16:creationId xmlns:a16="http://schemas.microsoft.com/office/drawing/2014/main" id="{D9725925-E1E4-4639-9EBF-D8C97F155581}"/>
              </a:ext>
            </a:extLst>
          </p:cNvPr>
          <p:cNvPicPr>
            <a:picLocks noChangeAspect="1" noChangeArrowheads="1"/>
          </p:cNvPicPr>
          <p:nvPr/>
        </p:nvPicPr>
        <p:blipFill>
          <a:blip r:embed="rId2"/>
          <a:srcRect/>
          <a:stretch>
            <a:fillRect/>
          </a:stretch>
        </p:blipFill>
        <p:spPr bwMode="auto">
          <a:xfrm>
            <a:off x="8392160" y="2239962"/>
            <a:ext cx="198438" cy="1328738"/>
          </a:xfrm>
          <a:prstGeom prst="rect">
            <a:avLst/>
          </a:prstGeom>
          <a:noFill/>
        </p:spPr>
      </p:pic>
      <p:pic>
        <p:nvPicPr>
          <p:cNvPr id="42" name="Picture 80">
            <a:extLst>
              <a:ext uri="{FF2B5EF4-FFF2-40B4-BE49-F238E27FC236}">
                <a16:creationId xmlns:a16="http://schemas.microsoft.com/office/drawing/2014/main" id="{2EE34995-FDA4-469B-A649-DACEB5284E60}"/>
              </a:ext>
            </a:extLst>
          </p:cNvPr>
          <p:cNvPicPr>
            <a:picLocks noChangeAspect="1" noChangeArrowheads="1"/>
          </p:cNvPicPr>
          <p:nvPr/>
        </p:nvPicPr>
        <p:blipFill>
          <a:blip r:embed="rId2"/>
          <a:srcRect/>
          <a:stretch>
            <a:fillRect/>
          </a:stretch>
        </p:blipFill>
        <p:spPr bwMode="auto">
          <a:xfrm>
            <a:off x="8163560" y="3611562"/>
            <a:ext cx="198438" cy="1328738"/>
          </a:xfrm>
          <a:prstGeom prst="rect">
            <a:avLst/>
          </a:prstGeom>
          <a:noFill/>
        </p:spPr>
      </p:pic>
      <p:pic>
        <p:nvPicPr>
          <p:cNvPr id="43" name="Picture 81">
            <a:extLst>
              <a:ext uri="{FF2B5EF4-FFF2-40B4-BE49-F238E27FC236}">
                <a16:creationId xmlns:a16="http://schemas.microsoft.com/office/drawing/2014/main" id="{A7A1A869-E3B6-4231-B3A2-3A021E2B9138}"/>
              </a:ext>
            </a:extLst>
          </p:cNvPr>
          <p:cNvPicPr>
            <a:picLocks noChangeAspect="1" noChangeArrowheads="1"/>
          </p:cNvPicPr>
          <p:nvPr/>
        </p:nvPicPr>
        <p:blipFill>
          <a:blip r:embed="rId2"/>
          <a:srcRect/>
          <a:stretch>
            <a:fillRect/>
          </a:stretch>
        </p:blipFill>
        <p:spPr bwMode="auto">
          <a:xfrm>
            <a:off x="8011160" y="4754562"/>
            <a:ext cx="198438" cy="1328738"/>
          </a:xfrm>
          <a:prstGeom prst="rect">
            <a:avLst/>
          </a:prstGeom>
          <a:noFill/>
        </p:spPr>
      </p:pic>
    </p:spTree>
    <p:extLst>
      <p:ext uri="{BB962C8B-B14F-4D97-AF65-F5344CB8AC3E}">
        <p14:creationId xmlns:p14="http://schemas.microsoft.com/office/powerpoint/2010/main" val="3064184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A416-CF24-4DCD-B3F1-D7C64DB25888}"/>
              </a:ext>
            </a:extLst>
          </p:cNvPr>
          <p:cNvSpPr>
            <a:spLocks noGrp="1"/>
          </p:cNvSpPr>
          <p:nvPr>
            <p:ph type="title"/>
          </p:nvPr>
        </p:nvSpPr>
        <p:spPr/>
        <p:txBody>
          <a:bodyPr/>
          <a:lstStyle/>
          <a:p>
            <a:r>
              <a:rPr lang="fa-IR" altLang="en-US" b="1" dirty="0">
                <a:cs typeface="B Nazanin" panose="00000400000000000000" pitchFamily="2" charset="-78"/>
              </a:rPr>
              <a:t>حالا تعداد چوب کبریت‏ها چقدر است؟</a:t>
            </a:r>
            <a:endParaRPr lang="en-US" dirty="0"/>
          </a:p>
        </p:txBody>
      </p:sp>
      <p:sp>
        <p:nvSpPr>
          <p:cNvPr id="3" name="Content Placeholder 2">
            <a:extLst>
              <a:ext uri="{FF2B5EF4-FFF2-40B4-BE49-F238E27FC236}">
                <a16:creationId xmlns:a16="http://schemas.microsoft.com/office/drawing/2014/main" id="{0DB372F6-D360-4108-82B3-2C112F36C9CD}"/>
              </a:ext>
            </a:extLst>
          </p:cNvPr>
          <p:cNvSpPr>
            <a:spLocks noGrp="1"/>
          </p:cNvSpPr>
          <p:nvPr>
            <p:ph idx="1"/>
          </p:nvPr>
        </p:nvSpPr>
        <p:spPr/>
        <p:txBody>
          <a:bodyPr/>
          <a:lstStyle/>
          <a:p>
            <a:endParaRPr lang="en-US" dirty="0"/>
          </a:p>
        </p:txBody>
      </p:sp>
      <p:pic>
        <p:nvPicPr>
          <p:cNvPr id="4" name="Picture 42">
            <a:extLst>
              <a:ext uri="{FF2B5EF4-FFF2-40B4-BE49-F238E27FC236}">
                <a16:creationId xmlns:a16="http://schemas.microsoft.com/office/drawing/2014/main" id="{79A726E6-E24A-4B1A-B2E4-2150F688CF72}"/>
              </a:ext>
            </a:extLst>
          </p:cNvPr>
          <p:cNvPicPr>
            <a:picLocks noChangeAspect="1" noChangeArrowheads="1"/>
          </p:cNvPicPr>
          <p:nvPr/>
        </p:nvPicPr>
        <p:blipFill>
          <a:blip r:embed="rId2"/>
          <a:srcRect/>
          <a:stretch>
            <a:fillRect/>
          </a:stretch>
        </p:blipFill>
        <p:spPr bwMode="auto">
          <a:xfrm>
            <a:off x="7528560" y="4048760"/>
            <a:ext cx="198438" cy="1328738"/>
          </a:xfrm>
          <a:prstGeom prst="rect">
            <a:avLst/>
          </a:prstGeom>
          <a:noFill/>
        </p:spPr>
      </p:pic>
      <p:pic>
        <p:nvPicPr>
          <p:cNvPr id="5" name="Picture 43">
            <a:extLst>
              <a:ext uri="{FF2B5EF4-FFF2-40B4-BE49-F238E27FC236}">
                <a16:creationId xmlns:a16="http://schemas.microsoft.com/office/drawing/2014/main" id="{05AECCAD-615C-4B9D-A3CD-23CB17C10087}"/>
              </a:ext>
            </a:extLst>
          </p:cNvPr>
          <p:cNvPicPr>
            <a:picLocks noChangeAspect="1" noChangeArrowheads="1"/>
          </p:cNvPicPr>
          <p:nvPr/>
        </p:nvPicPr>
        <p:blipFill>
          <a:blip r:embed="rId2"/>
          <a:srcRect/>
          <a:stretch>
            <a:fillRect/>
          </a:stretch>
        </p:blipFill>
        <p:spPr bwMode="auto">
          <a:xfrm>
            <a:off x="7725410" y="4048760"/>
            <a:ext cx="198438" cy="1328738"/>
          </a:xfrm>
          <a:prstGeom prst="rect">
            <a:avLst/>
          </a:prstGeom>
          <a:noFill/>
        </p:spPr>
      </p:pic>
      <p:pic>
        <p:nvPicPr>
          <p:cNvPr id="6" name="Picture 44">
            <a:extLst>
              <a:ext uri="{FF2B5EF4-FFF2-40B4-BE49-F238E27FC236}">
                <a16:creationId xmlns:a16="http://schemas.microsoft.com/office/drawing/2014/main" id="{BB3CEAD5-F336-49B3-93A8-A30BBA2C8521}"/>
              </a:ext>
            </a:extLst>
          </p:cNvPr>
          <p:cNvPicPr>
            <a:picLocks noChangeAspect="1" noChangeArrowheads="1"/>
          </p:cNvPicPr>
          <p:nvPr/>
        </p:nvPicPr>
        <p:blipFill>
          <a:blip r:embed="rId2"/>
          <a:srcRect/>
          <a:stretch>
            <a:fillRect/>
          </a:stretch>
        </p:blipFill>
        <p:spPr bwMode="auto">
          <a:xfrm>
            <a:off x="7922260" y="4048760"/>
            <a:ext cx="198438" cy="1328738"/>
          </a:xfrm>
          <a:prstGeom prst="rect">
            <a:avLst/>
          </a:prstGeom>
          <a:noFill/>
        </p:spPr>
      </p:pic>
      <p:pic>
        <p:nvPicPr>
          <p:cNvPr id="7" name="Picture 45">
            <a:extLst>
              <a:ext uri="{FF2B5EF4-FFF2-40B4-BE49-F238E27FC236}">
                <a16:creationId xmlns:a16="http://schemas.microsoft.com/office/drawing/2014/main" id="{4053C32A-2D4D-4E76-A872-FDEFAB1A980B}"/>
              </a:ext>
            </a:extLst>
          </p:cNvPr>
          <p:cNvPicPr>
            <a:picLocks noChangeAspect="1" noChangeArrowheads="1"/>
          </p:cNvPicPr>
          <p:nvPr/>
        </p:nvPicPr>
        <p:blipFill>
          <a:blip r:embed="rId2"/>
          <a:srcRect/>
          <a:stretch>
            <a:fillRect/>
          </a:stretch>
        </p:blipFill>
        <p:spPr bwMode="auto">
          <a:xfrm>
            <a:off x="8119110" y="4048760"/>
            <a:ext cx="198438" cy="1328738"/>
          </a:xfrm>
          <a:prstGeom prst="rect">
            <a:avLst/>
          </a:prstGeom>
          <a:noFill/>
        </p:spPr>
      </p:pic>
      <p:pic>
        <p:nvPicPr>
          <p:cNvPr id="8" name="Picture 46">
            <a:extLst>
              <a:ext uri="{FF2B5EF4-FFF2-40B4-BE49-F238E27FC236}">
                <a16:creationId xmlns:a16="http://schemas.microsoft.com/office/drawing/2014/main" id="{722B64B6-A7F1-4084-BE21-B0685736E254}"/>
              </a:ext>
            </a:extLst>
          </p:cNvPr>
          <p:cNvPicPr>
            <a:picLocks noChangeAspect="1" noChangeArrowheads="1"/>
          </p:cNvPicPr>
          <p:nvPr/>
        </p:nvPicPr>
        <p:blipFill>
          <a:blip r:embed="rId2"/>
          <a:srcRect/>
          <a:stretch>
            <a:fillRect/>
          </a:stretch>
        </p:blipFill>
        <p:spPr bwMode="auto">
          <a:xfrm>
            <a:off x="8315960" y="4048760"/>
            <a:ext cx="198438" cy="1328738"/>
          </a:xfrm>
          <a:prstGeom prst="rect">
            <a:avLst/>
          </a:prstGeom>
          <a:noFill/>
        </p:spPr>
      </p:pic>
      <p:pic>
        <p:nvPicPr>
          <p:cNvPr id="9" name="Picture 47">
            <a:extLst>
              <a:ext uri="{FF2B5EF4-FFF2-40B4-BE49-F238E27FC236}">
                <a16:creationId xmlns:a16="http://schemas.microsoft.com/office/drawing/2014/main" id="{42926E3F-DB34-473C-8289-D2119BA2F4CE}"/>
              </a:ext>
            </a:extLst>
          </p:cNvPr>
          <p:cNvPicPr>
            <a:picLocks noChangeAspect="1" noChangeArrowheads="1"/>
          </p:cNvPicPr>
          <p:nvPr/>
        </p:nvPicPr>
        <p:blipFill>
          <a:blip r:embed="rId2"/>
          <a:srcRect/>
          <a:stretch>
            <a:fillRect/>
          </a:stretch>
        </p:blipFill>
        <p:spPr bwMode="auto">
          <a:xfrm>
            <a:off x="3566160" y="2448560"/>
            <a:ext cx="198438" cy="1328738"/>
          </a:xfrm>
          <a:prstGeom prst="rect">
            <a:avLst/>
          </a:prstGeom>
          <a:noFill/>
        </p:spPr>
      </p:pic>
      <p:pic>
        <p:nvPicPr>
          <p:cNvPr id="10" name="Picture 48">
            <a:extLst>
              <a:ext uri="{FF2B5EF4-FFF2-40B4-BE49-F238E27FC236}">
                <a16:creationId xmlns:a16="http://schemas.microsoft.com/office/drawing/2014/main" id="{DC5A8E9D-6BB3-4B78-AA75-EAD205B93348}"/>
              </a:ext>
            </a:extLst>
          </p:cNvPr>
          <p:cNvPicPr>
            <a:picLocks noChangeAspect="1" noChangeArrowheads="1"/>
          </p:cNvPicPr>
          <p:nvPr/>
        </p:nvPicPr>
        <p:blipFill>
          <a:blip r:embed="rId2"/>
          <a:srcRect/>
          <a:stretch>
            <a:fillRect/>
          </a:stretch>
        </p:blipFill>
        <p:spPr bwMode="auto">
          <a:xfrm>
            <a:off x="3763010" y="2448560"/>
            <a:ext cx="198438" cy="1328738"/>
          </a:xfrm>
          <a:prstGeom prst="rect">
            <a:avLst/>
          </a:prstGeom>
          <a:noFill/>
        </p:spPr>
      </p:pic>
      <p:pic>
        <p:nvPicPr>
          <p:cNvPr id="11" name="Picture 49">
            <a:extLst>
              <a:ext uri="{FF2B5EF4-FFF2-40B4-BE49-F238E27FC236}">
                <a16:creationId xmlns:a16="http://schemas.microsoft.com/office/drawing/2014/main" id="{88118F40-C9DB-4976-8914-F024EB130F58}"/>
              </a:ext>
            </a:extLst>
          </p:cNvPr>
          <p:cNvPicPr>
            <a:picLocks noChangeAspect="1" noChangeArrowheads="1"/>
          </p:cNvPicPr>
          <p:nvPr/>
        </p:nvPicPr>
        <p:blipFill>
          <a:blip r:embed="rId2"/>
          <a:srcRect/>
          <a:stretch>
            <a:fillRect/>
          </a:stretch>
        </p:blipFill>
        <p:spPr bwMode="auto">
          <a:xfrm>
            <a:off x="3959860" y="2448560"/>
            <a:ext cx="198438" cy="1328738"/>
          </a:xfrm>
          <a:prstGeom prst="rect">
            <a:avLst/>
          </a:prstGeom>
          <a:noFill/>
        </p:spPr>
      </p:pic>
      <p:pic>
        <p:nvPicPr>
          <p:cNvPr id="12" name="Picture 50">
            <a:extLst>
              <a:ext uri="{FF2B5EF4-FFF2-40B4-BE49-F238E27FC236}">
                <a16:creationId xmlns:a16="http://schemas.microsoft.com/office/drawing/2014/main" id="{31B73A46-8DE5-4673-BB1B-FB00253A78EE}"/>
              </a:ext>
            </a:extLst>
          </p:cNvPr>
          <p:cNvPicPr>
            <a:picLocks noChangeAspect="1" noChangeArrowheads="1"/>
          </p:cNvPicPr>
          <p:nvPr/>
        </p:nvPicPr>
        <p:blipFill>
          <a:blip r:embed="rId2"/>
          <a:srcRect/>
          <a:stretch>
            <a:fillRect/>
          </a:stretch>
        </p:blipFill>
        <p:spPr bwMode="auto">
          <a:xfrm>
            <a:off x="4156710" y="2448560"/>
            <a:ext cx="198438" cy="1328738"/>
          </a:xfrm>
          <a:prstGeom prst="rect">
            <a:avLst/>
          </a:prstGeom>
          <a:noFill/>
        </p:spPr>
      </p:pic>
      <p:pic>
        <p:nvPicPr>
          <p:cNvPr id="13" name="Picture 51">
            <a:extLst>
              <a:ext uri="{FF2B5EF4-FFF2-40B4-BE49-F238E27FC236}">
                <a16:creationId xmlns:a16="http://schemas.microsoft.com/office/drawing/2014/main" id="{55E39AAD-7E64-4941-BB93-68A73B3F7686}"/>
              </a:ext>
            </a:extLst>
          </p:cNvPr>
          <p:cNvPicPr>
            <a:picLocks noChangeAspect="1" noChangeArrowheads="1"/>
          </p:cNvPicPr>
          <p:nvPr/>
        </p:nvPicPr>
        <p:blipFill>
          <a:blip r:embed="rId2"/>
          <a:srcRect/>
          <a:stretch>
            <a:fillRect/>
          </a:stretch>
        </p:blipFill>
        <p:spPr bwMode="auto">
          <a:xfrm>
            <a:off x="4353560" y="2448560"/>
            <a:ext cx="198438" cy="1328738"/>
          </a:xfrm>
          <a:prstGeom prst="rect">
            <a:avLst/>
          </a:prstGeom>
          <a:noFill/>
        </p:spPr>
      </p:pic>
      <p:pic>
        <p:nvPicPr>
          <p:cNvPr id="14" name="Picture 52">
            <a:extLst>
              <a:ext uri="{FF2B5EF4-FFF2-40B4-BE49-F238E27FC236}">
                <a16:creationId xmlns:a16="http://schemas.microsoft.com/office/drawing/2014/main" id="{341E880C-B9F3-48A4-9AF7-0DA8ABF4E6EC}"/>
              </a:ext>
            </a:extLst>
          </p:cNvPr>
          <p:cNvPicPr>
            <a:picLocks noChangeAspect="1" noChangeArrowheads="1"/>
          </p:cNvPicPr>
          <p:nvPr/>
        </p:nvPicPr>
        <p:blipFill>
          <a:blip r:embed="rId2"/>
          <a:srcRect/>
          <a:stretch>
            <a:fillRect/>
          </a:stretch>
        </p:blipFill>
        <p:spPr bwMode="auto">
          <a:xfrm>
            <a:off x="3566160" y="4048760"/>
            <a:ext cx="198438" cy="1328738"/>
          </a:xfrm>
          <a:prstGeom prst="rect">
            <a:avLst/>
          </a:prstGeom>
          <a:noFill/>
        </p:spPr>
      </p:pic>
      <p:pic>
        <p:nvPicPr>
          <p:cNvPr id="15" name="Picture 53">
            <a:extLst>
              <a:ext uri="{FF2B5EF4-FFF2-40B4-BE49-F238E27FC236}">
                <a16:creationId xmlns:a16="http://schemas.microsoft.com/office/drawing/2014/main" id="{FDCD55F9-72D4-484D-9694-969E8114783D}"/>
              </a:ext>
            </a:extLst>
          </p:cNvPr>
          <p:cNvPicPr>
            <a:picLocks noChangeAspect="1" noChangeArrowheads="1"/>
          </p:cNvPicPr>
          <p:nvPr/>
        </p:nvPicPr>
        <p:blipFill>
          <a:blip r:embed="rId2"/>
          <a:srcRect/>
          <a:stretch>
            <a:fillRect/>
          </a:stretch>
        </p:blipFill>
        <p:spPr bwMode="auto">
          <a:xfrm>
            <a:off x="3763010" y="4048760"/>
            <a:ext cx="198438" cy="1328738"/>
          </a:xfrm>
          <a:prstGeom prst="rect">
            <a:avLst/>
          </a:prstGeom>
          <a:noFill/>
        </p:spPr>
      </p:pic>
      <p:pic>
        <p:nvPicPr>
          <p:cNvPr id="16" name="Picture 54">
            <a:extLst>
              <a:ext uri="{FF2B5EF4-FFF2-40B4-BE49-F238E27FC236}">
                <a16:creationId xmlns:a16="http://schemas.microsoft.com/office/drawing/2014/main" id="{276E387C-09E7-42A5-AC4F-F65100AAD850}"/>
              </a:ext>
            </a:extLst>
          </p:cNvPr>
          <p:cNvPicPr>
            <a:picLocks noChangeAspect="1" noChangeArrowheads="1"/>
          </p:cNvPicPr>
          <p:nvPr/>
        </p:nvPicPr>
        <p:blipFill>
          <a:blip r:embed="rId2"/>
          <a:srcRect/>
          <a:stretch>
            <a:fillRect/>
          </a:stretch>
        </p:blipFill>
        <p:spPr bwMode="auto">
          <a:xfrm>
            <a:off x="3959860" y="4048760"/>
            <a:ext cx="198438" cy="1328738"/>
          </a:xfrm>
          <a:prstGeom prst="rect">
            <a:avLst/>
          </a:prstGeom>
          <a:noFill/>
        </p:spPr>
      </p:pic>
      <p:pic>
        <p:nvPicPr>
          <p:cNvPr id="17" name="Picture 55">
            <a:extLst>
              <a:ext uri="{FF2B5EF4-FFF2-40B4-BE49-F238E27FC236}">
                <a16:creationId xmlns:a16="http://schemas.microsoft.com/office/drawing/2014/main" id="{1A8F2685-5FFC-4698-9E8F-D071635A4318}"/>
              </a:ext>
            </a:extLst>
          </p:cNvPr>
          <p:cNvPicPr>
            <a:picLocks noChangeAspect="1" noChangeArrowheads="1"/>
          </p:cNvPicPr>
          <p:nvPr/>
        </p:nvPicPr>
        <p:blipFill>
          <a:blip r:embed="rId2"/>
          <a:srcRect/>
          <a:stretch>
            <a:fillRect/>
          </a:stretch>
        </p:blipFill>
        <p:spPr bwMode="auto">
          <a:xfrm>
            <a:off x="4156710" y="4048760"/>
            <a:ext cx="198438" cy="1328738"/>
          </a:xfrm>
          <a:prstGeom prst="rect">
            <a:avLst/>
          </a:prstGeom>
          <a:noFill/>
        </p:spPr>
      </p:pic>
      <p:pic>
        <p:nvPicPr>
          <p:cNvPr id="18" name="Picture 56">
            <a:extLst>
              <a:ext uri="{FF2B5EF4-FFF2-40B4-BE49-F238E27FC236}">
                <a16:creationId xmlns:a16="http://schemas.microsoft.com/office/drawing/2014/main" id="{B25F6B66-1419-48B3-8621-1132CEEA5127}"/>
              </a:ext>
            </a:extLst>
          </p:cNvPr>
          <p:cNvPicPr>
            <a:picLocks noChangeAspect="1" noChangeArrowheads="1"/>
          </p:cNvPicPr>
          <p:nvPr/>
        </p:nvPicPr>
        <p:blipFill>
          <a:blip r:embed="rId2"/>
          <a:srcRect/>
          <a:stretch>
            <a:fillRect/>
          </a:stretch>
        </p:blipFill>
        <p:spPr bwMode="auto">
          <a:xfrm>
            <a:off x="4353560" y="4048760"/>
            <a:ext cx="198438" cy="1328738"/>
          </a:xfrm>
          <a:prstGeom prst="rect">
            <a:avLst/>
          </a:prstGeom>
          <a:noFill/>
        </p:spPr>
      </p:pic>
      <p:pic>
        <p:nvPicPr>
          <p:cNvPr id="19" name="Picture 57">
            <a:extLst>
              <a:ext uri="{FF2B5EF4-FFF2-40B4-BE49-F238E27FC236}">
                <a16:creationId xmlns:a16="http://schemas.microsoft.com/office/drawing/2014/main" id="{7EF68E51-B716-4200-BCF4-20C4AD2615BD}"/>
              </a:ext>
            </a:extLst>
          </p:cNvPr>
          <p:cNvPicPr>
            <a:picLocks noChangeAspect="1" noChangeArrowheads="1"/>
          </p:cNvPicPr>
          <p:nvPr/>
        </p:nvPicPr>
        <p:blipFill>
          <a:blip r:embed="rId2"/>
          <a:srcRect/>
          <a:stretch>
            <a:fillRect/>
          </a:stretch>
        </p:blipFill>
        <p:spPr bwMode="auto">
          <a:xfrm>
            <a:off x="4886960" y="4048760"/>
            <a:ext cx="198438" cy="1328738"/>
          </a:xfrm>
          <a:prstGeom prst="rect">
            <a:avLst/>
          </a:prstGeom>
          <a:noFill/>
        </p:spPr>
      </p:pic>
      <p:pic>
        <p:nvPicPr>
          <p:cNvPr id="20" name="Picture 58">
            <a:extLst>
              <a:ext uri="{FF2B5EF4-FFF2-40B4-BE49-F238E27FC236}">
                <a16:creationId xmlns:a16="http://schemas.microsoft.com/office/drawing/2014/main" id="{379AC0A9-3CEB-48EA-B61A-26DBE11B7AFC}"/>
              </a:ext>
            </a:extLst>
          </p:cNvPr>
          <p:cNvPicPr>
            <a:picLocks noChangeAspect="1" noChangeArrowheads="1"/>
          </p:cNvPicPr>
          <p:nvPr/>
        </p:nvPicPr>
        <p:blipFill>
          <a:blip r:embed="rId2"/>
          <a:srcRect/>
          <a:stretch>
            <a:fillRect/>
          </a:stretch>
        </p:blipFill>
        <p:spPr bwMode="auto">
          <a:xfrm>
            <a:off x="5083810" y="4048760"/>
            <a:ext cx="198438" cy="1328738"/>
          </a:xfrm>
          <a:prstGeom prst="rect">
            <a:avLst/>
          </a:prstGeom>
          <a:noFill/>
        </p:spPr>
      </p:pic>
      <p:pic>
        <p:nvPicPr>
          <p:cNvPr id="21" name="Picture 59">
            <a:extLst>
              <a:ext uri="{FF2B5EF4-FFF2-40B4-BE49-F238E27FC236}">
                <a16:creationId xmlns:a16="http://schemas.microsoft.com/office/drawing/2014/main" id="{695E0F6A-7B8B-44BB-8CC7-F6FD6912EA11}"/>
              </a:ext>
            </a:extLst>
          </p:cNvPr>
          <p:cNvPicPr>
            <a:picLocks noChangeAspect="1" noChangeArrowheads="1"/>
          </p:cNvPicPr>
          <p:nvPr/>
        </p:nvPicPr>
        <p:blipFill>
          <a:blip r:embed="rId2"/>
          <a:srcRect/>
          <a:stretch>
            <a:fillRect/>
          </a:stretch>
        </p:blipFill>
        <p:spPr bwMode="auto">
          <a:xfrm>
            <a:off x="5280660" y="4048760"/>
            <a:ext cx="198438" cy="1328738"/>
          </a:xfrm>
          <a:prstGeom prst="rect">
            <a:avLst/>
          </a:prstGeom>
          <a:noFill/>
        </p:spPr>
      </p:pic>
      <p:pic>
        <p:nvPicPr>
          <p:cNvPr id="22" name="Picture 60">
            <a:extLst>
              <a:ext uri="{FF2B5EF4-FFF2-40B4-BE49-F238E27FC236}">
                <a16:creationId xmlns:a16="http://schemas.microsoft.com/office/drawing/2014/main" id="{03005DC4-102F-436E-8298-B6781488FF87}"/>
              </a:ext>
            </a:extLst>
          </p:cNvPr>
          <p:cNvPicPr>
            <a:picLocks noChangeAspect="1" noChangeArrowheads="1"/>
          </p:cNvPicPr>
          <p:nvPr/>
        </p:nvPicPr>
        <p:blipFill>
          <a:blip r:embed="rId2"/>
          <a:srcRect/>
          <a:stretch>
            <a:fillRect/>
          </a:stretch>
        </p:blipFill>
        <p:spPr bwMode="auto">
          <a:xfrm>
            <a:off x="5477510" y="4048760"/>
            <a:ext cx="198438" cy="1328738"/>
          </a:xfrm>
          <a:prstGeom prst="rect">
            <a:avLst/>
          </a:prstGeom>
          <a:noFill/>
        </p:spPr>
      </p:pic>
      <p:pic>
        <p:nvPicPr>
          <p:cNvPr id="23" name="Picture 61">
            <a:extLst>
              <a:ext uri="{FF2B5EF4-FFF2-40B4-BE49-F238E27FC236}">
                <a16:creationId xmlns:a16="http://schemas.microsoft.com/office/drawing/2014/main" id="{2726C758-5312-4455-84D8-3BE4769D60A8}"/>
              </a:ext>
            </a:extLst>
          </p:cNvPr>
          <p:cNvPicPr>
            <a:picLocks noChangeAspect="1" noChangeArrowheads="1"/>
          </p:cNvPicPr>
          <p:nvPr/>
        </p:nvPicPr>
        <p:blipFill>
          <a:blip r:embed="rId2"/>
          <a:srcRect/>
          <a:stretch>
            <a:fillRect/>
          </a:stretch>
        </p:blipFill>
        <p:spPr bwMode="auto">
          <a:xfrm>
            <a:off x="5674360" y="4048760"/>
            <a:ext cx="198438" cy="1328738"/>
          </a:xfrm>
          <a:prstGeom prst="rect">
            <a:avLst/>
          </a:prstGeom>
          <a:noFill/>
        </p:spPr>
      </p:pic>
      <p:pic>
        <p:nvPicPr>
          <p:cNvPr id="24" name="Picture 62">
            <a:extLst>
              <a:ext uri="{FF2B5EF4-FFF2-40B4-BE49-F238E27FC236}">
                <a16:creationId xmlns:a16="http://schemas.microsoft.com/office/drawing/2014/main" id="{20DC988B-0249-4ABC-ADC3-34ED00D38920}"/>
              </a:ext>
            </a:extLst>
          </p:cNvPr>
          <p:cNvPicPr>
            <a:picLocks noChangeAspect="1" noChangeArrowheads="1"/>
          </p:cNvPicPr>
          <p:nvPr/>
        </p:nvPicPr>
        <p:blipFill>
          <a:blip r:embed="rId2"/>
          <a:srcRect/>
          <a:stretch>
            <a:fillRect/>
          </a:stretch>
        </p:blipFill>
        <p:spPr bwMode="auto">
          <a:xfrm>
            <a:off x="4886960" y="2448560"/>
            <a:ext cx="198438" cy="1328738"/>
          </a:xfrm>
          <a:prstGeom prst="rect">
            <a:avLst/>
          </a:prstGeom>
          <a:noFill/>
        </p:spPr>
      </p:pic>
      <p:pic>
        <p:nvPicPr>
          <p:cNvPr id="25" name="Picture 63">
            <a:extLst>
              <a:ext uri="{FF2B5EF4-FFF2-40B4-BE49-F238E27FC236}">
                <a16:creationId xmlns:a16="http://schemas.microsoft.com/office/drawing/2014/main" id="{759CDD81-20D2-4079-B6FF-9F9499054DAE}"/>
              </a:ext>
            </a:extLst>
          </p:cNvPr>
          <p:cNvPicPr>
            <a:picLocks noChangeAspect="1" noChangeArrowheads="1"/>
          </p:cNvPicPr>
          <p:nvPr/>
        </p:nvPicPr>
        <p:blipFill>
          <a:blip r:embed="rId2"/>
          <a:srcRect/>
          <a:stretch>
            <a:fillRect/>
          </a:stretch>
        </p:blipFill>
        <p:spPr bwMode="auto">
          <a:xfrm>
            <a:off x="5083810" y="2448560"/>
            <a:ext cx="198438" cy="1328738"/>
          </a:xfrm>
          <a:prstGeom prst="rect">
            <a:avLst/>
          </a:prstGeom>
          <a:noFill/>
        </p:spPr>
      </p:pic>
      <p:pic>
        <p:nvPicPr>
          <p:cNvPr id="26" name="Picture 64">
            <a:extLst>
              <a:ext uri="{FF2B5EF4-FFF2-40B4-BE49-F238E27FC236}">
                <a16:creationId xmlns:a16="http://schemas.microsoft.com/office/drawing/2014/main" id="{4B242AC2-6F8F-48A8-B53C-6D17C5BAD098}"/>
              </a:ext>
            </a:extLst>
          </p:cNvPr>
          <p:cNvPicPr>
            <a:picLocks noChangeAspect="1" noChangeArrowheads="1"/>
          </p:cNvPicPr>
          <p:nvPr/>
        </p:nvPicPr>
        <p:blipFill>
          <a:blip r:embed="rId2"/>
          <a:srcRect/>
          <a:stretch>
            <a:fillRect/>
          </a:stretch>
        </p:blipFill>
        <p:spPr bwMode="auto">
          <a:xfrm>
            <a:off x="5280660" y="2448560"/>
            <a:ext cx="198438" cy="1328738"/>
          </a:xfrm>
          <a:prstGeom prst="rect">
            <a:avLst/>
          </a:prstGeom>
          <a:noFill/>
        </p:spPr>
      </p:pic>
      <p:pic>
        <p:nvPicPr>
          <p:cNvPr id="27" name="Picture 65">
            <a:extLst>
              <a:ext uri="{FF2B5EF4-FFF2-40B4-BE49-F238E27FC236}">
                <a16:creationId xmlns:a16="http://schemas.microsoft.com/office/drawing/2014/main" id="{FD1A8656-2FD4-46A1-8867-0BE64069CC0B}"/>
              </a:ext>
            </a:extLst>
          </p:cNvPr>
          <p:cNvPicPr>
            <a:picLocks noChangeAspect="1" noChangeArrowheads="1"/>
          </p:cNvPicPr>
          <p:nvPr/>
        </p:nvPicPr>
        <p:blipFill>
          <a:blip r:embed="rId2"/>
          <a:srcRect/>
          <a:stretch>
            <a:fillRect/>
          </a:stretch>
        </p:blipFill>
        <p:spPr bwMode="auto">
          <a:xfrm>
            <a:off x="5477510" y="2448560"/>
            <a:ext cx="198438" cy="1328738"/>
          </a:xfrm>
          <a:prstGeom prst="rect">
            <a:avLst/>
          </a:prstGeom>
          <a:noFill/>
        </p:spPr>
      </p:pic>
      <p:pic>
        <p:nvPicPr>
          <p:cNvPr id="28" name="Picture 66">
            <a:extLst>
              <a:ext uri="{FF2B5EF4-FFF2-40B4-BE49-F238E27FC236}">
                <a16:creationId xmlns:a16="http://schemas.microsoft.com/office/drawing/2014/main" id="{9B4B24CB-5262-435B-8EF9-954CA471EDD3}"/>
              </a:ext>
            </a:extLst>
          </p:cNvPr>
          <p:cNvPicPr>
            <a:picLocks noChangeAspect="1" noChangeArrowheads="1"/>
          </p:cNvPicPr>
          <p:nvPr/>
        </p:nvPicPr>
        <p:blipFill>
          <a:blip r:embed="rId2"/>
          <a:srcRect/>
          <a:stretch>
            <a:fillRect/>
          </a:stretch>
        </p:blipFill>
        <p:spPr bwMode="auto">
          <a:xfrm>
            <a:off x="5674360" y="2448560"/>
            <a:ext cx="198438" cy="1328738"/>
          </a:xfrm>
          <a:prstGeom prst="rect">
            <a:avLst/>
          </a:prstGeom>
          <a:noFill/>
        </p:spPr>
      </p:pic>
      <p:pic>
        <p:nvPicPr>
          <p:cNvPr id="29" name="Picture 67">
            <a:extLst>
              <a:ext uri="{FF2B5EF4-FFF2-40B4-BE49-F238E27FC236}">
                <a16:creationId xmlns:a16="http://schemas.microsoft.com/office/drawing/2014/main" id="{1BE9C53F-B91D-487C-A12A-7F2098E095D3}"/>
              </a:ext>
            </a:extLst>
          </p:cNvPr>
          <p:cNvPicPr>
            <a:picLocks noChangeAspect="1" noChangeArrowheads="1"/>
          </p:cNvPicPr>
          <p:nvPr/>
        </p:nvPicPr>
        <p:blipFill>
          <a:blip r:embed="rId2"/>
          <a:srcRect/>
          <a:stretch>
            <a:fillRect/>
          </a:stretch>
        </p:blipFill>
        <p:spPr bwMode="auto">
          <a:xfrm>
            <a:off x="6207760" y="4048760"/>
            <a:ext cx="198438" cy="1328738"/>
          </a:xfrm>
          <a:prstGeom prst="rect">
            <a:avLst/>
          </a:prstGeom>
          <a:noFill/>
        </p:spPr>
      </p:pic>
      <p:pic>
        <p:nvPicPr>
          <p:cNvPr id="30" name="Picture 68">
            <a:extLst>
              <a:ext uri="{FF2B5EF4-FFF2-40B4-BE49-F238E27FC236}">
                <a16:creationId xmlns:a16="http://schemas.microsoft.com/office/drawing/2014/main" id="{F4421C3A-72E6-417D-A83F-F346A96B9AE1}"/>
              </a:ext>
            </a:extLst>
          </p:cNvPr>
          <p:cNvPicPr>
            <a:picLocks noChangeAspect="1" noChangeArrowheads="1"/>
          </p:cNvPicPr>
          <p:nvPr/>
        </p:nvPicPr>
        <p:blipFill>
          <a:blip r:embed="rId2"/>
          <a:srcRect/>
          <a:stretch>
            <a:fillRect/>
          </a:stretch>
        </p:blipFill>
        <p:spPr bwMode="auto">
          <a:xfrm>
            <a:off x="6404610" y="4048760"/>
            <a:ext cx="198438" cy="1328738"/>
          </a:xfrm>
          <a:prstGeom prst="rect">
            <a:avLst/>
          </a:prstGeom>
          <a:noFill/>
        </p:spPr>
      </p:pic>
      <p:pic>
        <p:nvPicPr>
          <p:cNvPr id="31" name="Picture 69">
            <a:extLst>
              <a:ext uri="{FF2B5EF4-FFF2-40B4-BE49-F238E27FC236}">
                <a16:creationId xmlns:a16="http://schemas.microsoft.com/office/drawing/2014/main" id="{3620CDCC-EB71-4642-9F0E-083D985F5779}"/>
              </a:ext>
            </a:extLst>
          </p:cNvPr>
          <p:cNvPicPr>
            <a:picLocks noChangeAspect="1" noChangeArrowheads="1"/>
          </p:cNvPicPr>
          <p:nvPr/>
        </p:nvPicPr>
        <p:blipFill>
          <a:blip r:embed="rId2"/>
          <a:srcRect/>
          <a:stretch>
            <a:fillRect/>
          </a:stretch>
        </p:blipFill>
        <p:spPr bwMode="auto">
          <a:xfrm>
            <a:off x="6601460" y="4048760"/>
            <a:ext cx="198438" cy="1328738"/>
          </a:xfrm>
          <a:prstGeom prst="rect">
            <a:avLst/>
          </a:prstGeom>
          <a:noFill/>
        </p:spPr>
      </p:pic>
      <p:pic>
        <p:nvPicPr>
          <p:cNvPr id="32" name="Picture 70">
            <a:extLst>
              <a:ext uri="{FF2B5EF4-FFF2-40B4-BE49-F238E27FC236}">
                <a16:creationId xmlns:a16="http://schemas.microsoft.com/office/drawing/2014/main" id="{D6EAF143-D702-4B0E-A447-27C8E06E85A0}"/>
              </a:ext>
            </a:extLst>
          </p:cNvPr>
          <p:cNvPicPr>
            <a:picLocks noChangeAspect="1" noChangeArrowheads="1"/>
          </p:cNvPicPr>
          <p:nvPr/>
        </p:nvPicPr>
        <p:blipFill>
          <a:blip r:embed="rId2"/>
          <a:srcRect/>
          <a:stretch>
            <a:fillRect/>
          </a:stretch>
        </p:blipFill>
        <p:spPr bwMode="auto">
          <a:xfrm>
            <a:off x="6798310" y="4048760"/>
            <a:ext cx="198438" cy="1328738"/>
          </a:xfrm>
          <a:prstGeom prst="rect">
            <a:avLst/>
          </a:prstGeom>
          <a:noFill/>
        </p:spPr>
      </p:pic>
      <p:pic>
        <p:nvPicPr>
          <p:cNvPr id="33" name="Picture 71">
            <a:extLst>
              <a:ext uri="{FF2B5EF4-FFF2-40B4-BE49-F238E27FC236}">
                <a16:creationId xmlns:a16="http://schemas.microsoft.com/office/drawing/2014/main" id="{8E04E166-D732-471A-A5A7-2E457919BDCC}"/>
              </a:ext>
            </a:extLst>
          </p:cNvPr>
          <p:cNvPicPr>
            <a:picLocks noChangeAspect="1" noChangeArrowheads="1"/>
          </p:cNvPicPr>
          <p:nvPr/>
        </p:nvPicPr>
        <p:blipFill>
          <a:blip r:embed="rId2"/>
          <a:srcRect/>
          <a:stretch>
            <a:fillRect/>
          </a:stretch>
        </p:blipFill>
        <p:spPr bwMode="auto">
          <a:xfrm>
            <a:off x="6995160" y="4048760"/>
            <a:ext cx="198438" cy="1328738"/>
          </a:xfrm>
          <a:prstGeom prst="rect">
            <a:avLst/>
          </a:prstGeom>
          <a:noFill/>
        </p:spPr>
      </p:pic>
      <p:pic>
        <p:nvPicPr>
          <p:cNvPr id="34" name="Picture 72">
            <a:extLst>
              <a:ext uri="{FF2B5EF4-FFF2-40B4-BE49-F238E27FC236}">
                <a16:creationId xmlns:a16="http://schemas.microsoft.com/office/drawing/2014/main" id="{6EB6690B-9B98-4680-A63F-18CD3AD8FDBB}"/>
              </a:ext>
            </a:extLst>
          </p:cNvPr>
          <p:cNvPicPr>
            <a:picLocks noChangeAspect="1" noChangeArrowheads="1"/>
          </p:cNvPicPr>
          <p:nvPr/>
        </p:nvPicPr>
        <p:blipFill>
          <a:blip r:embed="rId2"/>
          <a:srcRect/>
          <a:stretch>
            <a:fillRect/>
          </a:stretch>
        </p:blipFill>
        <p:spPr bwMode="auto">
          <a:xfrm>
            <a:off x="7528560" y="2448560"/>
            <a:ext cx="198438" cy="1328738"/>
          </a:xfrm>
          <a:prstGeom prst="rect">
            <a:avLst/>
          </a:prstGeom>
          <a:noFill/>
        </p:spPr>
      </p:pic>
      <p:pic>
        <p:nvPicPr>
          <p:cNvPr id="35" name="Picture 73">
            <a:extLst>
              <a:ext uri="{FF2B5EF4-FFF2-40B4-BE49-F238E27FC236}">
                <a16:creationId xmlns:a16="http://schemas.microsoft.com/office/drawing/2014/main" id="{3DAD3DA5-9872-432C-899E-3E01382AD40A}"/>
              </a:ext>
            </a:extLst>
          </p:cNvPr>
          <p:cNvPicPr>
            <a:picLocks noChangeAspect="1" noChangeArrowheads="1"/>
          </p:cNvPicPr>
          <p:nvPr/>
        </p:nvPicPr>
        <p:blipFill>
          <a:blip r:embed="rId2"/>
          <a:srcRect/>
          <a:stretch>
            <a:fillRect/>
          </a:stretch>
        </p:blipFill>
        <p:spPr bwMode="auto">
          <a:xfrm>
            <a:off x="7725410" y="2448560"/>
            <a:ext cx="198438" cy="1328738"/>
          </a:xfrm>
          <a:prstGeom prst="rect">
            <a:avLst/>
          </a:prstGeom>
          <a:noFill/>
        </p:spPr>
      </p:pic>
      <p:pic>
        <p:nvPicPr>
          <p:cNvPr id="36" name="Picture 74">
            <a:extLst>
              <a:ext uri="{FF2B5EF4-FFF2-40B4-BE49-F238E27FC236}">
                <a16:creationId xmlns:a16="http://schemas.microsoft.com/office/drawing/2014/main" id="{086DF6C4-3271-4045-8BA4-1BB849165F2D}"/>
              </a:ext>
            </a:extLst>
          </p:cNvPr>
          <p:cNvPicPr>
            <a:picLocks noChangeAspect="1" noChangeArrowheads="1"/>
          </p:cNvPicPr>
          <p:nvPr/>
        </p:nvPicPr>
        <p:blipFill>
          <a:blip r:embed="rId2"/>
          <a:srcRect/>
          <a:stretch>
            <a:fillRect/>
          </a:stretch>
        </p:blipFill>
        <p:spPr bwMode="auto">
          <a:xfrm>
            <a:off x="7922260" y="2448560"/>
            <a:ext cx="198438" cy="1328738"/>
          </a:xfrm>
          <a:prstGeom prst="rect">
            <a:avLst/>
          </a:prstGeom>
          <a:noFill/>
        </p:spPr>
      </p:pic>
      <p:pic>
        <p:nvPicPr>
          <p:cNvPr id="37" name="Picture 75">
            <a:extLst>
              <a:ext uri="{FF2B5EF4-FFF2-40B4-BE49-F238E27FC236}">
                <a16:creationId xmlns:a16="http://schemas.microsoft.com/office/drawing/2014/main" id="{847F3813-E1FB-4AB4-B3AB-AB5E27BF0966}"/>
              </a:ext>
            </a:extLst>
          </p:cNvPr>
          <p:cNvPicPr>
            <a:picLocks noChangeAspect="1" noChangeArrowheads="1"/>
          </p:cNvPicPr>
          <p:nvPr/>
        </p:nvPicPr>
        <p:blipFill>
          <a:blip r:embed="rId2"/>
          <a:srcRect/>
          <a:stretch>
            <a:fillRect/>
          </a:stretch>
        </p:blipFill>
        <p:spPr bwMode="auto">
          <a:xfrm>
            <a:off x="8119110" y="2448560"/>
            <a:ext cx="198438" cy="1328738"/>
          </a:xfrm>
          <a:prstGeom prst="rect">
            <a:avLst/>
          </a:prstGeom>
          <a:noFill/>
        </p:spPr>
      </p:pic>
      <p:pic>
        <p:nvPicPr>
          <p:cNvPr id="38" name="Picture 76">
            <a:extLst>
              <a:ext uri="{FF2B5EF4-FFF2-40B4-BE49-F238E27FC236}">
                <a16:creationId xmlns:a16="http://schemas.microsoft.com/office/drawing/2014/main" id="{15B5EF3B-EBF3-4BC3-A980-7389FE13D660}"/>
              </a:ext>
            </a:extLst>
          </p:cNvPr>
          <p:cNvPicPr>
            <a:picLocks noChangeAspect="1" noChangeArrowheads="1"/>
          </p:cNvPicPr>
          <p:nvPr/>
        </p:nvPicPr>
        <p:blipFill>
          <a:blip r:embed="rId2"/>
          <a:srcRect/>
          <a:stretch>
            <a:fillRect/>
          </a:stretch>
        </p:blipFill>
        <p:spPr bwMode="auto">
          <a:xfrm>
            <a:off x="8315960" y="2448560"/>
            <a:ext cx="198438" cy="1328738"/>
          </a:xfrm>
          <a:prstGeom prst="rect">
            <a:avLst/>
          </a:prstGeom>
          <a:noFill/>
        </p:spPr>
      </p:pic>
      <p:pic>
        <p:nvPicPr>
          <p:cNvPr id="39" name="Picture 77">
            <a:extLst>
              <a:ext uri="{FF2B5EF4-FFF2-40B4-BE49-F238E27FC236}">
                <a16:creationId xmlns:a16="http://schemas.microsoft.com/office/drawing/2014/main" id="{B3E9AAE1-7C21-48F6-A900-6706366FAC2C}"/>
              </a:ext>
            </a:extLst>
          </p:cNvPr>
          <p:cNvPicPr>
            <a:picLocks noChangeAspect="1" noChangeArrowheads="1"/>
          </p:cNvPicPr>
          <p:nvPr/>
        </p:nvPicPr>
        <p:blipFill>
          <a:blip r:embed="rId2"/>
          <a:srcRect/>
          <a:stretch>
            <a:fillRect/>
          </a:stretch>
        </p:blipFill>
        <p:spPr bwMode="auto">
          <a:xfrm>
            <a:off x="6207760" y="2448560"/>
            <a:ext cx="198438" cy="1328738"/>
          </a:xfrm>
          <a:prstGeom prst="rect">
            <a:avLst/>
          </a:prstGeom>
          <a:noFill/>
        </p:spPr>
      </p:pic>
      <p:pic>
        <p:nvPicPr>
          <p:cNvPr id="40" name="Picture 78">
            <a:extLst>
              <a:ext uri="{FF2B5EF4-FFF2-40B4-BE49-F238E27FC236}">
                <a16:creationId xmlns:a16="http://schemas.microsoft.com/office/drawing/2014/main" id="{C37D47A1-7E7E-4C3F-A54F-B7764DA123BB}"/>
              </a:ext>
            </a:extLst>
          </p:cNvPr>
          <p:cNvPicPr>
            <a:picLocks noChangeAspect="1" noChangeArrowheads="1"/>
          </p:cNvPicPr>
          <p:nvPr/>
        </p:nvPicPr>
        <p:blipFill>
          <a:blip r:embed="rId2"/>
          <a:srcRect/>
          <a:stretch>
            <a:fillRect/>
          </a:stretch>
        </p:blipFill>
        <p:spPr bwMode="auto">
          <a:xfrm>
            <a:off x="6404610" y="2448560"/>
            <a:ext cx="198438" cy="1328738"/>
          </a:xfrm>
          <a:prstGeom prst="rect">
            <a:avLst/>
          </a:prstGeom>
          <a:noFill/>
        </p:spPr>
      </p:pic>
      <p:pic>
        <p:nvPicPr>
          <p:cNvPr id="41" name="Picture 79">
            <a:extLst>
              <a:ext uri="{FF2B5EF4-FFF2-40B4-BE49-F238E27FC236}">
                <a16:creationId xmlns:a16="http://schemas.microsoft.com/office/drawing/2014/main" id="{22B514A4-2B1C-4DC2-A26D-6868B7EB3257}"/>
              </a:ext>
            </a:extLst>
          </p:cNvPr>
          <p:cNvPicPr>
            <a:picLocks noChangeAspect="1" noChangeArrowheads="1"/>
          </p:cNvPicPr>
          <p:nvPr/>
        </p:nvPicPr>
        <p:blipFill>
          <a:blip r:embed="rId2"/>
          <a:srcRect/>
          <a:stretch>
            <a:fillRect/>
          </a:stretch>
        </p:blipFill>
        <p:spPr bwMode="auto">
          <a:xfrm>
            <a:off x="6601460" y="2448560"/>
            <a:ext cx="198438" cy="1328738"/>
          </a:xfrm>
          <a:prstGeom prst="rect">
            <a:avLst/>
          </a:prstGeom>
          <a:noFill/>
        </p:spPr>
      </p:pic>
      <p:pic>
        <p:nvPicPr>
          <p:cNvPr id="42" name="Picture 80">
            <a:extLst>
              <a:ext uri="{FF2B5EF4-FFF2-40B4-BE49-F238E27FC236}">
                <a16:creationId xmlns:a16="http://schemas.microsoft.com/office/drawing/2014/main" id="{EFB5307F-D13D-460D-9FE8-FEABFB4BE343}"/>
              </a:ext>
            </a:extLst>
          </p:cNvPr>
          <p:cNvPicPr>
            <a:picLocks noChangeAspect="1" noChangeArrowheads="1"/>
          </p:cNvPicPr>
          <p:nvPr/>
        </p:nvPicPr>
        <p:blipFill>
          <a:blip r:embed="rId2"/>
          <a:srcRect/>
          <a:stretch>
            <a:fillRect/>
          </a:stretch>
        </p:blipFill>
        <p:spPr bwMode="auto">
          <a:xfrm>
            <a:off x="6798310" y="2448560"/>
            <a:ext cx="198438" cy="1328738"/>
          </a:xfrm>
          <a:prstGeom prst="rect">
            <a:avLst/>
          </a:prstGeom>
          <a:noFill/>
        </p:spPr>
      </p:pic>
      <p:pic>
        <p:nvPicPr>
          <p:cNvPr id="43" name="Picture 81">
            <a:extLst>
              <a:ext uri="{FF2B5EF4-FFF2-40B4-BE49-F238E27FC236}">
                <a16:creationId xmlns:a16="http://schemas.microsoft.com/office/drawing/2014/main" id="{22424B6E-050B-43F6-8DED-0C966AA80942}"/>
              </a:ext>
            </a:extLst>
          </p:cNvPr>
          <p:cNvPicPr>
            <a:picLocks noChangeAspect="1" noChangeArrowheads="1"/>
          </p:cNvPicPr>
          <p:nvPr/>
        </p:nvPicPr>
        <p:blipFill>
          <a:blip r:embed="rId2"/>
          <a:srcRect/>
          <a:stretch>
            <a:fillRect/>
          </a:stretch>
        </p:blipFill>
        <p:spPr bwMode="auto">
          <a:xfrm>
            <a:off x="6995160" y="2448560"/>
            <a:ext cx="198438" cy="1328738"/>
          </a:xfrm>
          <a:prstGeom prst="rect">
            <a:avLst/>
          </a:prstGeom>
          <a:noFill/>
        </p:spPr>
      </p:pic>
    </p:spTree>
    <p:extLst>
      <p:ext uri="{BB962C8B-B14F-4D97-AF65-F5344CB8AC3E}">
        <p14:creationId xmlns:p14="http://schemas.microsoft.com/office/powerpoint/2010/main" val="247280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A008F-121B-439F-9A77-04F5FCA84393}"/>
              </a:ext>
            </a:extLst>
          </p:cNvPr>
          <p:cNvSpPr>
            <a:spLocks noGrp="1"/>
          </p:cNvSpPr>
          <p:nvPr>
            <p:ph type="title"/>
          </p:nvPr>
        </p:nvSpPr>
        <p:spPr/>
        <p:txBody>
          <a:bodyPr/>
          <a:lstStyle/>
          <a:p>
            <a:r>
              <a:rPr lang="fa-IR" dirty="0"/>
              <a:t>سیستم های اطلاعاتی</a:t>
            </a:r>
            <a:endParaRPr lang="en-US" dirty="0"/>
          </a:p>
        </p:txBody>
      </p:sp>
      <p:sp>
        <p:nvSpPr>
          <p:cNvPr id="3" name="Content Placeholder 2">
            <a:extLst>
              <a:ext uri="{FF2B5EF4-FFF2-40B4-BE49-F238E27FC236}">
                <a16:creationId xmlns:a16="http://schemas.microsoft.com/office/drawing/2014/main" id="{6E0B75E1-5D75-476E-A0FF-E31AB6F9E14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65732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3955</Words>
  <Application>Microsoft Office PowerPoint</Application>
  <PresentationFormat>Widescreen</PresentationFormat>
  <Paragraphs>383</Paragraphs>
  <Slides>50</Slides>
  <Notes>23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9" baseType="lpstr">
      <vt:lpstr>Arial</vt:lpstr>
      <vt:lpstr>Calibri</vt:lpstr>
      <vt:lpstr>Calibri Light</vt:lpstr>
      <vt:lpstr>Comic Sans MS</vt:lpstr>
      <vt:lpstr>Tahoma</vt:lpstr>
      <vt:lpstr>Times New Roman</vt:lpstr>
      <vt:lpstr>Wingdings</vt:lpstr>
      <vt:lpstr>Office Theme</vt:lpstr>
      <vt:lpstr>Visio</vt:lpstr>
      <vt:lpstr>مقدمه­ای بر هوش تجاری </vt:lpstr>
      <vt:lpstr>تاریخچه هوش تجاری</vt:lpstr>
      <vt:lpstr>هوش تجاری در یک نگاه کلی</vt:lpstr>
      <vt:lpstr>معماری هوش تجاری</vt:lpstr>
      <vt:lpstr>معماری هوش تجاری</vt:lpstr>
      <vt:lpstr>مثال کاربردی از هوش تجاری</vt:lpstr>
      <vt:lpstr>تعداد چوب کبریت‏ها چقدر است؟</vt:lpstr>
      <vt:lpstr>حالا تعداد چوب کبریت‏ها چقدر است؟</vt:lpstr>
      <vt:lpstr>سیستم های اطلاعاتی</vt:lpstr>
      <vt:lpstr>انواع سيستمهاي اطلاعاتي بر اساس سطوح سازماني</vt:lpstr>
      <vt:lpstr>انواع اصلي سيستمهاي اطلاعاتي</vt:lpstr>
      <vt:lpstr>انواع اصلي سيستمهاي اطلاعاتي</vt:lpstr>
      <vt:lpstr>سيستمهاي پردازش تراکنش (TPS)</vt:lpstr>
      <vt:lpstr>سيستمهاي پردازش تراکنش (TPS)</vt:lpstr>
      <vt:lpstr>سيستمهاي مبتني بر دانش (KWS)</vt:lpstr>
      <vt:lpstr>PowerPoint Presentation</vt:lpstr>
      <vt:lpstr>PowerPoint Presentation</vt:lpstr>
      <vt:lpstr>PowerPoint Presentation</vt:lpstr>
      <vt:lpstr>PowerPoint Presentation</vt:lpstr>
      <vt:lpstr>PowerPoint Presentation</vt:lpstr>
      <vt:lpstr>سيستمهاي پشتيبان تصميم (DSS)</vt:lpstr>
      <vt:lpstr>سيستمهاي پشتيبان تصميم (DSS)</vt:lpstr>
      <vt:lpstr>سيستمهاي پشتيبان تصميم (DSS)</vt:lpstr>
      <vt:lpstr>سيستمهاي پشتيبان تصميم (DSS)</vt:lpstr>
      <vt:lpstr>PowerPoint Presentation</vt:lpstr>
      <vt:lpstr>PowerPoint Presentation</vt:lpstr>
      <vt:lpstr>PowerPoint Presentation</vt:lpstr>
      <vt:lpstr>PowerPoint Presentation</vt:lpstr>
      <vt:lpstr>PowerPoint Presentation</vt:lpstr>
      <vt:lpstr>رابطه بين سيستمهاي اطلاعاتي</vt:lpstr>
      <vt:lpstr>5 فایدۀ مهم هوش تجاری برای کسب و کار شما</vt:lpstr>
      <vt:lpstr>5 فایدۀ مهم هوش تجاری برای کسب و کار شما</vt:lpstr>
      <vt:lpstr>5 فایدۀ مهم هوش تجاری برای کسب و کار شما</vt:lpstr>
      <vt:lpstr>5 فایدۀ مهم هوش تجاری برای کسب و کار شما</vt:lpstr>
      <vt:lpstr>5 فایدۀ مهم هوش تجاری برای کسب و کار شما</vt:lpstr>
      <vt:lpstr>دو بعد مهم هوش تجاری</vt:lpstr>
      <vt:lpstr>دو بعد مهم هوش تجاری</vt:lpstr>
      <vt:lpstr>داده ---&gt; اطلاعات --&gt; دانش --&gt; خرد و بينش</vt:lpstr>
      <vt:lpstr>داده ---&gt; اطلاعات --&gt; دانش --&gt; خرد و بينش</vt:lpstr>
      <vt:lpstr>داده ---&gt; اطلاعات --&gt; دانش --&gt; خرد و بينش</vt:lpstr>
      <vt:lpstr>داده ---&gt; اطلاعات --&gt; دانش --&gt; خرد و بينش</vt:lpstr>
      <vt:lpstr>چرا هوش تجاری ؟</vt:lpstr>
      <vt:lpstr>ضرورت استفاده از هوش تجاری در شرکت ها</vt:lpstr>
      <vt:lpstr>مسائل عمده در راهکار هوش تجاری</vt:lpstr>
      <vt:lpstr>ریسک‌های استراتژیکی هوش تجاری</vt:lpstr>
      <vt:lpstr>نقش فرهنگ سازمان</vt:lpstr>
      <vt:lpstr>مثال کاربردی از هوش تجاری</vt:lpstr>
      <vt:lpstr>مثال کاربردی از هوش تجاری</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tayebe ghanbari</dc:creator>
  <cp:lastModifiedBy>tayebe ghanbari</cp:lastModifiedBy>
  <cp:revision>36</cp:revision>
  <dcterms:created xsi:type="dcterms:W3CDTF">2019-03-18T09:05:29Z</dcterms:created>
  <dcterms:modified xsi:type="dcterms:W3CDTF">2019-04-22T18:45:28Z</dcterms:modified>
</cp:coreProperties>
</file>