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94" r:id="rId3"/>
    <p:sldId id="295" r:id="rId4"/>
    <p:sldId id="296" r:id="rId5"/>
    <p:sldId id="297" r:id="rId6"/>
    <p:sldId id="298" r:id="rId7"/>
    <p:sldId id="299" r:id="rId8"/>
    <p:sldId id="301" r:id="rId9"/>
    <p:sldId id="302" r:id="rId10"/>
    <p:sldId id="303" r:id="rId11"/>
    <p:sldId id="300" r:id="rId12"/>
    <p:sldId id="304" r:id="rId13"/>
    <p:sldId id="290" r:id="rId14"/>
    <p:sldId id="288" r:id="rId15"/>
    <p:sldId id="278" r:id="rId16"/>
    <p:sldId id="282" r:id="rId17"/>
    <p:sldId id="293" r:id="rId18"/>
    <p:sldId id="291" r:id="rId19"/>
    <p:sldId id="292" r:id="rId20"/>
    <p:sldId id="279" r:id="rId21"/>
    <p:sldId id="280" r:id="rId22"/>
    <p:sldId id="281" r:id="rId23"/>
    <p:sldId id="283" r:id="rId24"/>
    <p:sldId id="284" r:id="rId25"/>
    <p:sldId id="285" r:id="rId26"/>
    <p:sldId id="286" r:id="rId27"/>
    <p:sldId id="28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9245" autoAdjust="0"/>
  </p:normalViewPr>
  <p:slideViewPr>
    <p:cSldViewPr snapToGrid="0">
      <p:cViewPr varScale="1">
        <p:scale>
          <a:sx n="50" d="100"/>
          <a:sy n="50" d="100"/>
        </p:scale>
        <p:origin x="15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442EF5-92E1-4953-B181-5E1C845BF9C1}" type="datetimeFigureOut">
              <a:rPr lang="en-US" smtClean="0"/>
              <a:t>4/27/2019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552325-C784-4BB3-A106-3FB6B9F3F763}" type="slidenum">
              <a:rPr lang="en-US" smtClean="0"/>
              <a:t>‹#›</a:t>
            </a:fld>
            <a:endParaRPr lang="en-US"/>
          </a:p>
        </p:txBody>
      </p:sp>
    </p:spTree>
    <p:extLst>
      <p:ext uri="{BB962C8B-B14F-4D97-AF65-F5344CB8AC3E}">
        <p14:creationId xmlns:p14="http://schemas.microsoft.com/office/powerpoint/2010/main" val="3077502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motamem.org/%D9%85%D8%B4%D8%AA%D8%B1%DB%8C-%D8%B1%D8%A7%D8%BA%D8%A8-%D8%AA%D9%88%D9%84%DB%8C%D8%AF-lead-%D8%AF%D8%B1-%D8%A8%D8%A7%D8%B2%D8%A7%D8%B1%DB%8C%D8%A7%D8%A8%DB%8C/"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fa-IR" dirty="0"/>
          </a:p>
        </p:txBody>
      </p:sp>
      <p:sp>
        <p:nvSpPr>
          <p:cNvPr id="4" name="Slide Number Placeholder 3"/>
          <p:cNvSpPr>
            <a:spLocks noGrp="1"/>
          </p:cNvSpPr>
          <p:nvPr>
            <p:ph type="sldNum" sz="quarter" idx="5"/>
          </p:nvPr>
        </p:nvSpPr>
        <p:spPr/>
        <p:txBody>
          <a:bodyPr/>
          <a:lstStyle/>
          <a:p>
            <a:fld id="{50552325-C784-4BB3-A106-3FB6B9F3F763}" type="slidenum">
              <a:rPr lang="en-US" smtClean="0"/>
              <a:t>1</a:t>
            </a:fld>
            <a:endParaRPr lang="en-US"/>
          </a:p>
        </p:txBody>
      </p:sp>
    </p:spTree>
    <p:extLst>
      <p:ext uri="{BB962C8B-B14F-4D97-AF65-F5344CB8AC3E}">
        <p14:creationId xmlns:p14="http://schemas.microsoft.com/office/powerpoint/2010/main" val="37275803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1"/>
            <a:r>
              <a:rPr lang="fa-IR" sz="1200" b="0" i="0" kern="1200" dirty="0">
                <a:solidFill>
                  <a:schemeClr val="tx1"/>
                </a:solidFill>
                <a:effectLst/>
                <a:latin typeface="+mn-lt"/>
                <a:ea typeface="+mn-ea"/>
                <a:cs typeface="+mn-cs"/>
              </a:rPr>
              <a:t>متریک و معیار عناصری هستند که در این مقاله زیاد در مورد آن‌ها صحبت کردیم. حال می‌خواهیم تفاوت این ۲ عنصر را بیان کنیم:</a:t>
            </a:r>
          </a:p>
          <a:p>
            <a:pPr rtl="1"/>
            <a:r>
              <a:rPr lang="fa-IR" sz="1200" b="1" i="0" kern="1200" dirty="0">
                <a:solidFill>
                  <a:schemeClr val="tx1"/>
                </a:solidFill>
                <a:effectLst/>
                <a:latin typeface="+mn-lt"/>
                <a:ea typeface="+mn-ea"/>
                <a:cs typeface="+mn-cs"/>
              </a:rPr>
              <a:t>تعریف متریک:</a:t>
            </a:r>
            <a:r>
              <a:rPr lang="fa-IR" sz="1200" b="0" i="0" kern="1200" dirty="0">
                <a:solidFill>
                  <a:schemeClr val="tx1"/>
                </a:solidFill>
                <a:effectLst/>
                <a:latin typeface="+mn-lt"/>
                <a:ea typeface="+mn-ea"/>
                <a:cs typeface="+mn-cs"/>
              </a:rPr>
              <a:t> متریک یک معیار قابل اندازه‌گیری است که برای ارزیابی و پیگیری یک فرآیند خاص مورد استفاده قرار می‌گیرد.</a:t>
            </a:r>
          </a:p>
          <a:p>
            <a:pPr rtl="1"/>
            <a:r>
              <a:rPr lang="fa-IR" sz="1200" b="1" i="0" kern="1200" dirty="0">
                <a:solidFill>
                  <a:schemeClr val="tx1"/>
                </a:solidFill>
                <a:effectLst/>
                <a:latin typeface="+mn-lt"/>
                <a:ea typeface="+mn-ea"/>
                <a:cs typeface="+mn-cs"/>
              </a:rPr>
              <a:t>تعریف معیار:</a:t>
            </a:r>
            <a:r>
              <a:rPr lang="fa-IR" sz="1200" b="0" i="0" kern="1200" dirty="0">
                <a:solidFill>
                  <a:schemeClr val="tx1"/>
                </a:solidFill>
                <a:effectLst/>
                <a:latin typeface="+mn-lt"/>
                <a:ea typeface="+mn-ea"/>
                <a:cs typeface="+mn-cs"/>
              </a:rPr>
              <a:t> معیارها اعداد یا ارزش‌هایی هستند که می‌توانند جمع زده شوند یا میانگین گرفته شوند. مانند فروش، فاصله، مدت زمان، دما و وزن.</a:t>
            </a:r>
          </a:p>
          <a:p>
            <a:pPr rtl="1"/>
            <a:r>
              <a:rPr lang="fa-IR" sz="1200" b="1" i="0" kern="1200" dirty="0">
                <a:solidFill>
                  <a:schemeClr val="tx1"/>
                </a:solidFill>
                <a:effectLst/>
                <a:latin typeface="+mn-lt"/>
                <a:ea typeface="+mn-ea"/>
                <a:cs typeface="+mn-cs"/>
              </a:rPr>
              <a:t>تفاوت:</a:t>
            </a:r>
            <a:r>
              <a:rPr lang="fa-IR" sz="1200" b="0" i="0" kern="1200" dirty="0">
                <a:solidFill>
                  <a:schemeClr val="tx1"/>
                </a:solidFill>
                <a:effectLst/>
                <a:latin typeface="+mn-lt"/>
                <a:ea typeface="+mn-ea"/>
                <a:cs typeface="+mn-cs"/>
              </a:rPr>
              <a:t> معیار، یک اصل بنیادی یا یک اصطلاح خاص است. یک متریک می‌تواند از یک یا تعداد بیشتری معیار تشکیل شود. به همین دلیل لغت متریک، هدف و عملکرد دقیق‌تری دارد.</a:t>
            </a:r>
          </a:p>
          <a:p>
            <a:endParaRPr lang="en-US" dirty="0"/>
          </a:p>
        </p:txBody>
      </p:sp>
      <p:sp>
        <p:nvSpPr>
          <p:cNvPr id="4" name="Slide Number Placeholder 3"/>
          <p:cNvSpPr>
            <a:spLocks noGrp="1"/>
          </p:cNvSpPr>
          <p:nvPr>
            <p:ph type="sldNum" sz="quarter" idx="5"/>
          </p:nvPr>
        </p:nvSpPr>
        <p:spPr/>
        <p:txBody>
          <a:bodyPr/>
          <a:lstStyle/>
          <a:p>
            <a:fld id="{50552325-C784-4BB3-A106-3FB6B9F3F763}" type="slidenum">
              <a:rPr lang="en-US" smtClean="0"/>
              <a:t>12</a:t>
            </a:fld>
            <a:endParaRPr lang="en-US"/>
          </a:p>
        </p:txBody>
      </p:sp>
    </p:spTree>
    <p:extLst>
      <p:ext uri="{BB962C8B-B14F-4D97-AF65-F5344CB8AC3E}">
        <p14:creationId xmlns:p14="http://schemas.microsoft.com/office/powerpoint/2010/main" val="1583809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fontAlgn="base"/>
            <a:r>
              <a:rPr lang="fa-IR" sz="1200" b="0" i="0" kern="1200" dirty="0">
                <a:solidFill>
                  <a:schemeClr val="tx1"/>
                </a:solidFill>
                <a:effectLst/>
                <a:latin typeface="+mn-lt"/>
                <a:ea typeface="+mn-ea"/>
                <a:cs typeface="+mn-cs"/>
              </a:rPr>
              <a:t>امروزه بسیاری از شرکت‌ها با شاخص‌های نادرست کار‌‌می‌نمایند، و بسیاری نیز به‌اشتباه این شاخص‌ها را </a:t>
            </a:r>
            <a:r>
              <a:rPr lang="fa-IR" sz="1200" b="1" i="0" kern="1200" dirty="0">
                <a:solidFill>
                  <a:schemeClr val="tx1"/>
                </a:solidFill>
                <a:effectLst/>
                <a:latin typeface="+mn-lt"/>
                <a:ea typeface="+mn-ea"/>
                <a:cs typeface="+mn-cs"/>
              </a:rPr>
              <a:t>شاخص‌های کلیدی عملکرد</a:t>
            </a:r>
            <a:r>
              <a:rPr lang="fa-IR" sz="1200" b="0" i="0" kern="1200" dirty="0">
                <a:solidFill>
                  <a:schemeClr val="tx1"/>
                </a:solidFill>
                <a:effectLst/>
                <a:latin typeface="+mn-lt"/>
                <a:ea typeface="+mn-ea"/>
                <a:cs typeface="+mn-cs"/>
              </a:rPr>
              <a:t> نام‌گذاری نموده‌اند. سازمان‌های اندکی را خواهید یافت که از شاخص های کلیدی عملکرد مناسب و صحیح استفاده ‌نمایند . علت این است‌که تعداد اندکی از سازمان‌ها ،رهبران تجاری، نویسندگان، مشاوران توانسته اند مفهوم واقعی </a:t>
            </a:r>
            <a:r>
              <a:rPr lang="fa-IR" sz="1200" b="1" i="0" kern="1200" dirty="0">
                <a:solidFill>
                  <a:schemeClr val="tx1"/>
                </a:solidFill>
                <a:effectLst/>
                <a:latin typeface="+mn-lt"/>
                <a:ea typeface="+mn-ea"/>
                <a:cs typeface="+mn-cs"/>
              </a:rPr>
              <a:t>شاخص های کلیدی عملکرد</a:t>
            </a:r>
            <a:r>
              <a:rPr lang="fa-IR" sz="1200" b="0" i="0" kern="1200" dirty="0">
                <a:solidFill>
                  <a:schemeClr val="tx1"/>
                </a:solidFill>
                <a:effectLst/>
                <a:latin typeface="+mn-lt"/>
                <a:ea typeface="+mn-ea"/>
                <a:cs typeface="+mn-cs"/>
              </a:rPr>
              <a:t> را به‌درستی درک‌نمایند.</a:t>
            </a:r>
          </a:p>
          <a:p>
            <a:pPr algn="r" rtl="1" fontAlgn="base"/>
            <a:r>
              <a:rPr lang="fa-IR" sz="1200" b="1" i="0" kern="1200" dirty="0">
                <a:solidFill>
                  <a:schemeClr val="tx1"/>
                </a:solidFill>
                <a:effectLst/>
                <a:latin typeface="+mn-lt"/>
                <a:ea typeface="+mn-ea"/>
                <a:cs typeface="+mn-cs"/>
              </a:rPr>
              <a:t>سنجه‌های عملکردی</a:t>
            </a:r>
            <a:r>
              <a:rPr lang="fa-IR" sz="1200" b="0" i="0" kern="1200" dirty="0">
                <a:solidFill>
                  <a:schemeClr val="tx1"/>
                </a:solidFill>
                <a:effectLst/>
                <a:latin typeface="+mn-lt"/>
                <a:ea typeface="+mn-ea"/>
                <a:cs typeface="+mn-cs"/>
              </a:rPr>
              <a:t>، به سه‌دسته زیر تقسیم می‌گردند: </a:t>
            </a:r>
          </a:p>
          <a:p>
            <a:pPr algn="r" rtl="1"/>
            <a:endParaRPr lang="en-US" dirty="0"/>
          </a:p>
          <a:p>
            <a:pPr algn="r" rtl="1"/>
            <a:endParaRPr lang="fa-IR" dirty="0"/>
          </a:p>
        </p:txBody>
      </p:sp>
      <p:sp>
        <p:nvSpPr>
          <p:cNvPr id="4" name="Slide Number Placeholder 3"/>
          <p:cNvSpPr>
            <a:spLocks noGrp="1"/>
          </p:cNvSpPr>
          <p:nvPr>
            <p:ph type="sldNum" sz="quarter" idx="5"/>
          </p:nvPr>
        </p:nvSpPr>
        <p:spPr/>
        <p:txBody>
          <a:bodyPr/>
          <a:lstStyle/>
          <a:p>
            <a:fld id="{50552325-C784-4BB3-A106-3FB6B9F3F763}" type="slidenum">
              <a:rPr lang="en-US" smtClean="0"/>
              <a:t>13</a:t>
            </a:fld>
            <a:endParaRPr lang="en-US"/>
          </a:p>
        </p:txBody>
      </p:sp>
    </p:spTree>
    <p:extLst>
      <p:ext uri="{BB962C8B-B14F-4D97-AF65-F5344CB8AC3E}">
        <p14:creationId xmlns:p14="http://schemas.microsoft.com/office/powerpoint/2010/main" val="3216135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fa-IR" dirty="0"/>
          </a:p>
        </p:txBody>
      </p:sp>
      <p:sp>
        <p:nvSpPr>
          <p:cNvPr id="4" name="Slide Number Placeholder 3"/>
          <p:cNvSpPr>
            <a:spLocks noGrp="1"/>
          </p:cNvSpPr>
          <p:nvPr>
            <p:ph type="sldNum" sz="quarter" idx="5"/>
          </p:nvPr>
        </p:nvSpPr>
        <p:spPr/>
        <p:txBody>
          <a:bodyPr/>
          <a:lstStyle/>
          <a:p>
            <a:fld id="{50552325-C784-4BB3-A106-3FB6B9F3F763}" type="slidenum">
              <a:rPr lang="en-US" smtClean="0"/>
              <a:t>14</a:t>
            </a:fld>
            <a:endParaRPr lang="en-US"/>
          </a:p>
        </p:txBody>
      </p:sp>
    </p:spTree>
    <p:extLst>
      <p:ext uri="{BB962C8B-B14F-4D97-AF65-F5344CB8AC3E}">
        <p14:creationId xmlns:p14="http://schemas.microsoft.com/office/powerpoint/2010/main" val="24044430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sz="1200" b="0" i="0" kern="1200" dirty="0">
                <a:solidFill>
                  <a:schemeClr val="tx1"/>
                </a:solidFill>
                <a:effectLst/>
                <a:latin typeface="+mn-lt"/>
                <a:ea typeface="+mn-ea"/>
                <a:cs typeface="+mn-cs"/>
              </a:rPr>
              <a:t>KPI </a:t>
            </a:r>
            <a:r>
              <a:rPr lang="fa-IR" sz="1200" b="0" i="0" kern="1200" dirty="0">
                <a:solidFill>
                  <a:schemeClr val="tx1"/>
                </a:solidFill>
                <a:effectLst/>
                <a:latin typeface="+mn-lt"/>
                <a:ea typeface="+mn-ea"/>
                <a:cs typeface="+mn-cs"/>
              </a:rPr>
              <a:t>روشی برای سنجش میزان خوب بودن عملکرد افراد و یا در سطح کلان‌تر میزان خوب بودن عملکرد سازمان و یا یک واحد سازمانی است. </a:t>
            </a:r>
            <a:r>
              <a:rPr lang="en-US" sz="1200" b="0" i="0" kern="1200" dirty="0">
                <a:solidFill>
                  <a:schemeClr val="tx1"/>
                </a:solidFill>
                <a:effectLst/>
                <a:latin typeface="+mn-lt"/>
                <a:ea typeface="+mn-ea"/>
                <a:cs typeface="+mn-cs"/>
              </a:rPr>
              <a:t>KPI </a:t>
            </a:r>
            <a:r>
              <a:rPr lang="fa-IR" sz="1200" b="0" i="0" kern="1200" dirty="0">
                <a:solidFill>
                  <a:schemeClr val="tx1"/>
                </a:solidFill>
                <a:effectLst/>
                <a:latin typeface="+mn-lt"/>
                <a:ea typeface="+mn-ea"/>
                <a:cs typeface="+mn-cs"/>
              </a:rPr>
              <a:t>مخفف کلمه </a:t>
            </a:r>
            <a:r>
              <a:rPr lang="en-US" sz="1200" b="0" i="0" kern="1200" dirty="0">
                <a:solidFill>
                  <a:schemeClr val="tx1"/>
                </a:solidFill>
                <a:effectLst/>
                <a:latin typeface="+mn-lt"/>
                <a:ea typeface="+mn-ea"/>
                <a:cs typeface="+mn-cs"/>
              </a:rPr>
              <a:t>Key Performance Indicator </a:t>
            </a:r>
            <a:r>
              <a:rPr lang="fa-IR" sz="1200" b="0" i="0" kern="1200" dirty="0">
                <a:solidFill>
                  <a:schemeClr val="tx1"/>
                </a:solidFill>
                <a:effectLst/>
                <a:latin typeface="+mn-lt"/>
                <a:ea typeface="+mn-ea"/>
                <a:cs typeface="+mn-cs"/>
              </a:rPr>
              <a:t>و به معنای شاخص کلیدی عملکرد می‌باشد.</a:t>
            </a:r>
          </a:p>
          <a:p>
            <a:pPr algn="r" rtl="1"/>
            <a:r>
              <a:rPr lang="fa-IR" sz="1200" b="0" i="0" kern="1200" dirty="0">
                <a:solidFill>
                  <a:schemeClr val="tx1"/>
                </a:solidFill>
                <a:effectLst/>
                <a:latin typeface="+mn-lt"/>
                <a:ea typeface="+mn-ea"/>
                <a:cs typeface="+mn-cs"/>
              </a:rPr>
              <a:t>شاخص </a:t>
            </a:r>
            <a:r>
              <a:rPr lang="en-US" sz="1200" b="0" i="0" kern="1200" dirty="0">
                <a:solidFill>
                  <a:schemeClr val="tx1"/>
                </a:solidFill>
                <a:effectLst/>
                <a:latin typeface="+mn-lt"/>
                <a:ea typeface="+mn-ea"/>
                <a:cs typeface="+mn-cs"/>
              </a:rPr>
              <a:t>KPI </a:t>
            </a:r>
            <a:r>
              <a:rPr lang="fa-IR" sz="1200" b="0" i="0" kern="1200" dirty="0">
                <a:solidFill>
                  <a:schemeClr val="tx1"/>
                </a:solidFill>
                <a:effectLst/>
                <a:latin typeface="+mn-lt"/>
                <a:ea typeface="+mn-ea"/>
                <a:cs typeface="+mn-cs"/>
              </a:rPr>
              <a:t>برای تمامی صنایع ، سازمان‌ها و حتی کارهای شخصی می‌تواند استفاده شود. این شاخص باید در دوره‌های زمانی مشخص ارزیابی شود و با معیارهای عملکرد در زمان گذشته مورد مقایسه قرار بگیرد.</a:t>
            </a:r>
          </a:p>
          <a:p>
            <a:pPr algn="r" rtl="1"/>
            <a:endParaRPr lang="fa-IR" sz="1200" b="0" i="0" kern="1200" dirty="0">
              <a:solidFill>
                <a:schemeClr val="tx1"/>
              </a:solidFill>
              <a:effectLst/>
              <a:latin typeface="+mn-lt"/>
              <a:ea typeface="+mn-ea"/>
              <a:cs typeface="+mn-cs"/>
            </a:endParaRPr>
          </a:p>
          <a:p>
            <a:pPr algn="r" rtl="1"/>
            <a:r>
              <a:rPr lang="fa-IR" sz="1200" b="0" i="0" kern="1200" dirty="0">
                <a:solidFill>
                  <a:schemeClr val="tx1"/>
                </a:solidFill>
                <a:effectLst/>
                <a:latin typeface="+mn-lt"/>
                <a:ea typeface="+mn-ea"/>
                <a:cs typeface="+mn-cs"/>
              </a:rPr>
              <a:t>به طور ساده می‌توان گفت که </a:t>
            </a:r>
            <a:r>
              <a:rPr lang="en-US" sz="1200" b="0" i="0" kern="1200" dirty="0">
                <a:solidFill>
                  <a:schemeClr val="tx1"/>
                </a:solidFill>
                <a:effectLst/>
                <a:latin typeface="+mn-lt"/>
                <a:ea typeface="+mn-ea"/>
                <a:cs typeface="+mn-cs"/>
              </a:rPr>
              <a:t>KPI </a:t>
            </a:r>
            <a:r>
              <a:rPr lang="fa-IR" sz="1200" b="0" i="0" kern="1200" dirty="0">
                <a:solidFill>
                  <a:schemeClr val="tx1"/>
                </a:solidFill>
                <a:effectLst/>
                <a:latin typeface="+mn-lt"/>
                <a:ea typeface="+mn-ea"/>
                <a:cs typeface="+mn-cs"/>
              </a:rPr>
              <a:t>روشی برای سنجش میزان خوب بودن عملکرد افراد و یا در سطح کلان‌تر میزان خوب بودن عملکرد سازمان و یا یک واحد سازمانی است. </a:t>
            </a:r>
            <a:r>
              <a:rPr lang="en-US" sz="1200" b="0" i="0" kern="1200" dirty="0">
                <a:solidFill>
                  <a:schemeClr val="tx1"/>
                </a:solidFill>
                <a:effectLst/>
                <a:latin typeface="+mn-lt"/>
                <a:ea typeface="+mn-ea"/>
                <a:cs typeface="+mn-cs"/>
              </a:rPr>
              <a:t>KPI </a:t>
            </a:r>
            <a:r>
              <a:rPr lang="fa-IR" sz="1200" b="0" i="0" kern="1200" dirty="0">
                <a:solidFill>
                  <a:schemeClr val="tx1"/>
                </a:solidFill>
                <a:effectLst/>
                <a:latin typeface="+mn-lt"/>
                <a:ea typeface="+mn-ea"/>
                <a:cs typeface="+mn-cs"/>
              </a:rPr>
              <a:t>مخفف کلمه </a:t>
            </a:r>
            <a:r>
              <a:rPr lang="en-US" sz="1200" b="1" i="0" kern="1200" dirty="0">
                <a:solidFill>
                  <a:schemeClr val="tx1"/>
                </a:solidFill>
                <a:effectLst/>
                <a:latin typeface="+mn-lt"/>
                <a:ea typeface="+mn-ea"/>
                <a:cs typeface="+mn-cs"/>
              </a:rPr>
              <a:t>K</a:t>
            </a:r>
            <a:r>
              <a:rPr lang="en-US" sz="1200" b="0" i="0" kern="1200" dirty="0">
                <a:solidFill>
                  <a:schemeClr val="tx1"/>
                </a:solidFill>
                <a:effectLst/>
                <a:latin typeface="+mn-lt"/>
                <a:ea typeface="+mn-ea"/>
                <a:cs typeface="+mn-cs"/>
              </a:rPr>
              <a:t>ey </a:t>
            </a:r>
            <a:r>
              <a:rPr lang="en-US" sz="1200" b="1" i="0" kern="1200" dirty="0">
                <a:solidFill>
                  <a:schemeClr val="tx1"/>
                </a:solidFill>
                <a:effectLst/>
                <a:latin typeface="+mn-lt"/>
                <a:ea typeface="+mn-ea"/>
                <a:cs typeface="+mn-cs"/>
              </a:rPr>
              <a:t>P</a:t>
            </a:r>
            <a:r>
              <a:rPr lang="en-US" sz="1200" b="0" i="0" kern="1200" dirty="0">
                <a:solidFill>
                  <a:schemeClr val="tx1"/>
                </a:solidFill>
                <a:effectLst/>
                <a:latin typeface="+mn-lt"/>
                <a:ea typeface="+mn-ea"/>
                <a:cs typeface="+mn-cs"/>
              </a:rPr>
              <a:t>erformance</a:t>
            </a:r>
            <a:r>
              <a:rPr lang="en-US" sz="1200" b="1" i="0" kern="1200" dirty="0">
                <a:solidFill>
                  <a:schemeClr val="tx1"/>
                </a:solidFill>
                <a:effectLst/>
                <a:latin typeface="+mn-lt"/>
                <a:ea typeface="+mn-ea"/>
                <a:cs typeface="+mn-cs"/>
              </a:rPr>
              <a:t> I</a:t>
            </a:r>
            <a:r>
              <a:rPr lang="en-US" sz="1200" b="0" i="0" kern="1200" dirty="0">
                <a:solidFill>
                  <a:schemeClr val="tx1"/>
                </a:solidFill>
                <a:effectLst/>
                <a:latin typeface="+mn-lt"/>
                <a:ea typeface="+mn-ea"/>
                <a:cs typeface="+mn-cs"/>
              </a:rPr>
              <a:t>ndicator </a:t>
            </a:r>
            <a:r>
              <a:rPr lang="fa-IR" sz="1200" b="0" i="0" kern="1200" dirty="0">
                <a:solidFill>
                  <a:schemeClr val="tx1"/>
                </a:solidFill>
                <a:effectLst/>
                <a:latin typeface="+mn-lt"/>
                <a:ea typeface="+mn-ea"/>
                <a:cs typeface="+mn-cs"/>
              </a:rPr>
              <a:t>و به معنای شاخص کلیدی عملکرد می‌باشد. </a:t>
            </a:r>
            <a:r>
              <a:rPr lang="en-US" sz="1200" b="0" i="0" kern="1200" dirty="0">
                <a:solidFill>
                  <a:schemeClr val="tx1"/>
                </a:solidFill>
                <a:effectLst/>
                <a:latin typeface="+mn-lt"/>
                <a:ea typeface="+mn-ea"/>
                <a:cs typeface="+mn-cs"/>
              </a:rPr>
              <a:t>KPI</a:t>
            </a:r>
            <a:r>
              <a:rPr lang="fa-IR" sz="1200" b="0" i="0" kern="1200" dirty="0">
                <a:solidFill>
                  <a:schemeClr val="tx1"/>
                </a:solidFill>
                <a:effectLst/>
                <a:latin typeface="+mn-lt"/>
                <a:ea typeface="+mn-ea"/>
                <a:cs typeface="+mn-cs"/>
              </a:rPr>
              <a:t>به ما در درک میزان خوب بودن عملکرد سازمان، واحد سازمانی و افراد در مقایسه با اهداف کمی و کیفی راهبردی تعریف شده برای هر یک کمک خواهد کرد.</a:t>
            </a:r>
          </a:p>
          <a:p>
            <a:pPr algn="r" rtl="1"/>
            <a:endParaRPr lang="fa-IR" sz="1200" b="0" i="0" kern="1200" dirty="0">
              <a:solidFill>
                <a:schemeClr val="tx1"/>
              </a:solidFill>
              <a:effectLst/>
              <a:latin typeface="+mn-lt"/>
              <a:ea typeface="+mn-ea"/>
              <a:cs typeface="+mn-cs"/>
            </a:endParaRPr>
          </a:p>
          <a:p>
            <a:pPr algn="r" rtl="1"/>
            <a:endParaRPr lang="fa-IR"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0552325-C784-4BB3-A106-3FB6B9F3F763}" type="slidenum">
              <a:rPr lang="en-US" smtClean="0"/>
              <a:t>15</a:t>
            </a:fld>
            <a:endParaRPr lang="en-US"/>
          </a:p>
        </p:txBody>
      </p:sp>
    </p:spTree>
    <p:extLst>
      <p:ext uri="{BB962C8B-B14F-4D97-AF65-F5344CB8AC3E}">
        <p14:creationId xmlns:p14="http://schemas.microsoft.com/office/powerpoint/2010/main" val="24513258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sz="1200" b="0" i="0" kern="1200" dirty="0">
                <a:solidFill>
                  <a:schemeClr val="tx1"/>
                </a:solidFill>
                <a:effectLst/>
                <a:latin typeface="+mn-lt"/>
                <a:ea typeface="+mn-ea"/>
                <a:cs typeface="+mn-cs"/>
              </a:rPr>
              <a:t>در اینجا با ارائه یک مثال ساده، به شما در درک مفهوم </a:t>
            </a:r>
            <a:r>
              <a:rPr lang="en-US" sz="1200" b="0" i="0" kern="1200" dirty="0">
                <a:solidFill>
                  <a:schemeClr val="tx1"/>
                </a:solidFill>
                <a:effectLst/>
                <a:latin typeface="+mn-lt"/>
                <a:ea typeface="+mn-ea"/>
                <a:cs typeface="+mn-cs"/>
              </a:rPr>
              <a:t>KPI </a:t>
            </a:r>
            <a:r>
              <a:rPr lang="fa-IR" sz="1200" b="0" i="0" kern="1200" dirty="0">
                <a:solidFill>
                  <a:schemeClr val="tx1"/>
                </a:solidFill>
                <a:effectLst/>
                <a:latin typeface="+mn-lt"/>
                <a:ea typeface="+mn-ea"/>
                <a:cs typeface="+mn-cs"/>
              </a:rPr>
              <a:t>کمک خواهیم کرد. یک کشتی را در نظر بگیرید که می‌خواهد تعدادی مسافر از شهر </a:t>
            </a:r>
            <a:r>
              <a:rPr lang="en-US" sz="1200" b="0" i="0" kern="1200" dirty="0">
                <a:solidFill>
                  <a:schemeClr val="tx1"/>
                </a:solidFill>
                <a:effectLst/>
                <a:latin typeface="+mn-lt"/>
                <a:ea typeface="+mn-ea"/>
                <a:cs typeface="+mn-cs"/>
              </a:rPr>
              <a:t>A </a:t>
            </a:r>
            <a:r>
              <a:rPr lang="fa-IR" sz="1200" b="0" i="0" kern="1200" dirty="0">
                <a:solidFill>
                  <a:schemeClr val="tx1"/>
                </a:solidFill>
                <a:effectLst/>
                <a:latin typeface="+mn-lt"/>
                <a:ea typeface="+mn-ea"/>
                <a:cs typeface="+mn-cs"/>
              </a:rPr>
              <a:t>به شهر </a:t>
            </a:r>
            <a:r>
              <a:rPr lang="en-US" sz="1200" b="0" i="0" kern="1200" dirty="0">
                <a:solidFill>
                  <a:schemeClr val="tx1"/>
                </a:solidFill>
                <a:effectLst/>
                <a:latin typeface="+mn-lt"/>
                <a:ea typeface="+mn-ea"/>
                <a:cs typeface="+mn-cs"/>
              </a:rPr>
              <a:t>B </a:t>
            </a:r>
            <a:r>
              <a:rPr lang="fa-IR" sz="1200" b="0" i="0" kern="1200" dirty="0">
                <a:solidFill>
                  <a:schemeClr val="tx1"/>
                </a:solidFill>
                <a:effectLst/>
                <a:latin typeface="+mn-lt"/>
                <a:ea typeface="+mn-ea"/>
                <a:cs typeface="+mn-cs"/>
              </a:rPr>
              <a:t>ببرد. هدف این سفر، رساندن مسافرین و تعدادی محموله‌های باری ظرف مدت 10 روز می‌باشد. در گام اول، کاپیتان و خدمه کشتی نیاز به اطلاعاتی پیرامون ناوبری کشتی خواهند داشت تا بتوانند برنامه و نقشه راه سفر خود را همسو با آن طرح‌ریزی نمایند. در این مثال </a:t>
            </a:r>
            <a:r>
              <a:rPr lang="en-US" sz="1200" b="0" i="0" kern="1200" dirty="0">
                <a:solidFill>
                  <a:schemeClr val="tx1"/>
                </a:solidFill>
                <a:effectLst/>
                <a:latin typeface="+mn-lt"/>
                <a:ea typeface="+mn-ea"/>
                <a:cs typeface="+mn-cs"/>
              </a:rPr>
              <a:t>KPI </a:t>
            </a:r>
            <a:r>
              <a:rPr lang="fa-IR" sz="1200" b="0" i="0" kern="1200" dirty="0">
                <a:solidFill>
                  <a:schemeClr val="tx1"/>
                </a:solidFill>
                <a:effectLst/>
                <a:latin typeface="+mn-lt"/>
                <a:ea typeface="+mn-ea"/>
                <a:cs typeface="+mn-cs"/>
              </a:rPr>
              <a:t>مفید می‌تواند داده‌های مکانی </a:t>
            </a:r>
            <a:r>
              <a:rPr lang="en-US" sz="1200" b="0" i="0" kern="1200" dirty="0">
                <a:solidFill>
                  <a:schemeClr val="tx1"/>
                </a:solidFill>
                <a:effectLst/>
                <a:latin typeface="+mn-lt"/>
                <a:ea typeface="+mn-ea"/>
                <a:cs typeface="+mn-cs"/>
              </a:rPr>
              <a:t>GPS، </a:t>
            </a:r>
            <a:r>
              <a:rPr lang="fa-IR" sz="1200" b="0" i="0" kern="1200" dirty="0">
                <a:solidFill>
                  <a:schemeClr val="tx1"/>
                </a:solidFill>
                <a:effectLst/>
                <a:latin typeface="+mn-lt"/>
                <a:ea typeface="+mn-ea"/>
                <a:cs typeface="+mn-cs"/>
              </a:rPr>
              <a:t>سرعت متوسط، سطوح سوخت کشتی، اطلاعات آب و هوایی و … باشد. این شاخص‌ها به تیم کمک خواهد کرد که وضعیت خود را درک کنند و بدانند که آیا همسو با برنامه ارائه شده برای سفر در حرکتند یا خیر و نیز به آنها کمک خواهد کرد تا بتوانند تصمیمات مقتضی را پیرامون ادامه سفر اخذ نمایند.</a:t>
            </a:r>
          </a:p>
          <a:p>
            <a:pPr algn="r" rtl="1"/>
            <a:r>
              <a:rPr lang="fa-IR" sz="1200" b="0" i="0" kern="1200" dirty="0">
                <a:solidFill>
                  <a:schemeClr val="tx1"/>
                </a:solidFill>
                <a:effectLst/>
                <a:latin typeface="+mn-lt"/>
                <a:ea typeface="+mn-ea"/>
                <a:cs typeface="+mn-cs"/>
              </a:rPr>
              <a:t>شاخص‌ها در شرکت‌ها و سازمان‌ها نیز دقیقاً مشابه مثال فوق است. اگر هدف یک شرکت کسب سود بیشتر است، شاخص‌های آن می‌تواند میزان رشد فروش در بازه‌های زمانی مطلوب، حاشیه سود و میزان هزینه‌های اجرایی و … می‎‌‌باشد. اگر هدف یک سازمان جذب مشتری جدید و ایجاد یک برند خوب می‌باشد، باید میزان آگاهی دیگران و مشتریان از برند را سنجش نماید. اگر یک سازمان بخواهد اطمینان حاصل نماید که کارکنان به خوبی کار می‌کنند، باید عملکرد کارکنان خود را به عنوان یک </a:t>
            </a:r>
            <a:r>
              <a:rPr lang="en-US" sz="1200" b="0" i="0" kern="1200" dirty="0">
                <a:solidFill>
                  <a:schemeClr val="tx1"/>
                </a:solidFill>
                <a:effectLst/>
                <a:latin typeface="+mn-lt"/>
                <a:ea typeface="+mn-ea"/>
                <a:cs typeface="+mn-cs"/>
              </a:rPr>
              <a:t>KPI </a:t>
            </a:r>
            <a:r>
              <a:rPr lang="fa-IR" sz="1200" b="0" i="0" kern="1200" dirty="0">
                <a:solidFill>
                  <a:schemeClr val="tx1"/>
                </a:solidFill>
                <a:effectLst/>
                <a:latin typeface="+mn-lt"/>
                <a:ea typeface="+mn-ea"/>
                <a:cs typeface="+mn-cs"/>
              </a:rPr>
              <a:t>سنجش نمایند.</a:t>
            </a:r>
          </a:p>
          <a:p>
            <a:pPr algn="r" rtl="1"/>
            <a:endParaRPr lang="fa-IR" dirty="0"/>
          </a:p>
        </p:txBody>
      </p:sp>
      <p:sp>
        <p:nvSpPr>
          <p:cNvPr id="4" name="Slide Number Placeholder 3"/>
          <p:cNvSpPr>
            <a:spLocks noGrp="1"/>
          </p:cNvSpPr>
          <p:nvPr>
            <p:ph type="sldNum" sz="quarter" idx="5"/>
          </p:nvPr>
        </p:nvSpPr>
        <p:spPr/>
        <p:txBody>
          <a:bodyPr/>
          <a:lstStyle/>
          <a:p>
            <a:fld id="{50552325-C784-4BB3-A106-3FB6B9F3F763}" type="slidenum">
              <a:rPr lang="en-US" smtClean="0"/>
              <a:t>16</a:t>
            </a:fld>
            <a:endParaRPr lang="en-US"/>
          </a:p>
        </p:txBody>
      </p:sp>
    </p:spTree>
    <p:extLst>
      <p:ext uri="{BB962C8B-B14F-4D97-AF65-F5344CB8AC3E}">
        <p14:creationId xmlns:p14="http://schemas.microsoft.com/office/powerpoint/2010/main" val="31925116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fa-IR" dirty="0"/>
          </a:p>
        </p:txBody>
      </p:sp>
      <p:sp>
        <p:nvSpPr>
          <p:cNvPr id="4" name="Slide Number Placeholder 3"/>
          <p:cNvSpPr>
            <a:spLocks noGrp="1"/>
          </p:cNvSpPr>
          <p:nvPr>
            <p:ph type="sldNum" sz="quarter" idx="5"/>
          </p:nvPr>
        </p:nvSpPr>
        <p:spPr/>
        <p:txBody>
          <a:bodyPr/>
          <a:lstStyle/>
          <a:p>
            <a:fld id="{50552325-C784-4BB3-A106-3FB6B9F3F763}" type="slidenum">
              <a:rPr lang="en-US" smtClean="0"/>
              <a:t>20</a:t>
            </a:fld>
            <a:endParaRPr lang="en-US"/>
          </a:p>
        </p:txBody>
      </p:sp>
    </p:spTree>
    <p:extLst>
      <p:ext uri="{BB962C8B-B14F-4D97-AF65-F5344CB8AC3E}">
        <p14:creationId xmlns:p14="http://schemas.microsoft.com/office/powerpoint/2010/main" val="1643169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fa-IR" dirty="0"/>
          </a:p>
        </p:txBody>
      </p:sp>
      <p:sp>
        <p:nvSpPr>
          <p:cNvPr id="4" name="Slide Number Placeholder 3"/>
          <p:cNvSpPr>
            <a:spLocks noGrp="1"/>
          </p:cNvSpPr>
          <p:nvPr>
            <p:ph type="sldNum" sz="quarter" idx="5"/>
          </p:nvPr>
        </p:nvSpPr>
        <p:spPr/>
        <p:txBody>
          <a:bodyPr/>
          <a:lstStyle/>
          <a:p>
            <a:fld id="{50552325-C784-4BB3-A106-3FB6B9F3F763}" type="slidenum">
              <a:rPr lang="en-US" smtClean="0"/>
              <a:t>21</a:t>
            </a:fld>
            <a:endParaRPr lang="en-US"/>
          </a:p>
        </p:txBody>
      </p:sp>
    </p:spTree>
    <p:extLst>
      <p:ext uri="{BB962C8B-B14F-4D97-AF65-F5344CB8AC3E}">
        <p14:creationId xmlns:p14="http://schemas.microsoft.com/office/powerpoint/2010/main" val="7268768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fa-IR" dirty="0"/>
          </a:p>
        </p:txBody>
      </p:sp>
      <p:sp>
        <p:nvSpPr>
          <p:cNvPr id="4" name="Slide Number Placeholder 3"/>
          <p:cNvSpPr>
            <a:spLocks noGrp="1"/>
          </p:cNvSpPr>
          <p:nvPr>
            <p:ph type="sldNum" sz="quarter" idx="5"/>
          </p:nvPr>
        </p:nvSpPr>
        <p:spPr/>
        <p:txBody>
          <a:bodyPr/>
          <a:lstStyle/>
          <a:p>
            <a:fld id="{50552325-C784-4BB3-A106-3FB6B9F3F763}" type="slidenum">
              <a:rPr lang="en-US" smtClean="0"/>
              <a:t>22</a:t>
            </a:fld>
            <a:endParaRPr lang="en-US"/>
          </a:p>
        </p:txBody>
      </p:sp>
    </p:spTree>
    <p:extLst>
      <p:ext uri="{BB962C8B-B14F-4D97-AF65-F5344CB8AC3E}">
        <p14:creationId xmlns:p14="http://schemas.microsoft.com/office/powerpoint/2010/main" val="5421785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sz="1200" b="0" i="0" kern="1200" dirty="0">
                <a:solidFill>
                  <a:schemeClr val="tx1"/>
                </a:solidFill>
                <a:effectLst/>
                <a:latin typeface="+mn-lt"/>
                <a:ea typeface="+mn-ea"/>
                <a:cs typeface="+mn-cs"/>
              </a:rPr>
              <a:t>چالشی که بسیاری از سازمان‌ها با آن روبه‌هستند انتخاب صحیح </a:t>
            </a:r>
            <a:r>
              <a:rPr lang="en-US" sz="1200" b="0" i="0" kern="1200" dirty="0">
                <a:solidFill>
                  <a:schemeClr val="tx1"/>
                </a:solidFill>
                <a:effectLst/>
                <a:latin typeface="+mn-lt"/>
                <a:ea typeface="+mn-ea"/>
                <a:cs typeface="+mn-cs"/>
              </a:rPr>
              <a:t>KPI</a:t>
            </a:r>
            <a:r>
              <a:rPr lang="fa-IR" sz="1200" b="0" i="0" kern="1200" dirty="0">
                <a:solidFill>
                  <a:schemeClr val="tx1"/>
                </a:solidFill>
                <a:effectLst/>
                <a:latin typeface="+mn-lt"/>
                <a:ea typeface="+mn-ea"/>
                <a:cs typeface="+mn-cs"/>
              </a:rPr>
              <a:t>از میان فهرست هزاران شاخص می‌باشد. انتخاب اشتباه </a:t>
            </a:r>
            <a:r>
              <a:rPr lang="en-US" sz="1200" b="0" i="0" kern="1200" dirty="0">
                <a:solidFill>
                  <a:schemeClr val="tx1"/>
                </a:solidFill>
                <a:effectLst/>
                <a:latin typeface="+mn-lt"/>
                <a:ea typeface="+mn-ea"/>
                <a:cs typeface="+mn-cs"/>
              </a:rPr>
              <a:t>KPI</a:t>
            </a:r>
            <a:r>
              <a:rPr lang="fa-IR" sz="1200" b="0" i="0" kern="1200" dirty="0">
                <a:solidFill>
                  <a:schemeClr val="tx1"/>
                </a:solidFill>
                <a:effectLst/>
                <a:latin typeface="+mn-lt"/>
                <a:ea typeface="+mn-ea"/>
                <a:cs typeface="+mn-cs"/>
              </a:rPr>
              <a:t> این خطر را برای سازمان به ارمغان خواهد آورد که آن را در مسیر اشتباهی قرار دهد و آنها را تشویق به حصول چیزی کند که هیچ پیشرفتی برای آنها حاصل نخواهد کرد. این را به خاطر داشته باشید که دلیل اهمیت </a:t>
            </a:r>
            <a:r>
              <a:rPr lang="en-US" sz="1200" b="0" i="0" kern="1200" dirty="0">
                <a:solidFill>
                  <a:schemeClr val="tx1"/>
                </a:solidFill>
                <a:effectLst/>
                <a:latin typeface="+mn-lt"/>
                <a:ea typeface="+mn-ea"/>
                <a:cs typeface="+mn-cs"/>
              </a:rPr>
              <a:t>KPI </a:t>
            </a:r>
            <a:r>
              <a:rPr lang="fa-IR" sz="1200" b="0" i="0" kern="1200" dirty="0">
                <a:solidFill>
                  <a:schemeClr val="tx1"/>
                </a:solidFill>
                <a:effectLst/>
                <a:latin typeface="+mn-lt"/>
                <a:ea typeface="+mn-ea"/>
                <a:cs typeface="+mn-cs"/>
              </a:rPr>
              <a:t>همسویی آن با اهداف راهبردی سازمانی و سنجش آنها می‌باشد و اگر اشتباه انتخاب شوند مخاطره عدم تحقق اهداف سازمانی را به وجود خواهند آورد.</a:t>
            </a:r>
          </a:p>
          <a:p>
            <a:pPr algn="r" rtl="1"/>
            <a:r>
              <a:rPr lang="en-US" sz="1200" b="0" i="0" kern="1200" dirty="0">
                <a:solidFill>
                  <a:schemeClr val="tx1"/>
                </a:solidFill>
                <a:effectLst/>
                <a:latin typeface="+mn-lt"/>
                <a:ea typeface="+mn-ea"/>
                <a:cs typeface="+mn-cs"/>
              </a:rPr>
              <a:t>KPI</a:t>
            </a:r>
            <a:r>
              <a:rPr lang="fa-IR" sz="1200" b="0" i="0" kern="1200" dirty="0">
                <a:solidFill>
                  <a:schemeClr val="tx1"/>
                </a:solidFill>
                <a:effectLst/>
                <a:latin typeface="+mn-lt"/>
                <a:ea typeface="+mn-ea"/>
                <a:cs typeface="+mn-cs"/>
              </a:rPr>
              <a:t> اثربخش همسویی خیلی زیادی با اهداف راهبردی خواهد داشت. هنگامی که ما قصد کمک به یک سازمان را در انتخاب درست </a:t>
            </a:r>
            <a:r>
              <a:rPr lang="en-US" sz="1200" b="0" i="0" kern="1200" dirty="0">
                <a:solidFill>
                  <a:schemeClr val="tx1"/>
                </a:solidFill>
                <a:effectLst/>
                <a:latin typeface="+mn-lt"/>
                <a:ea typeface="+mn-ea"/>
                <a:cs typeface="+mn-cs"/>
              </a:rPr>
              <a:t>KPI </a:t>
            </a:r>
            <a:r>
              <a:rPr lang="fa-IR" sz="1200" b="0" i="0" kern="1200" dirty="0">
                <a:solidFill>
                  <a:schemeClr val="tx1"/>
                </a:solidFill>
                <a:effectLst/>
                <a:latin typeface="+mn-lt"/>
                <a:ea typeface="+mn-ea"/>
                <a:cs typeface="+mn-cs"/>
              </a:rPr>
              <a:t>داریم باید در گام اول یک چارچوب مشخص مدیریت عملکرد را در سازمان توسعه دهیم و بر اساس آن اولویت‌های راهبردی سازمان را شناسایی نماییم. پس از توسعه این چارچوب مدیریت عملکرد و شناسایی دقیق اهداف، مدیران اجرایی سازمان می‌توانند همسو با چارچوب، پرسش‌های مهمی پیرامون موارد بحرانی کسب‌وکار خود مطرح نمایند و با اخذ جواب‌های مناسبی برای هر یک از آنها، </a:t>
            </a:r>
            <a:r>
              <a:rPr lang="en-US" sz="1200" b="0" i="0" kern="1200" dirty="0">
                <a:solidFill>
                  <a:schemeClr val="tx1"/>
                </a:solidFill>
                <a:effectLst/>
                <a:latin typeface="+mn-lt"/>
                <a:ea typeface="+mn-ea"/>
                <a:cs typeface="+mn-cs"/>
              </a:rPr>
              <a:t>KPI </a:t>
            </a:r>
            <a:r>
              <a:rPr lang="fa-IR" sz="1200" b="0" i="0" kern="1200" dirty="0">
                <a:solidFill>
                  <a:schemeClr val="tx1"/>
                </a:solidFill>
                <a:effectLst/>
                <a:latin typeface="+mn-lt"/>
                <a:ea typeface="+mn-ea"/>
                <a:cs typeface="+mn-cs"/>
              </a:rPr>
              <a:t>مناسب را استقرار دهند و روش سنجش آنها را نیز مشخص نمایند. با این روش </a:t>
            </a:r>
            <a:r>
              <a:rPr lang="en-US" sz="1200" b="0" i="0" kern="1200" dirty="0">
                <a:solidFill>
                  <a:schemeClr val="tx1"/>
                </a:solidFill>
                <a:effectLst/>
                <a:latin typeface="+mn-lt"/>
                <a:ea typeface="+mn-ea"/>
                <a:cs typeface="+mn-cs"/>
              </a:rPr>
              <a:t>KPI </a:t>
            </a:r>
            <a:r>
              <a:rPr lang="fa-IR" sz="1200" b="0" i="0" kern="1200" dirty="0">
                <a:solidFill>
                  <a:schemeClr val="tx1"/>
                </a:solidFill>
                <a:effectLst/>
                <a:latin typeface="+mn-lt"/>
                <a:ea typeface="+mn-ea"/>
                <a:cs typeface="+mn-cs"/>
              </a:rPr>
              <a:t>دقیقا اهداف راهبردی سازمان را پوشش می‌دهد می‌دهد.</a:t>
            </a:r>
          </a:p>
          <a:p>
            <a:pPr algn="r" rtl="1"/>
            <a:r>
              <a:rPr lang="fa-IR" sz="1200" b="0" i="0" kern="1200" dirty="0">
                <a:solidFill>
                  <a:schemeClr val="tx1"/>
                </a:solidFill>
                <a:effectLst/>
                <a:latin typeface="+mn-lt"/>
                <a:ea typeface="+mn-ea"/>
                <a:cs typeface="+mn-cs"/>
              </a:rPr>
              <a:t>در مباحث مربوط به مدیریت راهبردی به این روش فورموله نمودن استراتژی می‌گویند. مشکلی که بسیاری از سازمان‌ها با آن مواجه هستند، در این است که آنها وقت بسیار زیادی برای ایجاد برنامه‌های راهبردی صرف می‌کنند، ولی فرصتی برای فورموله کردن این برنامه‌های راهبردی به اهداف کمی قابل تحقق و محصولات ملموس نمی‌گذارند. با فورموله کردن دقیق برنامه راهبردی که عموما کلیات و اهداف کیفی کلان را شامل می‌شود، به اهداف و محصولات و پروژه‌های کوچک، قابل تحقق و قابل سنجش به راحتی می‌توان </a:t>
            </a:r>
            <a:r>
              <a:rPr lang="en-US" sz="1200" b="0" i="0" kern="1200" dirty="0">
                <a:solidFill>
                  <a:schemeClr val="tx1"/>
                </a:solidFill>
                <a:effectLst/>
                <a:latin typeface="+mn-lt"/>
                <a:ea typeface="+mn-ea"/>
                <a:cs typeface="+mn-cs"/>
              </a:rPr>
              <a:t>KPI </a:t>
            </a:r>
            <a:r>
              <a:rPr lang="fa-IR" sz="1200" b="0" i="0" kern="1200" dirty="0">
                <a:solidFill>
                  <a:schemeClr val="tx1"/>
                </a:solidFill>
                <a:effectLst/>
                <a:latin typeface="+mn-lt"/>
                <a:ea typeface="+mn-ea"/>
                <a:cs typeface="+mn-cs"/>
              </a:rPr>
              <a:t>اثربخشی همسو با برنامه راهبردی کلان سازمان ایجاد نمود.</a:t>
            </a:r>
          </a:p>
        </p:txBody>
      </p:sp>
      <p:sp>
        <p:nvSpPr>
          <p:cNvPr id="4" name="Slide Number Placeholder 3"/>
          <p:cNvSpPr>
            <a:spLocks noGrp="1"/>
          </p:cNvSpPr>
          <p:nvPr>
            <p:ph type="sldNum" sz="quarter" idx="5"/>
          </p:nvPr>
        </p:nvSpPr>
        <p:spPr/>
        <p:txBody>
          <a:bodyPr/>
          <a:lstStyle/>
          <a:p>
            <a:fld id="{50552325-C784-4BB3-A106-3FB6B9F3F763}" type="slidenum">
              <a:rPr lang="en-US" smtClean="0"/>
              <a:t>23</a:t>
            </a:fld>
            <a:endParaRPr lang="en-US"/>
          </a:p>
        </p:txBody>
      </p:sp>
    </p:spTree>
    <p:extLst>
      <p:ext uri="{BB962C8B-B14F-4D97-AF65-F5344CB8AC3E}">
        <p14:creationId xmlns:p14="http://schemas.microsoft.com/office/powerpoint/2010/main" val="4284442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fontAlgn="base"/>
            <a:r>
              <a:rPr lang="fa-IR" sz="1200" b="0" i="0" kern="1200" dirty="0">
                <a:solidFill>
                  <a:schemeClr val="tx1"/>
                </a:solidFill>
                <a:effectLst/>
                <a:latin typeface="+mn-lt"/>
                <a:ea typeface="+mn-ea"/>
                <a:cs typeface="+mn-cs"/>
              </a:rPr>
              <a:t>یکی از روش های بهره مندی از یک </a:t>
            </a:r>
            <a:r>
              <a:rPr lang="en-US" sz="1200" b="0" i="0" kern="1200" dirty="0">
                <a:solidFill>
                  <a:schemeClr val="tx1"/>
                </a:solidFill>
                <a:effectLst/>
                <a:latin typeface="+mn-lt"/>
                <a:ea typeface="+mn-ea"/>
                <a:cs typeface="+mn-cs"/>
              </a:rPr>
              <a:t>KPI </a:t>
            </a:r>
            <a:r>
              <a:rPr lang="fa-IR" sz="1200" b="0" i="0" kern="1200" dirty="0">
                <a:solidFill>
                  <a:schemeClr val="tx1"/>
                </a:solidFill>
                <a:effectLst/>
                <a:latin typeface="+mn-lt"/>
                <a:ea typeface="+mn-ea"/>
                <a:cs typeface="+mn-cs"/>
              </a:rPr>
              <a:t>مناسب استفاده از مشخصه های </a:t>
            </a:r>
            <a:r>
              <a:rPr lang="en-US" sz="1200" b="0" i="0" kern="1200" dirty="0">
                <a:solidFill>
                  <a:schemeClr val="tx1"/>
                </a:solidFill>
                <a:effectLst/>
                <a:latin typeface="+mn-lt"/>
                <a:ea typeface="+mn-ea"/>
                <a:cs typeface="+mn-cs"/>
              </a:rPr>
              <a:t>smart  </a:t>
            </a:r>
            <a:r>
              <a:rPr lang="fa-IR" sz="1200" b="0" i="0" kern="1200" dirty="0">
                <a:solidFill>
                  <a:schemeClr val="tx1"/>
                </a:solidFill>
                <a:effectLst/>
                <a:latin typeface="+mn-lt"/>
                <a:ea typeface="+mn-ea"/>
                <a:cs typeface="+mn-cs"/>
              </a:rPr>
              <a:t>است، این واژه شامل حروف ابتدایی کلمات</a:t>
            </a:r>
          </a:p>
          <a:p>
            <a:pPr algn="r" rtl="1" fontAlgn="base"/>
            <a:r>
              <a:rPr lang="en-US" sz="1200" b="0" i="0" kern="1200" dirty="0">
                <a:solidFill>
                  <a:schemeClr val="tx1"/>
                </a:solidFill>
                <a:effectLst/>
                <a:latin typeface="+mn-lt"/>
                <a:ea typeface="+mn-ea"/>
                <a:cs typeface="+mn-cs"/>
              </a:rPr>
              <a:t>Specific </a:t>
            </a:r>
            <a:r>
              <a:rPr lang="fa-IR" sz="1200" b="0" i="0" kern="1200" dirty="0">
                <a:solidFill>
                  <a:schemeClr val="tx1"/>
                </a:solidFill>
                <a:effectLst/>
                <a:latin typeface="+mn-lt"/>
                <a:ea typeface="+mn-ea"/>
                <a:cs typeface="+mn-cs"/>
              </a:rPr>
              <a:t>به معنی ویژه</a:t>
            </a:r>
          </a:p>
          <a:p>
            <a:pPr algn="r" rtl="1" fontAlgn="base"/>
            <a:r>
              <a:rPr lang="en-US" sz="1200" b="0" i="0" kern="1200" dirty="0">
                <a:solidFill>
                  <a:schemeClr val="tx1"/>
                </a:solidFill>
                <a:effectLst/>
                <a:latin typeface="+mn-lt"/>
                <a:ea typeface="+mn-ea"/>
                <a:cs typeface="+mn-cs"/>
              </a:rPr>
              <a:t>Measurable </a:t>
            </a:r>
            <a:r>
              <a:rPr lang="fa-IR" sz="1200" b="0" i="0" kern="1200" dirty="0">
                <a:solidFill>
                  <a:schemeClr val="tx1"/>
                </a:solidFill>
                <a:effectLst/>
                <a:latin typeface="+mn-lt"/>
                <a:ea typeface="+mn-ea"/>
                <a:cs typeface="+mn-cs"/>
              </a:rPr>
              <a:t>قابل سنجش</a:t>
            </a:r>
          </a:p>
          <a:p>
            <a:pPr algn="r" rtl="1" fontAlgn="base"/>
            <a:r>
              <a:rPr lang="en-US" sz="1200" b="0" i="0" kern="1200" dirty="0">
                <a:solidFill>
                  <a:schemeClr val="tx1"/>
                </a:solidFill>
                <a:effectLst/>
                <a:latin typeface="+mn-lt"/>
                <a:ea typeface="+mn-ea"/>
                <a:cs typeface="+mn-cs"/>
              </a:rPr>
              <a:t>attainable </a:t>
            </a:r>
            <a:r>
              <a:rPr lang="fa-IR" sz="1200" b="0" i="0" kern="1200" dirty="0">
                <a:solidFill>
                  <a:schemeClr val="tx1"/>
                </a:solidFill>
                <a:effectLst/>
                <a:latin typeface="+mn-lt"/>
                <a:ea typeface="+mn-ea"/>
                <a:cs typeface="+mn-cs"/>
              </a:rPr>
              <a:t>قابل بهره گیری</a:t>
            </a:r>
          </a:p>
          <a:p>
            <a:pPr algn="r" rtl="1" fontAlgn="base"/>
            <a:r>
              <a:rPr lang="en-US" sz="1200" b="0" i="0" kern="1200" dirty="0">
                <a:solidFill>
                  <a:schemeClr val="tx1"/>
                </a:solidFill>
                <a:effectLst/>
                <a:latin typeface="+mn-lt"/>
                <a:ea typeface="+mn-ea"/>
                <a:cs typeface="+mn-cs"/>
              </a:rPr>
              <a:t>Relevant </a:t>
            </a:r>
            <a:r>
              <a:rPr lang="fa-IR" sz="1200" b="0" i="0" kern="1200" dirty="0">
                <a:solidFill>
                  <a:schemeClr val="tx1"/>
                </a:solidFill>
                <a:effectLst/>
                <a:latin typeface="+mn-lt"/>
                <a:ea typeface="+mn-ea"/>
                <a:cs typeface="+mn-cs"/>
              </a:rPr>
              <a:t>مرتبط</a:t>
            </a:r>
          </a:p>
          <a:p>
            <a:pPr algn="r" rtl="1" fontAlgn="base"/>
            <a:r>
              <a:rPr lang="en-US" sz="1200" b="0" i="0" kern="1200" dirty="0">
                <a:solidFill>
                  <a:schemeClr val="tx1"/>
                </a:solidFill>
                <a:effectLst/>
                <a:latin typeface="+mn-lt"/>
                <a:ea typeface="+mn-ea"/>
                <a:cs typeface="+mn-cs"/>
              </a:rPr>
              <a:t>Time-bound </a:t>
            </a:r>
            <a:r>
              <a:rPr lang="fa-IR" sz="1200" b="0" i="0" kern="1200" dirty="0">
                <a:solidFill>
                  <a:schemeClr val="tx1"/>
                </a:solidFill>
                <a:effectLst/>
                <a:latin typeface="+mn-lt"/>
                <a:ea typeface="+mn-ea"/>
                <a:cs typeface="+mn-cs"/>
              </a:rPr>
              <a:t>وابسته به زمان</a:t>
            </a:r>
          </a:p>
          <a:p>
            <a:pPr algn="r" rtl="1" fontAlgn="base"/>
            <a:endParaRPr lang="fa-IR" sz="1200" b="0" i="0" kern="1200" dirty="0">
              <a:solidFill>
                <a:schemeClr val="tx1"/>
              </a:solidFill>
              <a:effectLst/>
              <a:latin typeface="+mn-lt"/>
              <a:ea typeface="+mn-ea"/>
              <a:cs typeface="+mn-cs"/>
            </a:endParaRPr>
          </a:p>
          <a:p>
            <a:pPr algn="r" rtl="1" fontAlgn="base"/>
            <a:r>
              <a:rPr lang="fa-IR" sz="1200" b="0" i="0" kern="1200" dirty="0">
                <a:solidFill>
                  <a:schemeClr val="tx1"/>
                </a:solidFill>
                <a:effectLst/>
                <a:latin typeface="+mn-lt"/>
                <a:ea typeface="+mn-ea"/>
                <a:cs typeface="+mn-cs"/>
              </a:rPr>
              <a:t>برای مشخص کردن سنجه های کلیدی عملکرد خود می توانید از این سوالات بهره بگیرید و در نتیجه قادر خواهید بود بهترین شاخصه های عملکرد کسب وکار را برای اندازه گیری میزان پیشرفت خود در رسیدن به اهداف کسب وکارتان برگزینید.</a:t>
            </a:r>
          </a:p>
          <a:p>
            <a:pPr algn="r" rtl="1" fontAlgn="base"/>
            <a:r>
              <a:rPr lang="fa-IR" sz="1200" b="1" i="0" kern="1200" dirty="0">
                <a:solidFill>
                  <a:schemeClr val="tx1"/>
                </a:solidFill>
                <a:effectLst/>
                <a:latin typeface="+mn-lt"/>
                <a:ea typeface="+mn-ea"/>
                <a:cs typeface="+mn-cs"/>
              </a:rPr>
              <a:t>1. </a:t>
            </a:r>
            <a:r>
              <a:rPr lang="fa-IR" sz="1200" b="0" i="0" kern="1200" dirty="0">
                <a:solidFill>
                  <a:schemeClr val="tx1"/>
                </a:solidFill>
                <a:effectLst/>
                <a:latin typeface="+mn-lt"/>
                <a:ea typeface="+mn-ea"/>
                <a:cs typeface="+mn-cs"/>
              </a:rPr>
              <a:t>آیا اهداف کسب وکار خودرا تعیین و تعریف کرده اید؟ (آیا هدف شما صرفا بدست آوردن جایگاه مشخصی در بازار است یا به دست گرفتن سود و درآمدی تعیین و روشن )</a:t>
            </a:r>
          </a:p>
          <a:p>
            <a:pPr algn="r" rtl="1" fontAlgn="base"/>
            <a:r>
              <a:rPr lang="fa-IR" sz="1200" b="1" i="0" kern="1200" dirty="0">
                <a:solidFill>
                  <a:schemeClr val="tx1"/>
                </a:solidFill>
                <a:effectLst/>
                <a:latin typeface="+mn-lt"/>
                <a:ea typeface="+mn-ea"/>
                <a:cs typeface="+mn-cs"/>
              </a:rPr>
              <a:t>2. </a:t>
            </a:r>
            <a:r>
              <a:rPr lang="fa-IR" sz="1200" b="0" i="0" kern="1200" dirty="0">
                <a:solidFill>
                  <a:schemeClr val="tx1"/>
                </a:solidFill>
                <a:effectLst/>
                <a:latin typeface="+mn-lt"/>
                <a:ea typeface="+mn-ea"/>
                <a:cs typeface="+mn-cs"/>
              </a:rPr>
              <a:t>آیا قادر هستید فرایند طی شده توسط خودرا در مسیر تحقق اهدافتان اندازه گیری کنید؟ (برای مثال ممکن است هدف شما رسیدن به یک سهام مشخص یا میزان حاشیه سود تعیین شده ای باشد.</a:t>
            </a:r>
          </a:p>
          <a:p>
            <a:pPr algn="r" rtl="1" fontAlgn="base"/>
            <a:r>
              <a:rPr lang="fa-IR" sz="1200" b="1" i="0" kern="1200" dirty="0">
                <a:solidFill>
                  <a:schemeClr val="tx1"/>
                </a:solidFill>
                <a:effectLst/>
                <a:latin typeface="+mn-lt"/>
                <a:ea typeface="+mn-ea"/>
                <a:cs typeface="+mn-cs"/>
              </a:rPr>
              <a:t>3. </a:t>
            </a:r>
            <a:r>
              <a:rPr lang="fa-IR" sz="1200" b="0" i="0" kern="1200" dirty="0">
                <a:solidFill>
                  <a:schemeClr val="tx1"/>
                </a:solidFill>
                <a:effectLst/>
                <a:latin typeface="+mn-lt"/>
                <a:ea typeface="+mn-ea"/>
                <a:cs typeface="+mn-cs"/>
              </a:rPr>
              <a:t>آیا هدفی که تعیین کرده اید در دنیای واقعی قابل دسترس است؟ (هدفی را برای کسب و کار خود انتخاب نکنید که با توجه به امکانات و منابع فعلی توانایی تحقق آن وجود نداشته باشد.)</a:t>
            </a:r>
          </a:p>
          <a:p>
            <a:pPr algn="r" rtl="1" fontAlgn="base"/>
            <a:r>
              <a:rPr lang="fa-IR" sz="1200" b="1" i="0" kern="1200" dirty="0">
                <a:solidFill>
                  <a:schemeClr val="tx1"/>
                </a:solidFill>
                <a:effectLst/>
                <a:latin typeface="+mn-lt"/>
                <a:ea typeface="+mn-ea"/>
                <a:cs typeface="+mn-cs"/>
              </a:rPr>
              <a:t>4. </a:t>
            </a:r>
            <a:r>
              <a:rPr lang="fa-IR" sz="1200" b="0" i="0" kern="1200" dirty="0">
                <a:solidFill>
                  <a:schemeClr val="tx1"/>
                </a:solidFill>
                <a:effectLst/>
                <a:latin typeface="+mn-lt"/>
                <a:ea typeface="+mn-ea"/>
                <a:cs typeface="+mn-cs"/>
              </a:rPr>
              <a:t>در چه محدوده ی زمانی باید به اهداف تعیین شده دست بیابید؟ (تعیین بازه ی زمانی از جمله ملزومات تعیین </a:t>
            </a:r>
            <a:r>
              <a:rPr lang="en-US" sz="1200" b="0" i="0" kern="1200" dirty="0">
                <a:solidFill>
                  <a:schemeClr val="tx1"/>
                </a:solidFill>
                <a:effectLst/>
                <a:latin typeface="+mn-lt"/>
                <a:ea typeface="+mn-ea"/>
                <a:cs typeface="+mn-cs"/>
              </a:rPr>
              <a:t>KPI </a:t>
            </a:r>
            <a:r>
              <a:rPr lang="fa-IR" sz="1200" b="0" i="0" kern="1200" dirty="0">
                <a:solidFill>
                  <a:schemeClr val="tx1"/>
                </a:solidFill>
                <a:effectLst/>
                <a:latin typeface="+mn-lt"/>
                <a:ea typeface="+mn-ea"/>
                <a:cs typeface="+mn-cs"/>
              </a:rPr>
              <a:t>محسسوب می شود، حتما این مورد را در شاخص های ارزیابی عملکرد خود وارد کنید.)</a:t>
            </a:r>
          </a:p>
        </p:txBody>
      </p:sp>
      <p:sp>
        <p:nvSpPr>
          <p:cNvPr id="4" name="Slide Number Placeholder 3"/>
          <p:cNvSpPr>
            <a:spLocks noGrp="1"/>
          </p:cNvSpPr>
          <p:nvPr>
            <p:ph type="sldNum" sz="quarter" idx="5"/>
          </p:nvPr>
        </p:nvSpPr>
        <p:spPr/>
        <p:txBody>
          <a:bodyPr/>
          <a:lstStyle/>
          <a:p>
            <a:fld id="{50552325-C784-4BB3-A106-3FB6B9F3F763}" type="slidenum">
              <a:rPr lang="en-US" smtClean="0"/>
              <a:t>24</a:t>
            </a:fld>
            <a:endParaRPr lang="en-US"/>
          </a:p>
        </p:txBody>
      </p:sp>
    </p:spTree>
    <p:extLst>
      <p:ext uri="{BB962C8B-B14F-4D97-AF65-F5344CB8AC3E}">
        <p14:creationId xmlns:p14="http://schemas.microsoft.com/office/powerpoint/2010/main" val="3361998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sz="1200" b="0" i="0" kern="1200" dirty="0">
                <a:solidFill>
                  <a:schemeClr val="tx1"/>
                </a:solidFill>
                <a:effectLst/>
                <a:latin typeface="+mn-lt"/>
                <a:ea typeface="+mn-ea"/>
                <a:cs typeface="+mn-cs"/>
              </a:rPr>
              <a:t>به طور ساده می‌توان گفت که </a:t>
            </a:r>
            <a:r>
              <a:rPr lang="en-US" sz="1200" b="0" i="0" kern="1200" dirty="0">
                <a:solidFill>
                  <a:schemeClr val="tx1"/>
                </a:solidFill>
                <a:effectLst/>
                <a:latin typeface="+mn-lt"/>
                <a:ea typeface="+mn-ea"/>
                <a:cs typeface="+mn-cs"/>
              </a:rPr>
              <a:t>KPI </a:t>
            </a:r>
            <a:r>
              <a:rPr lang="fa-IR" sz="1200" b="1" i="0" kern="1200" dirty="0">
                <a:solidFill>
                  <a:schemeClr val="tx1"/>
                </a:solidFill>
                <a:effectLst/>
                <a:latin typeface="+mn-lt"/>
                <a:ea typeface="+mn-ea"/>
                <a:cs typeface="+mn-cs"/>
              </a:rPr>
              <a:t>روشی برای سنجش میزان خوب بودن عملکرد</a:t>
            </a:r>
            <a:r>
              <a:rPr lang="fa-IR" sz="1200" b="0" i="0" kern="1200" dirty="0">
                <a:solidFill>
                  <a:schemeClr val="tx1"/>
                </a:solidFill>
                <a:effectLst/>
                <a:latin typeface="+mn-lt"/>
                <a:ea typeface="+mn-ea"/>
                <a:cs typeface="+mn-cs"/>
              </a:rPr>
              <a:t> افراد و یا در سطح کلان‌تر میزان خوب بودن عملکرد سازمان و یا یک واحد سازمانی است. </a:t>
            </a:r>
            <a:r>
              <a:rPr lang="en-US" sz="1200" b="0" i="0" kern="1200" dirty="0">
                <a:solidFill>
                  <a:schemeClr val="tx1"/>
                </a:solidFill>
                <a:effectLst/>
                <a:latin typeface="+mn-lt"/>
                <a:ea typeface="+mn-ea"/>
                <a:cs typeface="+mn-cs"/>
              </a:rPr>
              <a:t>KPI </a:t>
            </a:r>
            <a:r>
              <a:rPr lang="fa-IR" sz="1200" b="0" i="0" kern="1200" dirty="0">
                <a:solidFill>
                  <a:schemeClr val="tx1"/>
                </a:solidFill>
                <a:effectLst/>
                <a:latin typeface="+mn-lt"/>
                <a:ea typeface="+mn-ea"/>
                <a:cs typeface="+mn-cs"/>
              </a:rPr>
              <a:t>مخفف کلمه </a:t>
            </a:r>
            <a:r>
              <a:rPr lang="en-US" sz="1200" b="1" i="0" kern="1200" dirty="0">
                <a:solidFill>
                  <a:schemeClr val="tx1"/>
                </a:solidFill>
                <a:effectLst/>
                <a:latin typeface="+mn-lt"/>
                <a:ea typeface="+mn-ea"/>
                <a:cs typeface="+mn-cs"/>
              </a:rPr>
              <a:t>K</a:t>
            </a:r>
            <a:r>
              <a:rPr lang="en-US" sz="1200" b="0" i="0" kern="1200" dirty="0">
                <a:solidFill>
                  <a:schemeClr val="tx1"/>
                </a:solidFill>
                <a:effectLst/>
                <a:latin typeface="+mn-lt"/>
                <a:ea typeface="+mn-ea"/>
                <a:cs typeface="+mn-cs"/>
              </a:rPr>
              <a:t>ey </a:t>
            </a:r>
            <a:r>
              <a:rPr lang="en-US" sz="1200" b="1" i="0" kern="1200" dirty="0" err="1">
                <a:solidFill>
                  <a:schemeClr val="tx1"/>
                </a:solidFill>
                <a:effectLst/>
                <a:latin typeface="+mn-lt"/>
                <a:ea typeface="+mn-ea"/>
                <a:cs typeface="+mn-cs"/>
              </a:rPr>
              <a:t>P</a:t>
            </a:r>
            <a:r>
              <a:rPr lang="en-US" sz="1200" b="0" i="0" kern="1200" dirty="0" err="1">
                <a:solidFill>
                  <a:schemeClr val="tx1"/>
                </a:solidFill>
                <a:effectLst/>
                <a:latin typeface="+mn-lt"/>
                <a:ea typeface="+mn-ea"/>
                <a:cs typeface="+mn-cs"/>
              </a:rPr>
              <a:t>erformance</a:t>
            </a:r>
            <a:r>
              <a:rPr lang="en-US" sz="1200" b="1" i="0" kern="1200" dirty="0" err="1">
                <a:solidFill>
                  <a:schemeClr val="tx1"/>
                </a:solidFill>
                <a:effectLst/>
                <a:latin typeface="+mn-lt"/>
                <a:ea typeface="+mn-ea"/>
                <a:cs typeface="+mn-cs"/>
              </a:rPr>
              <a:t>I</a:t>
            </a:r>
            <a:r>
              <a:rPr lang="en-US" sz="1200" b="0" i="0" kern="1200" dirty="0" err="1">
                <a:solidFill>
                  <a:schemeClr val="tx1"/>
                </a:solidFill>
                <a:effectLst/>
                <a:latin typeface="+mn-lt"/>
                <a:ea typeface="+mn-ea"/>
                <a:cs typeface="+mn-cs"/>
              </a:rPr>
              <a:t>ndicator</a:t>
            </a:r>
            <a:r>
              <a:rPr lang="en-US" sz="1200" b="0" i="0" kern="1200" dirty="0">
                <a:solidFill>
                  <a:schemeClr val="tx1"/>
                </a:solidFill>
                <a:effectLst/>
                <a:latin typeface="+mn-lt"/>
                <a:ea typeface="+mn-ea"/>
                <a:cs typeface="+mn-cs"/>
              </a:rPr>
              <a:t> </a:t>
            </a:r>
            <a:r>
              <a:rPr lang="fa-IR" sz="1200" b="0" i="0" kern="1200" dirty="0">
                <a:solidFill>
                  <a:schemeClr val="tx1"/>
                </a:solidFill>
                <a:effectLst/>
                <a:latin typeface="+mn-lt"/>
                <a:ea typeface="+mn-ea"/>
                <a:cs typeface="+mn-cs"/>
              </a:rPr>
              <a:t>و به معنای شاخص کلیدی عملکرد می‌باشد. </a:t>
            </a:r>
            <a:r>
              <a:rPr lang="en-US" sz="1200" b="0" i="0" kern="1200" dirty="0">
                <a:solidFill>
                  <a:schemeClr val="tx1"/>
                </a:solidFill>
                <a:effectLst/>
                <a:latin typeface="+mn-lt"/>
                <a:ea typeface="+mn-ea"/>
                <a:cs typeface="+mn-cs"/>
              </a:rPr>
              <a:t>KPI </a:t>
            </a:r>
            <a:r>
              <a:rPr lang="fa-IR" sz="1200" b="0" i="0" kern="1200" dirty="0">
                <a:solidFill>
                  <a:schemeClr val="tx1"/>
                </a:solidFill>
                <a:effectLst/>
                <a:latin typeface="+mn-lt"/>
                <a:ea typeface="+mn-ea"/>
                <a:cs typeface="+mn-cs"/>
              </a:rPr>
              <a:t>به ما در درک میزان خوب بودن عملکرد سازمان، واحد سازمانی و افراد در مقایسه با اهداف کمی و کیفی راهبردی تعریف شده برای هر یک کمک خواهد کرد. به بیان دیگر یک </a:t>
            </a:r>
            <a:r>
              <a:rPr lang="fa-IR" sz="1200" b="1" i="0" kern="1200" dirty="0">
                <a:solidFill>
                  <a:schemeClr val="tx1"/>
                </a:solidFill>
                <a:effectLst/>
                <a:latin typeface="+mn-lt"/>
                <a:ea typeface="+mn-ea"/>
                <a:cs typeface="+mn-cs"/>
              </a:rPr>
              <a:t>شاخص کلیدی عملکرد</a:t>
            </a:r>
            <a:r>
              <a:rPr lang="fa-IR" sz="1200" b="0" i="0" kern="1200" dirty="0">
                <a:solidFill>
                  <a:schemeClr val="tx1"/>
                </a:solidFill>
                <a:effectLst/>
                <a:latin typeface="+mn-lt"/>
                <a:ea typeface="+mn-ea"/>
                <a:cs typeface="+mn-cs"/>
              </a:rPr>
              <a:t> متریکی است که نمایش می دهد یک کسب وکار یا تیم در دستیابی به اهدافش چگونه عمل می کند. شاخص های کلیدی عملکرد به عنوان مقصد (</a:t>
            </a:r>
            <a:r>
              <a:rPr lang="en-US" sz="1200" b="0" i="0" kern="1200" dirty="0">
                <a:solidFill>
                  <a:schemeClr val="tx1"/>
                </a:solidFill>
                <a:effectLst/>
                <a:latin typeface="+mn-lt"/>
                <a:ea typeface="+mn-ea"/>
                <a:cs typeface="+mn-cs"/>
              </a:rPr>
              <a:t>Targets) </a:t>
            </a:r>
            <a:r>
              <a:rPr lang="fa-IR" sz="1200" b="0" i="0" kern="1200" dirty="0">
                <a:solidFill>
                  <a:schemeClr val="tx1"/>
                </a:solidFill>
                <a:effectLst/>
                <a:latin typeface="+mn-lt"/>
                <a:ea typeface="+mn-ea"/>
                <a:cs typeface="+mn-cs"/>
              </a:rPr>
              <a:t>یا محک (</a:t>
            </a:r>
            <a:r>
              <a:rPr lang="en-US" sz="1200" b="0" i="0" kern="1200" dirty="0">
                <a:solidFill>
                  <a:schemeClr val="tx1"/>
                </a:solidFill>
                <a:effectLst/>
                <a:latin typeface="+mn-lt"/>
                <a:ea typeface="+mn-ea"/>
                <a:cs typeface="+mn-cs"/>
              </a:rPr>
              <a:t>Benchmark) </a:t>
            </a:r>
            <a:r>
              <a:rPr lang="fa-IR" sz="1200" b="0" i="0" kern="1200" dirty="0">
                <a:solidFill>
                  <a:schemeClr val="tx1"/>
                </a:solidFill>
                <a:effectLst/>
                <a:latin typeface="+mn-lt"/>
                <a:ea typeface="+mn-ea"/>
                <a:cs typeface="+mn-cs"/>
              </a:rPr>
              <a:t>به اهداف کلی (</a:t>
            </a:r>
            <a:r>
              <a:rPr lang="en-US" sz="1200" b="0" i="0" kern="1200" dirty="0">
                <a:solidFill>
                  <a:schemeClr val="tx1"/>
                </a:solidFill>
                <a:effectLst/>
                <a:latin typeface="+mn-lt"/>
                <a:ea typeface="+mn-ea"/>
                <a:cs typeface="+mn-cs"/>
              </a:rPr>
              <a:t>Goals) </a:t>
            </a:r>
            <a:r>
              <a:rPr lang="fa-IR" sz="1200" b="0" i="0" kern="1200" dirty="0">
                <a:solidFill>
                  <a:schemeClr val="tx1"/>
                </a:solidFill>
                <a:effectLst/>
                <a:latin typeface="+mn-lt"/>
                <a:ea typeface="+mn-ea"/>
                <a:cs typeface="+mn-cs"/>
              </a:rPr>
              <a:t>و اهداف کسب وکار مربوط می شوند.</a:t>
            </a:r>
            <a:endParaRPr lang="en-US" dirty="0"/>
          </a:p>
        </p:txBody>
      </p:sp>
      <p:sp>
        <p:nvSpPr>
          <p:cNvPr id="4" name="Slide Number Placeholder 3"/>
          <p:cNvSpPr>
            <a:spLocks noGrp="1"/>
          </p:cNvSpPr>
          <p:nvPr>
            <p:ph type="sldNum" sz="quarter" idx="5"/>
          </p:nvPr>
        </p:nvSpPr>
        <p:spPr/>
        <p:txBody>
          <a:bodyPr/>
          <a:lstStyle/>
          <a:p>
            <a:fld id="{50552325-C784-4BB3-A106-3FB6B9F3F763}" type="slidenum">
              <a:rPr lang="en-US" smtClean="0"/>
              <a:t>2</a:t>
            </a:fld>
            <a:endParaRPr lang="en-US"/>
          </a:p>
        </p:txBody>
      </p:sp>
    </p:spTree>
    <p:extLst>
      <p:ext uri="{BB962C8B-B14F-4D97-AF65-F5344CB8AC3E}">
        <p14:creationId xmlns:p14="http://schemas.microsoft.com/office/powerpoint/2010/main" val="33307370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fontAlgn="base"/>
            <a:r>
              <a:rPr lang="fa-IR" sz="1200" b="0" i="0" kern="1200" dirty="0">
                <a:solidFill>
                  <a:schemeClr val="tx1"/>
                </a:solidFill>
                <a:effectLst/>
                <a:latin typeface="+mn-lt"/>
                <a:ea typeface="+mn-ea"/>
                <a:cs typeface="+mn-cs"/>
              </a:rPr>
              <a:t>تعریف </a:t>
            </a:r>
            <a:r>
              <a:rPr lang="en-US" sz="1200" b="0" i="0" kern="1200" dirty="0">
                <a:solidFill>
                  <a:schemeClr val="tx1"/>
                </a:solidFill>
                <a:effectLst/>
                <a:latin typeface="+mn-lt"/>
                <a:ea typeface="+mn-ea"/>
                <a:cs typeface="+mn-cs"/>
              </a:rPr>
              <a:t>KPI </a:t>
            </a:r>
            <a:r>
              <a:rPr lang="fa-IR" sz="1200" b="0" i="0" kern="1200" dirty="0">
                <a:solidFill>
                  <a:schemeClr val="tx1"/>
                </a:solidFill>
                <a:effectLst/>
                <a:latin typeface="+mn-lt"/>
                <a:ea typeface="+mn-ea"/>
                <a:cs typeface="+mn-cs"/>
              </a:rPr>
              <a:t>نیازمند دانش ومهارت نیازاست و میتواند بسیار سخت باشد. واژه ی </a:t>
            </a:r>
            <a:r>
              <a:rPr lang="en-US" sz="1200" b="0" i="0" kern="1200" dirty="0">
                <a:solidFill>
                  <a:schemeClr val="tx1"/>
                </a:solidFill>
                <a:effectLst/>
                <a:latin typeface="+mn-lt"/>
                <a:ea typeface="+mn-ea"/>
                <a:cs typeface="+mn-cs"/>
              </a:rPr>
              <a:t>Key </a:t>
            </a:r>
            <a:r>
              <a:rPr lang="fa-IR" sz="1200" b="0" i="0" kern="1200" dirty="0">
                <a:solidFill>
                  <a:schemeClr val="tx1"/>
                </a:solidFill>
                <a:effectLst/>
                <a:latin typeface="+mn-lt"/>
                <a:ea typeface="+mn-ea"/>
                <a:cs typeface="+mn-cs"/>
              </a:rPr>
              <a:t>به معنای کلیدی است. این نشان می دهد که سنجه های کلیدی عملکرد که توسط شما تعیین می شود باید به درآمد یا نتیجه ای که از کسب وکار خود بدست آورده اید مرتبط باشد.برخلاف آنکه این دو معمولا به یک منظور استفاده می شود، سنجه های کلیدی عملکردباید برپایه ی اهداف حیاتی  کسب وکار تعیین شود.</a:t>
            </a:r>
          </a:p>
          <a:p>
            <a:pPr algn="r" rtl="1"/>
            <a:endParaRPr lang="fa-IR" dirty="0"/>
          </a:p>
        </p:txBody>
      </p:sp>
      <p:sp>
        <p:nvSpPr>
          <p:cNvPr id="4" name="Slide Number Placeholder 3"/>
          <p:cNvSpPr>
            <a:spLocks noGrp="1"/>
          </p:cNvSpPr>
          <p:nvPr>
            <p:ph type="sldNum" sz="quarter" idx="5"/>
          </p:nvPr>
        </p:nvSpPr>
        <p:spPr/>
        <p:txBody>
          <a:bodyPr/>
          <a:lstStyle/>
          <a:p>
            <a:fld id="{50552325-C784-4BB3-A106-3FB6B9F3F763}" type="slidenum">
              <a:rPr lang="en-US" smtClean="0"/>
              <a:t>25</a:t>
            </a:fld>
            <a:endParaRPr lang="en-US"/>
          </a:p>
        </p:txBody>
      </p:sp>
    </p:spTree>
    <p:extLst>
      <p:ext uri="{BB962C8B-B14F-4D97-AF65-F5344CB8AC3E}">
        <p14:creationId xmlns:p14="http://schemas.microsoft.com/office/powerpoint/2010/main" val="24231513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fontAlgn="base"/>
            <a:r>
              <a:rPr lang="fa-IR" sz="1200" b="0" i="0" kern="1200" dirty="0">
                <a:solidFill>
                  <a:schemeClr val="tx1"/>
                </a:solidFill>
                <a:effectLst/>
                <a:latin typeface="+mn-lt"/>
                <a:ea typeface="+mn-ea"/>
                <a:cs typeface="+mn-cs"/>
              </a:rPr>
              <a:t>1. نتیجه مورد نظر شما چیست؟ (میتواند درآمد ، سود، سهم بازار بیشتر، تعداد فالوور و یا هرچیز دیری باشد.)</a:t>
            </a:r>
          </a:p>
          <a:p>
            <a:pPr algn="r" rtl="1" fontAlgn="base"/>
            <a:r>
              <a:rPr lang="fa-IR" sz="1200" b="0" i="0" kern="1200" dirty="0">
                <a:solidFill>
                  <a:schemeClr val="tx1"/>
                </a:solidFill>
                <a:effectLst/>
                <a:latin typeface="+mn-lt"/>
                <a:ea typeface="+mn-ea"/>
                <a:cs typeface="+mn-cs"/>
              </a:rPr>
              <a:t>2. چرا این نتیجه  برای شما اهمیت دارد؟ (دلیل انتخاب خروجی مطلوب خود را بازگو کنید.)</a:t>
            </a:r>
          </a:p>
          <a:p>
            <a:pPr algn="r" rtl="1" fontAlgn="base"/>
            <a:r>
              <a:rPr lang="fa-IR" sz="1200" b="0" i="0" kern="1200" dirty="0">
                <a:solidFill>
                  <a:schemeClr val="tx1"/>
                </a:solidFill>
                <a:effectLst/>
                <a:latin typeface="+mn-lt"/>
                <a:ea typeface="+mn-ea"/>
                <a:cs typeface="+mn-cs"/>
              </a:rPr>
              <a:t>3. چگونه میخواهید فرآیند رسیدن به اهداف خود را اندازه گیری کنید؟ (روش های ارزیابی خود راشرح دهید، مثلا با استفاده از اطلاعات آماری و تحلیل آنها یا تحلیل گوگل و …)</a:t>
            </a:r>
          </a:p>
          <a:p>
            <a:pPr algn="r" rtl="1" fontAlgn="base"/>
            <a:r>
              <a:rPr lang="fa-IR" sz="1200" b="0" i="0" kern="1200" dirty="0">
                <a:solidFill>
                  <a:schemeClr val="tx1"/>
                </a:solidFill>
                <a:effectLst/>
                <a:latin typeface="+mn-lt"/>
                <a:ea typeface="+mn-ea"/>
                <a:cs typeface="+mn-cs"/>
              </a:rPr>
              <a:t>4. چگونه میتوانید بر خروجی تعریف شده اثرگذارباشید؟ (مثلا با استفاده از اجرای کمپین های بازاریابی و تبلیغاتی بتواند روند رابهبود ببخشید یا ….)</a:t>
            </a:r>
          </a:p>
          <a:p>
            <a:pPr algn="r" rtl="1" fontAlgn="base"/>
            <a:r>
              <a:rPr lang="fa-IR" sz="1200" b="0" i="0" kern="1200" dirty="0">
                <a:solidFill>
                  <a:schemeClr val="tx1"/>
                </a:solidFill>
                <a:effectLst/>
                <a:latin typeface="+mn-lt"/>
                <a:ea typeface="+mn-ea"/>
                <a:cs typeface="+mn-cs"/>
              </a:rPr>
              <a:t>5. چه افرادی مسئول خروجی کسب و کار هستند؟ (بستگی به بزرگی سازمان شما دارد که چه اهدافی را تعیین می کنید، اهداف شما به کدام دپارتمان مربوط می‌شود و مسئولین هر دپارتمان چه کسانی اند ومشخص میشود مسئول خروجی کیست.)</a:t>
            </a:r>
          </a:p>
          <a:p>
            <a:pPr algn="r" rtl="1" fontAlgn="base"/>
            <a:r>
              <a:rPr lang="fa-IR" sz="1200" b="0" i="0" kern="1200" dirty="0">
                <a:solidFill>
                  <a:schemeClr val="tx1"/>
                </a:solidFill>
                <a:effectLst/>
                <a:latin typeface="+mn-lt"/>
                <a:ea typeface="+mn-ea"/>
                <a:cs typeface="+mn-cs"/>
              </a:rPr>
              <a:t>6.  چه چیزی نشاندهنده دستیابی شمابه اهدافتان است؟ (در این بخش باید مشخص کنید چه اتفاقاتی به معنای تحقق اهداف است، استفاده از معیار های </a:t>
            </a:r>
            <a:r>
              <a:rPr lang="en-US" sz="1200" b="0" i="0" kern="1200" dirty="0">
                <a:solidFill>
                  <a:schemeClr val="tx1"/>
                </a:solidFill>
                <a:effectLst/>
                <a:latin typeface="+mn-lt"/>
                <a:ea typeface="+mn-ea"/>
                <a:cs typeface="+mn-cs"/>
              </a:rPr>
              <a:t>SMART </a:t>
            </a:r>
            <a:r>
              <a:rPr lang="fa-IR" sz="1200" b="0" i="0" kern="1200" dirty="0">
                <a:solidFill>
                  <a:schemeClr val="tx1"/>
                </a:solidFill>
                <a:effectLst/>
                <a:latin typeface="+mn-lt"/>
                <a:ea typeface="+mn-ea"/>
                <a:cs typeface="+mn-cs"/>
              </a:rPr>
              <a:t>سبب میشود اهداف قابل اندازه گیری و ملموس را در نظر بگیرید.)</a:t>
            </a:r>
          </a:p>
          <a:p>
            <a:pPr algn="r" rtl="1" fontAlgn="base"/>
            <a:r>
              <a:rPr lang="fa-IR" sz="1200" b="0" i="0" kern="1200" dirty="0">
                <a:solidFill>
                  <a:schemeClr val="tx1"/>
                </a:solidFill>
                <a:effectLst/>
                <a:latin typeface="+mn-lt"/>
                <a:ea typeface="+mn-ea"/>
                <a:cs typeface="+mn-cs"/>
              </a:rPr>
              <a:t>7. چند وقت یکبار فرآیند تحقق هدف را بازبینی می کنید؟ (این کار سبب میشود گپ ها و عیب و ایرادات مربوط به فرآیند مشخص شود و با رفع آن روند تسریع شود.)</a:t>
            </a:r>
          </a:p>
          <a:p>
            <a:pPr algn="r" rtl="1" fontAlgn="base"/>
            <a:endParaRPr lang="fa-IR" sz="1200" b="0" i="0" kern="1200" dirty="0">
              <a:solidFill>
                <a:schemeClr val="tx1"/>
              </a:solidFill>
              <a:effectLst/>
              <a:latin typeface="+mn-lt"/>
              <a:ea typeface="+mn-ea"/>
              <a:cs typeface="+mn-cs"/>
            </a:endParaRPr>
          </a:p>
          <a:p>
            <a:pPr algn="r" rtl="1" fontAlgn="base"/>
            <a:r>
              <a:rPr lang="fa-IR" sz="1200" b="0" i="0" kern="1200" dirty="0">
                <a:solidFill>
                  <a:schemeClr val="tx1"/>
                </a:solidFill>
                <a:effectLst/>
                <a:latin typeface="+mn-lt"/>
                <a:ea typeface="+mn-ea"/>
                <a:cs typeface="+mn-cs"/>
              </a:rPr>
              <a:t>مثلا درصورتیکه هدف شما افزایش درآمد در سال جاری است، بهتر رشد فروش را به عنوان </a:t>
            </a:r>
            <a:r>
              <a:rPr lang="en-US" sz="1200" b="0" i="0" kern="1200" dirty="0">
                <a:solidFill>
                  <a:schemeClr val="tx1"/>
                </a:solidFill>
                <a:effectLst/>
                <a:latin typeface="+mn-lt"/>
                <a:ea typeface="+mn-ea"/>
                <a:cs typeface="+mn-cs"/>
              </a:rPr>
              <a:t>KPI </a:t>
            </a:r>
            <a:r>
              <a:rPr lang="fa-IR" sz="1200" b="0" i="0" kern="1200" dirty="0">
                <a:solidFill>
                  <a:schemeClr val="tx1"/>
                </a:solidFill>
                <a:effectLst/>
                <a:latin typeface="+mn-lt"/>
                <a:ea typeface="+mn-ea"/>
                <a:cs typeface="+mn-cs"/>
              </a:rPr>
              <a:t>در نظر بگیرید. سپس طبق موارد زیر عمل کنید تا </a:t>
            </a:r>
            <a:r>
              <a:rPr lang="en-US" sz="1200" b="0" i="0" kern="1200" dirty="0" err="1">
                <a:solidFill>
                  <a:schemeClr val="tx1"/>
                </a:solidFill>
                <a:effectLst/>
                <a:latin typeface="+mn-lt"/>
                <a:ea typeface="+mn-ea"/>
                <a:cs typeface="+mn-cs"/>
              </a:rPr>
              <a:t>kpi</a:t>
            </a:r>
            <a:r>
              <a:rPr lang="en-US" sz="1200" b="0" i="0" kern="1200" dirty="0">
                <a:solidFill>
                  <a:schemeClr val="tx1"/>
                </a:solidFill>
                <a:effectLst/>
                <a:latin typeface="+mn-lt"/>
                <a:ea typeface="+mn-ea"/>
                <a:cs typeface="+mn-cs"/>
              </a:rPr>
              <a:t> </a:t>
            </a:r>
            <a:r>
              <a:rPr lang="fa-IR" sz="1200" b="0" i="0" kern="1200" dirty="0">
                <a:solidFill>
                  <a:schemeClr val="tx1"/>
                </a:solidFill>
                <a:effectLst/>
                <a:latin typeface="+mn-lt"/>
                <a:ea typeface="+mn-ea"/>
                <a:cs typeface="+mn-cs"/>
              </a:rPr>
              <a:t>شما به بهترین روش تعیین شود:</a:t>
            </a:r>
          </a:p>
          <a:p>
            <a:pPr algn="r" rtl="1" fontAlgn="base"/>
            <a:r>
              <a:rPr lang="fa-IR" sz="1200" b="0" i="0" kern="1200" dirty="0">
                <a:solidFill>
                  <a:schemeClr val="tx1"/>
                </a:solidFill>
                <a:effectLst/>
                <a:latin typeface="+mn-lt"/>
                <a:ea typeface="+mn-ea"/>
                <a:cs typeface="+mn-cs"/>
              </a:rPr>
              <a:t>1. پیش بینی می شود افزایش در آمد فروش شما در صورت داشتن یک خروجی مطلوب به میزان ۲۰% در سال جاری باشد.</a:t>
            </a:r>
          </a:p>
          <a:p>
            <a:pPr algn="r" rtl="1" fontAlgn="base"/>
            <a:r>
              <a:rPr lang="fa-IR" sz="1200" b="0" i="0" kern="1200" dirty="0">
                <a:solidFill>
                  <a:schemeClr val="tx1"/>
                </a:solidFill>
                <a:effectLst/>
                <a:latin typeface="+mn-lt"/>
                <a:ea typeface="+mn-ea"/>
                <a:cs typeface="+mn-cs"/>
              </a:rPr>
              <a:t>2. دستیابی به این هدف سبب سودآوری کسب و کار شما می شود.</a:t>
            </a:r>
          </a:p>
          <a:p>
            <a:pPr algn="r" rtl="1" fontAlgn="base"/>
            <a:r>
              <a:rPr lang="fa-IR" sz="1200" b="0" i="0" kern="1200" dirty="0">
                <a:solidFill>
                  <a:schemeClr val="tx1"/>
                </a:solidFill>
                <a:effectLst/>
                <a:latin typeface="+mn-lt"/>
                <a:ea typeface="+mn-ea"/>
                <a:cs typeface="+mn-cs"/>
              </a:rPr>
              <a:t>3. فرآیند تحقق هدف به عنوان افزایش در درآمد اندازه گیری میشود.</a:t>
            </a:r>
          </a:p>
          <a:p>
            <a:pPr algn="r" rtl="1" fontAlgn="base"/>
            <a:r>
              <a:rPr lang="fa-IR" sz="1200" b="0" i="0" kern="1200" dirty="0">
                <a:solidFill>
                  <a:schemeClr val="tx1"/>
                </a:solidFill>
                <a:effectLst/>
                <a:latin typeface="+mn-lt"/>
                <a:ea typeface="+mn-ea"/>
                <a:cs typeface="+mn-cs"/>
              </a:rPr>
              <a:t>4. اگر درآمد در سال جاری حداقل به میزان ۲۰% افزایش پیدا کند به معنای پیشرفت ما در فرایند تحقق اهداف ما است.</a:t>
            </a:r>
          </a:p>
          <a:p>
            <a:pPr algn="r" rtl="1" fontAlgn="base"/>
            <a:r>
              <a:rPr lang="fa-IR" sz="1200" b="0" i="0" kern="1200" dirty="0">
                <a:solidFill>
                  <a:schemeClr val="tx1"/>
                </a:solidFill>
                <a:effectLst/>
                <a:latin typeface="+mn-lt"/>
                <a:ea typeface="+mn-ea"/>
                <a:cs typeface="+mn-cs"/>
              </a:rPr>
              <a:t>5. </a:t>
            </a:r>
            <a:r>
              <a:rPr lang="en-US" sz="1200" b="0" i="0" kern="1200" dirty="0">
                <a:solidFill>
                  <a:schemeClr val="tx1"/>
                </a:solidFill>
                <a:effectLst/>
                <a:latin typeface="+mn-lt"/>
                <a:ea typeface="+mn-ea"/>
                <a:cs typeface="+mn-cs"/>
              </a:rPr>
              <a:t>KPI</a:t>
            </a:r>
            <a:r>
              <a:rPr lang="fa-IR" sz="1200" b="0" i="0" kern="1200" dirty="0">
                <a:solidFill>
                  <a:schemeClr val="tx1"/>
                </a:solidFill>
                <a:effectLst/>
                <a:latin typeface="+mn-lt"/>
                <a:ea typeface="+mn-ea"/>
                <a:cs typeface="+mn-cs"/>
              </a:rPr>
              <a:t> موردنظر ماهانه اندازه گیری شده و بررسی می شود.</a:t>
            </a:r>
          </a:p>
          <a:p>
            <a:pPr algn="r" rtl="1" fontAlgn="base"/>
            <a:r>
              <a:rPr lang="fa-IR" sz="1200" b="0" i="0" kern="1200" dirty="0">
                <a:solidFill>
                  <a:schemeClr val="tx1"/>
                </a:solidFill>
                <a:effectLst/>
                <a:latin typeface="+mn-lt"/>
                <a:ea typeface="+mn-ea"/>
                <a:cs typeface="+mn-cs"/>
              </a:rPr>
              <a:t>باتوجه به مثال های بالا، با تعیین درست هدف و </a:t>
            </a:r>
            <a:r>
              <a:rPr lang="en-US" sz="1200" b="0" i="0" kern="1200" dirty="0">
                <a:solidFill>
                  <a:schemeClr val="tx1"/>
                </a:solidFill>
                <a:effectLst/>
                <a:latin typeface="+mn-lt"/>
                <a:ea typeface="+mn-ea"/>
                <a:cs typeface="+mn-cs"/>
              </a:rPr>
              <a:t>KPI </a:t>
            </a:r>
            <a:r>
              <a:rPr lang="fa-IR" sz="1200" b="0" i="0" kern="1200" dirty="0">
                <a:solidFill>
                  <a:schemeClr val="tx1"/>
                </a:solidFill>
                <a:effectLst/>
                <a:latin typeface="+mn-lt"/>
                <a:ea typeface="+mn-ea"/>
                <a:cs typeface="+mn-cs"/>
              </a:rPr>
              <a:t>مناسب برای ارزیابی آن میتوانید تحقق اهداف کسب و کار خود را کنترل و مدیریت نمایید.</a:t>
            </a:r>
          </a:p>
          <a:p>
            <a:pPr algn="r" rtl="1" fontAlgn="base"/>
            <a:endParaRPr lang="fa-IR"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0552325-C784-4BB3-A106-3FB6B9F3F763}" type="slidenum">
              <a:rPr lang="en-US" smtClean="0"/>
              <a:t>26</a:t>
            </a:fld>
            <a:endParaRPr lang="en-US"/>
          </a:p>
        </p:txBody>
      </p:sp>
    </p:spTree>
    <p:extLst>
      <p:ext uri="{BB962C8B-B14F-4D97-AF65-F5344CB8AC3E}">
        <p14:creationId xmlns:p14="http://schemas.microsoft.com/office/powerpoint/2010/main" val="17543103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fontAlgn="base"/>
            <a:r>
              <a:rPr lang="fa-IR" sz="1200" b="0" i="0" kern="1200" dirty="0">
                <a:solidFill>
                  <a:schemeClr val="tx1"/>
                </a:solidFill>
                <a:effectLst/>
                <a:latin typeface="+mn-lt"/>
                <a:ea typeface="+mn-ea"/>
                <a:cs typeface="+mn-cs"/>
              </a:rPr>
              <a:t>یک </a:t>
            </a:r>
            <a:r>
              <a:rPr lang="en-US" sz="1200" b="0" i="0" kern="1200" dirty="0">
                <a:solidFill>
                  <a:schemeClr val="tx1"/>
                </a:solidFill>
                <a:effectLst/>
                <a:latin typeface="+mn-lt"/>
                <a:ea typeface="+mn-ea"/>
                <a:cs typeface="+mn-cs"/>
              </a:rPr>
              <a:t>KPI </a:t>
            </a:r>
            <a:r>
              <a:rPr lang="fa-IR" sz="1200" b="0" i="0" kern="1200" dirty="0">
                <a:solidFill>
                  <a:schemeClr val="tx1"/>
                </a:solidFill>
                <a:effectLst/>
                <a:latin typeface="+mn-lt"/>
                <a:ea typeface="+mn-ea"/>
                <a:cs typeface="+mn-cs"/>
              </a:rPr>
              <a:t>به اندازه عملی که برمی­ انگیزد ارزشمند است. در بسیاری از مواقع سازمان ها  </a:t>
            </a:r>
            <a:r>
              <a:rPr lang="en-US" sz="1200" b="0" i="0" kern="1200" dirty="0">
                <a:solidFill>
                  <a:schemeClr val="tx1"/>
                </a:solidFill>
                <a:effectLst/>
                <a:latin typeface="+mn-lt"/>
                <a:ea typeface="+mn-ea"/>
                <a:cs typeface="+mn-cs"/>
              </a:rPr>
              <a:t>KPI</a:t>
            </a:r>
            <a:r>
              <a:rPr lang="fa-IR" sz="1200" b="0" i="0" kern="1200" dirty="0">
                <a:solidFill>
                  <a:schemeClr val="tx1"/>
                </a:solidFill>
                <a:effectLst/>
                <a:latin typeface="+mn-lt"/>
                <a:ea typeface="+mn-ea"/>
                <a:cs typeface="+mn-cs"/>
              </a:rPr>
              <a:t>های به رسمیت شناخته شده در صنعت را اتخاذ می­ کنند و سپس تعجب می­ کنند که چرا آن </a:t>
            </a:r>
            <a:r>
              <a:rPr lang="en-US" sz="1200" b="0" i="0" kern="1200" dirty="0">
                <a:solidFill>
                  <a:schemeClr val="tx1"/>
                </a:solidFill>
                <a:effectLst/>
                <a:latin typeface="+mn-lt"/>
                <a:ea typeface="+mn-ea"/>
                <a:cs typeface="+mn-cs"/>
              </a:rPr>
              <a:t>KPI، </a:t>
            </a:r>
            <a:r>
              <a:rPr lang="fa-IR" sz="1200" b="0" i="0" kern="1200" dirty="0">
                <a:solidFill>
                  <a:schemeClr val="tx1"/>
                </a:solidFill>
                <a:effectLst/>
                <a:latin typeface="+mn-lt"/>
                <a:ea typeface="+mn-ea"/>
                <a:cs typeface="+mn-cs"/>
              </a:rPr>
              <a:t>هدف کسب و کار آنها را منعکس نکرده و در ایجاد  تغییرات مثبت شکست خورده است. از مهم­ترین جنبه ­های شاخصهای عملکرد کلیدی که نادیده گرفته می­شود به نوعی زنجیره های ارتباطی هستند. هر چه اطلاعات واضح، مختصر و مرتبط باشد احتمال اینکه درک شود و به آن عمل شود بیشتر است. اگر برای کمپین های بازاریابی خود شاخص های کلیدی عملکرد را تعیین کنید، امکان موفقیت های شما افزایش می یابد.</a:t>
            </a:r>
          </a:p>
          <a:p>
            <a:pPr algn="r" rtl="1"/>
            <a:endParaRPr lang="fa-IR" dirty="0"/>
          </a:p>
        </p:txBody>
      </p:sp>
      <p:sp>
        <p:nvSpPr>
          <p:cNvPr id="4" name="Slide Number Placeholder 3"/>
          <p:cNvSpPr>
            <a:spLocks noGrp="1"/>
          </p:cNvSpPr>
          <p:nvPr>
            <p:ph type="sldNum" sz="quarter" idx="5"/>
          </p:nvPr>
        </p:nvSpPr>
        <p:spPr/>
        <p:txBody>
          <a:bodyPr/>
          <a:lstStyle/>
          <a:p>
            <a:fld id="{50552325-C784-4BB3-A106-3FB6B9F3F763}" type="slidenum">
              <a:rPr lang="en-US" smtClean="0"/>
              <a:t>27</a:t>
            </a:fld>
            <a:endParaRPr lang="en-US"/>
          </a:p>
        </p:txBody>
      </p:sp>
    </p:spTree>
    <p:extLst>
      <p:ext uri="{BB962C8B-B14F-4D97-AF65-F5344CB8AC3E}">
        <p14:creationId xmlns:p14="http://schemas.microsoft.com/office/powerpoint/2010/main" val="1478973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sz="1200" b="0" i="0" kern="1200" dirty="0">
                <a:solidFill>
                  <a:schemeClr val="tx1"/>
                </a:solidFill>
                <a:effectLst/>
                <a:latin typeface="+mn-lt"/>
                <a:ea typeface="+mn-ea"/>
                <a:cs typeface="+mn-cs"/>
              </a:rPr>
              <a:t>در اینجا با ارائه یک مثال ساده، به شما در درک مفهوم </a:t>
            </a:r>
            <a:r>
              <a:rPr lang="en-US" sz="1200" b="0" i="0" kern="1200" dirty="0">
                <a:solidFill>
                  <a:schemeClr val="tx1"/>
                </a:solidFill>
                <a:effectLst/>
                <a:latin typeface="+mn-lt"/>
                <a:ea typeface="+mn-ea"/>
                <a:cs typeface="+mn-cs"/>
              </a:rPr>
              <a:t>KPI </a:t>
            </a:r>
            <a:r>
              <a:rPr lang="fa-IR" sz="1200" b="0" i="0" kern="1200" dirty="0">
                <a:solidFill>
                  <a:schemeClr val="tx1"/>
                </a:solidFill>
                <a:effectLst/>
                <a:latin typeface="+mn-lt"/>
                <a:ea typeface="+mn-ea"/>
                <a:cs typeface="+mn-cs"/>
              </a:rPr>
              <a:t>کمک خواهیم کرد. یک قایق بادبانی را در نظر بگیرید که می‌خواهد تعدادی مسافر از شهر </a:t>
            </a:r>
            <a:r>
              <a:rPr lang="en-US" sz="1200" b="0" i="0" kern="1200" dirty="0">
                <a:solidFill>
                  <a:schemeClr val="tx1"/>
                </a:solidFill>
                <a:effectLst/>
                <a:latin typeface="+mn-lt"/>
                <a:ea typeface="+mn-ea"/>
                <a:cs typeface="+mn-cs"/>
              </a:rPr>
              <a:t>A </a:t>
            </a:r>
            <a:r>
              <a:rPr lang="fa-IR" sz="1200" b="0" i="0" kern="1200" dirty="0">
                <a:solidFill>
                  <a:schemeClr val="tx1"/>
                </a:solidFill>
                <a:effectLst/>
                <a:latin typeface="+mn-lt"/>
                <a:ea typeface="+mn-ea"/>
                <a:cs typeface="+mn-cs"/>
              </a:rPr>
              <a:t>به شهر </a:t>
            </a:r>
            <a:r>
              <a:rPr lang="en-US" sz="1200" b="0" i="0" kern="1200" dirty="0">
                <a:solidFill>
                  <a:schemeClr val="tx1"/>
                </a:solidFill>
                <a:effectLst/>
                <a:latin typeface="+mn-lt"/>
                <a:ea typeface="+mn-ea"/>
                <a:cs typeface="+mn-cs"/>
              </a:rPr>
              <a:t>B </a:t>
            </a:r>
            <a:r>
              <a:rPr lang="fa-IR" sz="1200" b="0" i="0" kern="1200" dirty="0">
                <a:solidFill>
                  <a:schemeClr val="tx1"/>
                </a:solidFill>
                <a:effectLst/>
                <a:latin typeface="+mn-lt"/>
                <a:ea typeface="+mn-ea"/>
                <a:cs typeface="+mn-cs"/>
              </a:rPr>
              <a:t>ببرد. هدف این سفر، رساندن مسافرین و تعدادی محموله‌های باری ظرف مدت ۱۰ روز می‌باشد. در گام اول، کاپیتان و خدمه کشتی نیاز به اطلاعاتی پیرامون ناوبری کشتی خواهند داشت تا بتوانند برنامه و نقشه راه سفر خود را همسو با آن طرح‌ریزی نمایند. در این مثال </a:t>
            </a:r>
            <a:r>
              <a:rPr lang="en-US" sz="1200" b="0" i="0" kern="1200" dirty="0">
                <a:solidFill>
                  <a:schemeClr val="tx1"/>
                </a:solidFill>
                <a:effectLst/>
                <a:latin typeface="+mn-lt"/>
                <a:ea typeface="+mn-ea"/>
                <a:cs typeface="+mn-cs"/>
              </a:rPr>
              <a:t>KPI </a:t>
            </a:r>
            <a:r>
              <a:rPr lang="fa-IR" sz="1200" b="0" i="0" kern="1200" dirty="0">
                <a:solidFill>
                  <a:schemeClr val="tx1"/>
                </a:solidFill>
                <a:effectLst/>
                <a:latin typeface="+mn-lt"/>
                <a:ea typeface="+mn-ea"/>
                <a:cs typeface="+mn-cs"/>
              </a:rPr>
              <a:t>مفید می‌تواند داده‌های مکانی </a:t>
            </a:r>
            <a:r>
              <a:rPr lang="en-US" sz="1200" b="0" i="0" kern="1200" dirty="0">
                <a:solidFill>
                  <a:schemeClr val="tx1"/>
                </a:solidFill>
                <a:effectLst/>
                <a:latin typeface="+mn-lt"/>
                <a:ea typeface="+mn-ea"/>
                <a:cs typeface="+mn-cs"/>
              </a:rPr>
              <a:t>GPS، </a:t>
            </a:r>
            <a:r>
              <a:rPr lang="fa-IR" sz="1200" b="0" i="0" kern="1200" dirty="0">
                <a:solidFill>
                  <a:schemeClr val="tx1"/>
                </a:solidFill>
                <a:effectLst/>
                <a:latin typeface="+mn-lt"/>
                <a:ea typeface="+mn-ea"/>
                <a:cs typeface="+mn-cs"/>
              </a:rPr>
              <a:t>سرعت متوسط، سطوح سوخت کشتی، اطلاعات آب و هوایی و … باشد. این شاخص‌ها به تیم کمک خواهد کرد که وضعیت خود را درک کنند و بدانند که آیا همسو با برنامه ارائه شده برای سفر در حرکتند یا خیر و نیز به آنها کمک خواهد کرد تا بتوانند تصمیمات مقتضی را پیرامون ادامه سفر اخذ نمایند.</a:t>
            </a:r>
          </a:p>
          <a:p>
            <a:pPr algn="r" rtl="1"/>
            <a:endParaRPr lang="fa-IR" sz="1200" b="0" i="0" kern="1200" dirty="0">
              <a:solidFill>
                <a:schemeClr val="tx1"/>
              </a:solidFill>
              <a:effectLst/>
              <a:latin typeface="+mn-lt"/>
              <a:ea typeface="+mn-ea"/>
              <a:cs typeface="+mn-cs"/>
            </a:endParaRPr>
          </a:p>
          <a:p>
            <a:pPr algn="r" rtl="1"/>
            <a:r>
              <a:rPr lang="fa-IR" sz="1200" b="0" i="0" kern="1200" dirty="0">
                <a:solidFill>
                  <a:schemeClr val="tx1"/>
                </a:solidFill>
                <a:effectLst/>
                <a:latin typeface="+mn-lt"/>
                <a:ea typeface="+mn-ea"/>
                <a:cs typeface="+mn-cs"/>
              </a:rPr>
              <a:t>چالشی که بسیاری از سازمان‌ها با آن روبه‌ رو هستند انتخاب صحیح </a:t>
            </a:r>
            <a:r>
              <a:rPr lang="en-US" sz="1200" b="0" i="0" kern="1200" dirty="0">
                <a:solidFill>
                  <a:schemeClr val="tx1"/>
                </a:solidFill>
                <a:effectLst/>
                <a:latin typeface="+mn-lt"/>
                <a:ea typeface="+mn-ea"/>
                <a:cs typeface="+mn-cs"/>
              </a:rPr>
              <a:t>KPI </a:t>
            </a:r>
            <a:r>
              <a:rPr lang="fa-IR" sz="1200" b="0" i="0" kern="1200" dirty="0">
                <a:solidFill>
                  <a:schemeClr val="tx1"/>
                </a:solidFill>
                <a:effectLst/>
                <a:latin typeface="+mn-lt"/>
                <a:ea typeface="+mn-ea"/>
                <a:cs typeface="+mn-cs"/>
              </a:rPr>
              <a:t>از میان فهرست هزاران شاخص می‌باشد. انتخاب اشتباه </a:t>
            </a:r>
            <a:r>
              <a:rPr lang="en-US" sz="1200" b="0" i="0" kern="1200" dirty="0">
                <a:solidFill>
                  <a:schemeClr val="tx1"/>
                </a:solidFill>
                <a:effectLst/>
                <a:latin typeface="+mn-lt"/>
                <a:ea typeface="+mn-ea"/>
                <a:cs typeface="+mn-cs"/>
              </a:rPr>
              <a:t>KPI </a:t>
            </a:r>
            <a:r>
              <a:rPr lang="fa-IR" sz="1200" b="0" i="0" kern="1200" dirty="0">
                <a:solidFill>
                  <a:schemeClr val="tx1"/>
                </a:solidFill>
                <a:effectLst/>
                <a:latin typeface="+mn-lt"/>
                <a:ea typeface="+mn-ea"/>
                <a:cs typeface="+mn-cs"/>
              </a:rPr>
              <a:t>این خطر را برای سازمان ایجاد می کند که آن را در مسیر اشتباهی قرار دهد و آن ها را تشویق به حصول چیزی کند که هیچ پیشرفتی برای آن ها حاصل نخواهد کرد. این را به خاطر داشته باشید که </a:t>
            </a:r>
            <a:r>
              <a:rPr lang="fa-IR" sz="1200" b="1" i="0" kern="1200" dirty="0">
                <a:solidFill>
                  <a:schemeClr val="tx1"/>
                </a:solidFill>
                <a:effectLst/>
                <a:latin typeface="+mn-lt"/>
                <a:ea typeface="+mn-ea"/>
                <a:cs typeface="+mn-cs"/>
              </a:rPr>
              <a:t>دلیل اهمیت </a:t>
            </a:r>
            <a:r>
              <a:rPr lang="en-US" sz="1200" b="1" i="0" kern="1200" dirty="0">
                <a:solidFill>
                  <a:schemeClr val="tx1"/>
                </a:solidFill>
                <a:effectLst/>
                <a:latin typeface="+mn-lt"/>
                <a:ea typeface="+mn-ea"/>
                <a:cs typeface="+mn-cs"/>
              </a:rPr>
              <a:t>KPI </a:t>
            </a:r>
            <a:r>
              <a:rPr lang="fa-IR" sz="1200" b="1" i="0" kern="1200" dirty="0">
                <a:solidFill>
                  <a:schemeClr val="tx1"/>
                </a:solidFill>
                <a:effectLst/>
                <a:latin typeface="+mn-lt"/>
                <a:ea typeface="+mn-ea"/>
                <a:cs typeface="+mn-cs"/>
              </a:rPr>
              <a:t>همسویی آن با اهداف راهبردی سازمانی و سنجش آن ها می‌باشد</a:t>
            </a:r>
            <a:r>
              <a:rPr lang="fa-IR" sz="1200" b="0" i="0" kern="1200" dirty="0">
                <a:solidFill>
                  <a:schemeClr val="tx1"/>
                </a:solidFill>
                <a:effectLst/>
                <a:latin typeface="+mn-lt"/>
                <a:ea typeface="+mn-ea"/>
                <a:cs typeface="+mn-cs"/>
              </a:rPr>
              <a:t> و اگر اشتباه انتخاب شوند مخاطره عدم تحقق اهداف سازمانی را به وجود خواهند آورد.</a:t>
            </a:r>
          </a:p>
          <a:p>
            <a:pPr algn="r" rtl="1"/>
            <a:endParaRPr lang="fa-IR" sz="1200" b="0" i="0" kern="1200" dirty="0">
              <a:solidFill>
                <a:schemeClr val="tx1"/>
              </a:solidFill>
              <a:effectLst/>
              <a:latin typeface="+mn-lt"/>
              <a:ea typeface="+mn-ea"/>
              <a:cs typeface="+mn-cs"/>
            </a:endParaRPr>
          </a:p>
          <a:p>
            <a:pPr algn="r" rtl="1"/>
            <a:r>
              <a:rPr lang="fa-IR" sz="1200" b="0" i="0" kern="1200" dirty="0">
                <a:solidFill>
                  <a:schemeClr val="tx1"/>
                </a:solidFill>
                <a:effectLst/>
                <a:latin typeface="+mn-lt"/>
                <a:ea typeface="+mn-ea"/>
                <a:cs typeface="+mn-cs"/>
              </a:rPr>
              <a:t>مشکلی که بسیاری از مدیران با آن مواجه هستند در این است که در بسیاری از سازمان‌ها حجم وسیعی از داده‌ها که سنجش آن آسان است، جمع‌آوری می‌شود و مدیران بدون داشتن هیچ دیدی و </a:t>
            </a:r>
            <a:r>
              <a:rPr lang="fa-IR" sz="1200" b="1" i="0" kern="1200" dirty="0">
                <a:solidFill>
                  <a:schemeClr val="tx1"/>
                </a:solidFill>
                <a:effectLst/>
                <a:latin typeface="+mn-lt"/>
                <a:ea typeface="+mn-ea"/>
                <a:cs typeface="+mn-cs"/>
              </a:rPr>
              <a:t>در حالی که تشنه اطلاعات مناسب می‌باشند، در آن ها غرق می‌شوند</a:t>
            </a:r>
            <a:r>
              <a:rPr lang="fa-IR" sz="1200" b="0" i="0" kern="1200" dirty="0">
                <a:solidFill>
                  <a:schemeClr val="tx1"/>
                </a:solidFill>
                <a:effectLst/>
                <a:latin typeface="+mn-lt"/>
                <a:ea typeface="+mn-ea"/>
                <a:cs typeface="+mn-cs"/>
              </a:rPr>
              <a:t>. مدیران اثربخش به خوبی این نکته را درک کرده‌اند که با فهم دقیق ابعاد کلیدی عملکرد شرکت و تعیین </a:t>
            </a:r>
            <a:r>
              <a:rPr lang="en-US" sz="1200" b="0" i="0" kern="1200" dirty="0">
                <a:solidFill>
                  <a:schemeClr val="tx1"/>
                </a:solidFill>
                <a:effectLst/>
                <a:latin typeface="+mn-lt"/>
                <a:ea typeface="+mn-ea"/>
                <a:cs typeface="+mn-cs"/>
              </a:rPr>
              <a:t>KPI </a:t>
            </a:r>
            <a:r>
              <a:rPr lang="fa-IR" sz="1200" b="0" i="0" kern="1200" dirty="0">
                <a:solidFill>
                  <a:schemeClr val="tx1"/>
                </a:solidFill>
                <a:effectLst/>
                <a:latin typeface="+mn-lt"/>
                <a:ea typeface="+mn-ea"/>
                <a:cs typeface="+mn-cs"/>
              </a:rPr>
              <a:t>دقیق و حیاتی برای آن ها می‌توان عملکرد شرکت را به طور کارا و مفید تحت کنترل درآورد. به عنوان مثال یک دکتر می‌داند که با سنجش ضربان قلب، فشار خون، کلسترول و … می‌تواند وضعیت سلامت و حال عمومی بیمار خود را در گام اول تشخیص دهد.</a:t>
            </a:r>
          </a:p>
          <a:p>
            <a:pPr algn="r" rtl="1"/>
            <a:endParaRPr lang="fa-IR" sz="1200" b="0" i="0" kern="1200" dirty="0">
              <a:solidFill>
                <a:schemeClr val="tx1"/>
              </a:solidFill>
              <a:effectLst/>
              <a:latin typeface="+mn-lt"/>
              <a:ea typeface="+mn-ea"/>
              <a:cs typeface="+mn-cs"/>
            </a:endParaRPr>
          </a:p>
          <a:p>
            <a:pPr algn="r" rtl="1"/>
            <a:r>
              <a:rPr lang="fa-IR" sz="1200" b="0" i="0" kern="1200" dirty="0">
                <a:solidFill>
                  <a:schemeClr val="tx1"/>
                </a:solidFill>
                <a:effectLst/>
                <a:latin typeface="+mn-lt"/>
                <a:ea typeface="+mn-ea"/>
                <a:cs typeface="+mn-cs"/>
              </a:rPr>
              <a:t>با تحقیق پیرامون شاخص‌های کلیدی شرکت‌ها و سازمان‌ها بدون توجه به نوع کسب‌وکار و اندازه آن ها، این نتیجه متصور است که بسیاری از شاخص‌ها میان آن ها مشترک است و برخی از شاخص‌ها که خاص نوع کسب‌وکار آن ها است، متفاوت خواهد بود. در ادامه فهرست برخی از مهم ترین شاخص‌ها که در بسیاری از سازمان‌ها کاربرد خواهد داشت و سنجش آن ها به پیشرفت عملکرد سازمان کمک خواهد کرد، اشاره خواهد شد.</a:t>
            </a:r>
            <a:endParaRPr lang="en-US" dirty="0"/>
          </a:p>
        </p:txBody>
      </p:sp>
      <p:sp>
        <p:nvSpPr>
          <p:cNvPr id="4" name="Slide Number Placeholder 3"/>
          <p:cNvSpPr>
            <a:spLocks noGrp="1"/>
          </p:cNvSpPr>
          <p:nvPr>
            <p:ph type="sldNum" sz="quarter" idx="5"/>
          </p:nvPr>
        </p:nvSpPr>
        <p:spPr/>
        <p:txBody>
          <a:bodyPr/>
          <a:lstStyle/>
          <a:p>
            <a:fld id="{50552325-C784-4BB3-A106-3FB6B9F3F763}" type="slidenum">
              <a:rPr lang="en-US" smtClean="0"/>
              <a:t>3</a:t>
            </a:fld>
            <a:endParaRPr lang="en-US"/>
          </a:p>
        </p:txBody>
      </p:sp>
    </p:spTree>
    <p:extLst>
      <p:ext uri="{BB962C8B-B14F-4D97-AF65-F5344CB8AC3E}">
        <p14:creationId xmlns:p14="http://schemas.microsoft.com/office/powerpoint/2010/main" val="3228810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1"/>
            <a:r>
              <a:rPr lang="fa-IR" sz="1200" b="0" i="0" kern="1200" dirty="0">
                <a:solidFill>
                  <a:schemeClr val="tx1"/>
                </a:solidFill>
                <a:effectLst/>
                <a:latin typeface="+mn-lt"/>
                <a:ea typeface="+mn-ea"/>
                <a:cs typeface="+mn-cs"/>
              </a:rPr>
              <a:t>وقتی شرکت ها تصمیم می گیرند عملکرد را پیگیری کنند، بلا استثنا شروع به اندازه گیری نتایج می کنند. این یک رویکرد نادرست است. نتایج فقط به شما می گویند که چه اتفاقی افتاده است، نه این که چرا اتفاق افتاده است. شما می توانید نتایج کار خود یا اقدامی که باعث این نتایج می شود را برای سنجش انتخاب کنید. </a:t>
            </a:r>
            <a:r>
              <a:rPr lang="en-US" sz="1200" b="0" i="0" kern="1200" dirty="0">
                <a:solidFill>
                  <a:schemeClr val="tx1"/>
                </a:solidFill>
                <a:effectLst/>
                <a:latin typeface="+mn-lt"/>
                <a:ea typeface="+mn-ea"/>
                <a:cs typeface="+mn-cs"/>
              </a:rPr>
              <a:t>KPI </a:t>
            </a:r>
            <a:r>
              <a:rPr lang="fa-IR" sz="1200" b="0" i="0" kern="1200" dirty="0">
                <a:solidFill>
                  <a:schemeClr val="tx1"/>
                </a:solidFill>
                <a:effectLst/>
                <a:latin typeface="+mn-lt"/>
                <a:ea typeface="+mn-ea"/>
                <a:cs typeface="+mn-cs"/>
              </a:rPr>
              <a:t>ها یا شاخص های کلیدی عملکرد را باید برای دنبال کردن چیزهایی که مستقیما به اقدامات ویژه یا فعالیت ها مربوط می شوند استفاده کرد، نه برای نتایج نهایی. </a:t>
            </a:r>
            <a:r>
              <a:rPr lang="fa-IR" sz="1200" b="1" i="0" kern="1200" dirty="0">
                <a:solidFill>
                  <a:schemeClr val="tx1"/>
                </a:solidFill>
                <a:effectLst/>
                <a:latin typeface="+mn-lt"/>
                <a:ea typeface="+mn-ea"/>
                <a:cs typeface="+mn-cs"/>
              </a:rPr>
              <a:t>درآمد، سود و تعداد مشتریان را نباید به عنوان شاخص کلیدی عملکرد به کار گرفت</a:t>
            </a:r>
            <a:r>
              <a:rPr lang="fa-IR" sz="1200" b="0" i="0" kern="1200" dirty="0">
                <a:solidFill>
                  <a:schemeClr val="tx1"/>
                </a:solidFill>
                <a:effectLst/>
                <a:latin typeface="+mn-lt"/>
                <a:ea typeface="+mn-ea"/>
                <a:cs typeface="+mn-cs"/>
              </a:rPr>
              <a:t>. این موارد نتیجه تعدادی از فعالیت ها هستند، بنابراین اقدام خاصی را نشان نمی دهند.</a:t>
            </a:r>
          </a:p>
          <a:p>
            <a:pPr algn="just" rtl="1"/>
            <a:endParaRPr lang="fa-IR" sz="1200" b="0" i="0" kern="1200" dirty="0">
              <a:solidFill>
                <a:schemeClr val="tx1"/>
              </a:solidFill>
              <a:effectLst/>
              <a:latin typeface="+mn-lt"/>
              <a:ea typeface="+mn-ea"/>
              <a:cs typeface="+mn-cs"/>
            </a:endParaRPr>
          </a:p>
          <a:p>
            <a:pPr algn="just" rtl="1"/>
            <a:r>
              <a:rPr lang="fa-IR" sz="1200" b="0" i="0" kern="1200" dirty="0">
                <a:solidFill>
                  <a:schemeClr val="tx1"/>
                </a:solidFill>
                <a:effectLst/>
                <a:latin typeface="+mn-lt"/>
                <a:ea typeface="+mn-ea"/>
                <a:cs typeface="+mn-cs"/>
              </a:rPr>
              <a:t>گاهی این رویکرد ناشی از دیدگاه است. مدیر کل یک باشگاه فوتبال به نتایج که به صورت پیروزی سنجیده می شود، علاقه دارد. اما مربی تیم فوتبال نیاز دارد تا یک سری اقدامات را دنبال کند تا مطمئن شود که فعالیت های بازیکنان درست است.</a:t>
            </a:r>
          </a:p>
          <a:p>
            <a:pPr algn="just" rtl="1"/>
            <a:endParaRPr lang="fa-IR" sz="1200" b="0" i="0" kern="1200" dirty="0">
              <a:solidFill>
                <a:schemeClr val="tx1"/>
              </a:solidFill>
              <a:effectLst/>
              <a:latin typeface="+mn-lt"/>
              <a:ea typeface="+mn-ea"/>
              <a:cs typeface="+mn-cs"/>
            </a:endParaRPr>
          </a:p>
          <a:p>
            <a:pPr algn="just" rtl="1"/>
            <a:r>
              <a:rPr lang="fa-IR" sz="1200" b="0" i="0" kern="1200" dirty="0">
                <a:solidFill>
                  <a:schemeClr val="tx1"/>
                </a:solidFill>
                <a:effectLst/>
                <a:latin typeface="+mn-lt"/>
                <a:ea typeface="+mn-ea"/>
                <a:cs typeface="+mn-cs"/>
              </a:rPr>
              <a:t>ممکن است از بازیکنان تیم خواسته شود شوت های بیشتری به سمت دروازه بزنند، بیشتر پاس کاری کنند و بیشتر دفاع کنند. همه این اقدامات انفرادی را می توان دنبال کرد و سنجید. اگر این اقدامات بهبود پیدا کند به احتمال زیاد نتایج بهتری در پی خواهد داشت. تضمینی نیست ولی بهتر است به جای تمرکز بر نتایج، روی فعالیت ها تمرکز کنیم. پیروز شدن یک</a:t>
            </a:r>
            <a:r>
              <a:rPr lang="fa-IR" sz="1200" b="1" i="0" kern="1200" dirty="0">
                <a:solidFill>
                  <a:schemeClr val="tx1"/>
                </a:solidFill>
                <a:effectLst/>
                <a:latin typeface="+mn-lt"/>
                <a:ea typeface="+mn-ea"/>
                <a:cs typeface="+mn-cs"/>
              </a:rPr>
              <a:t> شاخص کلیدی نتیجه (</a:t>
            </a:r>
            <a:r>
              <a:rPr lang="en-US" sz="1200" b="1" i="0" kern="1200" dirty="0">
                <a:solidFill>
                  <a:schemeClr val="tx1"/>
                </a:solidFill>
                <a:effectLst/>
                <a:latin typeface="+mn-lt"/>
                <a:ea typeface="+mn-ea"/>
                <a:cs typeface="+mn-cs"/>
              </a:rPr>
              <a:t>KRI)</a:t>
            </a:r>
            <a:r>
              <a:rPr lang="en-US" sz="1200" b="0" i="0" kern="1200" dirty="0">
                <a:solidFill>
                  <a:schemeClr val="tx1"/>
                </a:solidFill>
                <a:effectLst/>
                <a:latin typeface="+mn-lt"/>
                <a:ea typeface="+mn-ea"/>
                <a:cs typeface="+mn-cs"/>
              </a:rPr>
              <a:t> </a:t>
            </a:r>
            <a:r>
              <a:rPr lang="fa-IR" sz="1200" b="0" i="0" kern="1200" dirty="0">
                <a:solidFill>
                  <a:schemeClr val="tx1"/>
                </a:solidFill>
                <a:effectLst/>
                <a:latin typeface="+mn-lt"/>
                <a:ea typeface="+mn-ea"/>
                <a:cs typeface="+mn-cs"/>
              </a:rPr>
              <a:t>است و اقدامات با </a:t>
            </a:r>
            <a:r>
              <a:rPr lang="fa-IR" sz="1200" b="1" i="0" kern="1200" dirty="0">
                <a:solidFill>
                  <a:schemeClr val="tx1"/>
                </a:solidFill>
                <a:effectLst/>
                <a:latin typeface="+mn-lt"/>
                <a:ea typeface="+mn-ea"/>
                <a:cs typeface="+mn-cs"/>
              </a:rPr>
              <a:t>شاخص کلیدی عملکرد (</a:t>
            </a:r>
            <a:r>
              <a:rPr lang="en-US" sz="1200" b="1" i="0" kern="1200" dirty="0">
                <a:solidFill>
                  <a:schemeClr val="tx1"/>
                </a:solidFill>
                <a:effectLst/>
                <a:latin typeface="+mn-lt"/>
                <a:ea typeface="+mn-ea"/>
                <a:cs typeface="+mn-cs"/>
              </a:rPr>
              <a:t>KPI)</a:t>
            </a:r>
            <a:r>
              <a:rPr lang="en-US" sz="1200" b="0" i="0" kern="1200" dirty="0">
                <a:solidFill>
                  <a:schemeClr val="tx1"/>
                </a:solidFill>
                <a:effectLst/>
                <a:latin typeface="+mn-lt"/>
                <a:ea typeface="+mn-ea"/>
                <a:cs typeface="+mn-cs"/>
              </a:rPr>
              <a:t> </a:t>
            </a:r>
            <a:r>
              <a:rPr lang="fa-IR" sz="1200" b="0" i="0" kern="1200" dirty="0">
                <a:solidFill>
                  <a:schemeClr val="tx1"/>
                </a:solidFill>
                <a:effectLst/>
                <a:latin typeface="+mn-lt"/>
                <a:ea typeface="+mn-ea"/>
                <a:cs typeface="+mn-cs"/>
              </a:rPr>
              <a:t>مناسب قابل پیگرد است. اگر شاخص های کلیدی عملکرد را بهبود بدهید پیروزی خودش اتفاق می افتد.</a:t>
            </a:r>
          </a:p>
          <a:p>
            <a:pPr algn="just" rtl="1"/>
            <a:endParaRPr lang="en-US" dirty="0"/>
          </a:p>
        </p:txBody>
      </p:sp>
      <p:sp>
        <p:nvSpPr>
          <p:cNvPr id="4" name="Slide Number Placeholder 3"/>
          <p:cNvSpPr>
            <a:spLocks noGrp="1"/>
          </p:cNvSpPr>
          <p:nvPr>
            <p:ph type="sldNum" sz="quarter" idx="5"/>
          </p:nvPr>
        </p:nvSpPr>
        <p:spPr/>
        <p:txBody>
          <a:bodyPr/>
          <a:lstStyle/>
          <a:p>
            <a:fld id="{50552325-C784-4BB3-A106-3FB6B9F3F763}" type="slidenum">
              <a:rPr lang="en-US" smtClean="0"/>
              <a:t>4</a:t>
            </a:fld>
            <a:endParaRPr lang="en-US"/>
          </a:p>
        </p:txBody>
      </p:sp>
    </p:spTree>
    <p:extLst>
      <p:ext uri="{BB962C8B-B14F-4D97-AF65-F5344CB8AC3E}">
        <p14:creationId xmlns:p14="http://schemas.microsoft.com/office/powerpoint/2010/main" val="1051125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sz="1200" b="0" i="0" kern="1200" dirty="0">
                <a:solidFill>
                  <a:schemeClr val="tx1"/>
                </a:solidFill>
                <a:effectLst/>
                <a:latin typeface="+mn-lt"/>
                <a:ea typeface="+mn-ea"/>
                <a:cs typeface="+mn-cs"/>
              </a:rPr>
              <a:t>قبل از اینکه ترافیک وب‌سایت را اندازه‌گیری کنیم، بهتر است که هدف ساخت وب‌سایت را برای خودمان روشن کنیم. شاید انجام این کار غیرضروری به نظر برسد. اما معمولا وب‌سایت‌ها با ۲ هدف ساخته می‌شوند: افزایش فروش یا کاهش هزینه‌ حمایت از مشتری. در ادامه به معرفی مثال‌هایی از هر ۲ هدف می‌پردازیم:</a:t>
            </a:r>
          </a:p>
          <a:p>
            <a:pPr algn="r" rtl="1"/>
            <a:r>
              <a:rPr lang="fa-IR" sz="1200" b="1" i="0" kern="1200" dirty="0">
                <a:solidFill>
                  <a:schemeClr val="tx1"/>
                </a:solidFill>
                <a:effectLst/>
                <a:latin typeface="+mn-lt"/>
                <a:ea typeface="+mn-ea"/>
                <a:cs typeface="+mn-cs"/>
              </a:rPr>
              <a:t>افزایش میزان فروش:</a:t>
            </a:r>
          </a:p>
          <a:p>
            <a:pPr algn="r" rtl="1"/>
            <a:r>
              <a:rPr lang="fa-IR" sz="1200" b="0" i="0" kern="1200" dirty="0">
                <a:solidFill>
                  <a:schemeClr val="tx1"/>
                </a:solidFill>
                <a:effectLst/>
                <a:latin typeface="+mn-lt"/>
                <a:ea typeface="+mn-ea"/>
                <a:cs typeface="+mn-cs"/>
              </a:rPr>
              <a:t>تولید </a:t>
            </a:r>
            <a:r>
              <a:rPr lang="fa-IR" sz="1200" b="0" i="0" u="none" strike="noStrike" kern="1200" dirty="0">
                <a:solidFill>
                  <a:schemeClr val="tx1"/>
                </a:solidFill>
                <a:effectLst/>
                <a:latin typeface="+mn-lt"/>
                <a:ea typeface="+mn-ea"/>
                <a:cs typeface="+mn-cs"/>
                <a:hlinkClick r:id="rId3"/>
              </a:rPr>
              <a:t>لید</a:t>
            </a:r>
            <a:r>
              <a:rPr lang="fa-IR" sz="1200" b="0" i="0" kern="1200" dirty="0">
                <a:solidFill>
                  <a:schemeClr val="tx1"/>
                </a:solidFill>
                <a:effectLst/>
                <a:latin typeface="+mn-lt"/>
                <a:ea typeface="+mn-ea"/>
                <a:cs typeface="+mn-cs"/>
              </a:rPr>
              <a:t> (مشتریان </a:t>
            </a:r>
            <a:r>
              <a:rPr lang="en-US" sz="1200" b="0" i="0" kern="1200" dirty="0">
                <a:solidFill>
                  <a:schemeClr val="tx1"/>
                </a:solidFill>
                <a:effectLst/>
                <a:latin typeface="+mn-lt"/>
                <a:ea typeface="+mn-ea"/>
                <a:cs typeface="+mn-cs"/>
              </a:rPr>
              <a:t>Lead </a:t>
            </a:r>
            <a:r>
              <a:rPr lang="fa-IR" sz="1200" b="0" i="0" kern="1200" dirty="0">
                <a:solidFill>
                  <a:schemeClr val="tx1"/>
                </a:solidFill>
                <a:effectLst/>
                <a:latin typeface="+mn-lt"/>
                <a:ea typeface="+mn-ea"/>
                <a:cs typeface="+mn-cs"/>
              </a:rPr>
              <a:t>را «مشتریان راغب» می‌نامیم)</a:t>
            </a:r>
          </a:p>
          <a:p>
            <a:pPr algn="r" rtl="1"/>
            <a:r>
              <a:rPr lang="fa-IR" sz="1200" b="0" i="0" kern="1200" dirty="0">
                <a:solidFill>
                  <a:schemeClr val="tx1"/>
                </a:solidFill>
                <a:effectLst/>
                <a:latin typeface="+mn-lt"/>
                <a:ea typeface="+mn-ea"/>
                <a:cs typeface="+mn-cs"/>
              </a:rPr>
              <a:t>شناساندن برند</a:t>
            </a:r>
          </a:p>
          <a:p>
            <a:pPr algn="r" rtl="1"/>
            <a:r>
              <a:rPr lang="fa-IR" sz="1200" b="0" i="0" kern="1200" dirty="0">
                <a:solidFill>
                  <a:schemeClr val="tx1"/>
                </a:solidFill>
                <a:effectLst/>
                <a:latin typeface="+mn-lt"/>
                <a:ea typeface="+mn-ea"/>
                <a:cs typeface="+mn-cs"/>
              </a:rPr>
              <a:t>فروشگاه اینترنتی</a:t>
            </a:r>
          </a:p>
          <a:p>
            <a:pPr algn="r" rtl="1"/>
            <a:r>
              <a:rPr lang="fa-IR" sz="1200" b="0" i="0" kern="1200" dirty="0">
                <a:solidFill>
                  <a:schemeClr val="tx1"/>
                </a:solidFill>
                <a:effectLst/>
                <a:latin typeface="+mn-lt"/>
                <a:ea typeface="+mn-ea"/>
                <a:cs typeface="+mn-cs"/>
              </a:rPr>
              <a:t>شبکه‌ی اجتماعی</a:t>
            </a:r>
          </a:p>
          <a:p>
            <a:pPr algn="r" rtl="1"/>
            <a:r>
              <a:rPr lang="fa-IR" sz="1200" b="0" i="0" kern="1200" dirty="0">
                <a:solidFill>
                  <a:schemeClr val="tx1"/>
                </a:solidFill>
                <a:effectLst/>
                <a:latin typeface="+mn-lt"/>
                <a:ea typeface="+mn-ea"/>
                <a:cs typeface="+mn-cs"/>
              </a:rPr>
              <a:t>سرگرمی</a:t>
            </a:r>
          </a:p>
          <a:p>
            <a:pPr algn="r" rtl="1"/>
            <a:r>
              <a:rPr lang="fa-IR" sz="1200" b="0" i="0" kern="1200" dirty="0">
                <a:solidFill>
                  <a:schemeClr val="tx1"/>
                </a:solidFill>
                <a:effectLst/>
                <a:latin typeface="+mn-lt"/>
                <a:ea typeface="+mn-ea"/>
                <a:cs typeface="+mn-cs"/>
              </a:rPr>
              <a:t>این سایت‌ها میزان درگیری کاربران و درنتیجه فروش محصولات را افزایش می‌دهند. شاید این سایت‌ها محصولات خود را مستقیما از طریق وب‌سایت به فروش نرسانند، اما میزان شناسایی و درگیری برند را افزایش می‌دهند. درنتیجه میزان شناخت مردم از برند بیشتر شده و فروش محصولات بالا می‌رود.</a:t>
            </a:r>
          </a:p>
          <a:p>
            <a:pPr algn="r" rtl="1"/>
            <a:r>
              <a:rPr lang="fa-IR" sz="1200" b="1" i="0" kern="1200" dirty="0">
                <a:solidFill>
                  <a:schemeClr val="tx1"/>
                </a:solidFill>
                <a:effectLst/>
                <a:latin typeface="+mn-lt"/>
                <a:ea typeface="+mn-ea"/>
                <a:cs typeface="+mn-cs"/>
              </a:rPr>
              <a:t>کاهش قیمت‌ها:</a:t>
            </a:r>
          </a:p>
          <a:p>
            <a:pPr algn="r" rtl="1"/>
            <a:r>
              <a:rPr lang="fa-IR" sz="1200" b="0" i="0" kern="1200" dirty="0">
                <a:solidFill>
                  <a:schemeClr val="tx1"/>
                </a:solidFill>
                <a:effectLst/>
                <a:latin typeface="+mn-lt"/>
                <a:ea typeface="+mn-ea"/>
                <a:cs typeface="+mn-cs"/>
              </a:rPr>
              <a:t>آموزش مشتری‌ها</a:t>
            </a:r>
          </a:p>
          <a:p>
            <a:pPr algn="r" rtl="1"/>
            <a:r>
              <a:rPr lang="fa-IR" sz="1200" b="0" i="0" kern="1200" dirty="0">
                <a:solidFill>
                  <a:schemeClr val="tx1"/>
                </a:solidFill>
                <a:effectLst/>
                <a:latin typeface="+mn-lt"/>
                <a:ea typeface="+mn-ea"/>
                <a:cs typeface="+mn-cs"/>
              </a:rPr>
              <a:t>سلف سرویس</a:t>
            </a:r>
          </a:p>
          <a:p>
            <a:pPr algn="r" rtl="1"/>
            <a:r>
              <a:rPr lang="fa-IR" sz="1200" b="0" i="0" kern="1200" dirty="0">
                <a:solidFill>
                  <a:schemeClr val="tx1"/>
                </a:solidFill>
                <a:effectLst/>
                <a:latin typeface="+mn-lt"/>
                <a:ea typeface="+mn-ea"/>
                <a:cs typeface="+mn-cs"/>
              </a:rPr>
              <a:t>سرویس مشتری</a:t>
            </a:r>
          </a:p>
          <a:p>
            <a:pPr algn="r" rtl="1"/>
            <a:r>
              <a:rPr lang="fa-IR" sz="1200" b="0" i="0" kern="1200" dirty="0">
                <a:solidFill>
                  <a:schemeClr val="tx1"/>
                </a:solidFill>
                <a:effectLst/>
                <a:latin typeface="+mn-lt"/>
                <a:ea typeface="+mn-ea"/>
                <a:cs typeface="+mn-cs"/>
              </a:rPr>
              <a:t>اطلاعات</a:t>
            </a:r>
          </a:p>
          <a:p>
            <a:pPr algn="r" rtl="1"/>
            <a:r>
              <a:rPr lang="fa-IR" sz="1200" b="0" i="0" kern="1200" dirty="0">
                <a:solidFill>
                  <a:schemeClr val="tx1"/>
                </a:solidFill>
                <a:effectLst/>
                <a:latin typeface="+mn-lt"/>
                <a:ea typeface="+mn-ea"/>
                <a:cs typeface="+mn-cs"/>
              </a:rPr>
              <a:t>اینترانت</a:t>
            </a:r>
          </a:p>
          <a:p>
            <a:pPr algn="r" rtl="1"/>
            <a:r>
              <a:rPr lang="fa-IR" sz="1200" b="0" i="0" kern="1200" dirty="0">
                <a:solidFill>
                  <a:schemeClr val="tx1"/>
                </a:solidFill>
                <a:effectLst/>
                <a:latin typeface="+mn-lt"/>
                <a:ea typeface="+mn-ea"/>
                <a:cs typeface="+mn-cs"/>
              </a:rPr>
              <a:t>این سایت‌ها امکان انتشار اطلاعات و پاسخ دهی آنلاین را فراهم می‌کنند تا میزان هزینه‌ حمایت از مشتری‌ها را کاهش دهند. مطمئنا نوشتن یک صفحه اطلاعات هزینه‌ بسیار کمتری نسبت به استخدام چند فرد متخصص برای حمایت از مشتری‌ها دارد.</a:t>
            </a:r>
          </a:p>
          <a:p>
            <a:pPr algn="r" rtl="1"/>
            <a:r>
              <a:rPr lang="fa-IR" sz="1200" b="0" i="0" kern="1200" dirty="0">
                <a:solidFill>
                  <a:schemeClr val="tx1"/>
                </a:solidFill>
                <a:effectLst/>
                <a:latin typeface="+mn-lt"/>
                <a:ea typeface="+mn-ea"/>
                <a:cs typeface="+mn-cs"/>
              </a:rPr>
              <a:t>داشتن درک درست از هدف راه‌اندازی وب‌سایت، به اندازه‌گیری میزان فعالیت وب‌سایت و بهبود عملکرد آن کمک می‌کند. اندازه‌گیری یک سری معیارها نیز به مرور زمان کمک می‌کنند که ببینیم بخش‌های مختلف سایت تا چه اندازه بهبود پیدا کرده‌اند. از آنجایی که هیچ گزارش تحلیلی نمی‌تواند اطلاعات کاملی از نزدیکی شما به اهدافتان بدهد، بنابراین خودتان باید یکسری از معیارها را زیر نظر داشته باشید. برای روشن‌تر شدن این موضوع ۲ مثال زیر را در نظر گرفته و مراحل ساخت </a:t>
            </a:r>
            <a:r>
              <a:rPr lang="en-US" sz="1200" b="0" i="0" kern="1200" dirty="0">
                <a:solidFill>
                  <a:schemeClr val="tx1"/>
                </a:solidFill>
                <a:effectLst/>
                <a:latin typeface="+mn-lt"/>
                <a:ea typeface="+mn-ea"/>
                <a:cs typeface="+mn-cs"/>
              </a:rPr>
              <a:t>KPI </a:t>
            </a:r>
            <a:r>
              <a:rPr lang="fa-IR" sz="1200" b="0" i="0" kern="1200" dirty="0">
                <a:solidFill>
                  <a:schemeClr val="tx1"/>
                </a:solidFill>
                <a:effectLst/>
                <a:latin typeface="+mn-lt"/>
                <a:ea typeface="+mn-ea"/>
                <a:cs typeface="+mn-cs"/>
              </a:rPr>
              <a:t>را روی آن‌ها توضیح می‌دهیم:</a:t>
            </a:r>
          </a:p>
          <a:p>
            <a:pPr algn="r" rtl="1"/>
            <a:r>
              <a:rPr lang="fa-IR" sz="1200" b="1" i="0" kern="1200" dirty="0">
                <a:solidFill>
                  <a:schemeClr val="tx1"/>
                </a:solidFill>
                <a:effectLst/>
                <a:latin typeface="+mn-lt"/>
                <a:ea typeface="+mn-ea"/>
                <a:cs typeface="+mn-cs"/>
              </a:rPr>
              <a:t>مثال </a:t>
            </a:r>
            <a:r>
              <a:rPr lang="en-US" sz="1200" b="1" i="0" kern="1200" dirty="0">
                <a:solidFill>
                  <a:schemeClr val="tx1"/>
                </a:solidFill>
                <a:effectLst/>
                <a:latin typeface="+mn-lt"/>
                <a:ea typeface="+mn-ea"/>
                <a:cs typeface="+mn-cs"/>
              </a:rPr>
              <a:t>A:</a:t>
            </a:r>
            <a:r>
              <a:rPr lang="en-US" sz="1200" b="0" i="0" kern="1200" dirty="0">
                <a:solidFill>
                  <a:schemeClr val="tx1"/>
                </a:solidFill>
                <a:effectLst/>
                <a:latin typeface="+mn-lt"/>
                <a:ea typeface="+mn-ea"/>
                <a:cs typeface="+mn-cs"/>
              </a:rPr>
              <a:t> </a:t>
            </a:r>
            <a:r>
              <a:rPr lang="fa-IR" sz="1200" b="0" i="0" kern="1200" dirty="0">
                <a:solidFill>
                  <a:schemeClr val="tx1"/>
                </a:solidFill>
                <a:effectLst/>
                <a:latin typeface="+mn-lt"/>
                <a:ea typeface="+mn-ea"/>
                <a:cs typeface="+mn-cs"/>
              </a:rPr>
              <a:t>افزایش میزان فروش</a:t>
            </a:r>
          </a:p>
          <a:p>
            <a:pPr algn="r" rtl="1"/>
            <a:r>
              <a:rPr lang="fa-IR" sz="1200" b="1" i="0" kern="1200" dirty="0">
                <a:solidFill>
                  <a:schemeClr val="tx1"/>
                </a:solidFill>
                <a:effectLst/>
                <a:latin typeface="+mn-lt"/>
                <a:ea typeface="+mn-ea"/>
                <a:cs typeface="+mn-cs"/>
              </a:rPr>
              <a:t>مثال </a:t>
            </a:r>
            <a:r>
              <a:rPr lang="en-US" sz="1200" b="1" i="0" kern="1200" dirty="0">
                <a:solidFill>
                  <a:schemeClr val="tx1"/>
                </a:solidFill>
                <a:effectLst/>
                <a:latin typeface="+mn-lt"/>
                <a:ea typeface="+mn-ea"/>
                <a:cs typeface="+mn-cs"/>
              </a:rPr>
              <a:t>B:</a:t>
            </a:r>
            <a:r>
              <a:rPr lang="en-US" sz="1200" b="0" i="0" kern="1200" dirty="0">
                <a:solidFill>
                  <a:schemeClr val="tx1"/>
                </a:solidFill>
                <a:effectLst/>
                <a:latin typeface="+mn-lt"/>
                <a:ea typeface="+mn-ea"/>
                <a:cs typeface="+mn-cs"/>
              </a:rPr>
              <a:t> </a:t>
            </a:r>
            <a:r>
              <a:rPr lang="fa-IR" sz="1200" b="0" i="0" kern="1200" dirty="0">
                <a:solidFill>
                  <a:schemeClr val="tx1"/>
                </a:solidFill>
                <a:effectLst/>
                <a:latin typeface="+mn-lt"/>
                <a:ea typeface="+mn-ea"/>
                <a:cs typeface="+mn-cs"/>
              </a:rPr>
              <a:t>کاهش هزینه‌ حمایت از مشتری‌ها</a:t>
            </a:r>
          </a:p>
          <a:p>
            <a:pPr algn="r" rtl="1"/>
            <a:endParaRPr lang="en-US" dirty="0"/>
          </a:p>
        </p:txBody>
      </p:sp>
      <p:sp>
        <p:nvSpPr>
          <p:cNvPr id="4" name="Slide Number Placeholder 3"/>
          <p:cNvSpPr>
            <a:spLocks noGrp="1"/>
          </p:cNvSpPr>
          <p:nvPr>
            <p:ph type="sldNum" sz="quarter" idx="5"/>
          </p:nvPr>
        </p:nvSpPr>
        <p:spPr/>
        <p:txBody>
          <a:bodyPr/>
          <a:lstStyle/>
          <a:p>
            <a:fld id="{50552325-C784-4BB3-A106-3FB6B9F3F763}" type="slidenum">
              <a:rPr lang="en-US" smtClean="0"/>
              <a:t>7</a:t>
            </a:fld>
            <a:endParaRPr lang="en-US"/>
          </a:p>
        </p:txBody>
      </p:sp>
    </p:spTree>
    <p:extLst>
      <p:ext uri="{BB962C8B-B14F-4D97-AF65-F5344CB8AC3E}">
        <p14:creationId xmlns:p14="http://schemas.microsoft.com/office/powerpoint/2010/main" val="2078551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sz="1200" b="0" i="0" kern="1200" dirty="0">
                <a:solidFill>
                  <a:schemeClr val="tx1"/>
                </a:solidFill>
                <a:effectLst/>
                <a:latin typeface="+mn-lt"/>
                <a:ea typeface="+mn-ea"/>
                <a:cs typeface="+mn-cs"/>
              </a:rPr>
              <a:t>فاکتورهای حیاتی موفقیت (</a:t>
            </a:r>
            <a:r>
              <a:rPr lang="en-US" sz="1200" b="0" i="0" kern="1200" dirty="0">
                <a:solidFill>
                  <a:schemeClr val="tx1"/>
                </a:solidFill>
                <a:effectLst/>
                <a:latin typeface="+mn-lt"/>
                <a:ea typeface="+mn-ea"/>
                <a:cs typeface="+mn-cs"/>
              </a:rPr>
              <a:t>Critical Success Factor) ، </a:t>
            </a:r>
            <a:r>
              <a:rPr lang="fa-IR" sz="1200" b="0" i="0" kern="1200" dirty="0">
                <a:solidFill>
                  <a:schemeClr val="tx1"/>
                </a:solidFill>
                <a:effectLst/>
                <a:latin typeface="+mn-lt"/>
                <a:ea typeface="+mn-ea"/>
                <a:cs typeface="+mn-cs"/>
              </a:rPr>
              <a:t>تعدادی از فعالیت‌های کلیدی هستند که یک شرکت، سازمان یا حتی یک فرد برای رسیدن به موفقیت باید روی آن‌ها تمرکز کند. فاکتورهای حیاتی موفقیت شرایط مشخص شده‌ای هستند که میزان دسترسی به اهداف یک کسب‌و‌کار را در بازه‌های زمانی اندازه‌گیری می‌کنند. </a:t>
            </a:r>
            <a:r>
              <a:rPr lang="fa-IR" sz="1200" b="1" i="0" kern="1200" dirty="0">
                <a:solidFill>
                  <a:schemeClr val="tx1"/>
                </a:solidFill>
                <a:effectLst/>
                <a:latin typeface="+mn-lt"/>
                <a:ea typeface="+mn-ea"/>
                <a:cs typeface="+mn-cs"/>
              </a:rPr>
              <a:t>یک </a:t>
            </a:r>
            <a:r>
              <a:rPr lang="en-US" sz="1200" b="1" i="0" kern="1200" dirty="0">
                <a:solidFill>
                  <a:schemeClr val="tx1"/>
                </a:solidFill>
                <a:effectLst/>
                <a:latin typeface="+mn-lt"/>
                <a:ea typeface="+mn-ea"/>
                <a:cs typeface="+mn-cs"/>
              </a:rPr>
              <a:t>CFS </a:t>
            </a:r>
            <a:r>
              <a:rPr lang="fa-IR" sz="1200" b="1" i="0" kern="1200" dirty="0">
                <a:solidFill>
                  <a:schemeClr val="tx1"/>
                </a:solidFill>
                <a:effectLst/>
                <a:latin typeface="+mn-lt"/>
                <a:ea typeface="+mn-ea"/>
                <a:cs typeface="+mn-cs"/>
              </a:rPr>
              <a:t>خوب با یک فعل عملی آغاز می‌شود</a:t>
            </a:r>
            <a:r>
              <a:rPr lang="fa-IR" sz="1200" b="0" i="0" kern="1200" dirty="0">
                <a:solidFill>
                  <a:schemeClr val="tx1"/>
                </a:solidFill>
                <a:effectLst/>
                <a:latin typeface="+mn-lt"/>
                <a:ea typeface="+mn-ea"/>
                <a:cs typeface="+mn-cs"/>
              </a:rPr>
              <a:t> و سپس چیزهای که باید مورد توجه قرار بگیرد را مشخص می‌کند. این افعال عبارتند از: جذب کردن، اجرا کردن، گسترش دادن، نظارت کردن، مدیریت کردن و افعال مشابه دیگر. فاکتورهای حیاتی موفقیت همیشه ۲ عنصر را باهم ترکیب می‌کنند: فعالیت </a:t>
            </a:r>
            <a:r>
              <a:rPr lang="fa-IR" sz="1200" b="1" i="0" kern="1200" dirty="0">
                <a:solidFill>
                  <a:schemeClr val="tx1"/>
                </a:solidFill>
                <a:effectLst/>
                <a:latin typeface="+mn-lt"/>
                <a:ea typeface="+mn-ea"/>
                <a:cs typeface="+mn-cs"/>
              </a:rPr>
              <a:t>قابل اندازه‌گیری</a:t>
            </a:r>
            <a:r>
              <a:rPr lang="fa-IR" sz="1200" b="0" i="0" kern="1200" dirty="0">
                <a:solidFill>
                  <a:schemeClr val="tx1"/>
                </a:solidFill>
                <a:effectLst/>
                <a:latin typeface="+mn-lt"/>
                <a:ea typeface="+mn-ea"/>
                <a:cs typeface="+mn-cs"/>
              </a:rPr>
              <a:t> و </a:t>
            </a:r>
            <a:r>
              <a:rPr lang="fa-IR" sz="1200" b="1" i="0" kern="1200" dirty="0">
                <a:solidFill>
                  <a:schemeClr val="tx1"/>
                </a:solidFill>
                <a:effectLst/>
                <a:latin typeface="+mn-lt"/>
                <a:ea typeface="+mn-ea"/>
                <a:cs typeface="+mn-cs"/>
              </a:rPr>
              <a:t>بازه‌ی زمانی</a:t>
            </a:r>
            <a:r>
              <a:rPr lang="fa-IR" sz="1200" b="0" i="0" kern="1200" dirty="0">
                <a:solidFill>
                  <a:schemeClr val="tx1"/>
                </a:solidFill>
                <a:effectLst/>
                <a:latin typeface="+mn-lt"/>
                <a:ea typeface="+mn-ea"/>
                <a:cs typeface="+mn-cs"/>
              </a:rPr>
              <a:t> مشخص.</a:t>
            </a:r>
          </a:p>
          <a:p>
            <a:pPr algn="r" rtl="1"/>
            <a:r>
              <a:rPr lang="fa-IR" sz="1200" b="1" i="0" kern="1200" dirty="0">
                <a:solidFill>
                  <a:schemeClr val="tx1"/>
                </a:solidFill>
                <a:effectLst/>
                <a:latin typeface="+mn-lt"/>
                <a:ea typeface="+mn-ea"/>
                <a:cs typeface="+mn-cs"/>
              </a:rPr>
              <a:t>مثال </a:t>
            </a:r>
            <a:r>
              <a:rPr lang="en-US" sz="1200" b="1" i="0" kern="1200" dirty="0">
                <a:solidFill>
                  <a:schemeClr val="tx1"/>
                </a:solidFill>
                <a:effectLst/>
                <a:latin typeface="+mn-lt"/>
                <a:ea typeface="+mn-ea"/>
                <a:cs typeface="+mn-cs"/>
              </a:rPr>
              <a:t>A:</a:t>
            </a:r>
            <a:r>
              <a:rPr lang="en-US" sz="1200" b="0" i="0" kern="1200" dirty="0">
                <a:solidFill>
                  <a:schemeClr val="tx1"/>
                </a:solidFill>
                <a:effectLst/>
                <a:latin typeface="+mn-lt"/>
                <a:ea typeface="+mn-ea"/>
                <a:cs typeface="+mn-cs"/>
              </a:rPr>
              <a:t> </a:t>
            </a:r>
            <a:r>
              <a:rPr lang="fa-IR" sz="1200" b="0" i="0" kern="1200" dirty="0">
                <a:solidFill>
                  <a:schemeClr val="tx1"/>
                </a:solidFill>
                <a:effectLst/>
                <a:latin typeface="+mn-lt"/>
                <a:ea typeface="+mn-ea"/>
                <a:cs typeface="+mn-cs"/>
              </a:rPr>
              <a:t>افزایش دادن میزان مشتریان راغب به اندازه‌ ۲۵ درصد در بازه‌ زمانی ۱۲ ماه</a:t>
            </a:r>
          </a:p>
          <a:p>
            <a:pPr algn="r" rtl="1"/>
            <a:r>
              <a:rPr lang="fa-IR" sz="1200" b="1" i="0" kern="1200" dirty="0">
                <a:solidFill>
                  <a:schemeClr val="tx1"/>
                </a:solidFill>
                <a:effectLst/>
                <a:latin typeface="+mn-lt"/>
                <a:ea typeface="+mn-ea"/>
                <a:cs typeface="+mn-cs"/>
              </a:rPr>
              <a:t>مثال </a:t>
            </a:r>
            <a:r>
              <a:rPr lang="en-US" sz="1200" b="1" i="0" kern="1200" dirty="0">
                <a:solidFill>
                  <a:schemeClr val="tx1"/>
                </a:solidFill>
                <a:effectLst/>
                <a:latin typeface="+mn-lt"/>
                <a:ea typeface="+mn-ea"/>
                <a:cs typeface="+mn-cs"/>
              </a:rPr>
              <a:t>B:</a:t>
            </a:r>
            <a:r>
              <a:rPr lang="en-US" sz="1200" b="0" i="0" kern="1200" dirty="0">
                <a:solidFill>
                  <a:schemeClr val="tx1"/>
                </a:solidFill>
                <a:effectLst/>
                <a:latin typeface="+mn-lt"/>
                <a:ea typeface="+mn-ea"/>
                <a:cs typeface="+mn-cs"/>
              </a:rPr>
              <a:t> </a:t>
            </a:r>
            <a:r>
              <a:rPr lang="fa-IR" sz="1200" b="0" i="0" kern="1200" dirty="0">
                <a:solidFill>
                  <a:schemeClr val="tx1"/>
                </a:solidFill>
                <a:effectLst/>
                <a:latin typeface="+mn-lt"/>
                <a:ea typeface="+mn-ea"/>
                <a:cs typeface="+mn-cs"/>
              </a:rPr>
              <a:t>کاهش دادن میزان تماس‌های مرکز پشتیبانی به اندازه‌ی ۲۰ درصد در بازه‌ی زمانی ۱۲ ماه</a:t>
            </a:r>
          </a:p>
          <a:p>
            <a:pPr algn="r"/>
            <a:endParaRPr lang="en-US" dirty="0"/>
          </a:p>
        </p:txBody>
      </p:sp>
      <p:sp>
        <p:nvSpPr>
          <p:cNvPr id="4" name="Slide Number Placeholder 3"/>
          <p:cNvSpPr>
            <a:spLocks noGrp="1"/>
          </p:cNvSpPr>
          <p:nvPr>
            <p:ph type="sldNum" sz="quarter" idx="5"/>
          </p:nvPr>
        </p:nvSpPr>
        <p:spPr/>
        <p:txBody>
          <a:bodyPr/>
          <a:lstStyle/>
          <a:p>
            <a:fld id="{50552325-C784-4BB3-A106-3FB6B9F3F763}" type="slidenum">
              <a:rPr lang="en-US" smtClean="0"/>
              <a:t>8</a:t>
            </a:fld>
            <a:endParaRPr lang="en-US"/>
          </a:p>
        </p:txBody>
      </p:sp>
    </p:spTree>
    <p:extLst>
      <p:ext uri="{BB962C8B-B14F-4D97-AF65-F5344CB8AC3E}">
        <p14:creationId xmlns:p14="http://schemas.microsoft.com/office/powerpoint/2010/main" val="422908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sz="1200" b="0" i="0" kern="1200" dirty="0">
                <a:solidFill>
                  <a:schemeClr val="tx1"/>
                </a:solidFill>
                <a:effectLst/>
                <a:latin typeface="+mn-lt"/>
                <a:ea typeface="+mn-ea"/>
                <a:cs typeface="+mn-cs"/>
              </a:rPr>
              <a:t>همه‌ی فاکتورهای حیاتی موفقیت لزوما </a:t>
            </a:r>
            <a:r>
              <a:rPr lang="en-US" sz="1200" b="0" i="0" kern="1200" dirty="0">
                <a:solidFill>
                  <a:schemeClr val="tx1"/>
                </a:solidFill>
                <a:effectLst/>
                <a:latin typeface="+mn-lt"/>
                <a:ea typeface="+mn-ea"/>
                <a:cs typeface="+mn-cs"/>
              </a:rPr>
              <a:t>KPI </a:t>
            </a:r>
            <a:r>
              <a:rPr lang="fa-IR" sz="1200" b="0" i="0" kern="1200" dirty="0">
                <a:solidFill>
                  <a:schemeClr val="tx1"/>
                </a:solidFill>
                <a:effectLst/>
                <a:latin typeface="+mn-lt"/>
                <a:ea typeface="+mn-ea"/>
                <a:cs typeface="+mn-cs"/>
              </a:rPr>
              <a:t>نیستند. فاکتورهای حیاتی موفقیت عناصر ضروری برای موفقیت یک استراتژی هستند. در حالی که </a:t>
            </a:r>
            <a:r>
              <a:rPr lang="en-US" sz="1200" b="0" i="0" kern="1200" dirty="0">
                <a:solidFill>
                  <a:schemeClr val="tx1"/>
                </a:solidFill>
                <a:effectLst/>
                <a:latin typeface="+mn-lt"/>
                <a:ea typeface="+mn-ea"/>
                <a:cs typeface="+mn-cs"/>
              </a:rPr>
              <a:t>KPI </a:t>
            </a:r>
            <a:r>
              <a:rPr lang="fa-IR" sz="1200" b="0" i="0" kern="1200" dirty="0">
                <a:solidFill>
                  <a:schemeClr val="tx1"/>
                </a:solidFill>
                <a:effectLst/>
                <a:latin typeface="+mn-lt"/>
                <a:ea typeface="+mn-ea"/>
                <a:cs typeface="+mn-cs"/>
              </a:rPr>
              <a:t>ها معیارهای محاسبه شده‌ای هستند که کمیت فاکتورهای حیات موفقیت را تعیین می‌کنند. شاخص‌های کلیدی عملکرد، محاسباتی از متریک‌ها هستند که در مراحل بعدی مشخص می‌شوند. شاخص‌ کلیدی عملکرد در مرحله‌ی سوم شناخته می‌شود اما محاسبات آن در مرحله‌ پنجم انجام می‌شود. در ۲ مرحله‌ بعدی متوجه خواهید شد که معیارها و متریک‌های زیادی برای سنجش وجود دارند. اما تنها تعداد کمی از این متریک‌ها اطلاعات مفیدی از عملکرد وب‌سایت را در اختیار ما قرار می‌دهد. تنها متریک‌هایی می‌توانند اطلاعات مفید به ما بدهند که </a:t>
            </a:r>
            <a:r>
              <a:rPr lang="en-US" sz="1200" b="0" i="0" kern="1200" dirty="0">
                <a:solidFill>
                  <a:schemeClr val="tx1"/>
                </a:solidFill>
                <a:effectLst/>
                <a:latin typeface="+mn-lt"/>
                <a:ea typeface="+mn-ea"/>
                <a:cs typeface="+mn-cs"/>
              </a:rPr>
              <a:t>KPI </a:t>
            </a:r>
            <a:r>
              <a:rPr lang="fa-IR" sz="1200" b="0" i="0" kern="1200" dirty="0">
                <a:solidFill>
                  <a:schemeClr val="tx1"/>
                </a:solidFill>
                <a:effectLst/>
                <a:latin typeface="+mn-lt"/>
                <a:ea typeface="+mn-ea"/>
                <a:cs typeface="+mn-cs"/>
              </a:rPr>
              <a:t>باشند. فراموش نکنید که تمام </a:t>
            </a:r>
            <a:r>
              <a:rPr lang="en-US" sz="1200" b="0" i="0" kern="1200" dirty="0">
                <a:solidFill>
                  <a:schemeClr val="tx1"/>
                </a:solidFill>
                <a:effectLst/>
                <a:latin typeface="+mn-lt"/>
                <a:ea typeface="+mn-ea"/>
                <a:cs typeface="+mn-cs"/>
              </a:rPr>
              <a:t>KPI </a:t>
            </a:r>
            <a:r>
              <a:rPr lang="fa-IR" sz="1200" b="0" i="0" kern="1200" dirty="0">
                <a:solidFill>
                  <a:schemeClr val="tx1"/>
                </a:solidFill>
                <a:effectLst/>
                <a:latin typeface="+mn-lt"/>
                <a:ea typeface="+mn-ea"/>
                <a:cs typeface="+mn-cs"/>
              </a:rPr>
              <a:t>ها متریک هستند اما همه‌ی متریک‌ها </a:t>
            </a:r>
            <a:r>
              <a:rPr lang="en-US" sz="1200" b="0" i="0" kern="1200" dirty="0">
                <a:solidFill>
                  <a:schemeClr val="tx1"/>
                </a:solidFill>
                <a:effectLst/>
                <a:latin typeface="+mn-lt"/>
                <a:ea typeface="+mn-ea"/>
                <a:cs typeface="+mn-cs"/>
              </a:rPr>
              <a:t>KPI </a:t>
            </a:r>
            <a:r>
              <a:rPr lang="fa-IR" sz="1200" b="0" i="0" kern="1200" dirty="0">
                <a:solidFill>
                  <a:schemeClr val="tx1"/>
                </a:solidFill>
                <a:effectLst/>
                <a:latin typeface="+mn-lt"/>
                <a:ea typeface="+mn-ea"/>
                <a:cs typeface="+mn-cs"/>
              </a:rPr>
              <a:t>نیستند. البته این مفهوم بعد از خواندن مراحل چهارم و پنجم کامل‌تر می‌شود.</a:t>
            </a:r>
          </a:p>
          <a:p>
            <a:pPr algn="r" rtl="1"/>
            <a:r>
              <a:rPr lang="en-US" sz="1200" b="1" i="0" kern="1200" dirty="0">
                <a:solidFill>
                  <a:schemeClr val="tx1"/>
                </a:solidFill>
                <a:effectLst/>
                <a:latin typeface="+mn-lt"/>
                <a:ea typeface="+mn-ea"/>
                <a:cs typeface="+mn-cs"/>
              </a:rPr>
              <a:t>KPI </a:t>
            </a:r>
            <a:r>
              <a:rPr lang="fa-IR" sz="1200" b="1" i="0" kern="1200" dirty="0">
                <a:solidFill>
                  <a:schemeClr val="tx1"/>
                </a:solidFill>
                <a:effectLst/>
                <a:latin typeface="+mn-lt"/>
                <a:ea typeface="+mn-ea"/>
                <a:cs typeface="+mn-cs"/>
              </a:rPr>
              <a:t>مثال </a:t>
            </a:r>
            <a:r>
              <a:rPr lang="en-US" sz="1200" b="1" i="0" kern="1200" dirty="0">
                <a:solidFill>
                  <a:schemeClr val="tx1"/>
                </a:solidFill>
                <a:effectLst/>
                <a:latin typeface="+mn-lt"/>
                <a:ea typeface="+mn-ea"/>
                <a:cs typeface="+mn-cs"/>
              </a:rPr>
              <a:t>A:</a:t>
            </a:r>
            <a:r>
              <a:rPr lang="en-US" sz="1200" b="0" i="0" kern="1200" dirty="0">
                <a:solidFill>
                  <a:schemeClr val="tx1"/>
                </a:solidFill>
                <a:effectLst/>
                <a:latin typeface="+mn-lt"/>
                <a:ea typeface="+mn-ea"/>
                <a:cs typeface="+mn-cs"/>
              </a:rPr>
              <a:t> </a:t>
            </a:r>
            <a:r>
              <a:rPr lang="fa-IR" sz="1200" b="0" i="0" kern="1200" dirty="0">
                <a:solidFill>
                  <a:schemeClr val="tx1"/>
                </a:solidFill>
                <a:effectLst/>
                <a:latin typeface="+mn-lt"/>
                <a:ea typeface="+mn-ea"/>
                <a:cs typeface="+mn-cs"/>
              </a:rPr>
              <a:t>درصدی از بازدیدکننده‌ها که در یک ماه اخیر تبدیل به مشتری برند شده‌اند</a:t>
            </a:r>
          </a:p>
          <a:p>
            <a:pPr algn="r" rtl="1"/>
            <a:r>
              <a:rPr lang="en-US" sz="1200" b="1" i="0" kern="1200" dirty="0">
                <a:solidFill>
                  <a:schemeClr val="tx1"/>
                </a:solidFill>
                <a:effectLst/>
                <a:latin typeface="+mn-lt"/>
                <a:ea typeface="+mn-ea"/>
                <a:cs typeface="+mn-cs"/>
              </a:rPr>
              <a:t>KPI </a:t>
            </a:r>
            <a:r>
              <a:rPr lang="fa-IR" sz="1200" b="1" i="0" kern="1200" dirty="0">
                <a:solidFill>
                  <a:schemeClr val="tx1"/>
                </a:solidFill>
                <a:effectLst/>
                <a:latin typeface="+mn-lt"/>
                <a:ea typeface="+mn-ea"/>
                <a:cs typeface="+mn-cs"/>
              </a:rPr>
              <a:t>مثال </a:t>
            </a:r>
            <a:r>
              <a:rPr lang="en-US" sz="1200" b="1" i="0" kern="1200" dirty="0">
                <a:solidFill>
                  <a:schemeClr val="tx1"/>
                </a:solidFill>
                <a:effectLst/>
                <a:latin typeface="+mn-lt"/>
                <a:ea typeface="+mn-ea"/>
                <a:cs typeface="+mn-cs"/>
              </a:rPr>
              <a:t>B:</a:t>
            </a:r>
            <a:r>
              <a:rPr lang="en-US" sz="1200" b="0" i="0" kern="1200" dirty="0">
                <a:solidFill>
                  <a:schemeClr val="tx1"/>
                </a:solidFill>
                <a:effectLst/>
                <a:latin typeface="+mn-lt"/>
                <a:ea typeface="+mn-ea"/>
                <a:cs typeface="+mn-cs"/>
              </a:rPr>
              <a:t> </a:t>
            </a:r>
            <a:r>
              <a:rPr lang="fa-IR" sz="1200" b="0" i="0" kern="1200" dirty="0">
                <a:solidFill>
                  <a:schemeClr val="tx1"/>
                </a:solidFill>
                <a:effectLst/>
                <a:latin typeface="+mn-lt"/>
                <a:ea typeface="+mn-ea"/>
                <a:cs typeface="+mn-cs"/>
              </a:rPr>
              <a:t>نسبت تماس با مرکز خدمات مشتری در مقایسه با نرخ یک ماه گذشته</a:t>
            </a:r>
          </a:p>
          <a:p>
            <a:pPr algn="r" rtl="1"/>
            <a:r>
              <a:rPr lang="fa-IR" sz="1200" b="0" i="0" kern="1200" dirty="0">
                <a:solidFill>
                  <a:schemeClr val="tx1"/>
                </a:solidFill>
                <a:effectLst/>
                <a:latin typeface="+mn-lt"/>
                <a:ea typeface="+mn-ea"/>
                <a:cs typeface="+mn-cs"/>
              </a:rPr>
              <a:t>حال که </a:t>
            </a:r>
            <a:r>
              <a:rPr lang="en-US" sz="1200" b="0" i="0" kern="1200" dirty="0">
                <a:solidFill>
                  <a:schemeClr val="tx1"/>
                </a:solidFill>
                <a:effectLst/>
                <a:latin typeface="+mn-lt"/>
                <a:ea typeface="+mn-ea"/>
                <a:cs typeface="+mn-cs"/>
              </a:rPr>
              <a:t>KPI </a:t>
            </a:r>
            <a:r>
              <a:rPr lang="fa-IR" sz="1200" b="0" i="0" kern="1200" dirty="0">
                <a:solidFill>
                  <a:schemeClr val="tx1"/>
                </a:solidFill>
                <a:effectLst/>
                <a:latin typeface="+mn-lt"/>
                <a:ea typeface="+mn-ea"/>
                <a:cs typeface="+mn-cs"/>
              </a:rPr>
              <a:t>ها مشخص شدند باید معیارهای سازنده‌ی این </a:t>
            </a:r>
            <a:r>
              <a:rPr lang="en-US" sz="1200" b="0" i="0" kern="1200" dirty="0">
                <a:solidFill>
                  <a:schemeClr val="tx1"/>
                </a:solidFill>
                <a:effectLst/>
                <a:latin typeface="+mn-lt"/>
                <a:ea typeface="+mn-ea"/>
                <a:cs typeface="+mn-cs"/>
              </a:rPr>
              <a:t>KPI </a:t>
            </a:r>
            <a:r>
              <a:rPr lang="fa-IR" sz="1200" b="0" i="0" kern="1200" dirty="0">
                <a:solidFill>
                  <a:schemeClr val="tx1"/>
                </a:solidFill>
                <a:effectLst/>
                <a:latin typeface="+mn-lt"/>
                <a:ea typeface="+mn-ea"/>
                <a:cs typeface="+mn-cs"/>
              </a:rPr>
              <a:t>ها را مشخص کنیم. مثال </a:t>
            </a:r>
            <a:r>
              <a:rPr lang="en-US" sz="1200" b="0" i="0" kern="1200" dirty="0">
                <a:solidFill>
                  <a:schemeClr val="tx1"/>
                </a:solidFill>
                <a:effectLst/>
                <a:latin typeface="+mn-lt"/>
                <a:ea typeface="+mn-ea"/>
                <a:cs typeface="+mn-cs"/>
              </a:rPr>
              <a:t>A </a:t>
            </a:r>
            <a:r>
              <a:rPr lang="fa-IR" sz="1200" b="0" i="0" kern="1200" dirty="0">
                <a:solidFill>
                  <a:schemeClr val="tx1"/>
                </a:solidFill>
                <a:effectLst/>
                <a:latin typeface="+mn-lt"/>
                <a:ea typeface="+mn-ea"/>
                <a:cs typeface="+mn-cs"/>
              </a:rPr>
              <a:t>درصدی از بازدیدکننده‌ها هستند که تبدیل به مشتری برند شده‌اند. بنابراین ابتدا باید این معیارها و محاسبات لازم برای مشخص کردن آن‌ها را پیدا کنیم. در مثال </a:t>
            </a:r>
            <a:r>
              <a:rPr lang="en-US" sz="1200" b="0" i="0" kern="1200" dirty="0">
                <a:solidFill>
                  <a:schemeClr val="tx1"/>
                </a:solidFill>
                <a:effectLst/>
                <a:latin typeface="+mn-lt"/>
                <a:ea typeface="+mn-ea"/>
                <a:cs typeface="+mn-cs"/>
              </a:rPr>
              <a:t>B </a:t>
            </a:r>
            <a:r>
              <a:rPr lang="fa-IR" sz="1200" b="0" i="0" kern="1200" dirty="0">
                <a:solidFill>
                  <a:schemeClr val="tx1"/>
                </a:solidFill>
                <a:effectLst/>
                <a:latin typeface="+mn-lt"/>
                <a:ea typeface="+mn-ea"/>
                <a:cs typeface="+mn-cs"/>
              </a:rPr>
              <a:t>ما باید معیارهای مرتبط با مرکز تماس و پشتیبانی آنلاین مشتری‌ها را جمع‌آوری کنیم.</a:t>
            </a:r>
          </a:p>
          <a:p>
            <a:pPr algn="r"/>
            <a:endParaRPr lang="en-US" dirty="0"/>
          </a:p>
        </p:txBody>
      </p:sp>
      <p:sp>
        <p:nvSpPr>
          <p:cNvPr id="4" name="Slide Number Placeholder 3"/>
          <p:cNvSpPr>
            <a:spLocks noGrp="1"/>
          </p:cNvSpPr>
          <p:nvPr>
            <p:ph type="sldNum" sz="quarter" idx="5"/>
          </p:nvPr>
        </p:nvSpPr>
        <p:spPr/>
        <p:txBody>
          <a:bodyPr/>
          <a:lstStyle/>
          <a:p>
            <a:fld id="{50552325-C784-4BB3-A106-3FB6B9F3F763}" type="slidenum">
              <a:rPr lang="en-US" smtClean="0"/>
              <a:t>9</a:t>
            </a:fld>
            <a:endParaRPr lang="en-US"/>
          </a:p>
        </p:txBody>
      </p:sp>
    </p:spTree>
    <p:extLst>
      <p:ext uri="{BB962C8B-B14F-4D97-AF65-F5344CB8AC3E}">
        <p14:creationId xmlns:p14="http://schemas.microsoft.com/office/powerpoint/2010/main" val="1087272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sz="1200" b="0" i="0" kern="1200" dirty="0">
                <a:solidFill>
                  <a:schemeClr val="tx1"/>
                </a:solidFill>
                <a:effectLst/>
                <a:latin typeface="+mn-lt"/>
                <a:ea typeface="+mn-ea"/>
                <a:cs typeface="+mn-cs"/>
              </a:rPr>
              <a:t>معیارها یک سری اعداد خام هستند که می‌توان اطلاعات مفیدی را از آن‌ها استخراج کرد. این معیارها اگر به هم ربط داده شوند، می‌توانند اطلاعات مفیدتری را استخراج کنند. معیارها، پایین‌ترین سطح جزئیات در گزارش‌های تحلیلی وب‌سایت‌ها، پایگاه داده‌ شرکت‌ها و گزارشات مرکز تماس هستند. ابتدا معیارها باید جمع‌آوری شوند تا ما بتوانیم متریک‌ها را در مرحله‌ی پنجم مشخص کنیم. این معیارها به یک اندازه برای مثال </a:t>
            </a:r>
            <a:r>
              <a:rPr lang="en-US" sz="1200" b="0" i="0" kern="1200" dirty="0">
                <a:solidFill>
                  <a:schemeClr val="tx1"/>
                </a:solidFill>
                <a:effectLst/>
                <a:latin typeface="+mn-lt"/>
                <a:ea typeface="+mn-ea"/>
                <a:cs typeface="+mn-cs"/>
              </a:rPr>
              <a:t>A </a:t>
            </a:r>
            <a:r>
              <a:rPr lang="fa-IR" sz="1200" b="0" i="0" kern="1200" dirty="0">
                <a:solidFill>
                  <a:schemeClr val="tx1"/>
                </a:solidFill>
                <a:effectLst/>
                <a:latin typeface="+mn-lt"/>
                <a:ea typeface="+mn-ea"/>
                <a:cs typeface="+mn-cs"/>
              </a:rPr>
              <a:t>و </a:t>
            </a:r>
            <a:r>
              <a:rPr lang="en-US" sz="1200" b="0" i="0" kern="1200" dirty="0">
                <a:solidFill>
                  <a:schemeClr val="tx1"/>
                </a:solidFill>
                <a:effectLst/>
                <a:latin typeface="+mn-lt"/>
                <a:ea typeface="+mn-ea"/>
                <a:cs typeface="+mn-cs"/>
              </a:rPr>
              <a:t>B </a:t>
            </a:r>
            <a:r>
              <a:rPr lang="fa-IR" sz="1200" b="0" i="0" kern="1200" dirty="0">
                <a:solidFill>
                  <a:schemeClr val="tx1"/>
                </a:solidFill>
                <a:effectLst/>
                <a:latin typeface="+mn-lt"/>
                <a:ea typeface="+mn-ea"/>
                <a:cs typeface="+mn-cs"/>
              </a:rPr>
              <a:t>ارزش دارند:</a:t>
            </a:r>
          </a:p>
          <a:p>
            <a:pPr algn="r" rtl="1"/>
            <a:r>
              <a:rPr lang="fa-IR" sz="1200" b="0" i="0" kern="1200" dirty="0">
                <a:solidFill>
                  <a:schemeClr val="tx1"/>
                </a:solidFill>
                <a:effectLst/>
                <a:latin typeface="+mn-lt"/>
                <a:ea typeface="+mn-ea"/>
                <a:cs typeface="+mn-cs"/>
              </a:rPr>
              <a:t>تعداد بازدید از صفحات</a:t>
            </a:r>
          </a:p>
          <a:p>
            <a:pPr algn="r" rtl="1"/>
            <a:r>
              <a:rPr lang="fa-IR" sz="1200" b="0" i="0" kern="1200" dirty="0">
                <a:solidFill>
                  <a:schemeClr val="tx1"/>
                </a:solidFill>
                <a:effectLst/>
                <a:latin typeface="+mn-lt"/>
                <a:ea typeface="+mn-ea"/>
                <a:cs typeface="+mn-cs"/>
              </a:rPr>
              <a:t>تعداد بازدیدکنندگان</a:t>
            </a:r>
          </a:p>
          <a:p>
            <a:pPr algn="r" rtl="1"/>
            <a:r>
              <a:rPr lang="fa-IR" sz="1200" b="0" i="0" kern="1200" dirty="0">
                <a:solidFill>
                  <a:schemeClr val="tx1"/>
                </a:solidFill>
                <a:effectLst/>
                <a:latin typeface="+mn-lt"/>
                <a:ea typeface="+mn-ea"/>
                <a:cs typeface="+mn-cs"/>
              </a:rPr>
              <a:t>تعداد دانلودها</a:t>
            </a:r>
          </a:p>
          <a:p>
            <a:pPr algn="r" rtl="1"/>
            <a:r>
              <a:rPr lang="fa-IR" sz="1200" b="0" i="0" kern="1200" dirty="0">
                <a:solidFill>
                  <a:schemeClr val="tx1"/>
                </a:solidFill>
                <a:effectLst/>
                <a:latin typeface="+mn-lt"/>
                <a:ea typeface="+mn-ea"/>
                <a:cs typeface="+mn-cs"/>
              </a:rPr>
              <a:t>تعداد تماس‌های روزانه با مرکز پشتیبانی</a:t>
            </a:r>
          </a:p>
          <a:p>
            <a:pPr algn="r" rtl="1"/>
            <a:r>
              <a:rPr lang="fa-IR" sz="1200" b="0" i="0" kern="1200" dirty="0">
                <a:solidFill>
                  <a:schemeClr val="tx1"/>
                </a:solidFill>
                <a:effectLst/>
                <a:latin typeface="+mn-lt"/>
                <a:ea typeface="+mn-ea"/>
                <a:cs typeface="+mn-cs"/>
              </a:rPr>
              <a:t>داده‌ کمپین‌ها (مانند تبلیغات کلیکی</a:t>
            </a:r>
          </a:p>
          <a:p>
            <a:pPr algn="r"/>
            <a:endParaRPr lang="en-US" dirty="0"/>
          </a:p>
        </p:txBody>
      </p:sp>
      <p:sp>
        <p:nvSpPr>
          <p:cNvPr id="4" name="Slide Number Placeholder 3"/>
          <p:cNvSpPr>
            <a:spLocks noGrp="1"/>
          </p:cNvSpPr>
          <p:nvPr>
            <p:ph type="sldNum" sz="quarter" idx="5"/>
          </p:nvPr>
        </p:nvSpPr>
        <p:spPr/>
        <p:txBody>
          <a:bodyPr/>
          <a:lstStyle/>
          <a:p>
            <a:fld id="{50552325-C784-4BB3-A106-3FB6B9F3F763}" type="slidenum">
              <a:rPr lang="en-US" smtClean="0"/>
              <a:t>10</a:t>
            </a:fld>
            <a:endParaRPr lang="en-US"/>
          </a:p>
        </p:txBody>
      </p:sp>
    </p:spTree>
    <p:extLst>
      <p:ext uri="{BB962C8B-B14F-4D97-AF65-F5344CB8AC3E}">
        <p14:creationId xmlns:p14="http://schemas.microsoft.com/office/powerpoint/2010/main" val="1038343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sz="1200" b="0" i="0" kern="1200" dirty="0">
                <a:solidFill>
                  <a:schemeClr val="tx1"/>
                </a:solidFill>
                <a:effectLst/>
                <a:latin typeface="+mn-lt"/>
                <a:ea typeface="+mn-ea"/>
                <a:cs typeface="+mn-cs"/>
              </a:rPr>
              <a:t>متریک‌ها محاسباتی از معیارها هستند و همیشه به‌عنوان نرخ، میانگین، نسبت یا درصد بیان می‌شوند. ما می‌توانیم معیارها را به روش‌های مختلف تحلیل کنیم در نتیجه بی‌نهایت متریک خواهیم داشت. متریک‌ها همچنین با یک بازه‌ زمانی تعریف می‌شوند. همان‌طور که در مرحله‌ سوم گفتیم، تمام </a:t>
            </a:r>
            <a:r>
              <a:rPr lang="en-US" sz="1200" b="0" i="0" kern="1200" dirty="0">
                <a:solidFill>
                  <a:schemeClr val="tx1"/>
                </a:solidFill>
                <a:effectLst/>
                <a:latin typeface="+mn-lt"/>
                <a:ea typeface="+mn-ea"/>
                <a:cs typeface="+mn-cs"/>
              </a:rPr>
              <a:t>KPI </a:t>
            </a:r>
            <a:r>
              <a:rPr lang="fa-IR" sz="1200" b="0" i="0" kern="1200" dirty="0">
                <a:solidFill>
                  <a:schemeClr val="tx1"/>
                </a:solidFill>
                <a:effectLst/>
                <a:latin typeface="+mn-lt"/>
                <a:ea typeface="+mn-ea"/>
                <a:cs typeface="+mn-cs"/>
              </a:rPr>
              <a:t>ها متریک هستند اما همه‌ متریک‌ها </a:t>
            </a:r>
            <a:r>
              <a:rPr lang="en-US" sz="1200" b="0" i="0" kern="1200" dirty="0">
                <a:solidFill>
                  <a:schemeClr val="tx1"/>
                </a:solidFill>
                <a:effectLst/>
                <a:latin typeface="+mn-lt"/>
                <a:ea typeface="+mn-ea"/>
                <a:cs typeface="+mn-cs"/>
              </a:rPr>
              <a:t>KPI </a:t>
            </a:r>
            <a:r>
              <a:rPr lang="fa-IR" sz="1200" b="0" i="0" kern="1200" dirty="0">
                <a:solidFill>
                  <a:schemeClr val="tx1"/>
                </a:solidFill>
                <a:effectLst/>
                <a:latin typeface="+mn-lt"/>
                <a:ea typeface="+mn-ea"/>
                <a:cs typeface="+mn-cs"/>
              </a:rPr>
              <a:t>نیستند. یک متریک برای اینکه بتواند به </a:t>
            </a:r>
            <a:r>
              <a:rPr lang="en-US" sz="1200" b="0" i="0" kern="1200" dirty="0">
                <a:solidFill>
                  <a:schemeClr val="tx1"/>
                </a:solidFill>
                <a:effectLst/>
                <a:latin typeface="+mn-lt"/>
                <a:ea typeface="+mn-ea"/>
                <a:cs typeface="+mn-cs"/>
              </a:rPr>
              <a:t>KPI </a:t>
            </a:r>
            <a:r>
              <a:rPr lang="fa-IR" sz="1200" b="0" i="0" kern="1200" dirty="0">
                <a:solidFill>
                  <a:schemeClr val="tx1"/>
                </a:solidFill>
                <a:effectLst/>
                <a:latin typeface="+mn-lt"/>
                <a:ea typeface="+mn-ea"/>
                <a:cs typeface="+mn-cs"/>
              </a:rPr>
              <a:t>تبدیل شود باید اطلاعات مفیدی از عملکرد سایت در اختیار ما قرار دهد. ۲ متریکی که در مثال </a:t>
            </a:r>
            <a:r>
              <a:rPr lang="en-US" sz="1200" b="0" i="0" kern="1200" dirty="0">
                <a:solidFill>
                  <a:schemeClr val="tx1"/>
                </a:solidFill>
                <a:effectLst/>
                <a:latin typeface="+mn-lt"/>
                <a:ea typeface="+mn-ea"/>
                <a:cs typeface="+mn-cs"/>
              </a:rPr>
              <a:t>A </a:t>
            </a:r>
            <a:r>
              <a:rPr lang="fa-IR" sz="1200" b="0" i="0" kern="1200" dirty="0">
                <a:solidFill>
                  <a:schemeClr val="tx1"/>
                </a:solidFill>
                <a:effectLst/>
                <a:latin typeface="+mn-lt"/>
                <a:ea typeface="+mn-ea"/>
                <a:cs typeface="+mn-cs"/>
              </a:rPr>
              <a:t>و </a:t>
            </a:r>
            <a:r>
              <a:rPr lang="en-US" sz="1200" b="0" i="0" kern="1200" dirty="0">
                <a:solidFill>
                  <a:schemeClr val="tx1"/>
                </a:solidFill>
                <a:effectLst/>
                <a:latin typeface="+mn-lt"/>
                <a:ea typeface="+mn-ea"/>
                <a:cs typeface="+mn-cs"/>
              </a:rPr>
              <a:t>B </a:t>
            </a:r>
            <a:r>
              <a:rPr lang="fa-IR" sz="1200" b="0" i="0" kern="1200" dirty="0">
                <a:solidFill>
                  <a:schemeClr val="tx1"/>
                </a:solidFill>
                <a:effectLst/>
                <a:latin typeface="+mn-lt"/>
                <a:ea typeface="+mn-ea"/>
                <a:cs typeface="+mn-cs"/>
              </a:rPr>
              <a:t>بررسی کردیم را در نظر بگیرید:</a:t>
            </a:r>
          </a:p>
          <a:p>
            <a:pPr algn="r" rtl="1"/>
            <a:r>
              <a:rPr lang="fa-IR" sz="1200" b="0" i="0" kern="1200" dirty="0">
                <a:solidFill>
                  <a:schemeClr val="tx1"/>
                </a:solidFill>
                <a:effectLst/>
                <a:latin typeface="+mn-lt"/>
                <a:ea typeface="+mn-ea"/>
                <a:cs typeface="+mn-cs"/>
              </a:rPr>
              <a:t>درصد بازدیدکنندگانی که طی یک ماه اخیر تبدیل به مشتری شده‌اند (</a:t>
            </a:r>
            <a:r>
              <a:rPr lang="en-US" sz="1200" b="0" i="0" kern="1200" dirty="0">
                <a:solidFill>
                  <a:schemeClr val="tx1"/>
                </a:solidFill>
                <a:effectLst/>
                <a:latin typeface="+mn-lt"/>
                <a:ea typeface="+mn-ea"/>
                <a:cs typeface="+mn-cs"/>
              </a:rPr>
              <a:t>KPI </a:t>
            </a:r>
            <a:r>
              <a:rPr lang="fa-IR" sz="1200" b="0" i="0" kern="1200" dirty="0">
                <a:solidFill>
                  <a:schemeClr val="tx1"/>
                </a:solidFill>
                <a:effectLst/>
                <a:latin typeface="+mn-lt"/>
                <a:ea typeface="+mn-ea"/>
                <a:cs typeface="+mn-cs"/>
              </a:rPr>
              <a:t>مثال </a:t>
            </a:r>
            <a:r>
              <a:rPr lang="en-US" sz="1200" b="0" i="0" kern="1200" dirty="0">
                <a:solidFill>
                  <a:schemeClr val="tx1"/>
                </a:solidFill>
                <a:effectLst/>
                <a:latin typeface="+mn-lt"/>
                <a:ea typeface="+mn-ea"/>
                <a:cs typeface="+mn-cs"/>
              </a:rPr>
              <a:t>A)</a:t>
            </a:r>
          </a:p>
          <a:p>
            <a:pPr algn="r" rtl="1"/>
            <a:r>
              <a:rPr lang="fa-IR" sz="1200" b="0" i="0" kern="1200" dirty="0">
                <a:solidFill>
                  <a:schemeClr val="tx1"/>
                </a:solidFill>
                <a:effectLst/>
                <a:latin typeface="+mn-lt"/>
                <a:ea typeface="+mn-ea"/>
                <a:cs typeface="+mn-cs"/>
              </a:rPr>
              <a:t>نسبت تماس‌های مرکز پشتیبانی آنلاین در مقایسه با یک ماه اخیر (</a:t>
            </a:r>
            <a:r>
              <a:rPr lang="en-US" sz="1200" b="0" i="0" kern="1200" dirty="0">
                <a:solidFill>
                  <a:schemeClr val="tx1"/>
                </a:solidFill>
                <a:effectLst/>
                <a:latin typeface="+mn-lt"/>
                <a:ea typeface="+mn-ea"/>
                <a:cs typeface="+mn-cs"/>
              </a:rPr>
              <a:t>KPI </a:t>
            </a:r>
            <a:r>
              <a:rPr lang="fa-IR" sz="1200" b="0" i="0" kern="1200" dirty="0">
                <a:solidFill>
                  <a:schemeClr val="tx1"/>
                </a:solidFill>
                <a:effectLst/>
                <a:latin typeface="+mn-lt"/>
                <a:ea typeface="+mn-ea"/>
                <a:cs typeface="+mn-cs"/>
              </a:rPr>
              <a:t>مثال </a:t>
            </a:r>
            <a:r>
              <a:rPr lang="en-US" sz="1200" b="0" i="0" kern="1200" dirty="0">
                <a:solidFill>
                  <a:schemeClr val="tx1"/>
                </a:solidFill>
                <a:effectLst/>
                <a:latin typeface="+mn-lt"/>
                <a:ea typeface="+mn-ea"/>
                <a:cs typeface="+mn-cs"/>
              </a:rPr>
              <a:t>B)</a:t>
            </a:r>
          </a:p>
          <a:p>
            <a:pPr algn="r" rtl="1"/>
            <a:r>
              <a:rPr lang="fa-IR" sz="1200" b="0" i="0" kern="1200" dirty="0">
                <a:solidFill>
                  <a:schemeClr val="tx1"/>
                </a:solidFill>
                <a:effectLst/>
                <a:latin typeface="+mn-lt"/>
                <a:ea typeface="+mn-ea"/>
                <a:cs typeface="+mn-cs"/>
              </a:rPr>
              <a:t>تعداد صفحه‌های بازدید شده در هر بازدید در مقایسه با بازه‌ زمانی قبلی</a:t>
            </a:r>
          </a:p>
          <a:p>
            <a:pPr algn="r" rtl="1"/>
            <a:r>
              <a:rPr lang="fa-IR" sz="1200" b="0" i="0" kern="1200" dirty="0">
                <a:solidFill>
                  <a:schemeClr val="tx1"/>
                </a:solidFill>
                <a:effectLst/>
                <a:latin typeface="+mn-lt"/>
                <a:ea typeface="+mn-ea"/>
                <a:cs typeface="+mn-cs"/>
              </a:rPr>
              <a:t>تعداد خریدها به ازای هر بازدید در مقایسه با بازه‌ زمانی قبلی</a:t>
            </a:r>
          </a:p>
          <a:p>
            <a:pPr algn="r" rtl="1"/>
            <a:r>
              <a:rPr lang="fa-IR" sz="1200" b="0" i="0" kern="1200" dirty="0">
                <a:solidFill>
                  <a:schemeClr val="tx1"/>
                </a:solidFill>
                <a:effectLst/>
                <a:latin typeface="+mn-lt"/>
                <a:ea typeface="+mn-ea"/>
                <a:cs typeface="+mn-cs"/>
              </a:rPr>
              <a:t>نرخ تبدیل بازدیدکننده‌ها به مشتری</a:t>
            </a:r>
          </a:p>
          <a:p>
            <a:pPr algn="r" rtl="1"/>
            <a:r>
              <a:rPr lang="fa-IR" sz="1200" b="0" i="0" kern="1200" dirty="0">
                <a:solidFill>
                  <a:schemeClr val="tx1"/>
                </a:solidFill>
                <a:effectLst/>
                <a:latin typeface="+mn-lt"/>
                <a:ea typeface="+mn-ea"/>
                <a:cs typeface="+mn-cs"/>
              </a:rPr>
              <a:t>درصد بازدیدکننده‌های جدید در مقایسه با بازه‌ زمانی قبلی</a:t>
            </a:r>
          </a:p>
          <a:p>
            <a:pPr algn="r" rtl="1"/>
            <a:r>
              <a:rPr lang="fa-IR" sz="1200" b="0" i="0" kern="1200" dirty="0">
                <a:solidFill>
                  <a:schemeClr val="tx1"/>
                </a:solidFill>
                <a:effectLst/>
                <a:latin typeface="+mn-lt"/>
                <a:ea typeface="+mn-ea"/>
                <a:cs typeface="+mn-cs"/>
              </a:rPr>
              <a:t>مدت زمان حضور هر بازدیدکننده در مقایسه با بازه‌ی زمانی قبلی</a:t>
            </a:r>
          </a:p>
          <a:p>
            <a:pPr algn="r" rtl="1"/>
            <a:r>
              <a:rPr lang="fa-IR" sz="1200" b="0" i="0" kern="1200" dirty="0">
                <a:solidFill>
                  <a:schemeClr val="tx1"/>
                </a:solidFill>
                <a:effectLst/>
                <a:latin typeface="+mn-lt"/>
                <a:ea typeface="+mn-ea"/>
                <a:cs typeface="+mn-cs"/>
              </a:rPr>
              <a:t>انجام سرویس‌های آنلاین در مقایسه با تماس‌های مرکز خدمات پشتیبانی</a:t>
            </a:r>
          </a:p>
          <a:p>
            <a:pPr algn="r" rtl="1"/>
            <a:r>
              <a:rPr lang="fa-IR" sz="1200" b="1" i="0" kern="1200" dirty="0">
                <a:solidFill>
                  <a:schemeClr val="tx1"/>
                </a:solidFill>
                <a:effectLst/>
                <a:latin typeface="+mn-lt"/>
                <a:ea typeface="+mn-ea"/>
                <a:cs typeface="+mn-cs"/>
              </a:rPr>
              <a:t>مثال </a:t>
            </a:r>
            <a:r>
              <a:rPr lang="en-US" sz="1200" b="1" i="0" kern="1200" dirty="0">
                <a:solidFill>
                  <a:schemeClr val="tx1"/>
                </a:solidFill>
                <a:effectLst/>
                <a:latin typeface="+mn-lt"/>
                <a:ea typeface="+mn-ea"/>
                <a:cs typeface="+mn-cs"/>
              </a:rPr>
              <a:t>A</a:t>
            </a:r>
          </a:p>
          <a:p>
            <a:pPr algn="r" rtl="1"/>
            <a:r>
              <a:rPr lang="en-US" sz="1200" b="0" i="0" kern="1200" dirty="0">
                <a:solidFill>
                  <a:schemeClr val="tx1"/>
                </a:solidFill>
                <a:effectLst/>
                <a:latin typeface="+mn-lt"/>
                <a:ea typeface="+mn-ea"/>
                <a:cs typeface="+mn-cs"/>
              </a:rPr>
              <a:t>KPI </a:t>
            </a:r>
            <a:r>
              <a:rPr lang="fa-IR" sz="1200" b="0" i="0" kern="1200" dirty="0">
                <a:solidFill>
                  <a:schemeClr val="tx1"/>
                </a:solidFill>
                <a:effectLst/>
                <a:latin typeface="+mn-lt"/>
                <a:ea typeface="+mn-ea"/>
                <a:cs typeface="+mn-cs"/>
              </a:rPr>
              <a:t>مثال </a:t>
            </a:r>
            <a:r>
              <a:rPr lang="en-US" sz="1200" b="0" i="0" kern="1200" dirty="0">
                <a:solidFill>
                  <a:schemeClr val="tx1"/>
                </a:solidFill>
                <a:effectLst/>
                <a:latin typeface="+mn-lt"/>
                <a:ea typeface="+mn-ea"/>
                <a:cs typeface="+mn-cs"/>
              </a:rPr>
              <a:t>A </a:t>
            </a:r>
            <a:r>
              <a:rPr lang="fa-IR" sz="1200" b="0" i="0" kern="1200" dirty="0">
                <a:solidFill>
                  <a:schemeClr val="tx1"/>
                </a:solidFill>
                <a:effectLst/>
                <a:latin typeface="+mn-lt"/>
                <a:ea typeface="+mn-ea"/>
                <a:cs typeface="+mn-cs"/>
              </a:rPr>
              <a:t>درصد تبدیل بازدیدکننده به مشتری است. بنابراین اگر میزان آن از ۸ درصد به ۱۰ درصد تغییر کند، یعنی وب‌سایت ما نرخ تبدیل خوبی داشته است. این موضوع یعنی میزان فروش نیز در آینده بالا خواهد رفت.</a:t>
            </a:r>
          </a:p>
          <a:p>
            <a:pPr algn="r" rtl="1"/>
            <a:r>
              <a:rPr lang="fa-IR" sz="1200" b="1" i="0" kern="1200" dirty="0">
                <a:solidFill>
                  <a:schemeClr val="tx1"/>
                </a:solidFill>
                <a:effectLst/>
                <a:latin typeface="+mn-lt"/>
                <a:ea typeface="+mn-ea"/>
                <a:cs typeface="+mn-cs"/>
              </a:rPr>
              <a:t>مثال </a:t>
            </a:r>
            <a:r>
              <a:rPr lang="en-US" sz="1200" b="1" i="0" kern="1200" dirty="0">
                <a:solidFill>
                  <a:schemeClr val="tx1"/>
                </a:solidFill>
                <a:effectLst/>
                <a:latin typeface="+mn-lt"/>
                <a:ea typeface="+mn-ea"/>
                <a:cs typeface="+mn-cs"/>
              </a:rPr>
              <a:t>B</a:t>
            </a:r>
          </a:p>
          <a:p>
            <a:pPr algn="r" rtl="1"/>
            <a:r>
              <a:rPr lang="en-US" sz="1200" b="0" i="0" kern="1200" dirty="0">
                <a:solidFill>
                  <a:schemeClr val="tx1"/>
                </a:solidFill>
                <a:effectLst/>
                <a:latin typeface="+mn-lt"/>
                <a:ea typeface="+mn-ea"/>
                <a:cs typeface="+mn-cs"/>
              </a:rPr>
              <a:t>KPI </a:t>
            </a:r>
            <a:r>
              <a:rPr lang="fa-IR" sz="1200" b="0" i="0" kern="1200" dirty="0">
                <a:solidFill>
                  <a:schemeClr val="tx1"/>
                </a:solidFill>
                <a:effectLst/>
                <a:latin typeface="+mn-lt"/>
                <a:ea typeface="+mn-ea"/>
                <a:cs typeface="+mn-cs"/>
              </a:rPr>
              <a:t>مثال </a:t>
            </a:r>
            <a:r>
              <a:rPr lang="en-US" sz="1200" b="0" i="0" kern="1200" dirty="0">
                <a:solidFill>
                  <a:schemeClr val="tx1"/>
                </a:solidFill>
                <a:effectLst/>
                <a:latin typeface="+mn-lt"/>
                <a:ea typeface="+mn-ea"/>
                <a:cs typeface="+mn-cs"/>
              </a:rPr>
              <a:t>B </a:t>
            </a:r>
            <a:r>
              <a:rPr lang="fa-IR" sz="1200" b="0" i="0" kern="1200" dirty="0">
                <a:solidFill>
                  <a:schemeClr val="tx1"/>
                </a:solidFill>
                <a:effectLst/>
                <a:latin typeface="+mn-lt"/>
                <a:ea typeface="+mn-ea"/>
                <a:cs typeface="+mn-cs"/>
              </a:rPr>
              <a:t>نسبت تماس‌های خدمات مشتری آنلاین در مقایسه با تماس‌های ماه گذشته است. اگر این نسبت کاهش پیدا کند یعنی خدمات بیشتری از طریق پشتیبانی آنلاین به مشتری‌ها داده می‌شود. این یعنی سایت شما عملکرد خوبی داشته و هزینه‌ی پشتیبانی کاهش پیدا خواهد کرد.</a:t>
            </a:r>
          </a:p>
          <a:p>
            <a:pPr algn="r" rtl="1"/>
            <a:r>
              <a:rPr lang="fa-IR" sz="1200" b="0" i="0" kern="1200" dirty="0">
                <a:solidFill>
                  <a:schemeClr val="tx1"/>
                </a:solidFill>
                <a:effectLst/>
                <a:latin typeface="+mn-lt"/>
                <a:ea typeface="+mn-ea"/>
                <a:cs typeface="+mn-cs"/>
              </a:rPr>
              <a:t>درنهایت می‌توان این‌گونه نتیجه‌گیری کرد که گزارش‌های تحلیل وب یا هر گزارش دیگری به تنهایی اطلاعات مفیدی منتشر نمی‌کنند. اما فهم اهداف کسب‌و‌کار و </a:t>
            </a:r>
            <a:r>
              <a:rPr lang="en-US" sz="1200" b="0" i="0" kern="1200" dirty="0">
                <a:solidFill>
                  <a:schemeClr val="tx1"/>
                </a:solidFill>
                <a:effectLst/>
                <a:latin typeface="+mn-lt"/>
                <a:ea typeface="+mn-ea"/>
                <a:cs typeface="+mn-cs"/>
              </a:rPr>
              <a:t>KPI </a:t>
            </a:r>
            <a:r>
              <a:rPr lang="fa-IR" sz="1200" b="0" i="0" kern="1200" dirty="0">
                <a:solidFill>
                  <a:schemeClr val="tx1"/>
                </a:solidFill>
                <a:effectLst/>
                <a:latin typeface="+mn-lt"/>
                <a:ea typeface="+mn-ea"/>
                <a:cs typeface="+mn-cs"/>
              </a:rPr>
              <a:t>ها گزارش خوبی از عملکرد کسب‌و‌کار به ما می‌دهند. این گزارش‌ها نشان می‌دهند که آیا نتایج ما به اندازه‌ی کافی به اهدافمان نزدیک هستند یا یک سری تغییرات باید در عملکردها لحاظ شود.</a:t>
            </a:r>
          </a:p>
          <a:p>
            <a:pPr algn="r"/>
            <a:endParaRPr lang="en-US" dirty="0"/>
          </a:p>
        </p:txBody>
      </p:sp>
      <p:sp>
        <p:nvSpPr>
          <p:cNvPr id="4" name="Slide Number Placeholder 3"/>
          <p:cNvSpPr>
            <a:spLocks noGrp="1"/>
          </p:cNvSpPr>
          <p:nvPr>
            <p:ph type="sldNum" sz="quarter" idx="5"/>
          </p:nvPr>
        </p:nvSpPr>
        <p:spPr/>
        <p:txBody>
          <a:bodyPr/>
          <a:lstStyle/>
          <a:p>
            <a:fld id="{50552325-C784-4BB3-A106-3FB6B9F3F763}" type="slidenum">
              <a:rPr lang="en-US" smtClean="0"/>
              <a:t>11</a:t>
            </a:fld>
            <a:endParaRPr lang="en-US"/>
          </a:p>
        </p:txBody>
      </p:sp>
    </p:spTree>
    <p:extLst>
      <p:ext uri="{BB962C8B-B14F-4D97-AF65-F5344CB8AC3E}">
        <p14:creationId xmlns:p14="http://schemas.microsoft.com/office/powerpoint/2010/main" val="3521035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1158F-E4EE-4137-BA5B-0E11196534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F06CCD-8B2B-4944-A16D-AC3824D5A6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BBC943-4E36-4974-BC5E-9BBC379BF3B6}"/>
              </a:ext>
            </a:extLst>
          </p:cNvPr>
          <p:cNvSpPr>
            <a:spLocks noGrp="1"/>
          </p:cNvSpPr>
          <p:nvPr>
            <p:ph type="dt" sz="half" idx="10"/>
          </p:nvPr>
        </p:nvSpPr>
        <p:spPr/>
        <p:txBody>
          <a:bodyPr/>
          <a:lstStyle/>
          <a:p>
            <a:fld id="{59AA7175-5294-4C2E-A7ED-B36600DB86B1}" type="datetimeFigureOut">
              <a:rPr lang="en-US" smtClean="0"/>
              <a:t>4/27/2019</a:t>
            </a:fld>
            <a:endParaRPr lang="en-US"/>
          </a:p>
        </p:txBody>
      </p:sp>
      <p:sp>
        <p:nvSpPr>
          <p:cNvPr id="5" name="Footer Placeholder 4">
            <a:extLst>
              <a:ext uri="{FF2B5EF4-FFF2-40B4-BE49-F238E27FC236}">
                <a16:creationId xmlns:a16="http://schemas.microsoft.com/office/drawing/2014/main" id="{858448A2-4931-4D6A-93FA-ACE3BC2D69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0595B7-5B95-4F66-91DA-F0AA2130FA57}"/>
              </a:ext>
            </a:extLst>
          </p:cNvPr>
          <p:cNvSpPr>
            <a:spLocks noGrp="1"/>
          </p:cNvSpPr>
          <p:nvPr>
            <p:ph type="sldNum" sz="quarter" idx="12"/>
          </p:nvPr>
        </p:nvSpPr>
        <p:spPr/>
        <p:txBody>
          <a:bodyPr/>
          <a:lstStyle/>
          <a:p>
            <a:fld id="{B465E76F-8C64-4785-9C60-3CB9ECA2806E}" type="slidenum">
              <a:rPr lang="en-US" smtClean="0"/>
              <a:t>‹#›</a:t>
            </a:fld>
            <a:endParaRPr lang="en-US"/>
          </a:p>
        </p:txBody>
      </p:sp>
    </p:spTree>
    <p:extLst>
      <p:ext uri="{BB962C8B-B14F-4D97-AF65-F5344CB8AC3E}">
        <p14:creationId xmlns:p14="http://schemas.microsoft.com/office/powerpoint/2010/main" val="1282691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E9034-B622-4FB6-9CFB-5B46CDECBC9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C2EE60-E1B2-40DA-8A2C-9833273093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E0880F-0E75-44B5-B382-7561BF96A864}"/>
              </a:ext>
            </a:extLst>
          </p:cNvPr>
          <p:cNvSpPr>
            <a:spLocks noGrp="1"/>
          </p:cNvSpPr>
          <p:nvPr>
            <p:ph type="dt" sz="half" idx="10"/>
          </p:nvPr>
        </p:nvSpPr>
        <p:spPr/>
        <p:txBody>
          <a:bodyPr/>
          <a:lstStyle/>
          <a:p>
            <a:fld id="{59AA7175-5294-4C2E-A7ED-B36600DB86B1}" type="datetimeFigureOut">
              <a:rPr lang="en-US" smtClean="0"/>
              <a:t>4/27/2019</a:t>
            </a:fld>
            <a:endParaRPr lang="en-US"/>
          </a:p>
        </p:txBody>
      </p:sp>
      <p:sp>
        <p:nvSpPr>
          <p:cNvPr id="5" name="Footer Placeholder 4">
            <a:extLst>
              <a:ext uri="{FF2B5EF4-FFF2-40B4-BE49-F238E27FC236}">
                <a16:creationId xmlns:a16="http://schemas.microsoft.com/office/drawing/2014/main" id="{082C2F02-0E10-437E-86EE-B0A270E02A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C5F1BA-CD3A-4D28-B195-EF82196D6D45}"/>
              </a:ext>
            </a:extLst>
          </p:cNvPr>
          <p:cNvSpPr>
            <a:spLocks noGrp="1"/>
          </p:cNvSpPr>
          <p:nvPr>
            <p:ph type="sldNum" sz="quarter" idx="12"/>
          </p:nvPr>
        </p:nvSpPr>
        <p:spPr/>
        <p:txBody>
          <a:bodyPr/>
          <a:lstStyle/>
          <a:p>
            <a:fld id="{B465E76F-8C64-4785-9C60-3CB9ECA2806E}" type="slidenum">
              <a:rPr lang="en-US" smtClean="0"/>
              <a:t>‹#›</a:t>
            </a:fld>
            <a:endParaRPr lang="en-US"/>
          </a:p>
        </p:txBody>
      </p:sp>
    </p:spTree>
    <p:extLst>
      <p:ext uri="{BB962C8B-B14F-4D97-AF65-F5344CB8AC3E}">
        <p14:creationId xmlns:p14="http://schemas.microsoft.com/office/powerpoint/2010/main" val="1734552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A309DB-5563-4901-A054-78D31753FB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0D4EE9-059E-4DB2-8135-FB185E8456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DFC7B5-98FE-4266-A3EC-174244A995B5}"/>
              </a:ext>
            </a:extLst>
          </p:cNvPr>
          <p:cNvSpPr>
            <a:spLocks noGrp="1"/>
          </p:cNvSpPr>
          <p:nvPr>
            <p:ph type="dt" sz="half" idx="10"/>
          </p:nvPr>
        </p:nvSpPr>
        <p:spPr/>
        <p:txBody>
          <a:bodyPr/>
          <a:lstStyle/>
          <a:p>
            <a:fld id="{59AA7175-5294-4C2E-A7ED-B36600DB86B1}" type="datetimeFigureOut">
              <a:rPr lang="en-US" smtClean="0"/>
              <a:t>4/27/2019</a:t>
            </a:fld>
            <a:endParaRPr lang="en-US"/>
          </a:p>
        </p:txBody>
      </p:sp>
      <p:sp>
        <p:nvSpPr>
          <p:cNvPr id="5" name="Footer Placeholder 4">
            <a:extLst>
              <a:ext uri="{FF2B5EF4-FFF2-40B4-BE49-F238E27FC236}">
                <a16:creationId xmlns:a16="http://schemas.microsoft.com/office/drawing/2014/main" id="{9683FC04-D1D1-4D9E-B8E0-F969F2F803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CDDE0F-F6A3-4BA4-8283-FFD35941FBC4}"/>
              </a:ext>
            </a:extLst>
          </p:cNvPr>
          <p:cNvSpPr>
            <a:spLocks noGrp="1"/>
          </p:cNvSpPr>
          <p:nvPr>
            <p:ph type="sldNum" sz="quarter" idx="12"/>
          </p:nvPr>
        </p:nvSpPr>
        <p:spPr/>
        <p:txBody>
          <a:bodyPr/>
          <a:lstStyle/>
          <a:p>
            <a:fld id="{B465E76F-8C64-4785-9C60-3CB9ECA2806E}" type="slidenum">
              <a:rPr lang="en-US" smtClean="0"/>
              <a:t>‹#›</a:t>
            </a:fld>
            <a:endParaRPr lang="en-US"/>
          </a:p>
        </p:txBody>
      </p:sp>
    </p:spTree>
    <p:extLst>
      <p:ext uri="{BB962C8B-B14F-4D97-AF65-F5344CB8AC3E}">
        <p14:creationId xmlns:p14="http://schemas.microsoft.com/office/powerpoint/2010/main" val="2444341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4E4DD-7EBC-4D48-AE85-12FD3831DC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A02335-A7EC-45B7-ADF9-24A26564EE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850474-544B-4232-A443-D0C039B5CD0E}"/>
              </a:ext>
            </a:extLst>
          </p:cNvPr>
          <p:cNvSpPr>
            <a:spLocks noGrp="1"/>
          </p:cNvSpPr>
          <p:nvPr>
            <p:ph type="dt" sz="half" idx="10"/>
          </p:nvPr>
        </p:nvSpPr>
        <p:spPr/>
        <p:txBody>
          <a:bodyPr/>
          <a:lstStyle/>
          <a:p>
            <a:fld id="{59AA7175-5294-4C2E-A7ED-B36600DB86B1}" type="datetimeFigureOut">
              <a:rPr lang="en-US" smtClean="0"/>
              <a:t>4/27/2019</a:t>
            </a:fld>
            <a:endParaRPr lang="en-US"/>
          </a:p>
        </p:txBody>
      </p:sp>
      <p:sp>
        <p:nvSpPr>
          <p:cNvPr id="5" name="Footer Placeholder 4">
            <a:extLst>
              <a:ext uri="{FF2B5EF4-FFF2-40B4-BE49-F238E27FC236}">
                <a16:creationId xmlns:a16="http://schemas.microsoft.com/office/drawing/2014/main" id="{FBECA563-C782-4D0B-9B35-E0AAAB791B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9A92BF-1462-4916-8B48-E3B56C7CDACC}"/>
              </a:ext>
            </a:extLst>
          </p:cNvPr>
          <p:cNvSpPr>
            <a:spLocks noGrp="1"/>
          </p:cNvSpPr>
          <p:nvPr>
            <p:ph type="sldNum" sz="quarter" idx="12"/>
          </p:nvPr>
        </p:nvSpPr>
        <p:spPr/>
        <p:txBody>
          <a:bodyPr/>
          <a:lstStyle/>
          <a:p>
            <a:fld id="{B465E76F-8C64-4785-9C60-3CB9ECA2806E}" type="slidenum">
              <a:rPr lang="en-US" smtClean="0"/>
              <a:t>‹#›</a:t>
            </a:fld>
            <a:endParaRPr lang="en-US"/>
          </a:p>
        </p:txBody>
      </p:sp>
    </p:spTree>
    <p:extLst>
      <p:ext uri="{BB962C8B-B14F-4D97-AF65-F5344CB8AC3E}">
        <p14:creationId xmlns:p14="http://schemas.microsoft.com/office/powerpoint/2010/main" val="1895018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E4253-EA0C-4792-9881-2E221BB14D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F180AF-56E8-42BE-9448-57D6D619D3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220B40-E93A-4D30-AD91-5F3CC53F7C88}"/>
              </a:ext>
            </a:extLst>
          </p:cNvPr>
          <p:cNvSpPr>
            <a:spLocks noGrp="1"/>
          </p:cNvSpPr>
          <p:nvPr>
            <p:ph type="dt" sz="half" idx="10"/>
          </p:nvPr>
        </p:nvSpPr>
        <p:spPr/>
        <p:txBody>
          <a:bodyPr/>
          <a:lstStyle/>
          <a:p>
            <a:fld id="{59AA7175-5294-4C2E-A7ED-B36600DB86B1}" type="datetimeFigureOut">
              <a:rPr lang="en-US" smtClean="0"/>
              <a:t>4/27/2019</a:t>
            </a:fld>
            <a:endParaRPr lang="en-US"/>
          </a:p>
        </p:txBody>
      </p:sp>
      <p:sp>
        <p:nvSpPr>
          <p:cNvPr id="5" name="Footer Placeholder 4">
            <a:extLst>
              <a:ext uri="{FF2B5EF4-FFF2-40B4-BE49-F238E27FC236}">
                <a16:creationId xmlns:a16="http://schemas.microsoft.com/office/drawing/2014/main" id="{A138A61F-EB02-4101-A536-C8274F753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AF9A44-D79C-4926-AEF2-7CA0A1CB9F59}"/>
              </a:ext>
            </a:extLst>
          </p:cNvPr>
          <p:cNvSpPr>
            <a:spLocks noGrp="1"/>
          </p:cNvSpPr>
          <p:nvPr>
            <p:ph type="sldNum" sz="quarter" idx="12"/>
          </p:nvPr>
        </p:nvSpPr>
        <p:spPr/>
        <p:txBody>
          <a:bodyPr/>
          <a:lstStyle/>
          <a:p>
            <a:fld id="{B465E76F-8C64-4785-9C60-3CB9ECA2806E}" type="slidenum">
              <a:rPr lang="en-US" smtClean="0"/>
              <a:t>‹#›</a:t>
            </a:fld>
            <a:endParaRPr lang="en-US"/>
          </a:p>
        </p:txBody>
      </p:sp>
    </p:spTree>
    <p:extLst>
      <p:ext uri="{BB962C8B-B14F-4D97-AF65-F5344CB8AC3E}">
        <p14:creationId xmlns:p14="http://schemas.microsoft.com/office/powerpoint/2010/main" val="1086067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9E415-E990-40BF-9BDD-59412C251A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4E751F-B868-4FAF-B123-8CC47E8C2D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CBE3C7-32FB-40A0-94BA-1D74BBF2A1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39A123-FCE4-42FC-A486-E9A18F4C345F}"/>
              </a:ext>
            </a:extLst>
          </p:cNvPr>
          <p:cNvSpPr>
            <a:spLocks noGrp="1"/>
          </p:cNvSpPr>
          <p:nvPr>
            <p:ph type="dt" sz="half" idx="10"/>
          </p:nvPr>
        </p:nvSpPr>
        <p:spPr/>
        <p:txBody>
          <a:bodyPr/>
          <a:lstStyle/>
          <a:p>
            <a:fld id="{59AA7175-5294-4C2E-A7ED-B36600DB86B1}" type="datetimeFigureOut">
              <a:rPr lang="en-US" smtClean="0"/>
              <a:t>4/27/2019</a:t>
            </a:fld>
            <a:endParaRPr lang="en-US"/>
          </a:p>
        </p:txBody>
      </p:sp>
      <p:sp>
        <p:nvSpPr>
          <p:cNvPr id="6" name="Footer Placeholder 5">
            <a:extLst>
              <a:ext uri="{FF2B5EF4-FFF2-40B4-BE49-F238E27FC236}">
                <a16:creationId xmlns:a16="http://schemas.microsoft.com/office/drawing/2014/main" id="{7FBA9235-8198-43DA-B92D-8C32C5DD4F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36B514-D5F1-4117-87BE-7F151D3F41CB}"/>
              </a:ext>
            </a:extLst>
          </p:cNvPr>
          <p:cNvSpPr>
            <a:spLocks noGrp="1"/>
          </p:cNvSpPr>
          <p:nvPr>
            <p:ph type="sldNum" sz="quarter" idx="12"/>
          </p:nvPr>
        </p:nvSpPr>
        <p:spPr/>
        <p:txBody>
          <a:bodyPr/>
          <a:lstStyle/>
          <a:p>
            <a:fld id="{B465E76F-8C64-4785-9C60-3CB9ECA2806E}" type="slidenum">
              <a:rPr lang="en-US" smtClean="0"/>
              <a:t>‹#›</a:t>
            </a:fld>
            <a:endParaRPr lang="en-US"/>
          </a:p>
        </p:txBody>
      </p:sp>
    </p:spTree>
    <p:extLst>
      <p:ext uri="{BB962C8B-B14F-4D97-AF65-F5344CB8AC3E}">
        <p14:creationId xmlns:p14="http://schemas.microsoft.com/office/powerpoint/2010/main" val="163293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CE3A2-2103-456D-BA97-85A5B0FA68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6CFBD6-0CA4-442A-9F14-2E1A17A780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9814DE-09A3-4067-9BC2-5C27B35DD1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5CE703-44A2-4320-A79B-0E70E47FE2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D1F1B0-3311-4299-B47E-A2656CA20A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2330AE-CE07-45B2-8182-A9D9990E5C2A}"/>
              </a:ext>
            </a:extLst>
          </p:cNvPr>
          <p:cNvSpPr>
            <a:spLocks noGrp="1"/>
          </p:cNvSpPr>
          <p:nvPr>
            <p:ph type="dt" sz="half" idx="10"/>
          </p:nvPr>
        </p:nvSpPr>
        <p:spPr/>
        <p:txBody>
          <a:bodyPr/>
          <a:lstStyle/>
          <a:p>
            <a:fld id="{59AA7175-5294-4C2E-A7ED-B36600DB86B1}" type="datetimeFigureOut">
              <a:rPr lang="en-US" smtClean="0"/>
              <a:t>4/27/2019</a:t>
            </a:fld>
            <a:endParaRPr lang="en-US"/>
          </a:p>
        </p:txBody>
      </p:sp>
      <p:sp>
        <p:nvSpPr>
          <p:cNvPr id="8" name="Footer Placeholder 7">
            <a:extLst>
              <a:ext uri="{FF2B5EF4-FFF2-40B4-BE49-F238E27FC236}">
                <a16:creationId xmlns:a16="http://schemas.microsoft.com/office/drawing/2014/main" id="{DF299DE6-3168-4488-BF64-4A3176A95E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A227F2-1C2F-4285-84BD-D788F82595EE}"/>
              </a:ext>
            </a:extLst>
          </p:cNvPr>
          <p:cNvSpPr>
            <a:spLocks noGrp="1"/>
          </p:cNvSpPr>
          <p:nvPr>
            <p:ph type="sldNum" sz="quarter" idx="12"/>
          </p:nvPr>
        </p:nvSpPr>
        <p:spPr/>
        <p:txBody>
          <a:bodyPr/>
          <a:lstStyle/>
          <a:p>
            <a:fld id="{B465E76F-8C64-4785-9C60-3CB9ECA2806E}" type="slidenum">
              <a:rPr lang="en-US" smtClean="0"/>
              <a:t>‹#›</a:t>
            </a:fld>
            <a:endParaRPr lang="en-US"/>
          </a:p>
        </p:txBody>
      </p:sp>
    </p:spTree>
    <p:extLst>
      <p:ext uri="{BB962C8B-B14F-4D97-AF65-F5344CB8AC3E}">
        <p14:creationId xmlns:p14="http://schemas.microsoft.com/office/powerpoint/2010/main" val="2669359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F1698-D9C3-488F-BBD2-F08CFAB91D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D67BDD-5F85-4FB2-887E-30BA8F43E329}"/>
              </a:ext>
            </a:extLst>
          </p:cNvPr>
          <p:cNvSpPr>
            <a:spLocks noGrp="1"/>
          </p:cNvSpPr>
          <p:nvPr>
            <p:ph type="dt" sz="half" idx="10"/>
          </p:nvPr>
        </p:nvSpPr>
        <p:spPr/>
        <p:txBody>
          <a:bodyPr/>
          <a:lstStyle/>
          <a:p>
            <a:fld id="{59AA7175-5294-4C2E-A7ED-B36600DB86B1}" type="datetimeFigureOut">
              <a:rPr lang="en-US" smtClean="0"/>
              <a:t>4/27/2019</a:t>
            </a:fld>
            <a:endParaRPr lang="en-US"/>
          </a:p>
        </p:txBody>
      </p:sp>
      <p:sp>
        <p:nvSpPr>
          <p:cNvPr id="4" name="Footer Placeholder 3">
            <a:extLst>
              <a:ext uri="{FF2B5EF4-FFF2-40B4-BE49-F238E27FC236}">
                <a16:creationId xmlns:a16="http://schemas.microsoft.com/office/drawing/2014/main" id="{17A15931-B939-46D9-B311-5CAF27E8FB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51B536-6102-4DED-B0A2-89B2381D42A2}"/>
              </a:ext>
            </a:extLst>
          </p:cNvPr>
          <p:cNvSpPr>
            <a:spLocks noGrp="1"/>
          </p:cNvSpPr>
          <p:nvPr>
            <p:ph type="sldNum" sz="quarter" idx="12"/>
          </p:nvPr>
        </p:nvSpPr>
        <p:spPr/>
        <p:txBody>
          <a:bodyPr/>
          <a:lstStyle/>
          <a:p>
            <a:fld id="{B465E76F-8C64-4785-9C60-3CB9ECA2806E}" type="slidenum">
              <a:rPr lang="en-US" smtClean="0"/>
              <a:t>‹#›</a:t>
            </a:fld>
            <a:endParaRPr lang="en-US"/>
          </a:p>
        </p:txBody>
      </p:sp>
    </p:spTree>
    <p:extLst>
      <p:ext uri="{BB962C8B-B14F-4D97-AF65-F5344CB8AC3E}">
        <p14:creationId xmlns:p14="http://schemas.microsoft.com/office/powerpoint/2010/main" val="130971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FC8274-C88F-4CD0-A947-B7B8E62B30F1}"/>
              </a:ext>
            </a:extLst>
          </p:cNvPr>
          <p:cNvSpPr>
            <a:spLocks noGrp="1"/>
          </p:cNvSpPr>
          <p:nvPr>
            <p:ph type="dt" sz="half" idx="10"/>
          </p:nvPr>
        </p:nvSpPr>
        <p:spPr/>
        <p:txBody>
          <a:bodyPr/>
          <a:lstStyle/>
          <a:p>
            <a:fld id="{59AA7175-5294-4C2E-A7ED-B36600DB86B1}" type="datetimeFigureOut">
              <a:rPr lang="en-US" smtClean="0"/>
              <a:t>4/27/2019</a:t>
            </a:fld>
            <a:endParaRPr lang="en-US"/>
          </a:p>
        </p:txBody>
      </p:sp>
      <p:sp>
        <p:nvSpPr>
          <p:cNvPr id="3" name="Footer Placeholder 2">
            <a:extLst>
              <a:ext uri="{FF2B5EF4-FFF2-40B4-BE49-F238E27FC236}">
                <a16:creationId xmlns:a16="http://schemas.microsoft.com/office/drawing/2014/main" id="{4710D1AD-2DE7-4CF7-B097-AA9B191DCD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0F6C84-0A5B-49FD-AE3A-6B1B99255DBA}"/>
              </a:ext>
            </a:extLst>
          </p:cNvPr>
          <p:cNvSpPr>
            <a:spLocks noGrp="1"/>
          </p:cNvSpPr>
          <p:nvPr>
            <p:ph type="sldNum" sz="quarter" idx="12"/>
          </p:nvPr>
        </p:nvSpPr>
        <p:spPr/>
        <p:txBody>
          <a:bodyPr/>
          <a:lstStyle/>
          <a:p>
            <a:fld id="{B465E76F-8C64-4785-9C60-3CB9ECA2806E}" type="slidenum">
              <a:rPr lang="en-US" smtClean="0"/>
              <a:t>‹#›</a:t>
            </a:fld>
            <a:endParaRPr lang="en-US"/>
          </a:p>
        </p:txBody>
      </p:sp>
    </p:spTree>
    <p:extLst>
      <p:ext uri="{BB962C8B-B14F-4D97-AF65-F5344CB8AC3E}">
        <p14:creationId xmlns:p14="http://schemas.microsoft.com/office/powerpoint/2010/main" val="1760690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FA5D3-A02E-4244-95D3-2FDF11875F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FA2A20-78F9-4B36-B956-C315CAFDAA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63ACD2-F54C-4CC3-A65E-FCE17143A0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DE85A8-5DDA-4F0D-AA27-A8793D5E8CCC}"/>
              </a:ext>
            </a:extLst>
          </p:cNvPr>
          <p:cNvSpPr>
            <a:spLocks noGrp="1"/>
          </p:cNvSpPr>
          <p:nvPr>
            <p:ph type="dt" sz="half" idx="10"/>
          </p:nvPr>
        </p:nvSpPr>
        <p:spPr/>
        <p:txBody>
          <a:bodyPr/>
          <a:lstStyle/>
          <a:p>
            <a:fld id="{59AA7175-5294-4C2E-A7ED-B36600DB86B1}" type="datetimeFigureOut">
              <a:rPr lang="en-US" smtClean="0"/>
              <a:t>4/27/2019</a:t>
            </a:fld>
            <a:endParaRPr lang="en-US"/>
          </a:p>
        </p:txBody>
      </p:sp>
      <p:sp>
        <p:nvSpPr>
          <p:cNvPr id="6" name="Footer Placeholder 5">
            <a:extLst>
              <a:ext uri="{FF2B5EF4-FFF2-40B4-BE49-F238E27FC236}">
                <a16:creationId xmlns:a16="http://schemas.microsoft.com/office/drawing/2014/main" id="{446CE16C-3664-4A88-A041-D3E244C3E6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53A96A-4C69-4E42-B6D3-764B15393844}"/>
              </a:ext>
            </a:extLst>
          </p:cNvPr>
          <p:cNvSpPr>
            <a:spLocks noGrp="1"/>
          </p:cNvSpPr>
          <p:nvPr>
            <p:ph type="sldNum" sz="quarter" idx="12"/>
          </p:nvPr>
        </p:nvSpPr>
        <p:spPr/>
        <p:txBody>
          <a:bodyPr/>
          <a:lstStyle/>
          <a:p>
            <a:fld id="{B465E76F-8C64-4785-9C60-3CB9ECA2806E}" type="slidenum">
              <a:rPr lang="en-US" smtClean="0"/>
              <a:t>‹#›</a:t>
            </a:fld>
            <a:endParaRPr lang="en-US"/>
          </a:p>
        </p:txBody>
      </p:sp>
    </p:spTree>
    <p:extLst>
      <p:ext uri="{BB962C8B-B14F-4D97-AF65-F5344CB8AC3E}">
        <p14:creationId xmlns:p14="http://schemas.microsoft.com/office/powerpoint/2010/main" val="1782385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1D7A2-0FF6-4351-A61B-6AC1B4608C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37FFA9-3058-4C25-BBFA-E757A9326E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935FC3-B91D-49CB-942D-B7DF99260B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338675-6E89-42AD-8AA7-DCB4861F508E}"/>
              </a:ext>
            </a:extLst>
          </p:cNvPr>
          <p:cNvSpPr>
            <a:spLocks noGrp="1"/>
          </p:cNvSpPr>
          <p:nvPr>
            <p:ph type="dt" sz="half" idx="10"/>
          </p:nvPr>
        </p:nvSpPr>
        <p:spPr/>
        <p:txBody>
          <a:bodyPr/>
          <a:lstStyle/>
          <a:p>
            <a:fld id="{59AA7175-5294-4C2E-A7ED-B36600DB86B1}" type="datetimeFigureOut">
              <a:rPr lang="en-US" smtClean="0"/>
              <a:t>4/27/2019</a:t>
            </a:fld>
            <a:endParaRPr lang="en-US"/>
          </a:p>
        </p:txBody>
      </p:sp>
      <p:sp>
        <p:nvSpPr>
          <p:cNvPr id="6" name="Footer Placeholder 5">
            <a:extLst>
              <a:ext uri="{FF2B5EF4-FFF2-40B4-BE49-F238E27FC236}">
                <a16:creationId xmlns:a16="http://schemas.microsoft.com/office/drawing/2014/main" id="{7D03363B-447C-4327-BBCD-9EF42B21D9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B83D8F-9D64-4326-A8D3-2B34492DF5C8}"/>
              </a:ext>
            </a:extLst>
          </p:cNvPr>
          <p:cNvSpPr>
            <a:spLocks noGrp="1"/>
          </p:cNvSpPr>
          <p:nvPr>
            <p:ph type="sldNum" sz="quarter" idx="12"/>
          </p:nvPr>
        </p:nvSpPr>
        <p:spPr/>
        <p:txBody>
          <a:bodyPr/>
          <a:lstStyle/>
          <a:p>
            <a:fld id="{B465E76F-8C64-4785-9C60-3CB9ECA2806E}" type="slidenum">
              <a:rPr lang="en-US" smtClean="0"/>
              <a:t>‹#›</a:t>
            </a:fld>
            <a:endParaRPr lang="en-US"/>
          </a:p>
        </p:txBody>
      </p:sp>
    </p:spTree>
    <p:extLst>
      <p:ext uri="{BB962C8B-B14F-4D97-AF65-F5344CB8AC3E}">
        <p14:creationId xmlns:p14="http://schemas.microsoft.com/office/powerpoint/2010/main" val="1906856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BE6E6D-E23F-4CC7-9A02-9BDB986CB6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28F8BE-FE4E-4A90-AC8B-D835FBB5D6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217BA6-A74E-4733-846D-5827850B50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AA7175-5294-4C2E-A7ED-B36600DB86B1}" type="datetimeFigureOut">
              <a:rPr lang="en-US" smtClean="0"/>
              <a:t>4/27/2019</a:t>
            </a:fld>
            <a:endParaRPr lang="en-US"/>
          </a:p>
        </p:txBody>
      </p:sp>
      <p:sp>
        <p:nvSpPr>
          <p:cNvPr id="5" name="Footer Placeholder 4">
            <a:extLst>
              <a:ext uri="{FF2B5EF4-FFF2-40B4-BE49-F238E27FC236}">
                <a16:creationId xmlns:a16="http://schemas.microsoft.com/office/drawing/2014/main" id="{34B91630-4127-4F39-A6D5-E067BCEA55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92DE3D-C807-4089-AFB1-31A4C42725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65E76F-8C64-4785-9C60-3CB9ECA2806E}" type="slidenum">
              <a:rPr lang="en-US" smtClean="0"/>
              <a:t>‹#›</a:t>
            </a:fld>
            <a:endParaRPr lang="en-US"/>
          </a:p>
        </p:txBody>
      </p:sp>
    </p:spTree>
    <p:extLst>
      <p:ext uri="{BB962C8B-B14F-4D97-AF65-F5344CB8AC3E}">
        <p14:creationId xmlns:p14="http://schemas.microsoft.com/office/powerpoint/2010/main" val="1992834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erformance-indicators-bsc.persianblog.ir/vZge6Nwx1LfE5kMYxw3N-%D8%B4%D8%A7%D8%AE%D8%B5-%D8%A7%D8%B1%D8%B2%DB%8C%D8%A7%D8%A8%DB%8C-%D8%B9%D9%85%D9%84%DA%A9%D8%B1%D8%AF-%D9%81%D8%B1%D8%AF%DB%8C-%D9%88-%D8%B3%D8%A7%D8%B2%D9%85%D8%A7%D9%86%DB%8C-%D8%B4%D8%A7%D8%AE%D8%B5-%D9%87%D8%A7%DB%8C-%DA%A9%D9%84%DB%8C%D8%AF%DB%8C-%D8%B9%D9%85%D9%84%DA%A9%D8%B1%D8%AF-KRI-KPI-PI"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0D930-5F7D-4A5C-B438-BA8610192F0F}"/>
              </a:ext>
            </a:extLst>
          </p:cNvPr>
          <p:cNvSpPr>
            <a:spLocks noGrp="1"/>
          </p:cNvSpPr>
          <p:nvPr>
            <p:ph type="ctrTitle"/>
          </p:nvPr>
        </p:nvSpPr>
        <p:spPr/>
        <p:txBody>
          <a:bodyPr/>
          <a:lstStyle/>
          <a:p>
            <a:r>
              <a:rPr lang="fa-IR" dirty="0"/>
              <a:t>شاخص های کلیدی عملکرد</a:t>
            </a:r>
            <a:endParaRPr lang="en-US" dirty="0"/>
          </a:p>
        </p:txBody>
      </p:sp>
      <p:sp>
        <p:nvSpPr>
          <p:cNvPr id="3" name="Subtitle 2">
            <a:extLst>
              <a:ext uri="{FF2B5EF4-FFF2-40B4-BE49-F238E27FC236}">
                <a16:creationId xmlns:a16="http://schemas.microsoft.com/office/drawing/2014/main" id="{E9F8DD26-B995-483A-B6F9-5FEEF8CA3559}"/>
              </a:ext>
            </a:extLst>
          </p:cNvPr>
          <p:cNvSpPr>
            <a:spLocks noGrp="1"/>
          </p:cNvSpPr>
          <p:nvPr>
            <p:ph type="subTitle" idx="1"/>
          </p:nvPr>
        </p:nvSpPr>
        <p:spPr/>
        <p:txBody>
          <a:bodyPr/>
          <a:lstStyle/>
          <a:p>
            <a:r>
              <a:rPr lang="fa-IR" dirty="0"/>
              <a:t>طیبه قنبری</a:t>
            </a:r>
            <a:endParaRPr lang="en-US" dirty="0"/>
          </a:p>
        </p:txBody>
      </p:sp>
    </p:spTree>
    <p:extLst>
      <p:ext uri="{BB962C8B-B14F-4D97-AF65-F5344CB8AC3E}">
        <p14:creationId xmlns:p14="http://schemas.microsoft.com/office/powerpoint/2010/main" val="3171656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2E648-A476-4DDF-8B7A-03CF431839CA}"/>
              </a:ext>
            </a:extLst>
          </p:cNvPr>
          <p:cNvSpPr>
            <a:spLocks noGrp="1"/>
          </p:cNvSpPr>
          <p:nvPr>
            <p:ph type="title"/>
          </p:nvPr>
        </p:nvSpPr>
        <p:spPr/>
        <p:txBody>
          <a:bodyPr/>
          <a:lstStyle/>
          <a:p>
            <a:r>
              <a:rPr lang="fa-IR" b="1" dirty="0"/>
              <a:t>مرحله‌ی چهارم: جمع‌آوری معیارها</a:t>
            </a:r>
            <a:endParaRPr lang="en-US" dirty="0"/>
          </a:p>
        </p:txBody>
      </p:sp>
      <p:sp>
        <p:nvSpPr>
          <p:cNvPr id="3" name="Content Placeholder 2">
            <a:extLst>
              <a:ext uri="{FF2B5EF4-FFF2-40B4-BE49-F238E27FC236}">
                <a16:creationId xmlns:a16="http://schemas.microsoft.com/office/drawing/2014/main" id="{7C275C7A-8BED-42E4-B552-75DBF90EE76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94746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726D2-51B0-4F15-9B67-653DE164F409}"/>
              </a:ext>
            </a:extLst>
          </p:cNvPr>
          <p:cNvSpPr>
            <a:spLocks noGrp="1"/>
          </p:cNvSpPr>
          <p:nvPr>
            <p:ph type="title"/>
          </p:nvPr>
        </p:nvSpPr>
        <p:spPr/>
        <p:txBody>
          <a:bodyPr/>
          <a:lstStyle/>
          <a:p>
            <a:r>
              <a:rPr lang="fa-IR" b="1" dirty="0"/>
              <a:t>مرحله‌ی پنجم: محاسبه‌ متریک‌ها از روی معیارها</a:t>
            </a:r>
            <a:endParaRPr lang="en-US" dirty="0"/>
          </a:p>
        </p:txBody>
      </p:sp>
      <p:sp>
        <p:nvSpPr>
          <p:cNvPr id="3" name="Content Placeholder 2">
            <a:extLst>
              <a:ext uri="{FF2B5EF4-FFF2-40B4-BE49-F238E27FC236}">
                <a16:creationId xmlns:a16="http://schemas.microsoft.com/office/drawing/2014/main" id="{5674E5A7-0899-452C-B989-26834B55B4C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816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A0A8C-7EE9-4057-8BDB-ADE67B17101C}"/>
              </a:ext>
            </a:extLst>
          </p:cNvPr>
          <p:cNvSpPr>
            <a:spLocks noGrp="1"/>
          </p:cNvSpPr>
          <p:nvPr>
            <p:ph type="title"/>
          </p:nvPr>
        </p:nvSpPr>
        <p:spPr/>
        <p:txBody>
          <a:bodyPr/>
          <a:lstStyle/>
          <a:p>
            <a:r>
              <a:rPr lang="fa-IR" b="1" dirty="0"/>
              <a:t>تفاوت متریک و معیار</a:t>
            </a:r>
            <a:endParaRPr lang="en-US" dirty="0"/>
          </a:p>
        </p:txBody>
      </p:sp>
      <p:sp>
        <p:nvSpPr>
          <p:cNvPr id="3" name="Content Placeholder 2">
            <a:extLst>
              <a:ext uri="{FF2B5EF4-FFF2-40B4-BE49-F238E27FC236}">
                <a16:creationId xmlns:a16="http://schemas.microsoft.com/office/drawing/2014/main" id="{98939968-EBE4-430E-8746-A1DEAEB051A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05528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B50A9-0B24-4816-9F09-F654B5B74D3C}"/>
              </a:ext>
            </a:extLst>
          </p:cNvPr>
          <p:cNvSpPr>
            <a:spLocks noGrp="1"/>
          </p:cNvSpPr>
          <p:nvPr>
            <p:ph type="title"/>
          </p:nvPr>
        </p:nvSpPr>
        <p:spPr/>
        <p:txBody>
          <a:bodyPr>
            <a:normAutofit/>
          </a:bodyPr>
          <a:lstStyle/>
          <a:p>
            <a:pPr algn="ctr" rtl="1"/>
            <a:r>
              <a:rPr lang="fa-IR" b="1" dirty="0">
                <a:hlinkClick r:id="rId3"/>
              </a:rPr>
              <a:t>شاخص ارزیابی عملکرد فردی و سازمانی | شاخص های کلیدی عملکرد </a:t>
            </a:r>
            <a:r>
              <a:rPr lang="en-US" b="1" dirty="0">
                <a:hlinkClick r:id="rId3"/>
              </a:rPr>
              <a:t>KRI ,KPI ,P</a:t>
            </a:r>
            <a:r>
              <a:rPr lang="en-US" b="1" dirty="0"/>
              <a:t>I</a:t>
            </a:r>
            <a:endParaRPr lang="en-US" dirty="0">
              <a:cs typeface="B Titr" panose="00000700000000000000" pitchFamily="2" charset="-78"/>
            </a:endParaRPr>
          </a:p>
        </p:txBody>
      </p:sp>
      <p:sp>
        <p:nvSpPr>
          <p:cNvPr id="3" name="Content Placeholder 2">
            <a:extLst>
              <a:ext uri="{FF2B5EF4-FFF2-40B4-BE49-F238E27FC236}">
                <a16:creationId xmlns:a16="http://schemas.microsoft.com/office/drawing/2014/main" id="{A64E8207-0DD0-481B-B277-85DA4E4A84FC}"/>
              </a:ext>
            </a:extLst>
          </p:cNvPr>
          <p:cNvSpPr>
            <a:spLocks noGrp="1"/>
          </p:cNvSpPr>
          <p:nvPr>
            <p:ph idx="1"/>
          </p:nvPr>
        </p:nvSpPr>
        <p:spPr/>
        <p:txBody>
          <a:bodyPr/>
          <a:lstStyle/>
          <a:p>
            <a:pPr marL="0" lvl="0" indent="0" algn="r" rtl="1">
              <a:lnSpc>
                <a:spcPct val="100000"/>
              </a:lnSpc>
              <a:spcBef>
                <a:spcPts val="0"/>
              </a:spcBef>
              <a:buNone/>
              <a:defRPr/>
            </a:pPr>
            <a:r>
              <a:rPr lang="fa-IR" dirty="0"/>
              <a:t>1ـ </a:t>
            </a:r>
            <a:r>
              <a:rPr lang="fa-IR" b="1" dirty="0"/>
              <a:t>شاخص های نتیجه ای کلیدی (</a:t>
            </a:r>
            <a:r>
              <a:rPr lang="en-US" b="1" dirty="0"/>
              <a:t>Key Result Indicators(KRIs</a:t>
            </a:r>
            <a:r>
              <a:rPr lang="en-US" dirty="0"/>
              <a:t>: </a:t>
            </a:r>
            <a:r>
              <a:rPr lang="fa-IR" dirty="0"/>
              <a:t>به شما می گوید که عملکرد شما، در یک منظر خاص چگونه بوده‌است.</a:t>
            </a:r>
            <a:br>
              <a:rPr lang="fa-IR" dirty="0"/>
            </a:br>
            <a:r>
              <a:rPr lang="fa-IR" dirty="0"/>
              <a:t>2ـ </a:t>
            </a:r>
            <a:r>
              <a:rPr lang="fa-IR" b="1" dirty="0"/>
              <a:t>شاخص های عملکردی(</a:t>
            </a:r>
            <a:r>
              <a:rPr lang="en-US" b="1" dirty="0"/>
              <a:t>Performance Indicators(PIs</a:t>
            </a:r>
            <a:r>
              <a:rPr lang="en-US" dirty="0"/>
              <a:t>: </a:t>
            </a:r>
            <a:r>
              <a:rPr lang="fa-IR" dirty="0"/>
              <a:t>به شما می‌گویدکه چه کاری را بایستی به‌انجام رسانید.</a:t>
            </a:r>
            <a:br>
              <a:rPr lang="fa-IR" dirty="0"/>
            </a:br>
            <a:r>
              <a:rPr lang="fa-IR" dirty="0"/>
              <a:t>3ـ </a:t>
            </a:r>
            <a:r>
              <a:rPr lang="fa-IR" b="1" dirty="0"/>
              <a:t>شاخص های کلیدی عملکرد(</a:t>
            </a:r>
            <a:r>
              <a:rPr lang="en-US" b="1" dirty="0"/>
              <a:t>Key Performance Indicators(KPIs</a:t>
            </a:r>
            <a:r>
              <a:rPr lang="en-US" dirty="0"/>
              <a:t>: </a:t>
            </a:r>
            <a:r>
              <a:rPr lang="fa-IR" dirty="0"/>
              <a:t>به شما می‌گوید که چه کارهایی را بایستی انجام داده تا کارایی سازمان را به‌ صورت چشم‌گیری افزایش دهید.</a:t>
            </a:r>
          </a:p>
          <a:p>
            <a:pPr algn="r" rtl="1"/>
            <a:endParaRPr lang="en-US" dirty="0">
              <a:cs typeface="B Yekan" panose="00000400000000000000" pitchFamily="2" charset="-78"/>
            </a:endParaRPr>
          </a:p>
        </p:txBody>
      </p:sp>
    </p:spTree>
    <p:extLst>
      <p:ext uri="{BB962C8B-B14F-4D97-AF65-F5344CB8AC3E}">
        <p14:creationId xmlns:p14="http://schemas.microsoft.com/office/powerpoint/2010/main" val="1112286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B50A9-0B24-4816-9F09-F654B5B74D3C}"/>
              </a:ext>
            </a:extLst>
          </p:cNvPr>
          <p:cNvSpPr>
            <a:spLocks noGrp="1"/>
          </p:cNvSpPr>
          <p:nvPr>
            <p:ph type="title"/>
          </p:nvPr>
        </p:nvSpPr>
        <p:spPr/>
        <p:txBody>
          <a:bodyPr/>
          <a:lstStyle/>
          <a:p>
            <a:pPr algn="ctr"/>
            <a:endParaRPr lang="en-US" dirty="0">
              <a:cs typeface="B Titr" panose="00000700000000000000" pitchFamily="2" charset="-78"/>
            </a:endParaRPr>
          </a:p>
        </p:txBody>
      </p:sp>
      <p:pic>
        <p:nvPicPr>
          <p:cNvPr id="2050" name="Picture 2" descr="ÙØªÛØ¬Ù ØªØµÙÛØ±Û Ø¨Ø±Ø§Û âªÚÛØ³Øª kpi pi kriâ¬â">
            <a:extLst>
              <a:ext uri="{FF2B5EF4-FFF2-40B4-BE49-F238E27FC236}">
                <a16:creationId xmlns:a16="http://schemas.microsoft.com/office/drawing/2014/main" id="{0EDC41F1-081D-4E94-AD5C-2C8FC69B94E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191000" y="2877344"/>
            <a:ext cx="3810000"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6828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B50A9-0B24-4816-9F09-F654B5B74D3C}"/>
              </a:ext>
            </a:extLst>
          </p:cNvPr>
          <p:cNvSpPr>
            <a:spLocks noGrp="1"/>
          </p:cNvSpPr>
          <p:nvPr>
            <p:ph type="title"/>
          </p:nvPr>
        </p:nvSpPr>
        <p:spPr/>
        <p:txBody>
          <a:bodyPr/>
          <a:lstStyle/>
          <a:p>
            <a:pPr algn="ctr" rtl="1"/>
            <a:r>
              <a:rPr lang="fa-IR" b="1" dirty="0"/>
              <a:t>شاخص کلیدی عملکرد چیست ؟</a:t>
            </a:r>
            <a:endParaRPr lang="en-US" dirty="0">
              <a:cs typeface="B Titr" panose="00000700000000000000" pitchFamily="2" charset="-78"/>
            </a:endParaRPr>
          </a:p>
        </p:txBody>
      </p:sp>
      <p:pic>
        <p:nvPicPr>
          <p:cNvPr id="1026" name="Picture 2" descr="http://rayzansamaneh.com/wp-content/uploads/2014/06/KPI2.jpg">
            <a:extLst>
              <a:ext uri="{FF2B5EF4-FFF2-40B4-BE49-F238E27FC236}">
                <a16:creationId xmlns:a16="http://schemas.microsoft.com/office/drawing/2014/main" id="{F0301379-54E3-4B58-9CBB-B85DBCE175E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403600" y="2204244"/>
            <a:ext cx="5384800" cy="359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3436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B50A9-0B24-4816-9F09-F654B5B74D3C}"/>
              </a:ext>
            </a:extLst>
          </p:cNvPr>
          <p:cNvSpPr>
            <a:spLocks noGrp="1"/>
          </p:cNvSpPr>
          <p:nvPr>
            <p:ph type="title"/>
          </p:nvPr>
        </p:nvSpPr>
        <p:spPr/>
        <p:txBody>
          <a:bodyPr/>
          <a:lstStyle/>
          <a:p>
            <a:pPr algn="ctr"/>
            <a:r>
              <a:rPr lang="fa-IR" dirty="0">
                <a:cs typeface="B Titr" panose="00000700000000000000" pitchFamily="2" charset="-78"/>
              </a:rPr>
              <a:t>مثال</a:t>
            </a:r>
            <a:endParaRPr lang="en-US" dirty="0">
              <a:cs typeface="B Titr" panose="00000700000000000000" pitchFamily="2" charset="-78"/>
            </a:endParaRPr>
          </a:p>
        </p:txBody>
      </p:sp>
      <p:sp>
        <p:nvSpPr>
          <p:cNvPr id="3" name="Content Placeholder 2">
            <a:extLst>
              <a:ext uri="{FF2B5EF4-FFF2-40B4-BE49-F238E27FC236}">
                <a16:creationId xmlns:a16="http://schemas.microsoft.com/office/drawing/2014/main" id="{A64E8207-0DD0-481B-B277-85DA4E4A84FC}"/>
              </a:ext>
            </a:extLst>
          </p:cNvPr>
          <p:cNvSpPr>
            <a:spLocks noGrp="1"/>
          </p:cNvSpPr>
          <p:nvPr>
            <p:ph idx="1"/>
          </p:nvPr>
        </p:nvSpPr>
        <p:spPr/>
        <p:txBody>
          <a:bodyPr/>
          <a:lstStyle/>
          <a:p>
            <a:pPr algn="r" rtl="1"/>
            <a:endParaRPr lang="en-US" dirty="0">
              <a:cs typeface="B Yekan" panose="00000400000000000000" pitchFamily="2" charset="-78"/>
            </a:endParaRPr>
          </a:p>
        </p:txBody>
      </p:sp>
    </p:spTree>
    <p:extLst>
      <p:ext uri="{BB962C8B-B14F-4D97-AF65-F5344CB8AC3E}">
        <p14:creationId xmlns:p14="http://schemas.microsoft.com/office/powerpoint/2010/main" val="2699006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0F324-A6D7-40C7-B610-F4831F68A687}"/>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0B0BA19B-A691-4C36-8A5B-9950BB7F3BDE}"/>
              </a:ext>
            </a:extLst>
          </p:cNvPr>
          <p:cNvPicPr>
            <a:picLocks noGrp="1" noChangeAspect="1"/>
          </p:cNvPicPr>
          <p:nvPr>
            <p:ph idx="1"/>
          </p:nvPr>
        </p:nvPicPr>
        <p:blipFill>
          <a:blip r:embed="rId2"/>
          <a:stretch>
            <a:fillRect/>
          </a:stretch>
        </p:blipFill>
        <p:spPr>
          <a:xfrm>
            <a:off x="3200852" y="1825625"/>
            <a:ext cx="5790295" cy="4351338"/>
          </a:xfrm>
          <a:prstGeom prst="rect">
            <a:avLst/>
          </a:prstGeom>
        </p:spPr>
      </p:pic>
    </p:spTree>
    <p:extLst>
      <p:ext uri="{BB962C8B-B14F-4D97-AF65-F5344CB8AC3E}">
        <p14:creationId xmlns:p14="http://schemas.microsoft.com/office/powerpoint/2010/main" val="3347801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704C6-7AB9-4D53-9C8B-91DA038BEB29}"/>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6D3B210E-8AFF-4FA5-8C89-396B65066D86}"/>
              </a:ext>
            </a:extLst>
          </p:cNvPr>
          <p:cNvPicPr>
            <a:picLocks noGrp="1" noChangeAspect="1"/>
          </p:cNvPicPr>
          <p:nvPr>
            <p:ph idx="1"/>
          </p:nvPr>
        </p:nvPicPr>
        <p:blipFill>
          <a:blip r:embed="rId2"/>
          <a:stretch>
            <a:fillRect/>
          </a:stretch>
        </p:blipFill>
        <p:spPr>
          <a:xfrm>
            <a:off x="3213777" y="1825625"/>
            <a:ext cx="5764445" cy="4351338"/>
          </a:xfrm>
          <a:prstGeom prst="rect">
            <a:avLst/>
          </a:prstGeom>
        </p:spPr>
      </p:pic>
    </p:spTree>
    <p:extLst>
      <p:ext uri="{BB962C8B-B14F-4D97-AF65-F5344CB8AC3E}">
        <p14:creationId xmlns:p14="http://schemas.microsoft.com/office/powerpoint/2010/main" val="21743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92949-1895-4184-A903-49B47DEE237C}"/>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B551182B-C709-4EB4-8586-6CF5919A10BA}"/>
              </a:ext>
            </a:extLst>
          </p:cNvPr>
          <p:cNvPicPr>
            <a:picLocks noGrp="1" noChangeAspect="1"/>
          </p:cNvPicPr>
          <p:nvPr>
            <p:ph idx="1"/>
          </p:nvPr>
        </p:nvPicPr>
        <p:blipFill>
          <a:blip r:embed="rId2"/>
          <a:stretch>
            <a:fillRect/>
          </a:stretch>
        </p:blipFill>
        <p:spPr>
          <a:xfrm>
            <a:off x="3193666" y="1825625"/>
            <a:ext cx="5804667" cy="4351338"/>
          </a:xfrm>
          <a:prstGeom prst="rect">
            <a:avLst/>
          </a:prstGeom>
        </p:spPr>
      </p:pic>
    </p:spTree>
    <p:extLst>
      <p:ext uri="{BB962C8B-B14F-4D97-AF65-F5344CB8AC3E}">
        <p14:creationId xmlns:p14="http://schemas.microsoft.com/office/powerpoint/2010/main" val="467423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D7F43-E25E-4C2E-9371-BDBB6B034D44}"/>
              </a:ext>
            </a:extLst>
          </p:cNvPr>
          <p:cNvSpPr>
            <a:spLocks noGrp="1"/>
          </p:cNvSpPr>
          <p:nvPr>
            <p:ph type="title"/>
          </p:nvPr>
        </p:nvSpPr>
        <p:spPr/>
        <p:txBody>
          <a:bodyPr/>
          <a:lstStyle/>
          <a:p>
            <a:endParaRPr lang="en-US"/>
          </a:p>
        </p:txBody>
      </p:sp>
      <p:pic>
        <p:nvPicPr>
          <p:cNvPr id="1026" name="Picture 2" descr="https://files.virgool.io/upload/users/296/posts/mtrbc8cmzsew/7aw9fugzb0cy.jpeg">
            <a:extLst>
              <a:ext uri="{FF2B5EF4-FFF2-40B4-BE49-F238E27FC236}">
                <a16:creationId xmlns:a16="http://schemas.microsoft.com/office/drawing/2014/main" id="{1A793F38-A926-4D98-8AB4-727AC4EEAA6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832496" y="1825625"/>
            <a:ext cx="652700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2309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B50A9-0B24-4816-9F09-F654B5B74D3C}"/>
              </a:ext>
            </a:extLst>
          </p:cNvPr>
          <p:cNvSpPr>
            <a:spLocks noGrp="1"/>
          </p:cNvSpPr>
          <p:nvPr>
            <p:ph type="title"/>
          </p:nvPr>
        </p:nvSpPr>
        <p:spPr/>
        <p:txBody>
          <a:bodyPr>
            <a:normAutofit/>
          </a:bodyPr>
          <a:lstStyle/>
          <a:p>
            <a:pPr algn="ctr"/>
            <a:r>
              <a:rPr lang="fa-IR" b="1" dirty="0"/>
              <a:t>شاخص کلیدی عملکرد خوب، چه اطلاعاتی را در اختیار شما قرار میدهد؟</a:t>
            </a:r>
            <a:endParaRPr lang="en-US" dirty="0">
              <a:cs typeface="B Titr" panose="00000700000000000000" pitchFamily="2" charset="-78"/>
            </a:endParaRPr>
          </a:p>
        </p:txBody>
      </p:sp>
      <p:sp>
        <p:nvSpPr>
          <p:cNvPr id="3" name="Content Placeholder 2">
            <a:extLst>
              <a:ext uri="{FF2B5EF4-FFF2-40B4-BE49-F238E27FC236}">
                <a16:creationId xmlns:a16="http://schemas.microsoft.com/office/drawing/2014/main" id="{A64E8207-0DD0-481B-B277-85DA4E4A84FC}"/>
              </a:ext>
            </a:extLst>
          </p:cNvPr>
          <p:cNvSpPr>
            <a:spLocks noGrp="1"/>
          </p:cNvSpPr>
          <p:nvPr>
            <p:ph idx="1"/>
          </p:nvPr>
        </p:nvSpPr>
        <p:spPr/>
        <p:txBody>
          <a:bodyPr/>
          <a:lstStyle/>
          <a:p>
            <a:pPr algn="r" rtl="1"/>
            <a:r>
              <a:rPr lang="fa-IR" dirty="0"/>
              <a:t>شواهد عینی از مسیر پیشرفت در جهت دستیابی به یک نتیجه مطلوب را فراهم میاورد.</a:t>
            </a:r>
          </a:p>
          <a:p>
            <a:pPr algn="r" rtl="1"/>
            <a:r>
              <a:rPr lang="fa-IR" dirty="0"/>
              <a:t>اقداماتی که باید انجام شوند تا به تصمیم گیری بهتر کمک کنند را شناسایی میکند.</a:t>
            </a:r>
          </a:p>
          <a:p>
            <a:pPr algn="r" rtl="1"/>
            <a:r>
              <a:rPr lang="fa-IR" dirty="0"/>
              <a:t>مقدار تغییر عملکرد را در طول زمان نمایش میدهد.</a:t>
            </a:r>
          </a:p>
          <a:p>
            <a:pPr algn="r" rtl="1"/>
            <a:r>
              <a:rPr lang="fa-IR" dirty="0"/>
              <a:t>میزان کارایی ، اثربخشی ، کیفیت ، مدت زمان ، رفتار ، کارایی پروژه ، کارایی فردی و بهره برداری از منابع را نمایش میدهد.</a:t>
            </a:r>
          </a:p>
          <a:p>
            <a:pPr algn="r" rtl="1"/>
            <a:r>
              <a:rPr lang="fa-IR" dirty="0"/>
              <a:t>بین شاخص های پیشرو و عقب مانده متعادل است.</a:t>
            </a:r>
          </a:p>
          <a:p>
            <a:pPr algn="r" rtl="1"/>
            <a:endParaRPr lang="en-US" dirty="0">
              <a:cs typeface="B Yekan" panose="00000400000000000000" pitchFamily="2" charset="-78"/>
            </a:endParaRPr>
          </a:p>
        </p:txBody>
      </p:sp>
    </p:spTree>
    <p:extLst>
      <p:ext uri="{BB962C8B-B14F-4D97-AF65-F5344CB8AC3E}">
        <p14:creationId xmlns:p14="http://schemas.microsoft.com/office/powerpoint/2010/main" val="2110239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B50A9-0B24-4816-9F09-F654B5B74D3C}"/>
              </a:ext>
            </a:extLst>
          </p:cNvPr>
          <p:cNvSpPr>
            <a:spLocks noGrp="1"/>
          </p:cNvSpPr>
          <p:nvPr>
            <p:ph type="title"/>
          </p:nvPr>
        </p:nvSpPr>
        <p:spPr/>
        <p:txBody>
          <a:bodyPr/>
          <a:lstStyle/>
          <a:p>
            <a:pPr algn="ctr"/>
            <a:r>
              <a:rPr lang="fa-IR" b="1" dirty="0"/>
              <a:t>شاخص‌های سنجش عملکرد مالی شرکت</a:t>
            </a:r>
            <a:br>
              <a:rPr lang="fa-IR" b="1" dirty="0"/>
            </a:br>
            <a:endParaRPr lang="en-US" dirty="0">
              <a:cs typeface="B Titr" panose="00000700000000000000" pitchFamily="2" charset="-78"/>
            </a:endParaRPr>
          </a:p>
        </p:txBody>
      </p:sp>
      <p:sp>
        <p:nvSpPr>
          <p:cNvPr id="3" name="Content Placeholder 2">
            <a:extLst>
              <a:ext uri="{FF2B5EF4-FFF2-40B4-BE49-F238E27FC236}">
                <a16:creationId xmlns:a16="http://schemas.microsoft.com/office/drawing/2014/main" id="{A64E8207-0DD0-481B-B277-85DA4E4A84FC}"/>
              </a:ext>
            </a:extLst>
          </p:cNvPr>
          <p:cNvSpPr>
            <a:spLocks noGrp="1"/>
          </p:cNvSpPr>
          <p:nvPr>
            <p:ph idx="1"/>
          </p:nvPr>
        </p:nvSpPr>
        <p:spPr/>
        <p:txBody>
          <a:bodyPr>
            <a:normAutofit fontScale="55000" lnSpcReduction="20000"/>
          </a:bodyPr>
          <a:lstStyle/>
          <a:p>
            <a:pPr algn="r" rtl="1"/>
            <a:r>
              <a:rPr lang="fa-IR" dirty="0"/>
              <a:t>سود خالص(</a:t>
            </a:r>
            <a:r>
              <a:rPr lang="en-US" dirty="0"/>
              <a:t>Net Profit)</a:t>
            </a:r>
          </a:p>
          <a:p>
            <a:pPr algn="r" rtl="1"/>
            <a:r>
              <a:rPr lang="fa-IR" dirty="0"/>
              <a:t>حاشیه سود خالص(</a:t>
            </a:r>
            <a:r>
              <a:rPr lang="en-US" dirty="0"/>
              <a:t>Net Profit Margin)</a:t>
            </a:r>
          </a:p>
          <a:p>
            <a:pPr algn="r" rtl="1"/>
            <a:r>
              <a:rPr lang="fa-IR" dirty="0"/>
              <a:t>حاشیه سود ناخالص ( </a:t>
            </a:r>
            <a:r>
              <a:rPr lang="en-US" dirty="0"/>
              <a:t>Gross Profit Margin)</a:t>
            </a:r>
          </a:p>
          <a:p>
            <a:pPr algn="r" rtl="1"/>
            <a:r>
              <a:rPr lang="fa-IR" dirty="0"/>
              <a:t>حاشیه سود عملیاتی (</a:t>
            </a:r>
            <a:r>
              <a:rPr lang="en-US" dirty="0"/>
              <a:t>Operating Profit Margin)</a:t>
            </a:r>
          </a:p>
          <a:p>
            <a:pPr algn="r" rtl="1"/>
            <a:r>
              <a:rPr lang="fa-IR" dirty="0"/>
              <a:t>نرخ رشد درآمد</a:t>
            </a:r>
          </a:p>
          <a:p>
            <a:pPr algn="r" rtl="1"/>
            <a:r>
              <a:rPr lang="fa-IR" dirty="0"/>
              <a:t>میزان کل بازگشت سهامدار (</a:t>
            </a:r>
            <a:r>
              <a:rPr lang="en-US" dirty="0"/>
              <a:t>Total Shareholder Return)</a:t>
            </a:r>
          </a:p>
          <a:p>
            <a:pPr algn="r" rtl="1"/>
            <a:r>
              <a:rPr lang="fa-IR" dirty="0"/>
              <a:t>میزان ارزش افزوده اقتصادی (</a:t>
            </a:r>
            <a:r>
              <a:rPr lang="en-US" dirty="0"/>
              <a:t>Economic Value Added)</a:t>
            </a:r>
          </a:p>
          <a:p>
            <a:pPr algn="r" rtl="1"/>
            <a:r>
              <a:rPr lang="fa-IR" dirty="0"/>
              <a:t>میزان بازگشت سرمایه ( </a:t>
            </a:r>
            <a:r>
              <a:rPr lang="en-US" dirty="0"/>
              <a:t>Return on Investment)</a:t>
            </a:r>
          </a:p>
          <a:p>
            <a:pPr algn="r" rtl="1"/>
            <a:r>
              <a:rPr lang="fa-IR" dirty="0"/>
              <a:t>میزان بازگشت سرمایه نیروی انسانی (</a:t>
            </a:r>
            <a:r>
              <a:rPr lang="en-US" dirty="0"/>
              <a:t>Return on Capital Employ)</a:t>
            </a:r>
          </a:p>
          <a:p>
            <a:pPr algn="r" rtl="1"/>
            <a:r>
              <a:rPr lang="fa-IR" dirty="0"/>
              <a:t>میزان بازگشت دارایی‌ها</a:t>
            </a:r>
          </a:p>
          <a:p>
            <a:pPr algn="r" rtl="1"/>
            <a:r>
              <a:rPr lang="fa-IR" dirty="0"/>
              <a:t>نسبت بدهی به حقوق صاحبان سهام (</a:t>
            </a:r>
            <a:r>
              <a:rPr lang="en-US" dirty="0"/>
              <a:t>Debt-to-Equity Ratio)</a:t>
            </a:r>
          </a:p>
          <a:p>
            <a:pPr algn="r" rtl="1"/>
            <a:r>
              <a:rPr lang="fa-IR" dirty="0"/>
              <a:t>چرخه تبدیل وجوه نقد (</a:t>
            </a:r>
            <a:r>
              <a:rPr lang="en-US" dirty="0"/>
              <a:t>Cash Conversion Cycle)</a:t>
            </a:r>
          </a:p>
          <a:p>
            <a:pPr algn="r" rtl="1"/>
            <a:r>
              <a:rPr lang="fa-IR" dirty="0"/>
              <a:t>نرخ سرمایه در حال کار (</a:t>
            </a:r>
            <a:r>
              <a:rPr lang="en-US" dirty="0"/>
              <a:t>Working Capital Ratio)</a:t>
            </a:r>
          </a:p>
          <a:p>
            <a:pPr algn="r" rtl="1"/>
            <a:r>
              <a:rPr lang="fa-IR" dirty="0"/>
              <a:t>نرخ هزینه‌های عامل (</a:t>
            </a:r>
            <a:r>
              <a:rPr lang="en-US" dirty="0"/>
              <a:t>Operating Expense Ratio)</a:t>
            </a:r>
          </a:p>
          <a:p>
            <a:pPr algn="r" rtl="1"/>
            <a:endParaRPr lang="en-US" dirty="0">
              <a:cs typeface="B Yekan" panose="00000400000000000000" pitchFamily="2" charset="-78"/>
            </a:endParaRPr>
          </a:p>
        </p:txBody>
      </p:sp>
    </p:spTree>
    <p:extLst>
      <p:ext uri="{BB962C8B-B14F-4D97-AF65-F5344CB8AC3E}">
        <p14:creationId xmlns:p14="http://schemas.microsoft.com/office/powerpoint/2010/main" val="876913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B50A9-0B24-4816-9F09-F654B5B74D3C}"/>
              </a:ext>
            </a:extLst>
          </p:cNvPr>
          <p:cNvSpPr>
            <a:spLocks noGrp="1"/>
          </p:cNvSpPr>
          <p:nvPr>
            <p:ph type="title"/>
          </p:nvPr>
        </p:nvSpPr>
        <p:spPr/>
        <p:txBody>
          <a:bodyPr/>
          <a:lstStyle/>
          <a:p>
            <a:pPr algn="ctr"/>
            <a:r>
              <a:rPr lang="fa-IR" b="1" dirty="0"/>
              <a:t>شاخص‌های مربوط به مشتری</a:t>
            </a:r>
            <a:br>
              <a:rPr lang="fa-IR" b="1" dirty="0"/>
            </a:br>
            <a:endParaRPr lang="en-US" dirty="0">
              <a:cs typeface="B Titr" panose="00000700000000000000" pitchFamily="2" charset="-78"/>
            </a:endParaRPr>
          </a:p>
        </p:txBody>
      </p:sp>
      <p:sp>
        <p:nvSpPr>
          <p:cNvPr id="3" name="Content Placeholder 2">
            <a:extLst>
              <a:ext uri="{FF2B5EF4-FFF2-40B4-BE49-F238E27FC236}">
                <a16:creationId xmlns:a16="http://schemas.microsoft.com/office/drawing/2014/main" id="{A64E8207-0DD0-481B-B277-85DA4E4A84FC}"/>
              </a:ext>
            </a:extLst>
          </p:cNvPr>
          <p:cNvSpPr>
            <a:spLocks noGrp="1"/>
          </p:cNvSpPr>
          <p:nvPr>
            <p:ph idx="1"/>
          </p:nvPr>
        </p:nvSpPr>
        <p:spPr/>
        <p:txBody>
          <a:bodyPr>
            <a:normAutofit fontScale="92500" lnSpcReduction="20000"/>
          </a:bodyPr>
          <a:lstStyle/>
          <a:p>
            <a:pPr algn="r" rtl="1"/>
            <a:r>
              <a:rPr lang="fa-IR" dirty="0"/>
              <a:t>امتیاز ترویج مشتری: مشتریان به سه دسته ترویج دهنده (آن دسته از مشتریان راضی که در هر شرایطی از شما خرید می‌کنند)، مشتریان منفعل(آن دسته از مشتریانی که از شما راضی هستند، ولی از خرید رقبای شما نیز اجتناب نمی‌کنند)، مشتریان مخالف و ناراضی (آن دسته از مشتریانی که از شما ناراضی هستند و به برند شما صدمه وارد می‌کنند)</a:t>
            </a:r>
          </a:p>
          <a:p>
            <a:pPr algn="r" rtl="1"/>
            <a:r>
              <a:rPr lang="fa-IR" dirty="0"/>
              <a:t>نرخ حفظ مشتری</a:t>
            </a:r>
          </a:p>
          <a:p>
            <a:pPr algn="r" rtl="1"/>
            <a:r>
              <a:rPr lang="fa-IR" dirty="0"/>
              <a:t>شاخص میزان رضایت مشتری</a:t>
            </a:r>
          </a:p>
          <a:p>
            <a:pPr algn="r" rtl="1"/>
            <a:r>
              <a:rPr lang="fa-IR" dirty="0"/>
              <a:t>امتیاز میزان سوددهی مشتری</a:t>
            </a:r>
          </a:p>
          <a:p>
            <a:pPr algn="r" rtl="1"/>
            <a:r>
              <a:rPr lang="fa-IR" dirty="0"/>
              <a:t>ارزش طول عمر مشتری</a:t>
            </a:r>
          </a:p>
          <a:p>
            <a:pPr algn="r" rtl="1"/>
            <a:r>
              <a:rPr lang="fa-IR" dirty="0"/>
              <a:t>نرخ گردش مالی مشتری</a:t>
            </a:r>
          </a:p>
          <a:p>
            <a:pPr algn="r" rtl="1"/>
            <a:r>
              <a:rPr lang="fa-IR" dirty="0"/>
              <a:t>میزان تعامل مشتری</a:t>
            </a:r>
          </a:p>
          <a:p>
            <a:pPr algn="r" rtl="1"/>
            <a:r>
              <a:rPr lang="fa-IR" dirty="0"/>
              <a:t>شکایات مشتری</a:t>
            </a:r>
          </a:p>
        </p:txBody>
      </p:sp>
    </p:spTree>
    <p:extLst>
      <p:ext uri="{BB962C8B-B14F-4D97-AF65-F5344CB8AC3E}">
        <p14:creationId xmlns:p14="http://schemas.microsoft.com/office/powerpoint/2010/main" val="4032116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B50A9-0B24-4816-9F09-F654B5B74D3C}"/>
              </a:ext>
            </a:extLst>
          </p:cNvPr>
          <p:cNvSpPr>
            <a:spLocks noGrp="1"/>
          </p:cNvSpPr>
          <p:nvPr>
            <p:ph type="title"/>
          </p:nvPr>
        </p:nvSpPr>
        <p:spPr/>
        <p:txBody>
          <a:bodyPr/>
          <a:lstStyle/>
          <a:p>
            <a:pPr algn="ctr"/>
            <a:r>
              <a:rPr lang="fa-IR" dirty="0">
                <a:cs typeface="B Titr" panose="00000700000000000000" pitchFamily="2" charset="-78"/>
              </a:rPr>
              <a:t>چالش</a:t>
            </a:r>
            <a:endParaRPr lang="en-US" dirty="0">
              <a:cs typeface="B Titr" panose="00000700000000000000" pitchFamily="2" charset="-78"/>
            </a:endParaRPr>
          </a:p>
        </p:txBody>
      </p:sp>
      <p:sp>
        <p:nvSpPr>
          <p:cNvPr id="3" name="Content Placeholder 2">
            <a:extLst>
              <a:ext uri="{FF2B5EF4-FFF2-40B4-BE49-F238E27FC236}">
                <a16:creationId xmlns:a16="http://schemas.microsoft.com/office/drawing/2014/main" id="{A64E8207-0DD0-481B-B277-85DA4E4A84FC}"/>
              </a:ext>
            </a:extLst>
          </p:cNvPr>
          <p:cNvSpPr>
            <a:spLocks noGrp="1"/>
          </p:cNvSpPr>
          <p:nvPr>
            <p:ph idx="1"/>
          </p:nvPr>
        </p:nvSpPr>
        <p:spPr/>
        <p:txBody>
          <a:bodyPr/>
          <a:lstStyle/>
          <a:p>
            <a:pPr algn="r" rtl="1"/>
            <a:endParaRPr lang="en-US" dirty="0">
              <a:cs typeface="B Yekan" panose="00000400000000000000" pitchFamily="2" charset="-78"/>
            </a:endParaRPr>
          </a:p>
        </p:txBody>
      </p:sp>
    </p:spTree>
    <p:extLst>
      <p:ext uri="{BB962C8B-B14F-4D97-AF65-F5344CB8AC3E}">
        <p14:creationId xmlns:p14="http://schemas.microsoft.com/office/powerpoint/2010/main" val="625410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B50A9-0B24-4816-9F09-F654B5B74D3C}"/>
              </a:ext>
            </a:extLst>
          </p:cNvPr>
          <p:cNvSpPr>
            <a:spLocks noGrp="1"/>
          </p:cNvSpPr>
          <p:nvPr>
            <p:ph type="title"/>
          </p:nvPr>
        </p:nvSpPr>
        <p:spPr/>
        <p:txBody>
          <a:bodyPr/>
          <a:lstStyle/>
          <a:p>
            <a:pPr algn="r" rtl="1" fontAlgn="base"/>
            <a:r>
              <a:rPr lang="fa-IR" cap="all" dirty="0"/>
              <a:t>انتخاب </a:t>
            </a:r>
            <a:r>
              <a:rPr lang="en-US" cap="all" dirty="0"/>
              <a:t>KPI </a:t>
            </a:r>
            <a:r>
              <a:rPr lang="fa-IR" cap="all" dirty="0"/>
              <a:t>مناسب</a:t>
            </a:r>
          </a:p>
        </p:txBody>
      </p:sp>
      <p:sp>
        <p:nvSpPr>
          <p:cNvPr id="3" name="Content Placeholder 2">
            <a:extLst>
              <a:ext uri="{FF2B5EF4-FFF2-40B4-BE49-F238E27FC236}">
                <a16:creationId xmlns:a16="http://schemas.microsoft.com/office/drawing/2014/main" id="{A64E8207-0DD0-481B-B277-85DA4E4A84FC}"/>
              </a:ext>
            </a:extLst>
          </p:cNvPr>
          <p:cNvSpPr>
            <a:spLocks noGrp="1"/>
          </p:cNvSpPr>
          <p:nvPr>
            <p:ph idx="1"/>
          </p:nvPr>
        </p:nvSpPr>
        <p:spPr/>
        <p:txBody>
          <a:bodyPr/>
          <a:lstStyle/>
          <a:p>
            <a:pPr algn="r" rtl="1"/>
            <a:r>
              <a:rPr lang="fa-IR" b="1" dirty="0"/>
              <a:t>نحوه انتخاب </a:t>
            </a:r>
            <a:r>
              <a:rPr lang="en-US" b="1" dirty="0"/>
              <a:t>KPI </a:t>
            </a:r>
            <a:r>
              <a:rPr lang="fa-IR" b="1" dirty="0"/>
              <a:t>از طریق معیارهای </a:t>
            </a:r>
            <a:r>
              <a:rPr lang="en-US" b="1" dirty="0"/>
              <a:t>smart</a:t>
            </a:r>
          </a:p>
          <a:p>
            <a:pPr algn="r" rtl="1"/>
            <a:endParaRPr lang="en-US" dirty="0">
              <a:cs typeface="B Yekan" panose="00000400000000000000" pitchFamily="2" charset="-78"/>
            </a:endParaRPr>
          </a:p>
        </p:txBody>
      </p:sp>
    </p:spTree>
    <p:extLst>
      <p:ext uri="{BB962C8B-B14F-4D97-AF65-F5344CB8AC3E}">
        <p14:creationId xmlns:p14="http://schemas.microsoft.com/office/powerpoint/2010/main" val="1618486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B50A9-0B24-4816-9F09-F654B5B74D3C}"/>
              </a:ext>
            </a:extLst>
          </p:cNvPr>
          <p:cNvSpPr>
            <a:spLocks noGrp="1"/>
          </p:cNvSpPr>
          <p:nvPr>
            <p:ph type="title"/>
          </p:nvPr>
        </p:nvSpPr>
        <p:spPr/>
        <p:txBody>
          <a:bodyPr/>
          <a:lstStyle/>
          <a:p>
            <a:pPr algn="ctr" rtl="1"/>
            <a:r>
              <a:rPr lang="fa-IR" b="1" dirty="0"/>
              <a:t>چگونه برای کسب و کار خود </a:t>
            </a:r>
            <a:r>
              <a:rPr lang="en-US" b="1" dirty="0"/>
              <a:t>KPI </a:t>
            </a:r>
            <a:r>
              <a:rPr lang="fa-IR" b="1" dirty="0"/>
              <a:t>تعریف کنیم ؟</a:t>
            </a:r>
            <a:br>
              <a:rPr lang="fa-IR" b="1" dirty="0"/>
            </a:br>
            <a:endParaRPr lang="en-US" dirty="0">
              <a:cs typeface="B Titr" panose="00000700000000000000" pitchFamily="2" charset="-78"/>
            </a:endParaRPr>
          </a:p>
        </p:txBody>
      </p:sp>
      <p:sp>
        <p:nvSpPr>
          <p:cNvPr id="3" name="Content Placeholder 2">
            <a:extLst>
              <a:ext uri="{FF2B5EF4-FFF2-40B4-BE49-F238E27FC236}">
                <a16:creationId xmlns:a16="http://schemas.microsoft.com/office/drawing/2014/main" id="{A64E8207-0DD0-481B-B277-85DA4E4A84FC}"/>
              </a:ext>
            </a:extLst>
          </p:cNvPr>
          <p:cNvSpPr>
            <a:spLocks noGrp="1"/>
          </p:cNvSpPr>
          <p:nvPr>
            <p:ph idx="1"/>
          </p:nvPr>
        </p:nvSpPr>
        <p:spPr/>
        <p:txBody>
          <a:bodyPr/>
          <a:lstStyle/>
          <a:p>
            <a:pPr algn="r" rtl="1"/>
            <a:endParaRPr lang="en-US" dirty="0">
              <a:cs typeface="B Yekan" panose="00000400000000000000" pitchFamily="2" charset="-78"/>
            </a:endParaRPr>
          </a:p>
        </p:txBody>
      </p:sp>
    </p:spTree>
    <p:extLst>
      <p:ext uri="{BB962C8B-B14F-4D97-AF65-F5344CB8AC3E}">
        <p14:creationId xmlns:p14="http://schemas.microsoft.com/office/powerpoint/2010/main" val="2831536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B50A9-0B24-4816-9F09-F654B5B74D3C}"/>
              </a:ext>
            </a:extLst>
          </p:cNvPr>
          <p:cNvSpPr>
            <a:spLocks noGrp="1"/>
          </p:cNvSpPr>
          <p:nvPr>
            <p:ph type="title"/>
          </p:nvPr>
        </p:nvSpPr>
        <p:spPr/>
        <p:txBody>
          <a:bodyPr>
            <a:normAutofit/>
          </a:bodyPr>
          <a:lstStyle/>
          <a:p>
            <a:pPr algn="ctr" rtl="1"/>
            <a:r>
              <a:rPr lang="fa-IR" b="1" dirty="0"/>
              <a:t>مراحل زیر برای تعریف </a:t>
            </a:r>
            <a:r>
              <a:rPr lang="en-US" b="1" dirty="0"/>
              <a:t>KPI </a:t>
            </a:r>
            <a:r>
              <a:rPr lang="fa-IR" b="1" dirty="0"/>
              <a:t>های مناسب در کسب و کارتان مورد استفاده قرار می گیرد:</a:t>
            </a:r>
            <a:endParaRPr lang="en-US" dirty="0">
              <a:cs typeface="B Titr" panose="00000700000000000000" pitchFamily="2" charset="-78"/>
            </a:endParaRPr>
          </a:p>
        </p:txBody>
      </p:sp>
      <p:sp>
        <p:nvSpPr>
          <p:cNvPr id="3" name="Content Placeholder 2">
            <a:extLst>
              <a:ext uri="{FF2B5EF4-FFF2-40B4-BE49-F238E27FC236}">
                <a16:creationId xmlns:a16="http://schemas.microsoft.com/office/drawing/2014/main" id="{A64E8207-0DD0-481B-B277-85DA4E4A84FC}"/>
              </a:ext>
            </a:extLst>
          </p:cNvPr>
          <p:cNvSpPr>
            <a:spLocks noGrp="1"/>
          </p:cNvSpPr>
          <p:nvPr>
            <p:ph idx="1"/>
          </p:nvPr>
        </p:nvSpPr>
        <p:spPr/>
        <p:txBody>
          <a:bodyPr/>
          <a:lstStyle/>
          <a:p>
            <a:pPr algn="r" rtl="1"/>
            <a:endParaRPr lang="en-US" dirty="0">
              <a:cs typeface="B Yekan" panose="00000400000000000000" pitchFamily="2" charset="-78"/>
            </a:endParaRPr>
          </a:p>
        </p:txBody>
      </p:sp>
    </p:spTree>
    <p:extLst>
      <p:ext uri="{BB962C8B-B14F-4D97-AF65-F5344CB8AC3E}">
        <p14:creationId xmlns:p14="http://schemas.microsoft.com/office/powerpoint/2010/main" val="19472390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B50A9-0B24-4816-9F09-F654B5B74D3C}"/>
              </a:ext>
            </a:extLst>
          </p:cNvPr>
          <p:cNvSpPr>
            <a:spLocks noGrp="1"/>
          </p:cNvSpPr>
          <p:nvPr>
            <p:ph type="title"/>
          </p:nvPr>
        </p:nvSpPr>
        <p:spPr/>
        <p:txBody>
          <a:bodyPr>
            <a:normAutofit/>
          </a:bodyPr>
          <a:lstStyle/>
          <a:p>
            <a:pPr algn="ctr" rtl="1"/>
            <a:r>
              <a:rPr lang="fa-IR" b="1" dirty="0"/>
              <a:t>چه عواملی بر شاخص های عملکرد کلیدی (</a:t>
            </a:r>
            <a:r>
              <a:rPr lang="en-US" b="1" dirty="0"/>
              <a:t>KPIs) </a:t>
            </a:r>
            <a:r>
              <a:rPr lang="fa-IR" b="1" dirty="0"/>
              <a:t>تاثیرگذاراست؟</a:t>
            </a:r>
            <a:endParaRPr lang="en-US" dirty="0">
              <a:cs typeface="B Titr" panose="00000700000000000000" pitchFamily="2" charset="-78"/>
            </a:endParaRPr>
          </a:p>
        </p:txBody>
      </p:sp>
      <p:sp>
        <p:nvSpPr>
          <p:cNvPr id="3" name="Content Placeholder 2">
            <a:extLst>
              <a:ext uri="{FF2B5EF4-FFF2-40B4-BE49-F238E27FC236}">
                <a16:creationId xmlns:a16="http://schemas.microsoft.com/office/drawing/2014/main" id="{A64E8207-0DD0-481B-B277-85DA4E4A84FC}"/>
              </a:ext>
            </a:extLst>
          </p:cNvPr>
          <p:cNvSpPr>
            <a:spLocks noGrp="1"/>
          </p:cNvSpPr>
          <p:nvPr>
            <p:ph idx="1"/>
          </p:nvPr>
        </p:nvSpPr>
        <p:spPr/>
        <p:txBody>
          <a:bodyPr/>
          <a:lstStyle/>
          <a:p>
            <a:pPr algn="r" rtl="1"/>
            <a:endParaRPr lang="en-US" dirty="0">
              <a:cs typeface="B Yekan" panose="00000400000000000000" pitchFamily="2" charset="-78"/>
            </a:endParaRPr>
          </a:p>
        </p:txBody>
      </p:sp>
    </p:spTree>
    <p:extLst>
      <p:ext uri="{BB962C8B-B14F-4D97-AF65-F5344CB8AC3E}">
        <p14:creationId xmlns:p14="http://schemas.microsoft.com/office/powerpoint/2010/main" val="1089341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FDFE6-38DC-46A4-B28A-0D642F58C61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438DFA8-5B6D-452D-9ED7-FC952CC174D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52216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EBFCA-7E4D-4F53-B74A-166DCE1BDEA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4B6498F-0513-4392-AE16-42B2ECA9DFA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56390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FF3DF-D050-4399-8AC1-D949D77E3D8F}"/>
              </a:ext>
            </a:extLst>
          </p:cNvPr>
          <p:cNvSpPr>
            <a:spLocks noGrp="1"/>
          </p:cNvSpPr>
          <p:nvPr>
            <p:ph type="title"/>
          </p:nvPr>
        </p:nvSpPr>
        <p:spPr/>
        <p:txBody>
          <a:bodyPr/>
          <a:lstStyle/>
          <a:p>
            <a:r>
              <a:rPr lang="fa-IR" b="1" dirty="0"/>
              <a:t>شاخص عملکردی و شاخص های کلیدی عملکرد (</a:t>
            </a:r>
            <a:r>
              <a:rPr lang="en-US" b="1" dirty="0"/>
              <a:t>KPI)</a:t>
            </a:r>
            <a:br>
              <a:rPr lang="en-US" b="1" dirty="0"/>
            </a:br>
            <a:endParaRPr lang="en-US" dirty="0"/>
          </a:p>
        </p:txBody>
      </p:sp>
      <p:sp>
        <p:nvSpPr>
          <p:cNvPr id="3" name="Content Placeholder 2">
            <a:extLst>
              <a:ext uri="{FF2B5EF4-FFF2-40B4-BE49-F238E27FC236}">
                <a16:creationId xmlns:a16="http://schemas.microsoft.com/office/drawing/2014/main" id="{C040D4EA-788F-433E-A587-29FA66647E63}"/>
              </a:ext>
            </a:extLst>
          </p:cNvPr>
          <p:cNvSpPr>
            <a:spLocks noGrp="1"/>
          </p:cNvSpPr>
          <p:nvPr>
            <p:ph idx="1"/>
          </p:nvPr>
        </p:nvSpPr>
        <p:spPr/>
        <p:txBody>
          <a:bodyPr/>
          <a:lstStyle/>
          <a:p>
            <a:pPr algn="r" rtl="1"/>
            <a:r>
              <a:rPr lang="fa-IR" dirty="0"/>
              <a:t>یک شاخص عملکردی یک متریک (سنجه) است که اطلاع می دهد: کسب وکار شما چگونه کار می کند. </a:t>
            </a:r>
            <a:r>
              <a:rPr lang="en-US" dirty="0"/>
              <a:t>KPI </a:t>
            </a:r>
            <a:r>
              <a:rPr lang="fa-IR" dirty="0"/>
              <a:t>به شما می گوید چه کاری انجام بده. خیلی از افراد </a:t>
            </a:r>
            <a:r>
              <a:rPr lang="en-US" dirty="0"/>
              <a:t>Measure </a:t>
            </a:r>
            <a:r>
              <a:rPr lang="fa-IR" dirty="0"/>
              <a:t>ها  (سنجش یا اندازه) را با متریک ها اشتباه می گیرند، پس بیایید این دو مفهوم را تعریف کنیم:</a:t>
            </a:r>
          </a:p>
          <a:p>
            <a:pPr algn="r" rtl="1"/>
            <a:r>
              <a:rPr lang="en-US" b="1" dirty="0"/>
              <a:t>Measure </a:t>
            </a:r>
            <a:r>
              <a:rPr lang="en-US" dirty="0"/>
              <a:t>: </a:t>
            </a:r>
            <a:r>
              <a:rPr lang="fa-IR" dirty="0"/>
              <a:t>عددی است که از اندازه گیری به دست آمده است. مقدار مشاهده شده عددی در یک نقطه از زمان. سنجش ها اعداد خامی هستند که در داده ها یا گزارش ها دیده می شوند. اندازه ها به خودی خود ارزشی ندارند.</a:t>
            </a:r>
          </a:p>
          <a:p>
            <a:pPr algn="r" rtl="1"/>
            <a:r>
              <a:rPr lang="en-US" b="1" dirty="0"/>
              <a:t>Metric </a:t>
            </a:r>
            <a:r>
              <a:rPr lang="en-US" dirty="0"/>
              <a:t>: </a:t>
            </a:r>
            <a:r>
              <a:rPr lang="fa-IR" dirty="0"/>
              <a:t>یک عدد محاسبه شده است که از </a:t>
            </a:r>
            <a:r>
              <a:rPr lang="en-US" dirty="0"/>
              <a:t>Measure </a:t>
            </a:r>
            <a:r>
              <a:rPr lang="fa-IR" dirty="0"/>
              <a:t>ها به دست می آید. معمولا به صورت نسبت، میانگین، درصد و نرخ بیان می شود.</a:t>
            </a:r>
          </a:p>
          <a:p>
            <a:pPr algn="r" rtl="1"/>
            <a:endParaRPr lang="en-US" dirty="0"/>
          </a:p>
        </p:txBody>
      </p:sp>
    </p:spTree>
    <p:extLst>
      <p:ext uri="{BB962C8B-B14F-4D97-AF65-F5344CB8AC3E}">
        <p14:creationId xmlns:p14="http://schemas.microsoft.com/office/powerpoint/2010/main" val="439153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D0AD1-D1DB-4A56-9D9F-98B3D982BA79}"/>
              </a:ext>
            </a:extLst>
          </p:cNvPr>
          <p:cNvSpPr>
            <a:spLocks noGrp="1"/>
          </p:cNvSpPr>
          <p:nvPr>
            <p:ph type="title"/>
          </p:nvPr>
        </p:nvSpPr>
        <p:spPr/>
        <p:txBody>
          <a:bodyPr/>
          <a:lstStyle/>
          <a:p>
            <a:pPr algn="r" rtl="1"/>
            <a:r>
              <a:rPr lang="fa-IR" b="1" dirty="0"/>
              <a:t>چگونه </a:t>
            </a:r>
            <a:r>
              <a:rPr lang="en-US" b="1" dirty="0"/>
              <a:t>KPI </a:t>
            </a:r>
            <a:r>
              <a:rPr lang="fa-IR" b="1" dirty="0"/>
              <a:t>بسازیم؟</a:t>
            </a:r>
            <a:br>
              <a:rPr lang="fa-IR" b="1" dirty="0"/>
            </a:br>
            <a:endParaRPr lang="en-US" dirty="0"/>
          </a:p>
        </p:txBody>
      </p:sp>
      <p:sp>
        <p:nvSpPr>
          <p:cNvPr id="3" name="Content Placeholder 2">
            <a:extLst>
              <a:ext uri="{FF2B5EF4-FFF2-40B4-BE49-F238E27FC236}">
                <a16:creationId xmlns:a16="http://schemas.microsoft.com/office/drawing/2014/main" id="{9E848000-7FC8-487F-81A5-C12B7303630F}"/>
              </a:ext>
            </a:extLst>
          </p:cNvPr>
          <p:cNvSpPr>
            <a:spLocks noGrp="1"/>
          </p:cNvSpPr>
          <p:nvPr>
            <p:ph idx="1"/>
          </p:nvPr>
        </p:nvSpPr>
        <p:spPr/>
        <p:txBody>
          <a:bodyPr/>
          <a:lstStyle/>
          <a:p>
            <a:pPr rtl="1"/>
            <a:r>
              <a:rPr lang="fa-IR" dirty="0"/>
              <a:t>در ادامه به معرفی ۵ گام کلیدی در مراحل ساخت یک شاخص کلیدی عملکرد قابل اندازه‌گیری می‌پردازیم. همان‌طور که گفتیم </a:t>
            </a:r>
            <a:r>
              <a:rPr lang="en-US" dirty="0"/>
              <a:t>KPI </a:t>
            </a:r>
            <a:r>
              <a:rPr lang="fa-IR" dirty="0"/>
              <a:t>برای هر نوع کسب‌و‌کاری می‌تواند استفاده شود. ما در این ۵ مرحله </a:t>
            </a:r>
            <a:r>
              <a:rPr lang="en-US" dirty="0"/>
              <a:t>KPI </a:t>
            </a:r>
            <a:r>
              <a:rPr lang="fa-IR" dirty="0"/>
              <a:t>مورد نظر برای سنجش عملکرد وب‌سایت را در نظر گرفته‌ایم.</a:t>
            </a:r>
          </a:p>
          <a:p>
            <a:endParaRPr lang="en-US" dirty="0"/>
          </a:p>
        </p:txBody>
      </p:sp>
    </p:spTree>
    <p:extLst>
      <p:ext uri="{BB962C8B-B14F-4D97-AF65-F5344CB8AC3E}">
        <p14:creationId xmlns:p14="http://schemas.microsoft.com/office/powerpoint/2010/main" val="2921675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6FC06-EA5C-47EC-9F8A-8AF5AA9EF7E8}"/>
              </a:ext>
            </a:extLst>
          </p:cNvPr>
          <p:cNvSpPr>
            <a:spLocks noGrp="1"/>
          </p:cNvSpPr>
          <p:nvPr>
            <p:ph type="title"/>
          </p:nvPr>
        </p:nvSpPr>
        <p:spPr/>
        <p:txBody>
          <a:bodyPr/>
          <a:lstStyle/>
          <a:p>
            <a:r>
              <a:rPr lang="fa-IR" b="1" dirty="0"/>
              <a:t>مرحله‌ی اول: مشخص کردن اهداف</a:t>
            </a:r>
            <a:br>
              <a:rPr lang="fa-IR" b="1" dirty="0"/>
            </a:br>
            <a:endParaRPr lang="en-US" dirty="0"/>
          </a:p>
        </p:txBody>
      </p:sp>
      <p:sp>
        <p:nvSpPr>
          <p:cNvPr id="3" name="Content Placeholder 2">
            <a:extLst>
              <a:ext uri="{FF2B5EF4-FFF2-40B4-BE49-F238E27FC236}">
                <a16:creationId xmlns:a16="http://schemas.microsoft.com/office/drawing/2014/main" id="{D4000CCB-961F-4882-B7BD-3C9D21338C5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34985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B19DC-BEB8-4AE0-B27B-07EC92C1F6AB}"/>
              </a:ext>
            </a:extLst>
          </p:cNvPr>
          <p:cNvSpPr>
            <a:spLocks noGrp="1"/>
          </p:cNvSpPr>
          <p:nvPr>
            <p:ph type="title"/>
          </p:nvPr>
        </p:nvSpPr>
        <p:spPr/>
        <p:txBody>
          <a:bodyPr>
            <a:normAutofit fontScale="90000"/>
          </a:bodyPr>
          <a:lstStyle/>
          <a:p>
            <a:pPr algn="r" rtl="1"/>
            <a:r>
              <a:rPr lang="fa-IR" b="1" dirty="0"/>
              <a:t>مرحله‌ی دوم: مشخص کردن فاکتورهای حیاتی موفقیت یا </a:t>
            </a:r>
            <a:r>
              <a:rPr lang="en-US" b="1" dirty="0"/>
              <a:t>CSF</a:t>
            </a:r>
            <a:br>
              <a:rPr lang="en-US" b="1" dirty="0"/>
            </a:br>
            <a:endParaRPr lang="en-US" dirty="0"/>
          </a:p>
        </p:txBody>
      </p:sp>
      <p:sp>
        <p:nvSpPr>
          <p:cNvPr id="3" name="Content Placeholder 2">
            <a:extLst>
              <a:ext uri="{FF2B5EF4-FFF2-40B4-BE49-F238E27FC236}">
                <a16:creationId xmlns:a16="http://schemas.microsoft.com/office/drawing/2014/main" id="{34D02E24-3C96-4E16-B1B0-55A8940ABF2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5720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3E5D5-EEC1-45CF-85F5-6BF25016D055}"/>
              </a:ext>
            </a:extLst>
          </p:cNvPr>
          <p:cNvSpPr>
            <a:spLocks noGrp="1"/>
          </p:cNvSpPr>
          <p:nvPr>
            <p:ph type="title"/>
          </p:nvPr>
        </p:nvSpPr>
        <p:spPr/>
        <p:txBody>
          <a:bodyPr>
            <a:normAutofit/>
          </a:bodyPr>
          <a:lstStyle/>
          <a:p>
            <a:pPr algn="r" rtl="1"/>
            <a:r>
              <a:rPr lang="fa-IR" b="1" dirty="0"/>
              <a:t>مرحله‌ی سوم: درست کردن </a:t>
            </a:r>
            <a:r>
              <a:rPr lang="en-US" b="1" dirty="0"/>
              <a:t>KPI </a:t>
            </a:r>
            <a:r>
              <a:rPr lang="fa-IR" b="1" dirty="0"/>
              <a:t>از روی فاکتورهای حیاتی موفقیت</a:t>
            </a:r>
            <a:endParaRPr lang="en-US" dirty="0"/>
          </a:p>
        </p:txBody>
      </p:sp>
      <p:sp>
        <p:nvSpPr>
          <p:cNvPr id="3" name="Content Placeholder 2">
            <a:extLst>
              <a:ext uri="{FF2B5EF4-FFF2-40B4-BE49-F238E27FC236}">
                <a16:creationId xmlns:a16="http://schemas.microsoft.com/office/drawing/2014/main" id="{8B180CE9-7A09-4CF6-A5A5-DC9A592594F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121881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TotalTime>
  <Words>2288</Words>
  <Application>Microsoft Office PowerPoint</Application>
  <PresentationFormat>Widescreen</PresentationFormat>
  <Paragraphs>178</Paragraphs>
  <Slides>27</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شاخص های کلیدی عملکرد</vt:lpstr>
      <vt:lpstr>PowerPoint Presentation</vt:lpstr>
      <vt:lpstr>PowerPoint Presentation</vt:lpstr>
      <vt:lpstr>PowerPoint Presentation</vt:lpstr>
      <vt:lpstr>شاخص عملکردی و شاخص های کلیدی عملکرد (KPI) </vt:lpstr>
      <vt:lpstr>چگونه KPI بسازیم؟ </vt:lpstr>
      <vt:lpstr>مرحله‌ی اول: مشخص کردن اهداف </vt:lpstr>
      <vt:lpstr>مرحله‌ی دوم: مشخص کردن فاکتورهای حیاتی موفقیت یا CSF </vt:lpstr>
      <vt:lpstr>مرحله‌ی سوم: درست کردن KPI از روی فاکتورهای حیاتی موفقیت</vt:lpstr>
      <vt:lpstr>مرحله‌ی چهارم: جمع‌آوری معیارها</vt:lpstr>
      <vt:lpstr>مرحله‌ی پنجم: محاسبه‌ متریک‌ها از روی معیارها</vt:lpstr>
      <vt:lpstr>تفاوت متریک و معیار</vt:lpstr>
      <vt:lpstr>شاخص ارزیابی عملکرد فردی و سازمانی | شاخص های کلیدی عملکرد KRI ,KPI ,PI</vt:lpstr>
      <vt:lpstr>PowerPoint Presentation</vt:lpstr>
      <vt:lpstr>شاخص کلیدی عملکرد چیست ؟</vt:lpstr>
      <vt:lpstr>مثال</vt:lpstr>
      <vt:lpstr>PowerPoint Presentation</vt:lpstr>
      <vt:lpstr>PowerPoint Presentation</vt:lpstr>
      <vt:lpstr>PowerPoint Presentation</vt:lpstr>
      <vt:lpstr>شاخص کلیدی عملکرد خوب، چه اطلاعاتی را در اختیار شما قرار میدهد؟</vt:lpstr>
      <vt:lpstr>شاخص‌های سنجش عملکرد مالی شرکت </vt:lpstr>
      <vt:lpstr>شاخص‌های مربوط به مشتری </vt:lpstr>
      <vt:lpstr>چالش</vt:lpstr>
      <vt:lpstr>انتخاب KPI مناسب</vt:lpstr>
      <vt:lpstr>چگونه برای کسب و کار خود KPI تعریف کنیم ؟ </vt:lpstr>
      <vt:lpstr>مراحل زیر برای تعریف KPI های مناسب در کسب و کارتان مورد استفاده قرار می گیرد:</vt:lpstr>
      <vt:lpstr>چه عواملی بر شاخص های عملکرد کلیدی (KPIs) تاثیرگذاراست؟</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tayebe ghanbari</dc:creator>
  <cp:lastModifiedBy>tayebe ghanbari</cp:lastModifiedBy>
  <cp:revision>115</cp:revision>
  <dcterms:created xsi:type="dcterms:W3CDTF">2019-04-24T05:06:14Z</dcterms:created>
  <dcterms:modified xsi:type="dcterms:W3CDTF">2019-04-27T08:12:09Z</dcterms:modified>
</cp:coreProperties>
</file>