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9245" autoAdjust="0"/>
  </p:normalViewPr>
  <p:slideViewPr>
    <p:cSldViewPr snapToGrid="0">
      <p:cViewPr varScale="1">
        <p:scale>
          <a:sx n="50" d="100"/>
          <a:sy n="50" d="100"/>
        </p:scale>
        <p:origin x="150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442EF5-92E1-4953-B181-5E1C845BF9C1}" type="datetimeFigureOut">
              <a:rPr lang="en-US" smtClean="0"/>
              <a:t>4/26/2019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552325-C784-4BB3-A106-3FB6B9F3F763}" type="slidenum">
              <a:rPr lang="en-US" smtClean="0"/>
              <a:t>‹#›</a:t>
            </a:fld>
            <a:endParaRPr lang="en-US"/>
          </a:p>
        </p:txBody>
      </p:sp>
    </p:spTree>
    <p:extLst>
      <p:ext uri="{BB962C8B-B14F-4D97-AF65-F5344CB8AC3E}">
        <p14:creationId xmlns:p14="http://schemas.microsoft.com/office/powerpoint/2010/main" val="3077502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هوش تجاری باید منجر به ارزشی برای سازمان شود. لازم است به صورت شفاف و روشن مزایای حل مشکل تجاری و یا ایجاد یک فرصت تجاری بیان شود.</a:t>
            </a:r>
          </a:p>
        </p:txBody>
      </p:sp>
      <p:sp>
        <p:nvSpPr>
          <p:cNvPr id="4" name="Slide Number Placeholder 3"/>
          <p:cNvSpPr>
            <a:spLocks noGrp="1"/>
          </p:cNvSpPr>
          <p:nvPr>
            <p:ph type="sldNum" sz="quarter" idx="5"/>
          </p:nvPr>
        </p:nvSpPr>
        <p:spPr/>
        <p:txBody>
          <a:bodyPr/>
          <a:lstStyle/>
          <a:p>
            <a:fld id="{50552325-C784-4BB3-A106-3FB6B9F3F763}" type="slidenum">
              <a:rPr lang="en-US" smtClean="0"/>
              <a:t>1</a:t>
            </a:fld>
            <a:endParaRPr lang="en-US"/>
          </a:p>
        </p:txBody>
      </p:sp>
    </p:spTree>
    <p:extLst>
      <p:ext uri="{BB962C8B-B14F-4D97-AF65-F5344CB8AC3E}">
        <p14:creationId xmlns:p14="http://schemas.microsoft.com/office/powerpoint/2010/main" val="3727580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ریسک ها عوامل و شرایطی هستند که ممکن است پروژه را به خطر بیاندازند.</a:t>
            </a:r>
          </a:p>
          <a:p>
            <a:pPr algn="r" rtl="1"/>
            <a:r>
              <a:rPr lang="fa-IR" dirty="0"/>
              <a:t>ریسک ها می توانند ناشی از فناوری استفاده شده در پیاده سازی پروژه، پیچیدگی قابلیت ها و فرایند پیاده سازی شده، یکپارچه سازی مولفه های مختلف و داده ها، سازمان و حمایت مالی و معنوی آن، تیم پروژه و سطوح مهارت ها و تعهدات آنها و نیز سرمایه گذاری های مالی باشد.</a:t>
            </a:r>
          </a:p>
          <a:p>
            <a:pPr algn="r" rtl="1"/>
            <a:r>
              <a:rPr lang="fa-IR" dirty="0"/>
              <a:t>می توانید برای هر یک از این گروه های شش گانه مواردی را ذکر و شدت آن را در پروژه هوش تجاری بررسی کنید.</a:t>
            </a:r>
          </a:p>
          <a:p>
            <a:pPr algn="r" rtl="1"/>
            <a:r>
              <a:rPr lang="fa-IR" dirty="0"/>
              <a:t>در صورت امکان درصد وقوع ریسک و تاثیر آن نیز بر روی پروژه تحلیل می شود.</a:t>
            </a:r>
            <a:endParaRPr lang="en-US" dirty="0"/>
          </a:p>
        </p:txBody>
      </p:sp>
      <p:sp>
        <p:nvSpPr>
          <p:cNvPr id="4" name="Slide Number Placeholder 3"/>
          <p:cNvSpPr>
            <a:spLocks noGrp="1"/>
          </p:cNvSpPr>
          <p:nvPr>
            <p:ph type="sldNum" sz="quarter" idx="5"/>
          </p:nvPr>
        </p:nvSpPr>
        <p:spPr/>
        <p:txBody>
          <a:bodyPr/>
          <a:lstStyle/>
          <a:p>
            <a:fld id="{50552325-C784-4BB3-A106-3FB6B9F3F763}" type="slidenum">
              <a:rPr lang="en-US" smtClean="0"/>
              <a:t>10</a:t>
            </a:fld>
            <a:endParaRPr lang="en-US"/>
          </a:p>
        </p:txBody>
      </p:sp>
    </p:spTree>
    <p:extLst>
      <p:ext uri="{BB962C8B-B14F-4D97-AF65-F5344CB8AC3E}">
        <p14:creationId xmlns:p14="http://schemas.microsoft.com/office/powerpoint/2010/main" val="2564185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نیاز تجاری که ناشی از مشکل یا فرصت تجاری است، همراه با راه حل های تصمیم یار هوش تجاری توصیف می شوند.</a:t>
            </a:r>
          </a:p>
          <a:p>
            <a:pPr algn="r" rtl="1"/>
            <a:r>
              <a:rPr lang="fa-IR" dirty="0"/>
              <a:t>این توصیف شامل تحلیل هزینه-سود و ریسک ها نیز می شود.</a:t>
            </a:r>
          </a:p>
          <a:p>
            <a:pPr algn="r" rtl="1"/>
            <a:r>
              <a:rPr lang="fa-IR" dirty="0"/>
              <a:t>خلاصه ای از فعالیت های انجام شده نیز در قالب یک گزارش به حامی تجاری و همچنین به مدیران ارشد تحویل داده خواهد شد</a:t>
            </a:r>
            <a:endParaRPr lang="en-US" dirty="0"/>
          </a:p>
        </p:txBody>
      </p:sp>
      <p:sp>
        <p:nvSpPr>
          <p:cNvPr id="4" name="Slide Number Placeholder 3"/>
          <p:cNvSpPr>
            <a:spLocks noGrp="1"/>
          </p:cNvSpPr>
          <p:nvPr>
            <p:ph type="sldNum" sz="quarter" idx="5"/>
          </p:nvPr>
        </p:nvSpPr>
        <p:spPr/>
        <p:txBody>
          <a:bodyPr/>
          <a:lstStyle/>
          <a:p>
            <a:fld id="{50552325-C784-4BB3-A106-3FB6B9F3F763}" type="slidenum">
              <a:rPr lang="en-US" smtClean="0"/>
              <a:t>11</a:t>
            </a:fld>
            <a:endParaRPr lang="en-US"/>
          </a:p>
        </p:txBody>
      </p:sp>
    </p:spTree>
    <p:extLst>
      <p:ext uri="{BB962C8B-B14F-4D97-AF65-F5344CB8AC3E}">
        <p14:creationId xmlns:p14="http://schemas.microsoft.com/office/powerpoint/2010/main" val="915238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تحویل دادنی گام اول "ارزیابی مورد تجاری" است. شامل اهداف راهبردی سازمان، اعداف عینی پروژه هوش تجاری پیشنهاد شده، نیازهای کسب و کار (مشکلات و فرصت ها)، چگونگی رفع این نیازها توسط راه حل هوش تجاری، نتایج تحلیل ریسک، تحلیل سود-هزینه و توصیه هایی جهت بهبود فرآیند کسب و کار</a:t>
            </a:r>
          </a:p>
          <a:p>
            <a:pPr algn="r" rtl="1"/>
            <a:endParaRPr lang="fa-IR" dirty="0"/>
          </a:p>
          <a:p>
            <a:pPr algn="r" rtl="1"/>
            <a:endParaRPr lang="en-US" dirty="0"/>
          </a:p>
        </p:txBody>
      </p:sp>
      <p:sp>
        <p:nvSpPr>
          <p:cNvPr id="4" name="Slide Number Placeholder 3"/>
          <p:cNvSpPr>
            <a:spLocks noGrp="1"/>
          </p:cNvSpPr>
          <p:nvPr>
            <p:ph type="sldNum" sz="quarter" idx="5"/>
          </p:nvPr>
        </p:nvSpPr>
        <p:spPr/>
        <p:txBody>
          <a:bodyPr/>
          <a:lstStyle/>
          <a:p>
            <a:fld id="{50552325-C784-4BB3-A106-3FB6B9F3F763}" type="slidenum">
              <a:rPr lang="en-US" smtClean="0"/>
              <a:t>12</a:t>
            </a:fld>
            <a:endParaRPr lang="en-US"/>
          </a:p>
        </p:txBody>
      </p:sp>
    </p:spTree>
    <p:extLst>
      <p:ext uri="{BB962C8B-B14F-4D97-AF65-F5344CB8AC3E}">
        <p14:creationId xmlns:p14="http://schemas.microsoft.com/office/powerpoint/2010/main" val="4861029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از دو دیدگاه:</a:t>
            </a:r>
          </a:p>
          <a:p>
            <a:pPr algn="r" rtl="1"/>
            <a:r>
              <a:rPr lang="fa-IR" dirty="0"/>
              <a:t>زیرساخت فنی: سخت افزار، شبکه، میان افزار، سیستم های مدیریت پایگاه داده ها و به طور کلی ابزارهای فنی</a:t>
            </a:r>
          </a:p>
          <a:p>
            <a:pPr algn="r" rtl="1"/>
            <a:r>
              <a:rPr lang="fa-IR" dirty="0"/>
              <a:t>زیرساخت غیرفنی: مدل منطقی داده ها، متاداده ها، استانداردها</a:t>
            </a:r>
            <a:endParaRPr lang="en-US" dirty="0"/>
          </a:p>
        </p:txBody>
      </p:sp>
      <p:sp>
        <p:nvSpPr>
          <p:cNvPr id="4" name="Slide Number Placeholder 3"/>
          <p:cNvSpPr>
            <a:spLocks noGrp="1"/>
          </p:cNvSpPr>
          <p:nvPr>
            <p:ph type="sldNum" sz="quarter" idx="5"/>
          </p:nvPr>
        </p:nvSpPr>
        <p:spPr/>
        <p:txBody>
          <a:bodyPr/>
          <a:lstStyle/>
          <a:p>
            <a:fld id="{50552325-C784-4BB3-A106-3FB6B9F3F763}" type="slidenum">
              <a:rPr lang="en-US" smtClean="0"/>
              <a:t>13</a:t>
            </a:fld>
            <a:endParaRPr lang="en-US"/>
          </a:p>
        </p:txBody>
      </p:sp>
    </p:spTree>
    <p:extLst>
      <p:ext uri="{BB962C8B-B14F-4D97-AF65-F5344CB8AC3E}">
        <p14:creationId xmlns:p14="http://schemas.microsoft.com/office/powerpoint/2010/main" val="1873330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از دو دیدگاه:</a:t>
            </a:r>
          </a:p>
          <a:p>
            <a:pPr algn="r" rtl="1"/>
            <a:r>
              <a:rPr lang="fa-IR" dirty="0"/>
              <a:t>زیرساخت فنی: سخت افزار، شبکه، میان افزار، سیستم های مدیریت پایگاه داده ها و به طور کلی ابزارهای فنی</a:t>
            </a:r>
          </a:p>
          <a:p>
            <a:pPr algn="r" rtl="1"/>
            <a:r>
              <a:rPr lang="fa-IR" dirty="0"/>
              <a:t>زیرساخت غیرفنی: مدل منطقی داده ها، متاداده ها، استانداردها</a:t>
            </a:r>
          </a:p>
          <a:p>
            <a:pPr algn="r" rtl="1"/>
            <a:endParaRPr lang="fa-IR" dirty="0"/>
          </a:p>
          <a:p>
            <a:pPr algn="r" rtl="1"/>
            <a:r>
              <a:rPr lang="fa-IR" dirty="0"/>
              <a:t>تعیین نیازمندی های پروژه</a:t>
            </a:r>
          </a:p>
          <a:p>
            <a:pPr algn="r" rtl="1"/>
            <a:r>
              <a:rPr lang="fa-IR" dirty="0"/>
              <a:t>تعیین شرایط فایل ها و پایگاه داده ها</a:t>
            </a:r>
          </a:p>
          <a:p>
            <a:pPr algn="r" rtl="1"/>
            <a:r>
              <a:rPr lang="fa-IR" dirty="0"/>
              <a:t>تعیین یا اصلاح تخمین های هزینه</a:t>
            </a:r>
          </a:p>
          <a:p>
            <a:pPr algn="r" rtl="1"/>
            <a:r>
              <a:rPr lang="fa-IR" dirty="0"/>
              <a:t>اصلاح ارزشیابی ریسک ها</a:t>
            </a:r>
          </a:p>
          <a:p>
            <a:pPr algn="r" rtl="1"/>
            <a:r>
              <a:rPr lang="fa-IR" dirty="0"/>
              <a:t>شناسایی عوامل کلیدی موفقیت</a:t>
            </a:r>
          </a:p>
          <a:p>
            <a:pPr algn="r" rtl="1"/>
            <a:r>
              <a:rPr lang="fa-IR" dirty="0"/>
              <a:t>آماده سازی منشور پروژه</a:t>
            </a:r>
          </a:p>
          <a:p>
            <a:pPr algn="r" rtl="1"/>
            <a:r>
              <a:rPr lang="fa-IR" dirty="0"/>
              <a:t>ایجاد یک طرح پروژه</a:t>
            </a:r>
          </a:p>
        </p:txBody>
      </p:sp>
      <p:sp>
        <p:nvSpPr>
          <p:cNvPr id="4" name="Slide Number Placeholder 3"/>
          <p:cNvSpPr>
            <a:spLocks noGrp="1"/>
          </p:cNvSpPr>
          <p:nvPr>
            <p:ph type="sldNum" sz="quarter" idx="5"/>
          </p:nvPr>
        </p:nvSpPr>
        <p:spPr/>
        <p:txBody>
          <a:bodyPr/>
          <a:lstStyle/>
          <a:p>
            <a:fld id="{50552325-C784-4BB3-A106-3FB6B9F3F763}" type="slidenum">
              <a:rPr lang="en-US" smtClean="0"/>
              <a:t>14</a:t>
            </a:fld>
            <a:endParaRPr lang="en-US"/>
          </a:p>
        </p:txBody>
      </p:sp>
    </p:spTree>
    <p:extLst>
      <p:ext uri="{BB962C8B-B14F-4D97-AF65-F5344CB8AC3E}">
        <p14:creationId xmlns:p14="http://schemas.microsoft.com/office/powerpoint/2010/main" val="4528757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صفحه 47 اسماعیلی</a:t>
            </a:r>
            <a:endParaRPr lang="en-US" dirty="0"/>
          </a:p>
        </p:txBody>
      </p:sp>
      <p:sp>
        <p:nvSpPr>
          <p:cNvPr id="4" name="Slide Number Placeholder 3"/>
          <p:cNvSpPr>
            <a:spLocks noGrp="1"/>
          </p:cNvSpPr>
          <p:nvPr>
            <p:ph type="sldNum" sz="quarter" idx="5"/>
          </p:nvPr>
        </p:nvSpPr>
        <p:spPr/>
        <p:txBody>
          <a:bodyPr/>
          <a:lstStyle/>
          <a:p>
            <a:fld id="{50552325-C784-4BB3-A106-3FB6B9F3F763}" type="slidenum">
              <a:rPr lang="en-US" smtClean="0"/>
              <a:t>15</a:t>
            </a:fld>
            <a:endParaRPr lang="en-US"/>
          </a:p>
        </p:txBody>
      </p:sp>
    </p:spTree>
    <p:extLst>
      <p:ext uri="{BB962C8B-B14F-4D97-AF65-F5344CB8AC3E}">
        <p14:creationId xmlns:p14="http://schemas.microsoft.com/office/powerpoint/2010/main" val="28840145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با داشتن داده های صحیح و دقیق تر (تمیزتر) مقدار زیادی از مسیر پروژه هوش تجاری خود را طی کرده اید.</a:t>
            </a:r>
            <a:endParaRPr lang="en-US" dirty="0"/>
          </a:p>
        </p:txBody>
      </p:sp>
      <p:sp>
        <p:nvSpPr>
          <p:cNvPr id="4" name="Slide Number Placeholder 3"/>
          <p:cNvSpPr>
            <a:spLocks noGrp="1"/>
          </p:cNvSpPr>
          <p:nvPr>
            <p:ph type="sldNum" sz="quarter" idx="5"/>
          </p:nvPr>
        </p:nvSpPr>
        <p:spPr/>
        <p:txBody>
          <a:bodyPr/>
          <a:lstStyle/>
          <a:p>
            <a:fld id="{50552325-C784-4BB3-A106-3FB6B9F3F763}" type="slidenum">
              <a:rPr lang="en-US" smtClean="0"/>
              <a:t>16</a:t>
            </a:fld>
            <a:endParaRPr lang="en-US"/>
          </a:p>
        </p:txBody>
      </p:sp>
    </p:spTree>
    <p:extLst>
      <p:ext uri="{BB962C8B-B14F-4D97-AF65-F5344CB8AC3E}">
        <p14:creationId xmlns:p14="http://schemas.microsoft.com/office/powerpoint/2010/main" val="4681367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داده های ناهمگن به درون قالبی استاندارد</a:t>
            </a:r>
            <a:endParaRPr lang="en-US" dirty="0"/>
          </a:p>
        </p:txBody>
      </p:sp>
      <p:sp>
        <p:nvSpPr>
          <p:cNvPr id="4" name="Slide Number Placeholder 3"/>
          <p:cNvSpPr>
            <a:spLocks noGrp="1"/>
          </p:cNvSpPr>
          <p:nvPr>
            <p:ph type="sldNum" sz="quarter" idx="5"/>
          </p:nvPr>
        </p:nvSpPr>
        <p:spPr/>
        <p:txBody>
          <a:bodyPr/>
          <a:lstStyle/>
          <a:p>
            <a:fld id="{50552325-C784-4BB3-A106-3FB6B9F3F763}" type="slidenum">
              <a:rPr lang="en-US" smtClean="0"/>
              <a:t>18</a:t>
            </a:fld>
            <a:endParaRPr lang="en-US"/>
          </a:p>
        </p:txBody>
      </p:sp>
    </p:spTree>
    <p:extLst>
      <p:ext uri="{BB962C8B-B14F-4D97-AF65-F5344CB8AC3E}">
        <p14:creationId xmlns:p14="http://schemas.microsoft.com/office/powerpoint/2010/main" val="2563946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برنامه های کاربردی هوش تجاری درگیر بررسی و پدیدار شدن نیازهای جدید اطلاعاتی هستند.</a:t>
            </a:r>
          </a:p>
          <a:p>
            <a:pPr algn="r" rtl="1"/>
            <a:r>
              <a:rPr lang="fa-IR" dirty="0"/>
              <a:t>با تغییر نیازها و اهداف سازمان، محیط هوش تجاری نیز به پیروی از آن باید تغییر کند. هیچگونه روش کاربردی وجود ندارد که تمام پرسش های احتمالی را در طراحی اولیه برنامه هوش تجاری تخمین بزند.</a:t>
            </a:r>
          </a:p>
          <a:p>
            <a:pPr algn="r" rtl="1"/>
            <a:endParaRPr lang="fa-IR" dirty="0"/>
          </a:p>
          <a:p>
            <a:pPr algn="r" rtl="1"/>
            <a:endParaRPr lang="fa-IR" dirty="0"/>
          </a:p>
          <a:p>
            <a:pPr algn="r" rtl="1"/>
            <a:r>
              <a:rPr lang="fa-IR" dirty="0"/>
              <a:t>آمادگی برای مرور پس از پیاده سازی</a:t>
            </a:r>
          </a:p>
          <a:p>
            <a:pPr algn="r" rtl="1"/>
            <a:r>
              <a:rPr lang="fa-IR" dirty="0"/>
              <a:t>سازماندهی جلسات مرور پس از پیاده سازی</a:t>
            </a:r>
          </a:p>
          <a:p>
            <a:pPr algn="r" rtl="1"/>
            <a:r>
              <a:rPr lang="fa-IR" dirty="0"/>
              <a:t>هدایت جلسات مرور پس از پیاده سازی</a:t>
            </a:r>
          </a:p>
          <a:p>
            <a:pPr algn="r" rtl="1"/>
            <a:r>
              <a:rPr lang="fa-IR" dirty="0"/>
              <a:t>پیگیری موضوعات مطرح شده در جلسات</a:t>
            </a:r>
          </a:p>
        </p:txBody>
      </p:sp>
      <p:sp>
        <p:nvSpPr>
          <p:cNvPr id="4" name="Slide Number Placeholder 3"/>
          <p:cNvSpPr>
            <a:spLocks noGrp="1"/>
          </p:cNvSpPr>
          <p:nvPr>
            <p:ph type="sldNum" sz="quarter" idx="5"/>
          </p:nvPr>
        </p:nvSpPr>
        <p:spPr/>
        <p:txBody>
          <a:bodyPr/>
          <a:lstStyle/>
          <a:p>
            <a:fld id="{50552325-C784-4BB3-A106-3FB6B9F3F763}" type="slidenum">
              <a:rPr lang="en-US" smtClean="0"/>
              <a:t>20</a:t>
            </a:fld>
            <a:endParaRPr lang="en-US"/>
          </a:p>
        </p:txBody>
      </p:sp>
    </p:spTree>
    <p:extLst>
      <p:ext uri="{BB962C8B-B14F-4D97-AF65-F5344CB8AC3E}">
        <p14:creationId xmlns:p14="http://schemas.microsoft.com/office/powerpoint/2010/main" val="1235449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صفحه 83 اسماعیلی</a:t>
            </a:r>
          </a:p>
        </p:txBody>
      </p:sp>
      <p:sp>
        <p:nvSpPr>
          <p:cNvPr id="4" name="Slide Number Placeholder 3"/>
          <p:cNvSpPr>
            <a:spLocks noGrp="1"/>
          </p:cNvSpPr>
          <p:nvPr>
            <p:ph type="sldNum" sz="quarter" idx="5"/>
          </p:nvPr>
        </p:nvSpPr>
        <p:spPr/>
        <p:txBody>
          <a:bodyPr/>
          <a:lstStyle/>
          <a:p>
            <a:fld id="{50552325-C784-4BB3-A106-3FB6B9F3F763}" type="slidenum">
              <a:rPr lang="en-US" smtClean="0"/>
              <a:t>21</a:t>
            </a:fld>
            <a:endParaRPr lang="en-US"/>
          </a:p>
        </p:txBody>
      </p:sp>
    </p:spTree>
    <p:extLst>
      <p:ext uri="{BB962C8B-B14F-4D97-AF65-F5344CB8AC3E}">
        <p14:creationId xmlns:p14="http://schemas.microsoft.com/office/powerpoint/2010/main" val="1249069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مشکل ترین بخش از پیاده سازی یک پروژه هوش تجاری رسیدن به پاسخ این پرسش است: "مشکل ما چیست؟"</a:t>
            </a:r>
          </a:p>
          <a:p>
            <a:pPr algn="r" rtl="1"/>
            <a:r>
              <a:rPr lang="fa-IR" dirty="0"/>
              <a:t>سازمان باید توجیهی قوی برای نیازمندی خود به یک راهبرد هوش تجاری داشته باشد و توازنی میان سود و زیان خود در انجام آن را نشان دهد.</a:t>
            </a:r>
          </a:p>
          <a:p>
            <a:pPr algn="r" rtl="1"/>
            <a:endParaRPr lang="fa-IR" dirty="0"/>
          </a:p>
          <a:p>
            <a:pPr algn="r" rtl="1"/>
            <a:r>
              <a:rPr lang="fa-IR" dirty="0"/>
              <a:t>مزایای مشهود و محسوس: افزایش تعداد مشتری، کاهش هزینه</a:t>
            </a:r>
          </a:p>
          <a:p>
            <a:pPr algn="r" rtl="1"/>
            <a:r>
              <a:rPr lang="fa-IR" dirty="0"/>
              <a:t>مزایای نامشهود و نامحسوس: افزایش اعتبار سازمان</a:t>
            </a:r>
            <a:endParaRPr lang="en-US" dirty="0"/>
          </a:p>
        </p:txBody>
      </p:sp>
      <p:sp>
        <p:nvSpPr>
          <p:cNvPr id="4" name="Slide Number Placeholder 3"/>
          <p:cNvSpPr>
            <a:spLocks noGrp="1"/>
          </p:cNvSpPr>
          <p:nvPr>
            <p:ph type="sldNum" sz="quarter" idx="5"/>
          </p:nvPr>
        </p:nvSpPr>
        <p:spPr/>
        <p:txBody>
          <a:bodyPr/>
          <a:lstStyle/>
          <a:p>
            <a:fld id="{50552325-C784-4BB3-A106-3FB6B9F3F763}" type="slidenum">
              <a:rPr lang="en-US" smtClean="0"/>
              <a:t>2</a:t>
            </a:fld>
            <a:endParaRPr lang="en-US"/>
          </a:p>
        </p:txBody>
      </p:sp>
    </p:spTree>
    <p:extLst>
      <p:ext uri="{BB962C8B-B14F-4D97-AF65-F5344CB8AC3E}">
        <p14:creationId xmlns:p14="http://schemas.microsoft.com/office/powerpoint/2010/main" val="35411603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صفحه </a:t>
            </a:r>
            <a:r>
              <a:rPr lang="en-US" dirty="0"/>
              <a:t>84</a:t>
            </a:r>
            <a:r>
              <a:rPr lang="fa-IR" dirty="0"/>
              <a:t> اسماعیلی</a:t>
            </a:r>
          </a:p>
        </p:txBody>
      </p:sp>
      <p:sp>
        <p:nvSpPr>
          <p:cNvPr id="4" name="Slide Number Placeholder 3"/>
          <p:cNvSpPr>
            <a:spLocks noGrp="1"/>
          </p:cNvSpPr>
          <p:nvPr>
            <p:ph type="sldNum" sz="quarter" idx="5"/>
          </p:nvPr>
        </p:nvSpPr>
        <p:spPr/>
        <p:txBody>
          <a:bodyPr/>
          <a:lstStyle/>
          <a:p>
            <a:fld id="{50552325-C784-4BB3-A106-3FB6B9F3F763}" type="slidenum">
              <a:rPr lang="en-US" smtClean="0"/>
              <a:t>22</a:t>
            </a:fld>
            <a:endParaRPr lang="en-US"/>
          </a:p>
        </p:txBody>
      </p:sp>
    </p:spTree>
    <p:extLst>
      <p:ext uri="{BB962C8B-B14F-4D97-AF65-F5344CB8AC3E}">
        <p14:creationId xmlns:p14="http://schemas.microsoft.com/office/powerpoint/2010/main" val="32196411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a:t>صفحه 85 </a:t>
            </a:r>
            <a:r>
              <a:rPr lang="fa-IR" dirty="0"/>
              <a:t>اسماعیلی</a:t>
            </a:r>
          </a:p>
        </p:txBody>
      </p:sp>
      <p:sp>
        <p:nvSpPr>
          <p:cNvPr id="4" name="Slide Number Placeholder 3"/>
          <p:cNvSpPr>
            <a:spLocks noGrp="1"/>
          </p:cNvSpPr>
          <p:nvPr>
            <p:ph type="sldNum" sz="quarter" idx="5"/>
          </p:nvPr>
        </p:nvSpPr>
        <p:spPr/>
        <p:txBody>
          <a:bodyPr/>
          <a:lstStyle/>
          <a:p>
            <a:fld id="{50552325-C784-4BB3-A106-3FB6B9F3F763}" type="slidenum">
              <a:rPr lang="en-US" smtClean="0"/>
              <a:t>23</a:t>
            </a:fld>
            <a:endParaRPr lang="en-US"/>
          </a:p>
        </p:txBody>
      </p:sp>
    </p:spTree>
    <p:extLst>
      <p:ext uri="{BB962C8B-B14F-4D97-AF65-F5344CB8AC3E}">
        <p14:creationId xmlns:p14="http://schemas.microsoft.com/office/powerpoint/2010/main" val="2451325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اگر هیچ دلیل تجاری روشنی برای برنامه کاربردی هوش تجاری وجود نداشته باشد، توجیه یک پروژه هوش تجاری مشکل است.</a:t>
            </a:r>
          </a:p>
          <a:p>
            <a:pPr algn="r" rtl="1"/>
            <a:r>
              <a:rPr lang="fa-IR" dirty="0"/>
              <a:t>نیاز یا نیازهایی که باعث شده است تا شما به فکر یک پروژه تجاری باشید و روش های تصمیم یار کنونی که سیستم پاسخگوی آن نیست، باید شرح داده شوند.</a:t>
            </a:r>
          </a:p>
          <a:p>
            <a:pPr algn="r" rtl="1"/>
            <a:r>
              <a:rPr lang="fa-IR" dirty="0"/>
              <a:t>همیشه برنامه کاربردی هوش تجاری مشکل تجاری را حل نمی کند و ممکن است فرصت کسب و کار مناسبی در اختیار قرار دهد.</a:t>
            </a:r>
            <a:endParaRPr lang="en-US" dirty="0"/>
          </a:p>
        </p:txBody>
      </p:sp>
      <p:sp>
        <p:nvSpPr>
          <p:cNvPr id="4" name="Slide Number Placeholder 3"/>
          <p:cNvSpPr>
            <a:spLocks noGrp="1"/>
          </p:cNvSpPr>
          <p:nvPr>
            <p:ph type="sldNum" sz="quarter" idx="5"/>
          </p:nvPr>
        </p:nvSpPr>
        <p:spPr/>
        <p:txBody>
          <a:bodyPr/>
          <a:lstStyle/>
          <a:p>
            <a:fld id="{50552325-C784-4BB3-A106-3FB6B9F3F763}" type="slidenum">
              <a:rPr lang="en-US" smtClean="0"/>
              <a:t>3</a:t>
            </a:fld>
            <a:endParaRPr lang="en-US"/>
          </a:p>
        </p:txBody>
      </p:sp>
    </p:spTree>
    <p:extLst>
      <p:ext uri="{BB962C8B-B14F-4D97-AF65-F5344CB8AC3E}">
        <p14:creationId xmlns:p14="http://schemas.microsoft.com/office/powerpoint/2010/main" val="2965028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راه حل های مبتنی بر سیستم تصمیم یار کنونی و همچنین دلایل ناکارآمد بودن آنها بررسی می شوند. در واقع دلایلی که راه حل های کنونی قادر نیستند اطلاعات لازم جهت تسکین مشکل تجاری را فراهم کنند، باید به خوبی فهمیده شوند.</a:t>
            </a:r>
          </a:p>
          <a:p>
            <a:pPr algn="r" rtl="1"/>
            <a:r>
              <a:rPr lang="fa-IR" dirty="0"/>
              <a:t>منابع ناکافی، کارهای ناتمام، مشکل دستیابی و ادغام داده ها و همچنین کیفیت نامناسب داده ها می توانند از جمله این دلایل باشند.</a:t>
            </a:r>
            <a:endParaRPr lang="en-US" dirty="0"/>
          </a:p>
        </p:txBody>
      </p:sp>
      <p:sp>
        <p:nvSpPr>
          <p:cNvPr id="4" name="Slide Number Placeholder 3"/>
          <p:cNvSpPr>
            <a:spLocks noGrp="1"/>
          </p:cNvSpPr>
          <p:nvPr>
            <p:ph type="sldNum" sz="quarter" idx="5"/>
          </p:nvPr>
        </p:nvSpPr>
        <p:spPr/>
        <p:txBody>
          <a:bodyPr/>
          <a:lstStyle/>
          <a:p>
            <a:fld id="{50552325-C784-4BB3-A106-3FB6B9F3F763}" type="slidenum">
              <a:rPr lang="en-US" smtClean="0"/>
              <a:t>4</a:t>
            </a:fld>
            <a:endParaRPr lang="en-US"/>
          </a:p>
        </p:txBody>
      </p:sp>
    </p:spTree>
    <p:extLst>
      <p:ext uri="{BB962C8B-B14F-4D97-AF65-F5344CB8AC3E}">
        <p14:creationId xmlns:p14="http://schemas.microsoft.com/office/powerpoint/2010/main" val="4227383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باید توجه ویژه ای نیز به رویه های عملیاتی داشته باشید.</a:t>
            </a:r>
          </a:p>
          <a:p>
            <a:pPr algn="r" rtl="1"/>
            <a:r>
              <a:rPr lang="fa-IR" dirty="0"/>
              <a:t>عدم اطمینان نیروهای کسب و کار به اطلاعاتی که به آنها تحویل داده می شود، ممکن است باعث ایجاد مشکل تجاری شود.</a:t>
            </a:r>
          </a:p>
          <a:p>
            <a:pPr algn="r" rtl="1"/>
            <a:r>
              <a:rPr lang="fa-IR" dirty="0"/>
              <a:t>مشکلات ناشی از داده های بدون کیفیت، نتیجه ورود نادرست و ناقص داده است</a:t>
            </a:r>
          </a:p>
          <a:p>
            <a:pPr algn="r" rtl="1"/>
            <a:r>
              <a:rPr lang="fa-IR" dirty="0"/>
              <a:t>ممکن است مشکل تجاری رابطه تنگاتنگی با این رویه ها و داده ها داشته باشد.</a:t>
            </a:r>
            <a:endParaRPr lang="en-US" dirty="0"/>
          </a:p>
        </p:txBody>
      </p:sp>
      <p:sp>
        <p:nvSpPr>
          <p:cNvPr id="4" name="Slide Number Placeholder 3"/>
          <p:cNvSpPr>
            <a:spLocks noGrp="1"/>
          </p:cNvSpPr>
          <p:nvPr>
            <p:ph type="sldNum" sz="quarter" idx="5"/>
          </p:nvPr>
        </p:nvSpPr>
        <p:spPr/>
        <p:txBody>
          <a:bodyPr/>
          <a:lstStyle/>
          <a:p>
            <a:fld id="{50552325-C784-4BB3-A106-3FB6B9F3F763}" type="slidenum">
              <a:rPr lang="en-US" smtClean="0"/>
              <a:t>5</a:t>
            </a:fld>
            <a:endParaRPr lang="en-US"/>
          </a:p>
        </p:txBody>
      </p:sp>
    </p:spTree>
    <p:extLst>
      <p:ext uri="{BB962C8B-B14F-4D97-AF65-F5344CB8AC3E}">
        <p14:creationId xmlns:p14="http://schemas.microsoft.com/office/powerpoint/2010/main" val="2296800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در دنیای تجاری کنونی ماندن در رقابت بسیار بااهمیت است و بدین منظور شما باید بدانید که رقیبانتان در حال انجام چه کاری هستند.</a:t>
            </a:r>
          </a:p>
          <a:p>
            <a:pPr algn="r" rtl="1"/>
            <a:r>
              <a:rPr lang="fa-IR" dirty="0"/>
              <a:t>دانستن موفقیت ها و شکست های رقیبان بسیار سودمند است.</a:t>
            </a:r>
          </a:p>
          <a:p>
            <a:pPr algn="r" rtl="1"/>
            <a:r>
              <a:rPr lang="fa-IR" dirty="0"/>
              <a:t>اینکه چگونه ابتکارات در تیم تصمیم یار آنها باعث افزایش یا معرفی محصول جدید شده است، می تواند مفید باشد.</a:t>
            </a:r>
          </a:p>
          <a:p>
            <a:pPr algn="r" rtl="1"/>
            <a:r>
              <a:rPr lang="fa-IR" dirty="0"/>
              <a:t>هوش رقابتی و هوش بازاریابی نیز مفاهیمی هستند که در این راستا قرار گرفته اند.</a:t>
            </a:r>
            <a:endParaRPr lang="en-US" dirty="0"/>
          </a:p>
        </p:txBody>
      </p:sp>
      <p:sp>
        <p:nvSpPr>
          <p:cNvPr id="4" name="Slide Number Placeholder 3"/>
          <p:cNvSpPr>
            <a:spLocks noGrp="1"/>
          </p:cNvSpPr>
          <p:nvPr>
            <p:ph type="sldNum" sz="quarter" idx="5"/>
          </p:nvPr>
        </p:nvSpPr>
        <p:spPr/>
        <p:txBody>
          <a:bodyPr/>
          <a:lstStyle/>
          <a:p>
            <a:fld id="{50552325-C784-4BB3-A106-3FB6B9F3F763}" type="slidenum">
              <a:rPr lang="en-US" smtClean="0"/>
              <a:t>6</a:t>
            </a:fld>
            <a:endParaRPr lang="en-US"/>
          </a:p>
        </p:txBody>
      </p:sp>
    </p:spTree>
    <p:extLst>
      <p:ext uri="{BB962C8B-B14F-4D97-AF65-F5344CB8AC3E}">
        <p14:creationId xmlns:p14="http://schemas.microsoft.com/office/powerpoint/2010/main" val="283209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پس از معرفی مشکل تجاری و فهمیدن نواقص محیط کنونی، قادر خواهید بود تا به صورت شفاف اهداف عینی پروژه هوش تجاری را بیان کنید.</a:t>
            </a:r>
          </a:p>
          <a:p>
            <a:pPr algn="r" rtl="1"/>
            <a:r>
              <a:rPr lang="fa-IR" dirty="0"/>
              <a:t>با مقایسه این اهداف و اهداف راهبردی سازمان، باید مطمئن شوید که آنها در یک راستا قرار دارند.</a:t>
            </a:r>
            <a:endParaRPr lang="en-US" dirty="0"/>
          </a:p>
        </p:txBody>
      </p:sp>
      <p:sp>
        <p:nvSpPr>
          <p:cNvPr id="4" name="Slide Number Placeholder 3"/>
          <p:cNvSpPr>
            <a:spLocks noGrp="1"/>
          </p:cNvSpPr>
          <p:nvPr>
            <p:ph type="sldNum" sz="quarter" idx="5"/>
          </p:nvPr>
        </p:nvSpPr>
        <p:spPr/>
        <p:txBody>
          <a:bodyPr/>
          <a:lstStyle/>
          <a:p>
            <a:fld id="{50552325-C784-4BB3-A106-3FB6B9F3F763}" type="slidenum">
              <a:rPr lang="en-US" smtClean="0"/>
              <a:t>7</a:t>
            </a:fld>
            <a:endParaRPr lang="en-US"/>
          </a:p>
        </p:txBody>
      </p:sp>
    </p:spTree>
    <p:extLst>
      <p:ext uri="{BB962C8B-B14F-4D97-AF65-F5344CB8AC3E}">
        <p14:creationId xmlns:p14="http://schemas.microsoft.com/office/powerpoint/2010/main" val="1162814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پس از تعیین اهداف عینی پروژه و با کمک نتایج تحلیل محیط کنونی که شامل راه حل های تصمیم یار فعلی می شوند، هنگام آن رسیده است که یک راه حل هوش تجاری پیشنهاد شود.</a:t>
            </a:r>
          </a:p>
          <a:p>
            <a:pPr algn="r" rtl="1"/>
            <a:r>
              <a:rPr lang="fa-IR" dirty="0"/>
              <a:t>مشکل تجاری ممکن است آنقدر پیچیده باشد که با این پیشنهاد نتوان به یکباره آن را رفع نمود.</a:t>
            </a:r>
          </a:p>
          <a:p>
            <a:pPr algn="r" rtl="1"/>
            <a:r>
              <a:rPr lang="fa-IR" dirty="0"/>
              <a:t>در چنین مواردی می توان از رویکردهای تکرار شوند استفاده کرد. در این حالت نیازهای برآورده نشده از پروژه های هوش تجاری قبلی ارزشیابی می شوند و می توانید در مورد شامل شدن آن پروژه ها تصمیم گیری کنید.</a:t>
            </a:r>
            <a:endParaRPr lang="en-US" dirty="0"/>
          </a:p>
        </p:txBody>
      </p:sp>
      <p:sp>
        <p:nvSpPr>
          <p:cNvPr id="4" name="Slide Number Placeholder 3"/>
          <p:cNvSpPr>
            <a:spLocks noGrp="1"/>
          </p:cNvSpPr>
          <p:nvPr>
            <p:ph type="sldNum" sz="quarter" idx="5"/>
          </p:nvPr>
        </p:nvSpPr>
        <p:spPr/>
        <p:txBody>
          <a:bodyPr/>
          <a:lstStyle/>
          <a:p>
            <a:fld id="{50552325-C784-4BB3-A106-3FB6B9F3F763}" type="slidenum">
              <a:rPr lang="en-US" smtClean="0"/>
              <a:t>8</a:t>
            </a:fld>
            <a:endParaRPr lang="en-US"/>
          </a:p>
        </p:txBody>
      </p:sp>
    </p:spTree>
    <p:extLst>
      <p:ext uri="{BB962C8B-B14F-4D97-AF65-F5344CB8AC3E}">
        <p14:creationId xmlns:p14="http://schemas.microsoft.com/office/powerpoint/2010/main" val="2576454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هزینه و سود پروژه هوش تجاری بررسی می شود.</a:t>
            </a:r>
          </a:p>
          <a:p>
            <a:pPr algn="r" rtl="1"/>
            <a:r>
              <a:rPr lang="fa-IR" dirty="0"/>
              <a:t>سخت افزار و نرم افزار جدید، ابزارهای نو، هزینه نگهداری و آموزش محاسبه خواهند شد.</a:t>
            </a:r>
          </a:p>
          <a:p>
            <a:pPr algn="r" rtl="1"/>
            <a:r>
              <a:rPr lang="fa-IR" dirty="0"/>
              <a:t>فراموش نکنید که هزینه های مربوط به نیروهای جدید نیز لحاظ شوند. راهبری ابزارهای جدید و یا اجرای فعالیت های جدید تجاری مانند داده کاوی نیازمند استخدام نیروهای متخصص است.</a:t>
            </a:r>
          </a:p>
          <a:p>
            <a:pPr algn="r" rtl="1"/>
            <a:r>
              <a:rPr lang="fa-IR" dirty="0"/>
              <a:t>از طرفی دیگر سودهای مشهود(مانند سود مالی بیشتر) و غیرمشهود (مانند رضایت بیشتر مشتریان) نیز محاسبه خواهند شد.</a:t>
            </a:r>
          </a:p>
          <a:p>
            <a:pPr algn="r" rtl="1"/>
            <a:r>
              <a:rPr lang="fa-IR" dirty="0"/>
              <a:t>روش ها و مدل های متفاوتی برای تحلیل هزینه-سود وجود دارد که محاسبه برگشت سرمایه، نقطه سر به سر و بازده سرمایه گذاری از رایج ترین آنها به شمار می رود.</a:t>
            </a:r>
            <a:endParaRPr lang="en-US" dirty="0"/>
          </a:p>
        </p:txBody>
      </p:sp>
      <p:sp>
        <p:nvSpPr>
          <p:cNvPr id="4" name="Slide Number Placeholder 3"/>
          <p:cNvSpPr>
            <a:spLocks noGrp="1"/>
          </p:cNvSpPr>
          <p:nvPr>
            <p:ph type="sldNum" sz="quarter" idx="5"/>
          </p:nvPr>
        </p:nvSpPr>
        <p:spPr/>
        <p:txBody>
          <a:bodyPr/>
          <a:lstStyle/>
          <a:p>
            <a:fld id="{50552325-C784-4BB3-A106-3FB6B9F3F763}" type="slidenum">
              <a:rPr lang="en-US" smtClean="0"/>
              <a:t>9</a:t>
            </a:fld>
            <a:endParaRPr lang="en-US"/>
          </a:p>
        </p:txBody>
      </p:sp>
    </p:spTree>
    <p:extLst>
      <p:ext uri="{BB962C8B-B14F-4D97-AF65-F5344CB8AC3E}">
        <p14:creationId xmlns:p14="http://schemas.microsoft.com/office/powerpoint/2010/main" val="1842138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1158F-E4EE-4137-BA5B-0E11196534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F06CCD-8B2B-4944-A16D-AC3824D5A6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BBC943-4E36-4974-BC5E-9BBC379BF3B6}"/>
              </a:ext>
            </a:extLst>
          </p:cNvPr>
          <p:cNvSpPr>
            <a:spLocks noGrp="1"/>
          </p:cNvSpPr>
          <p:nvPr>
            <p:ph type="dt" sz="half" idx="10"/>
          </p:nvPr>
        </p:nvSpPr>
        <p:spPr/>
        <p:txBody>
          <a:bodyPr/>
          <a:lstStyle/>
          <a:p>
            <a:fld id="{59AA7175-5294-4C2E-A7ED-B36600DB86B1}" type="datetimeFigureOut">
              <a:rPr lang="en-US" smtClean="0"/>
              <a:t>4/26/2019</a:t>
            </a:fld>
            <a:endParaRPr lang="en-US"/>
          </a:p>
        </p:txBody>
      </p:sp>
      <p:sp>
        <p:nvSpPr>
          <p:cNvPr id="5" name="Footer Placeholder 4">
            <a:extLst>
              <a:ext uri="{FF2B5EF4-FFF2-40B4-BE49-F238E27FC236}">
                <a16:creationId xmlns:a16="http://schemas.microsoft.com/office/drawing/2014/main" id="{858448A2-4931-4D6A-93FA-ACE3BC2D69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0595B7-5B95-4F66-91DA-F0AA2130FA57}"/>
              </a:ext>
            </a:extLst>
          </p:cNvPr>
          <p:cNvSpPr>
            <a:spLocks noGrp="1"/>
          </p:cNvSpPr>
          <p:nvPr>
            <p:ph type="sldNum" sz="quarter" idx="12"/>
          </p:nvPr>
        </p:nvSpPr>
        <p:spPr/>
        <p:txBody>
          <a:bodyPr/>
          <a:lstStyle/>
          <a:p>
            <a:fld id="{B465E76F-8C64-4785-9C60-3CB9ECA2806E}" type="slidenum">
              <a:rPr lang="en-US" smtClean="0"/>
              <a:t>‹#›</a:t>
            </a:fld>
            <a:endParaRPr lang="en-US"/>
          </a:p>
        </p:txBody>
      </p:sp>
    </p:spTree>
    <p:extLst>
      <p:ext uri="{BB962C8B-B14F-4D97-AF65-F5344CB8AC3E}">
        <p14:creationId xmlns:p14="http://schemas.microsoft.com/office/powerpoint/2010/main" val="1282691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E9034-B622-4FB6-9CFB-5B46CDECBC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C2EE60-E1B2-40DA-8A2C-9833273093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E0880F-0E75-44B5-B382-7561BF96A864}"/>
              </a:ext>
            </a:extLst>
          </p:cNvPr>
          <p:cNvSpPr>
            <a:spLocks noGrp="1"/>
          </p:cNvSpPr>
          <p:nvPr>
            <p:ph type="dt" sz="half" idx="10"/>
          </p:nvPr>
        </p:nvSpPr>
        <p:spPr/>
        <p:txBody>
          <a:bodyPr/>
          <a:lstStyle/>
          <a:p>
            <a:fld id="{59AA7175-5294-4C2E-A7ED-B36600DB86B1}" type="datetimeFigureOut">
              <a:rPr lang="en-US" smtClean="0"/>
              <a:t>4/26/2019</a:t>
            </a:fld>
            <a:endParaRPr lang="en-US"/>
          </a:p>
        </p:txBody>
      </p:sp>
      <p:sp>
        <p:nvSpPr>
          <p:cNvPr id="5" name="Footer Placeholder 4">
            <a:extLst>
              <a:ext uri="{FF2B5EF4-FFF2-40B4-BE49-F238E27FC236}">
                <a16:creationId xmlns:a16="http://schemas.microsoft.com/office/drawing/2014/main" id="{082C2F02-0E10-437E-86EE-B0A270E02A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C5F1BA-CD3A-4D28-B195-EF82196D6D45}"/>
              </a:ext>
            </a:extLst>
          </p:cNvPr>
          <p:cNvSpPr>
            <a:spLocks noGrp="1"/>
          </p:cNvSpPr>
          <p:nvPr>
            <p:ph type="sldNum" sz="quarter" idx="12"/>
          </p:nvPr>
        </p:nvSpPr>
        <p:spPr/>
        <p:txBody>
          <a:bodyPr/>
          <a:lstStyle/>
          <a:p>
            <a:fld id="{B465E76F-8C64-4785-9C60-3CB9ECA2806E}" type="slidenum">
              <a:rPr lang="en-US" smtClean="0"/>
              <a:t>‹#›</a:t>
            </a:fld>
            <a:endParaRPr lang="en-US"/>
          </a:p>
        </p:txBody>
      </p:sp>
    </p:spTree>
    <p:extLst>
      <p:ext uri="{BB962C8B-B14F-4D97-AF65-F5344CB8AC3E}">
        <p14:creationId xmlns:p14="http://schemas.microsoft.com/office/powerpoint/2010/main" val="1734552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A309DB-5563-4901-A054-78D31753FB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0D4EE9-059E-4DB2-8135-FB185E8456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DFC7B5-98FE-4266-A3EC-174244A995B5}"/>
              </a:ext>
            </a:extLst>
          </p:cNvPr>
          <p:cNvSpPr>
            <a:spLocks noGrp="1"/>
          </p:cNvSpPr>
          <p:nvPr>
            <p:ph type="dt" sz="half" idx="10"/>
          </p:nvPr>
        </p:nvSpPr>
        <p:spPr/>
        <p:txBody>
          <a:bodyPr/>
          <a:lstStyle/>
          <a:p>
            <a:fld id="{59AA7175-5294-4C2E-A7ED-B36600DB86B1}" type="datetimeFigureOut">
              <a:rPr lang="en-US" smtClean="0"/>
              <a:t>4/26/2019</a:t>
            </a:fld>
            <a:endParaRPr lang="en-US"/>
          </a:p>
        </p:txBody>
      </p:sp>
      <p:sp>
        <p:nvSpPr>
          <p:cNvPr id="5" name="Footer Placeholder 4">
            <a:extLst>
              <a:ext uri="{FF2B5EF4-FFF2-40B4-BE49-F238E27FC236}">
                <a16:creationId xmlns:a16="http://schemas.microsoft.com/office/drawing/2014/main" id="{9683FC04-D1D1-4D9E-B8E0-F969F2F803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CDDE0F-F6A3-4BA4-8283-FFD35941FBC4}"/>
              </a:ext>
            </a:extLst>
          </p:cNvPr>
          <p:cNvSpPr>
            <a:spLocks noGrp="1"/>
          </p:cNvSpPr>
          <p:nvPr>
            <p:ph type="sldNum" sz="quarter" idx="12"/>
          </p:nvPr>
        </p:nvSpPr>
        <p:spPr/>
        <p:txBody>
          <a:bodyPr/>
          <a:lstStyle/>
          <a:p>
            <a:fld id="{B465E76F-8C64-4785-9C60-3CB9ECA2806E}" type="slidenum">
              <a:rPr lang="en-US" smtClean="0"/>
              <a:t>‹#›</a:t>
            </a:fld>
            <a:endParaRPr lang="en-US"/>
          </a:p>
        </p:txBody>
      </p:sp>
    </p:spTree>
    <p:extLst>
      <p:ext uri="{BB962C8B-B14F-4D97-AF65-F5344CB8AC3E}">
        <p14:creationId xmlns:p14="http://schemas.microsoft.com/office/powerpoint/2010/main" val="2444341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4E4DD-7EBC-4D48-AE85-12FD3831DC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A02335-A7EC-45B7-ADF9-24A26564EE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850474-544B-4232-A443-D0C039B5CD0E}"/>
              </a:ext>
            </a:extLst>
          </p:cNvPr>
          <p:cNvSpPr>
            <a:spLocks noGrp="1"/>
          </p:cNvSpPr>
          <p:nvPr>
            <p:ph type="dt" sz="half" idx="10"/>
          </p:nvPr>
        </p:nvSpPr>
        <p:spPr/>
        <p:txBody>
          <a:bodyPr/>
          <a:lstStyle/>
          <a:p>
            <a:fld id="{59AA7175-5294-4C2E-A7ED-B36600DB86B1}" type="datetimeFigureOut">
              <a:rPr lang="en-US" smtClean="0"/>
              <a:t>4/26/2019</a:t>
            </a:fld>
            <a:endParaRPr lang="en-US"/>
          </a:p>
        </p:txBody>
      </p:sp>
      <p:sp>
        <p:nvSpPr>
          <p:cNvPr id="5" name="Footer Placeholder 4">
            <a:extLst>
              <a:ext uri="{FF2B5EF4-FFF2-40B4-BE49-F238E27FC236}">
                <a16:creationId xmlns:a16="http://schemas.microsoft.com/office/drawing/2014/main" id="{FBECA563-C782-4D0B-9B35-E0AAAB791B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9A92BF-1462-4916-8B48-E3B56C7CDACC}"/>
              </a:ext>
            </a:extLst>
          </p:cNvPr>
          <p:cNvSpPr>
            <a:spLocks noGrp="1"/>
          </p:cNvSpPr>
          <p:nvPr>
            <p:ph type="sldNum" sz="quarter" idx="12"/>
          </p:nvPr>
        </p:nvSpPr>
        <p:spPr/>
        <p:txBody>
          <a:bodyPr/>
          <a:lstStyle/>
          <a:p>
            <a:fld id="{B465E76F-8C64-4785-9C60-3CB9ECA2806E}" type="slidenum">
              <a:rPr lang="en-US" smtClean="0"/>
              <a:t>‹#›</a:t>
            </a:fld>
            <a:endParaRPr lang="en-US"/>
          </a:p>
        </p:txBody>
      </p:sp>
    </p:spTree>
    <p:extLst>
      <p:ext uri="{BB962C8B-B14F-4D97-AF65-F5344CB8AC3E}">
        <p14:creationId xmlns:p14="http://schemas.microsoft.com/office/powerpoint/2010/main" val="1895018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E4253-EA0C-4792-9881-2E221BB14D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F180AF-56E8-42BE-9448-57D6D619D3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220B40-E93A-4D30-AD91-5F3CC53F7C88}"/>
              </a:ext>
            </a:extLst>
          </p:cNvPr>
          <p:cNvSpPr>
            <a:spLocks noGrp="1"/>
          </p:cNvSpPr>
          <p:nvPr>
            <p:ph type="dt" sz="half" idx="10"/>
          </p:nvPr>
        </p:nvSpPr>
        <p:spPr/>
        <p:txBody>
          <a:bodyPr/>
          <a:lstStyle/>
          <a:p>
            <a:fld id="{59AA7175-5294-4C2E-A7ED-B36600DB86B1}" type="datetimeFigureOut">
              <a:rPr lang="en-US" smtClean="0"/>
              <a:t>4/26/2019</a:t>
            </a:fld>
            <a:endParaRPr lang="en-US"/>
          </a:p>
        </p:txBody>
      </p:sp>
      <p:sp>
        <p:nvSpPr>
          <p:cNvPr id="5" name="Footer Placeholder 4">
            <a:extLst>
              <a:ext uri="{FF2B5EF4-FFF2-40B4-BE49-F238E27FC236}">
                <a16:creationId xmlns:a16="http://schemas.microsoft.com/office/drawing/2014/main" id="{A138A61F-EB02-4101-A536-C8274F753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AF9A44-D79C-4926-AEF2-7CA0A1CB9F59}"/>
              </a:ext>
            </a:extLst>
          </p:cNvPr>
          <p:cNvSpPr>
            <a:spLocks noGrp="1"/>
          </p:cNvSpPr>
          <p:nvPr>
            <p:ph type="sldNum" sz="quarter" idx="12"/>
          </p:nvPr>
        </p:nvSpPr>
        <p:spPr/>
        <p:txBody>
          <a:bodyPr/>
          <a:lstStyle/>
          <a:p>
            <a:fld id="{B465E76F-8C64-4785-9C60-3CB9ECA2806E}" type="slidenum">
              <a:rPr lang="en-US" smtClean="0"/>
              <a:t>‹#›</a:t>
            </a:fld>
            <a:endParaRPr lang="en-US"/>
          </a:p>
        </p:txBody>
      </p:sp>
    </p:spTree>
    <p:extLst>
      <p:ext uri="{BB962C8B-B14F-4D97-AF65-F5344CB8AC3E}">
        <p14:creationId xmlns:p14="http://schemas.microsoft.com/office/powerpoint/2010/main" val="1086067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9E415-E990-40BF-9BDD-59412C251A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4E751F-B868-4FAF-B123-8CC47E8C2D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CBE3C7-32FB-40A0-94BA-1D74BBF2A1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39A123-FCE4-42FC-A486-E9A18F4C345F}"/>
              </a:ext>
            </a:extLst>
          </p:cNvPr>
          <p:cNvSpPr>
            <a:spLocks noGrp="1"/>
          </p:cNvSpPr>
          <p:nvPr>
            <p:ph type="dt" sz="half" idx="10"/>
          </p:nvPr>
        </p:nvSpPr>
        <p:spPr/>
        <p:txBody>
          <a:bodyPr/>
          <a:lstStyle/>
          <a:p>
            <a:fld id="{59AA7175-5294-4C2E-A7ED-B36600DB86B1}" type="datetimeFigureOut">
              <a:rPr lang="en-US" smtClean="0"/>
              <a:t>4/26/2019</a:t>
            </a:fld>
            <a:endParaRPr lang="en-US"/>
          </a:p>
        </p:txBody>
      </p:sp>
      <p:sp>
        <p:nvSpPr>
          <p:cNvPr id="6" name="Footer Placeholder 5">
            <a:extLst>
              <a:ext uri="{FF2B5EF4-FFF2-40B4-BE49-F238E27FC236}">
                <a16:creationId xmlns:a16="http://schemas.microsoft.com/office/drawing/2014/main" id="{7FBA9235-8198-43DA-B92D-8C32C5DD4F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36B514-D5F1-4117-87BE-7F151D3F41CB}"/>
              </a:ext>
            </a:extLst>
          </p:cNvPr>
          <p:cNvSpPr>
            <a:spLocks noGrp="1"/>
          </p:cNvSpPr>
          <p:nvPr>
            <p:ph type="sldNum" sz="quarter" idx="12"/>
          </p:nvPr>
        </p:nvSpPr>
        <p:spPr/>
        <p:txBody>
          <a:bodyPr/>
          <a:lstStyle/>
          <a:p>
            <a:fld id="{B465E76F-8C64-4785-9C60-3CB9ECA2806E}" type="slidenum">
              <a:rPr lang="en-US" smtClean="0"/>
              <a:t>‹#›</a:t>
            </a:fld>
            <a:endParaRPr lang="en-US"/>
          </a:p>
        </p:txBody>
      </p:sp>
    </p:spTree>
    <p:extLst>
      <p:ext uri="{BB962C8B-B14F-4D97-AF65-F5344CB8AC3E}">
        <p14:creationId xmlns:p14="http://schemas.microsoft.com/office/powerpoint/2010/main" val="163293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CE3A2-2103-456D-BA97-85A5B0FA68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6CFBD6-0CA4-442A-9F14-2E1A17A780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9814DE-09A3-4067-9BC2-5C27B35DD1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5CE703-44A2-4320-A79B-0E70E47FE2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D1F1B0-3311-4299-B47E-A2656CA20A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2330AE-CE07-45B2-8182-A9D9990E5C2A}"/>
              </a:ext>
            </a:extLst>
          </p:cNvPr>
          <p:cNvSpPr>
            <a:spLocks noGrp="1"/>
          </p:cNvSpPr>
          <p:nvPr>
            <p:ph type="dt" sz="half" idx="10"/>
          </p:nvPr>
        </p:nvSpPr>
        <p:spPr/>
        <p:txBody>
          <a:bodyPr/>
          <a:lstStyle/>
          <a:p>
            <a:fld id="{59AA7175-5294-4C2E-A7ED-B36600DB86B1}" type="datetimeFigureOut">
              <a:rPr lang="en-US" smtClean="0"/>
              <a:t>4/26/2019</a:t>
            </a:fld>
            <a:endParaRPr lang="en-US"/>
          </a:p>
        </p:txBody>
      </p:sp>
      <p:sp>
        <p:nvSpPr>
          <p:cNvPr id="8" name="Footer Placeholder 7">
            <a:extLst>
              <a:ext uri="{FF2B5EF4-FFF2-40B4-BE49-F238E27FC236}">
                <a16:creationId xmlns:a16="http://schemas.microsoft.com/office/drawing/2014/main" id="{DF299DE6-3168-4488-BF64-4A3176A95E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A227F2-1C2F-4285-84BD-D788F82595EE}"/>
              </a:ext>
            </a:extLst>
          </p:cNvPr>
          <p:cNvSpPr>
            <a:spLocks noGrp="1"/>
          </p:cNvSpPr>
          <p:nvPr>
            <p:ph type="sldNum" sz="quarter" idx="12"/>
          </p:nvPr>
        </p:nvSpPr>
        <p:spPr/>
        <p:txBody>
          <a:bodyPr/>
          <a:lstStyle/>
          <a:p>
            <a:fld id="{B465E76F-8C64-4785-9C60-3CB9ECA2806E}" type="slidenum">
              <a:rPr lang="en-US" smtClean="0"/>
              <a:t>‹#›</a:t>
            </a:fld>
            <a:endParaRPr lang="en-US"/>
          </a:p>
        </p:txBody>
      </p:sp>
    </p:spTree>
    <p:extLst>
      <p:ext uri="{BB962C8B-B14F-4D97-AF65-F5344CB8AC3E}">
        <p14:creationId xmlns:p14="http://schemas.microsoft.com/office/powerpoint/2010/main" val="266935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F1698-D9C3-488F-BBD2-F08CFAB91D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D67BDD-5F85-4FB2-887E-30BA8F43E329}"/>
              </a:ext>
            </a:extLst>
          </p:cNvPr>
          <p:cNvSpPr>
            <a:spLocks noGrp="1"/>
          </p:cNvSpPr>
          <p:nvPr>
            <p:ph type="dt" sz="half" idx="10"/>
          </p:nvPr>
        </p:nvSpPr>
        <p:spPr/>
        <p:txBody>
          <a:bodyPr/>
          <a:lstStyle/>
          <a:p>
            <a:fld id="{59AA7175-5294-4C2E-A7ED-B36600DB86B1}" type="datetimeFigureOut">
              <a:rPr lang="en-US" smtClean="0"/>
              <a:t>4/26/2019</a:t>
            </a:fld>
            <a:endParaRPr lang="en-US"/>
          </a:p>
        </p:txBody>
      </p:sp>
      <p:sp>
        <p:nvSpPr>
          <p:cNvPr id="4" name="Footer Placeholder 3">
            <a:extLst>
              <a:ext uri="{FF2B5EF4-FFF2-40B4-BE49-F238E27FC236}">
                <a16:creationId xmlns:a16="http://schemas.microsoft.com/office/drawing/2014/main" id="{17A15931-B939-46D9-B311-5CAF27E8FB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51B536-6102-4DED-B0A2-89B2381D42A2}"/>
              </a:ext>
            </a:extLst>
          </p:cNvPr>
          <p:cNvSpPr>
            <a:spLocks noGrp="1"/>
          </p:cNvSpPr>
          <p:nvPr>
            <p:ph type="sldNum" sz="quarter" idx="12"/>
          </p:nvPr>
        </p:nvSpPr>
        <p:spPr/>
        <p:txBody>
          <a:bodyPr/>
          <a:lstStyle/>
          <a:p>
            <a:fld id="{B465E76F-8C64-4785-9C60-3CB9ECA2806E}" type="slidenum">
              <a:rPr lang="en-US" smtClean="0"/>
              <a:t>‹#›</a:t>
            </a:fld>
            <a:endParaRPr lang="en-US"/>
          </a:p>
        </p:txBody>
      </p:sp>
    </p:spTree>
    <p:extLst>
      <p:ext uri="{BB962C8B-B14F-4D97-AF65-F5344CB8AC3E}">
        <p14:creationId xmlns:p14="http://schemas.microsoft.com/office/powerpoint/2010/main" val="130971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FC8274-C88F-4CD0-A947-B7B8E62B30F1}"/>
              </a:ext>
            </a:extLst>
          </p:cNvPr>
          <p:cNvSpPr>
            <a:spLocks noGrp="1"/>
          </p:cNvSpPr>
          <p:nvPr>
            <p:ph type="dt" sz="half" idx="10"/>
          </p:nvPr>
        </p:nvSpPr>
        <p:spPr/>
        <p:txBody>
          <a:bodyPr/>
          <a:lstStyle/>
          <a:p>
            <a:fld id="{59AA7175-5294-4C2E-A7ED-B36600DB86B1}" type="datetimeFigureOut">
              <a:rPr lang="en-US" smtClean="0"/>
              <a:t>4/26/2019</a:t>
            </a:fld>
            <a:endParaRPr lang="en-US"/>
          </a:p>
        </p:txBody>
      </p:sp>
      <p:sp>
        <p:nvSpPr>
          <p:cNvPr id="3" name="Footer Placeholder 2">
            <a:extLst>
              <a:ext uri="{FF2B5EF4-FFF2-40B4-BE49-F238E27FC236}">
                <a16:creationId xmlns:a16="http://schemas.microsoft.com/office/drawing/2014/main" id="{4710D1AD-2DE7-4CF7-B097-AA9B191DCD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0F6C84-0A5B-49FD-AE3A-6B1B99255DBA}"/>
              </a:ext>
            </a:extLst>
          </p:cNvPr>
          <p:cNvSpPr>
            <a:spLocks noGrp="1"/>
          </p:cNvSpPr>
          <p:nvPr>
            <p:ph type="sldNum" sz="quarter" idx="12"/>
          </p:nvPr>
        </p:nvSpPr>
        <p:spPr/>
        <p:txBody>
          <a:bodyPr/>
          <a:lstStyle/>
          <a:p>
            <a:fld id="{B465E76F-8C64-4785-9C60-3CB9ECA2806E}" type="slidenum">
              <a:rPr lang="en-US" smtClean="0"/>
              <a:t>‹#›</a:t>
            </a:fld>
            <a:endParaRPr lang="en-US"/>
          </a:p>
        </p:txBody>
      </p:sp>
    </p:spTree>
    <p:extLst>
      <p:ext uri="{BB962C8B-B14F-4D97-AF65-F5344CB8AC3E}">
        <p14:creationId xmlns:p14="http://schemas.microsoft.com/office/powerpoint/2010/main" val="1760690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FA5D3-A02E-4244-95D3-2FDF11875F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FA2A20-78F9-4B36-B956-C315CAFDAA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63ACD2-F54C-4CC3-A65E-FCE17143A0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DE85A8-5DDA-4F0D-AA27-A8793D5E8CCC}"/>
              </a:ext>
            </a:extLst>
          </p:cNvPr>
          <p:cNvSpPr>
            <a:spLocks noGrp="1"/>
          </p:cNvSpPr>
          <p:nvPr>
            <p:ph type="dt" sz="half" idx="10"/>
          </p:nvPr>
        </p:nvSpPr>
        <p:spPr/>
        <p:txBody>
          <a:bodyPr/>
          <a:lstStyle/>
          <a:p>
            <a:fld id="{59AA7175-5294-4C2E-A7ED-B36600DB86B1}" type="datetimeFigureOut">
              <a:rPr lang="en-US" smtClean="0"/>
              <a:t>4/26/2019</a:t>
            </a:fld>
            <a:endParaRPr lang="en-US"/>
          </a:p>
        </p:txBody>
      </p:sp>
      <p:sp>
        <p:nvSpPr>
          <p:cNvPr id="6" name="Footer Placeholder 5">
            <a:extLst>
              <a:ext uri="{FF2B5EF4-FFF2-40B4-BE49-F238E27FC236}">
                <a16:creationId xmlns:a16="http://schemas.microsoft.com/office/drawing/2014/main" id="{446CE16C-3664-4A88-A041-D3E244C3E6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53A96A-4C69-4E42-B6D3-764B15393844}"/>
              </a:ext>
            </a:extLst>
          </p:cNvPr>
          <p:cNvSpPr>
            <a:spLocks noGrp="1"/>
          </p:cNvSpPr>
          <p:nvPr>
            <p:ph type="sldNum" sz="quarter" idx="12"/>
          </p:nvPr>
        </p:nvSpPr>
        <p:spPr/>
        <p:txBody>
          <a:bodyPr/>
          <a:lstStyle/>
          <a:p>
            <a:fld id="{B465E76F-8C64-4785-9C60-3CB9ECA2806E}" type="slidenum">
              <a:rPr lang="en-US" smtClean="0"/>
              <a:t>‹#›</a:t>
            </a:fld>
            <a:endParaRPr lang="en-US"/>
          </a:p>
        </p:txBody>
      </p:sp>
    </p:spTree>
    <p:extLst>
      <p:ext uri="{BB962C8B-B14F-4D97-AF65-F5344CB8AC3E}">
        <p14:creationId xmlns:p14="http://schemas.microsoft.com/office/powerpoint/2010/main" val="1782385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1D7A2-0FF6-4351-A61B-6AC1B4608C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37FFA9-3058-4C25-BBFA-E757A9326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935FC3-B91D-49CB-942D-B7DF99260B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338675-6E89-42AD-8AA7-DCB4861F508E}"/>
              </a:ext>
            </a:extLst>
          </p:cNvPr>
          <p:cNvSpPr>
            <a:spLocks noGrp="1"/>
          </p:cNvSpPr>
          <p:nvPr>
            <p:ph type="dt" sz="half" idx="10"/>
          </p:nvPr>
        </p:nvSpPr>
        <p:spPr/>
        <p:txBody>
          <a:bodyPr/>
          <a:lstStyle/>
          <a:p>
            <a:fld id="{59AA7175-5294-4C2E-A7ED-B36600DB86B1}" type="datetimeFigureOut">
              <a:rPr lang="en-US" smtClean="0"/>
              <a:t>4/26/2019</a:t>
            </a:fld>
            <a:endParaRPr lang="en-US"/>
          </a:p>
        </p:txBody>
      </p:sp>
      <p:sp>
        <p:nvSpPr>
          <p:cNvPr id="6" name="Footer Placeholder 5">
            <a:extLst>
              <a:ext uri="{FF2B5EF4-FFF2-40B4-BE49-F238E27FC236}">
                <a16:creationId xmlns:a16="http://schemas.microsoft.com/office/drawing/2014/main" id="{7D03363B-447C-4327-BBCD-9EF42B21D9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B83D8F-9D64-4326-A8D3-2B34492DF5C8}"/>
              </a:ext>
            </a:extLst>
          </p:cNvPr>
          <p:cNvSpPr>
            <a:spLocks noGrp="1"/>
          </p:cNvSpPr>
          <p:nvPr>
            <p:ph type="sldNum" sz="quarter" idx="12"/>
          </p:nvPr>
        </p:nvSpPr>
        <p:spPr/>
        <p:txBody>
          <a:bodyPr/>
          <a:lstStyle/>
          <a:p>
            <a:fld id="{B465E76F-8C64-4785-9C60-3CB9ECA2806E}" type="slidenum">
              <a:rPr lang="en-US" smtClean="0"/>
              <a:t>‹#›</a:t>
            </a:fld>
            <a:endParaRPr lang="en-US"/>
          </a:p>
        </p:txBody>
      </p:sp>
    </p:spTree>
    <p:extLst>
      <p:ext uri="{BB962C8B-B14F-4D97-AF65-F5344CB8AC3E}">
        <p14:creationId xmlns:p14="http://schemas.microsoft.com/office/powerpoint/2010/main" val="1906856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BE6E6D-E23F-4CC7-9A02-9BDB986CB6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28F8BE-FE4E-4A90-AC8B-D835FBB5D6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217BA6-A74E-4733-846D-5827850B50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AA7175-5294-4C2E-A7ED-B36600DB86B1}" type="datetimeFigureOut">
              <a:rPr lang="en-US" smtClean="0"/>
              <a:t>4/26/2019</a:t>
            </a:fld>
            <a:endParaRPr lang="en-US"/>
          </a:p>
        </p:txBody>
      </p:sp>
      <p:sp>
        <p:nvSpPr>
          <p:cNvPr id="5" name="Footer Placeholder 4">
            <a:extLst>
              <a:ext uri="{FF2B5EF4-FFF2-40B4-BE49-F238E27FC236}">
                <a16:creationId xmlns:a16="http://schemas.microsoft.com/office/drawing/2014/main" id="{34B91630-4127-4F39-A6D5-E067BCEA5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92DE3D-C807-4089-AFB1-31A4C42725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65E76F-8C64-4785-9C60-3CB9ECA2806E}" type="slidenum">
              <a:rPr lang="en-US" smtClean="0"/>
              <a:t>‹#›</a:t>
            </a:fld>
            <a:endParaRPr lang="en-US"/>
          </a:p>
        </p:txBody>
      </p:sp>
    </p:spTree>
    <p:extLst>
      <p:ext uri="{BB962C8B-B14F-4D97-AF65-F5344CB8AC3E}">
        <p14:creationId xmlns:p14="http://schemas.microsoft.com/office/powerpoint/2010/main" val="1992834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0D930-5F7D-4A5C-B438-BA8610192F0F}"/>
              </a:ext>
            </a:extLst>
          </p:cNvPr>
          <p:cNvSpPr>
            <a:spLocks noGrp="1"/>
          </p:cNvSpPr>
          <p:nvPr>
            <p:ph type="ctrTitle"/>
          </p:nvPr>
        </p:nvSpPr>
        <p:spPr/>
        <p:txBody>
          <a:bodyPr/>
          <a:lstStyle/>
          <a:p>
            <a:r>
              <a:rPr lang="fa-IR" dirty="0"/>
              <a:t>نقشه راه پروژه های هوش تجاری</a:t>
            </a:r>
            <a:endParaRPr lang="en-US" dirty="0"/>
          </a:p>
        </p:txBody>
      </p:sp>
      <p:sp>
        <p:nvSpPr>
          <p:cNvPr id="3" name="Subtitle 2">
            <a:extLst>
              <a:ext uri="{FF2B5EF4-FFF2-40B4-BE49-F238E27FC236}">
                <a16:creationId xmlns:a16="http://schemas.microsoft.com/office/drawing/2014/main" id="{E9F8DD26-B995-483A-B6F9-5FEEF8CA3559}"/>
              </a:ext>
            </a:extLst>
          </p:cNvPr>
          <p:cNvSpPr>
            <a:spLocks noGrp="1"/>
          </p:cNvSpPr>
          <p:nvPr>
            <p:ph type="subTitle" idx="1"/>
          </p:nvPr>
        </p:nvSpPr>
        <p:spPr/>
        <p:txBody>
          <a:bodyPr/>
          <a:lstStyle/>
          <a:p>
            <a:r>
              <a:rPr lang="fa-IR" dirty="0"/>
              <a:t>طیبه قنبری</a:t>
            </a:r>
            <a:endParaRPr lang="en-US" dirty="0"/>
          </a:p>
        </p:txBody>
      </p:sp>
    </p:spTree>
    <p:extLst>
      <p:ext uri="{BB962C8B-B14F-4D97-AF65-F5344CB8AC3E}">
        <p14:creationId xmlns:p14="http://schemas.microsoft.com/office/powerpoint/2010/main" val="3171656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8C9F4-50C5-474A-89D2-31783DA6D900}"/>
              </a:ext>
            </a:extLst>
          </p:cNvPr>
          <p:cNvSpPr>
            <a:spLocks noGrp="1"/>
          </p:cNvSpPr>
          <p:nvPr>
            <p:ph type="title"/>
          </p:nvPr>
        </p:nvSpPr>
        <p:spPr/>
        <p:txBody>
          <a:bodyPr/>
          <a:lstStyle/>
          <a:p>
            <a:r>
              <a:rPr lang="fa-IR" dirty="0"/>
              <a:t>گام اول: تشخیص مورد کسب و کار</a:t>
            </a:r>
            <a:endParaRPr lang="en-US" dirty="0"/>
          </a:p>
        </p:txBody>
      </p:sp>
      <p:sp>
        <p:nvSpPr>
          <p:cNvPr id="3" name="Content Placeholder 2">
            <a:extLst>
              <a:ext uri="{FF2B5EF4-FFF2-40B4-BE49-F238E27FC236}">
                <a16:creationId xmlns:a16="http://schemas.microsoft.com/office/drawing/2014/main" id="{1C25CC6D-7FDE-45C8-B20C-1C14E671E929}"/>
              </a:ext>
            </a:extLst>
          </p:cNvPr>
          <p:cNvSpPr>
            <a:spLocks noGrp="1"/>
          </p:cNvSpPr>
          <p:nvPr>
            <p:ph idx="1"/>
          </p:nvPr>
        </p:nvSpPr>
        <p:spPr/>
        <p:txBody>
          <a:bodyPr>
            <a:normAutofit/>
          </a:bodyPr>
          <a:lstStyle/>
          <a:p>
            <a:pPr algn="r" rtl="1"/>
            <a:r>
              <a:rPr lang="fa-IR" dirty="0"/>
              <a:t>تعیین نیازهای کسب و کار</a:t>
            </a:r>
          </a:p>
          <a:p>
            <a:pPr algn="r" rtl="1"/>
            <a:r>
              <a:rPr lang="fa-IR" dirty="0"/>
              <a:t>ارزیابی سیستم‌های تصمیم‌گیری کنونی</a:t>
            </a:r>
          </a:p>
          <a:p>
            <a:pPr algn="r" rtl="1"/>
            <a:r>
              <a:rPr lang="fa-IR" dirty="0"/>
              <a:t>ارزیابی رویه‌ها و منابع اطلاعاتی</a:t>
            </a:r>
          </a:p>
          <a:p>
            <a:pPr algn="r" rtl="1"/>
            <a:r>
              <a:rPr lang="fa-IR" dirty="0"/>
              <a:t>ارزیابی رقیبان</a:t>
            </a:r>
          </a:p>
          <a:p>
            <a:pPr algn="r" rtl="1"/>
            <a:r>
              <a:rPr lang="fa-IR" dirty="0"/>
              <a:t>تعیین اهداف عینی برای انجام پروژه هوش تجاری</a:t>
            </a:r>
          </a:p>
          <a:p>
            <a:pPr algn="r" rtl="1"/>
            <a:r>
              <a:rPr lang="fa-IR" dirty="0"/>
              <a:t>پیشنهاد راه حل هوش تجاری</a:t>
            </a:r>
          </a:p>
          <a:p>
            <a:pPr algn="r" rtl="1"/>
            <a:r>
              <a:rPr lang="fa-IR" dirty="0"/>
              <a:t>اجرای تحلیل هزینه-سود</a:t>
            </a:r>
          </a:p>
          <a:p>
            <a:pPr algn="r" rtl="1"/>
            <a:r>
              <a:rPr lang="fa-IR" dirty="0"/>
              <a:t>تشخیص ریسک ها</a:t>
            </a:r>
          </a:p>
        </p:txBody>
      </p:sp>
    </p:spTree>
    <p:extLst>
      <p:ext uri="{BB962C8B-B14F-4D97-AF65-F5344CB8AC3E}">
        <p14:creationId xmlns:p14="http://schemas.microsoft.com/office/powerpoint/2010/main" val="3351360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8C9F4-50C5-474A-89D2-31783DA6D900}"/>
              </a:ext>
            </a:extLst>
          </p:cNvPr>
          <p:cNvSpPr>
            <a:spLocks noGrp="1"/>
          </p:cNvSpPr>
          <p:nvPr>
            <p:ph type="title"/>
          </p:nvPr>
        </p:nvSpPr>
        <p:spPr/>
        <p:txBody>
          <a:bodyPr/>
          <a:lstStyle/>
          <a:p>
            <a:r>
              <a:rPr lang="fa-IR" dirty="0"/>
              <a:t>گام اول: تشخیص مورد کسب و کار</a:t>
            </a:r>
            <a:endParaRPr lang="en-US" dirty="0"/>
          </a:p>
        </p:txBody>
      </p:sp>
      <p:sp>
        <p:nvSpPr>
          <p:cNvPr id="3" name="Content Placeholder 2">
            <a:extLst>
              <a:ext uri="{FF2B5EF4-FFF2-40B4-BE49-F238E27FC236}">
                <a16:creationId xmlns:a16="http://schemas.microsoft.com/office/drawing/2014/main" id="{1C25CC6D-7FDE-45C8-B20C-1C14E671E929}"/>
              </a:ext>
            </a:extLst>
          </p:cNvPr>
          <p:cNvSpPr>
            <a:spLocks noGrp="1"/>
          </p:cNvSpPr>
          <p:nvPr>
            <p:ph idx="1"/>
          </p:nvPr>
        </p:nvSpPr>
        <p:spPr/>
        <p:txBody>
          <a:bodyPr>
            <a:normAutofit lnSpcReduction="10000"/>
          </a:bodyPr>
          <a:lstStyle/>
          <a:p>
            <a:pPr algn="r" rtl="1"/>
            <a:r>
              <a:rPr lang="fa-IR" dirty="0"/>
              <a:t>تعیین نیازهای کسب و کار</a:t>
            </a:r>
          </a:p>
          <a:p>
            <a:pPr algn="r" rtl="1"/>
            <a:r>
              <a:rPr lang="fa-IR" dirty="0"/>
              <a:t>ارزیابی سیستم‌های تصمیم‌گیری کنونی</a:t>
            </a:r>
          </a:p>
          <a:p>
            <a:pPr algn="r" rtl="1"/>
            <a:r>
              <a:rPr lang="fa-IR" dirty="0"/>
              <a:t>ارزیابی رویه‌ها و منابع اطلاعاتی</a:t>
            </a:r>
          </a:p>
          <a:p>
            <a:pPr algn="r" rtl="1"/>
            <a:r>
              <a:rPr lang="fa-IR" dirty="0"/>
              <a:t>ارزیابی رقیبان</a:t>
            </a:r>
          </a:p>
          <a:p>
            <a:pPr algn="r" rtl="1"/>
            <a:r>
              <a:rPr lang="fa-IR" dirty="0"/>
              <a:t>تعیین اهداف عینی برای انجام پروژه هوش تجاری</a:t>
            </a:r>
          </a:p>
          <a:p>
            <a:pPr algn="r" rtl="1"/>
            <a:r>
              <a:rPr lang="fa-IR" dirty="0"/>
              <a:t>پیشنهاد راه حل هوش تجاری</a:t>
            </a:r>
          </a:p>
          <a:p>
            <a:pPr algn="r" rtl="1"/>
            <a:r>
              <a:rPr lang="fa-IR" dirty="0"/>
              <a:t>اجرای تحلیل هزینه-سود</a:t>
            </a:r>
          </a:p>
          <a:p>
            <a:pPr algn="r" rtl="1"/>
            <a:r>
              <a:rPr lang="fa-IR" dirty="0"/>
              <a:t>تشخیص ریسک ها</a:t>
            </a:r>
          </a:p>
          <a:p>
            <a:pPr algn="r" rtl="1"/>
            <a:r>
              <a:rPr lang="fa-IR" dirty="0"/>
              <a:t>تدوین گزارش ارزیابی</a:t>
            </a:r>
          </a:p>
        </p:txBody>
      </p:sp>
    </p:spTree>
    <p:extLst>
      <p:ext uri="{BB962C8B-B14F-4D97-AF65-F5344CB8AC3E}">
        <p14:creationId xmlns:p14="http://schemas.microsoft.com/office/powerpoint/2010/main" val="3294156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E8213-D47C-4330-AFD5-9C1B5B73AEDC}"/>
              </a:ext>
            </a:extLst>
          </p:cNvPr>
          <p:cNvSpPr>
            <a:spLocks noGrp="1"/>
          </p:cNvSpPr>
          <p:nvPr>
            <p:ph type="title"/>
          </p:nvPr>
        </p:nvSpPr>
        <p:spPr/>
        <p:txBody>
          <a:bodyPr/>
          <a:lstStyle/>
          <a:p>
            <a:r>
              <a:rPr lang="fa-IR" dirty="0"/>
              <a:t>گام اول: تشخیص مورد کسب و کار</a:t>
            </a:r>
            <a:endParaRPr lang="en-US" dirty="0"/>
          </a:p>
        </p:txBody>
      </p:sp>
      <p:sp>
        <p:nvSpPr>
          <p:cNvPr id="3" name="Content Placeholder 2">
            <a:extLst>
              <a:ext uri="{FF2B5EF4-FFF2-40B4-BE49-F238E27FC236}">
                <a16:creationId xmlns:a16="http://schemas.microsoft.com/office/drawing/2014/main" id="{721378E6-7433-4A21-A109-6032788848D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41330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E8213-D47C-4330-AFD5-9C1B5B73AEDC}"/>
              </a:ext>
            </a:extLst>
          </p:cNvPr>
          <p:cNvSpPr>
            <a:spLocks noGrp="1"/>
          </p:cNvSpPr>
          <p:nvPr>
            <p:ph type="title"/>
          </p:nvPr>
        </p:nvSpPr>
        <p:spPr/>
        <p:txBody>
          <a:bodyPr/>
          <a:lstStyle/>
          <a:p>
            <a:r>
              <a:rPr lang="fa-IR" dirty="0"/>
              <a:t>گام دوم: ارزشیابی زیرساختار سازمان</a:t>
            </a:r>
            <a:endParaRPr lang="en-US" dirty="0"/>
          </a:p>
        </p:txBody>
      </p:sp>
      <p:sp>
        <p:nvSpPr>
          <p:cNvPr id="3" name="Content Placeholder 2">
            <a:extLst>
              <a:ext uri="{FF2B5EF4-FFF2-40B4-BE49-F238E27FC236}">
                <a16:creationId xmlns:a16="http://schemas.microsoft.com/office/drawing/2014/main" id="{721378E6-7433-4A21-A109-6032788848D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646091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E8213-D47C-4330-AFD5-9C1B5B73AEDC}"/>
              </a:ext>
            </a:extLst>
          </p:cNvPr>
          <p:cNvSpPr>
            <a:spLocks noGrp="1"/>
          </p:cNvSpPr>
          <p:nvPr>
            <p:ph type="title"/>
          </p:nvPr>
        </p:nvSpPr>
        <p:spPr/>
        <p:txBody>
          <a:bodyPr/>
          <a:lstStyle/>
          <a:p>
            <a:r>
              <a:rPr lang="fa-IR" dirty="0"/>
              <a:t>گام سوم: برنامه ریزی پروژه</a:t>
            </a:r>
            <a:endParaRPr lang="en-US" dirty="0"/>
          </a:p>
        </p:txBody>
      </p:sp>
      <p:sp>
        <p:nvSpPr>
          <p:cNvPr id="3" name="Content Placeholder 2">
            <a:extLst>
              <a:ext uri="{FF2B5EF4-FFF2-40B4-BE49-F238E27FC236}">
                <a16:creationId xmlns:a16="http://schemas.microsoft.com/office/drawing/2014/main" id="{721378E6-7433-4A21-A109-6032788848DB}"/>
              </a:ext>
            </a:extLst>
          </p:cNvPr>
          <p:cNvSpPr>
            <a:spLocks noGrp="1"/>
          </p:cNvSpPr>
          <p:nvPr>
            <p:ph idx="1"/>
          </p:nvPr>
        </p:nvSpPr>
        <p:spPr/>
        <p:txBody>
          <a:bodyPr/>
          <a:lstStyle/>
          <a:p>
            <a:r>
              <a:rPr lang="fa-IR" dirty="0"/>
              <a:t>چه تحویل داده خواهد شد؟</a:t>
            </a:r>
          </a:p>
          <a:p>
            <a:r>
              <a:rPr lang="fa-IR" dirty="0"/>
              <a:t>چه وقت طول می کشد تا انجام شود؟</a:t>
            </a:r>
          </a:p>
          <a:p>
            <a:r>
              <a:rPr lang="fa-IR" dirty="0"/>
              <a:t>هزینه آن چقدر است؟</a:t>
            </a:r>
          </a:p>
          <a:p>
            <a:r>
              <a:rPr lang="fa-IR"/>
              <a:t>چه کسانی آن را انجام خواهند داد؟</a:t>
            </a:r>
          </a:p>
        </p:txBody>
      </p:sp>
    </p:spTree>
    <p:extLst>
      <p:ext uri="{BB962C8B-B14F-4D97-AF65-F5344CB8AC3E}">
        <p14:creationId xmlns:p14="http://schemas.microsoft.com/office/powerpoint/2010/main" val="3560037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AF9F4-86D2-4A41-AF0C-B243326DC796}"/>
              </a:ext>
            </a:extLst>
          </p:cNvPr>
          <p:cNvSpPr>
            <a:spLocks noGrp="1"/>
          </p:cNvSpPr>
          <p:nvPr>
            <p:ph type="title"/>
          </p:nvPr>
        </p:nvSpPr>
        <p:spPr/>
        <p:txBody>
          <a:bodyPr/>
          <a:lstStyle/>
          <a:p>
            <a:r>
              <a:rPr lang="fa-IR" dirty="0"/>
              <a:t>گام چهارم: معرفی نیازمندی های پروژه</a:t>
            </a:r>
            <a:endParaRPr lang="en-US" dirty="0"/>
          </a:p>
        </p:txBody>
      </p:sp>
      <p:sp>
        <p:nvSpPr>
          <p:cNvPr id="3" name="Content Placeholder 2">
            <a:extLst>
              <a:ext uri="{FF2B5EF4-FFF2-40B4-BE49-F238E27FC236}">
                <a16:creationId xmlns:a16="http://schemas.microsoft.com/office/drawing/2014/main" id="{C5368BBE-441B-4B25-8BCE-635AB188E46B}"/>
              </a:ext>
            </a:extLst>
          </p:cNvPr>
          <p:cNvSpPr>
            <a:spLocks noGrp="1"/>
          </p:cNvSpPr>
          <p:nvPr>
            <p:ph idx="1"/>
          </p:nvPr>
        </p:nvSpPr>
        <p:spPr>
          <a:xfrm>
            <a:off x="838200" y="1825625"/>
            <a:ext cx="10515600" cy="4351338"/>
          </a:xfrm>
        </p:spPr>
        <p:txBody>
          <a:bodyPr/>
          <a:lstStyle/>
          <a:p>
            <a:r>
              <a:rPr lang="fa-IR" dirty="0"/>
              <a:t>تعریف نیازمندی های مربوط به زیرساخت فنی</a:t>
            </a:r>
          </a:p>
          <a:p>
            <a:r>
              <a:rPr lang="fa-IR" dirty="0"/>
              <a:t>تعریف نیازمندی های مربوط به ارتقا زیرساخت غیرفنی</a:t>
            </a:r>
          </a:p>
          <a:p>
            <a:r>
              <a:rPr lang="fa-IR" dirty="0"/>
              <a:t>تعریف نیازمندی های گزارش گیری</a:t>
            </a:r>
          </a:p>
          <a:p>
            <a:r>
              <a:rPr lang="fa-IR" dirty="0"/>
              <a:t>تعریف نیازمندی هایی برای داده های منبع</a:t>
            </a:r>
          </a:p>
          <a:p>
            <a:r>
              <a:rPr lang="fa-IR" dirty="0"/>
              <a:t>مرور محدوده پروژه</a:t>
            </a:r>
          </a:p>
          <a:p>
            <a:r>
              <a:rPr lang="fa-IR" dirty="0"/>
              <a:t>توسعه مدل منطقی داده ها</a:t>
            </a:r>
          </a:p>
          <a:p>
            <a:r>
              <a:rPr lang="fa-IR" dirty="0"/>
              <a:t>تعریف توافق نامه های ابتدایی در سطح خدمات</a:t>
            </a:r>
          </a:p>
          <a:p>
            <a:r>
              <a:rPr lang="fa-IR" dirty="0"/>
              <a:t>تهیه سند نیازمندی های برنامه کاربردی</a:t>
            </a:r>
          </a:p>
        </p:txBody>
      </p:sp>
    </p:spTree>
    <p:extLst>
      <p:ext uri="{BB962C8B-B14F-4D97-AF65-F5344CB8AC3E}">
        <p14:creationId xmlns:p14="http://schemas.microsoft.com/office/powerpoint/2010/main" val="4052146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AF9F4-86D2-4A41-AF0C-B243326DC796}"/>
              </a:ext>
            </a:extLst>
          </p:cNvPr>
          <p:cNvSpPr>
            <a:spLocks noGrp="1"/>
          </p:cNvSpPr>
          <p:nvPr>
            <p:ph type="title"/>
          </p:nvPr>
        </p:nvSpPr>
        <p:spPr/>
        <p:txBody>
          <a:bodyPr/>
          <a:lstStyle/>
          <a:p>
            <a:r>
              <a:rPr lang="fa-IR" dirty="0"/>
              <a:t>گام پنجم: تحلیل داده ها</a:t>
            </a:r>
            <a:endParaRPr lang="en-US" dirty="0"/>
          </a:p>
        </p:txBody>
      </p:sp>
      <p:sp>
        <p:nvSpPr>
          <p:cNvPr id="3" name="Content Placeholder 2">
            <a:extLst>
              <a:ext uri="{FF2B5EF4-FFF2-40B4-BE49-F238E27FC236}">
                <a16:creationId xmlns:a16="http://schemas.microsoft.com/office/drawing/2014/main" id="{C5368BBE-441B-4B25-8BCE-635AB188E46B}"/>
              </a:ext>
            </a:extLst>
          </p:cNvPr>
          <p:cNvSpPr>
            <a:spLocks noGrp="1"/>
          </p:cNvSpPr>
          <p:nvPr>
            <p:ph idx="1"/>
          </p:nvPr>
        </p:nvSpPr>
        <p:spPr>
          <a:xfrm>
            <a:off x="838200" y="1825625"/>
            <a:ext cx="10515600" cy="4351338"/>
          </a:xfrm>
        </p:spPr>
        <p:txBody>
          <a:bodyPr/>
          <a:lstStyle/>
          <a:p>
            <a:r>
              <a:rPr lang="fa-IR" dirty="0"/>
              <a:t>تحلیل منابع داده خارجی</a:t>
            </a:r>
          </a:p>
          <a:p>
            <a:r>
              <a:rPr lang="fa-IR" dirty="0"/>
              <a:t>پالایش مدل منطقی داده ها</a:t>
            </a:r>
          </a:p>
          <a:p>
            <a:r>
              <a:rPr lang="fa-IR" dirty="0"/>
              <a:t>تحلیل کیفیت داده های منبع</a:t>
            </a:r>
          </a:p>
          <a:p>
            <a:r>
              <a:rPr lang="fa-IR" dirty="0"/>
              <a:t>توسعه مدل منطقی داده ها</a:t>
            </a:r>
          </a:p>
          <a:p>
            <a:r>
              <a:rPr lang="fa-IR" dirty="0"/>
              <a:t>تدوین چگونگی پالایش داده ها</a:t>
            </a:r>
          </a:p>
        </p:txBody>
      </p:sp>
    </p:spTree>
    <p:extLst>
      <p:ext uri="{BB962C8B-B14F-4D97-AF65-F5344CB8AC3E}">
        <p14:creationId xmlns:p14="http://schemas.microsoft.com/office/powerpoint/2010/main" val="590671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F1DC4-89F0-4B6B-90F8-8AD1B4C956BC}"/>
              </a:ext>
            </a:extLst>
          </p:cNvPr>
          <p:cNvSpPr>
            <a:spLocks noGrp="1"/>
          </p:cNvSpPr>
          <p:nvPr>
            <p:ph type="title"/>
          </p:nvPr>
        </p:nvSpPr>
        <p:spPr/>
        <p:txBody>
          <a:bodyPr/>
          <a:lstStyle/>
          <a:p>
            <a:r>
              <a:rPr lang="fa-IR" dirty="0"/>
              <a:t>گام هشتم: طراحی انبار داده</a:t>
            </a:r>
            <a:endParaRPr lang="en-US" dirty="0"/>
          </a:p>
        </p:txBody>
      </p:sp>
      <p:sp>
        <p:nvSpPr>
          <p:cNvPr id="3" name="Content Placeholder 2">
            <a:extLst>
              <a:ext uri="{FF2B5EF4-FFF2-40B4-BE49-F238E27FC236}">
                <a16:creationId xmlns:a16="http://schemas.microsoft.com/office/drawing/2014/main" id="{A8FFE93B-89D2-47D5-A16B-33FE2906838E}"/>
              </a:ext>
            </a:extLst>
          </p:cNvPr>
          <p:cNvSpPr>
            <a:spLocks noGrp="1"/>
          </p:cNvSpPr>
          <p:nvPr>
            <p:ph idx="1"/>
          </p:nvPr>
        </p:nvSpPr>
        <p:spPr/>
        <p:txBody>
          <a:bodyPr/>
          <a:lstStyle/>
          <a:p>
            <a:r>
              <a:rPr lang="fa-IR" dirty="0"/>
              <a:t>مرور نیازمندی های دستیابی داده ها</a:t>
            </a:r>
          </a:p>
          <a:p>
            <a:r>
              <a:rPr lang="fa-IR" dirty="0"/>
              <a:t>تعیین نیازمندی های تلخیص و تجمیع</a:t>
            </a:r>
          </a:p>
          <a:p>
            <a:r>
              <a:rPr lang="fa-IR" dirty="0"/>
              <a:t>طراحی پایگاه داده هوش تجاری</a:t>
            </a:r>
          </a:p>
          <a:p>
            <a:r>
              <a:rPr lang="fa-IR" dirty="0"/>
              <a:t>طراحی فیزیکی پایگاه داده ها</a:t>
            </a:r>
          </a:p>
          <a:p>
            <a:r>
              <a:rPr lang="fa-IR" dirty="0"/>
              <a:t>ساخت پایگاه داده های هوش تجاری</a:t>
            </a:r>
          </a:p>
          <a:p>
            <a:r>
              <a:rPr lang="fa-IR" dirty="0"/>
              <a:t>توسعه رویه های نگهداشت پایگاه داده ها</a:t>
            </a:r>
          </a:p>
          <a:p>
            <a:r>
              <a:rPr lang="fa-IR" dirty="0"/>
              <a:t>آمادگی جهت پایش و تنظیم طراحی های پایگاه داده ها</a:t>
            </a:r>
          </a:p>
          <a:p>
            <a:r>
              <a:rPr lang="fa-IR" dirty="0"/>
              <a:t>آمادگی جهت پایش و تنظیم طراحی های پرسش</a:t>
            </a:r>
          </a:p>
        </p:txBody>
      </p:sp>
    </p:spTree>
    <p:extLst>
      <p:ext uri="{BB962C8B-B14F-4D97-AF65-F5344CB8AC3E}">
        <p14:creationId xmlns:p14="http://schemas.microsoft.com/office/powerpoint/2010/main" val="1768869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00115-F855-43C3-8BE7-160B407CDE4A}"/>
              </a:ext>
            </a:extLst>
          </p:cNvPr>
          <p:cNvSpPr>
            <a:spLocks noGrp="1"/>
          </p:cNvSpPr>
          <p:nvPr>
            <p:ph type="title"/>
          </p:nvPr>
        </p:nvSpPr>
        <p:spPr/>
        <p:txBody>
          <a:bodyPr/>
          <a:lstStyle/>
          <a:p>
            <a:r>
              <a:rPr lang="fa-IR" dirty="0"/>
              <a:t>گام نهم: استخراح/تبدیل/بارگذاری</a:t>
            </a:r>
            <a:endParaRPr lang="en-US" dirty="0"/>
          </a:p>
        </p:txBody>
      </p:sp>
      <p:sp>
        <p:nvSpPr>
          <p:cNvPr id="3" name="Content Placeholder 2">
            <a:extLst>
              <a:ext uri="{FF2B5EF4-FFF2-40B4-BE49-F238E27FC236}">
                <a16:creationId xmlns:a16="http://schemas.microsoft.com/office/drawing/2014/main" id="{1758AE24-F164-4A9D-84EA-66F761026EA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618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FD5E-8B4E-47C1-9BD2-7675E6558E5E}"/>
              </a:ext>
            </a:extLst>
          </p:cNvPr>
          <p:cNvSpPr>
            <a:spLocks noGrp="1"/>
          </p:cNvSpPr>
          <p:nvPr>
            <p:ph type="title"/>
          </p:nvPr>
        </p:nvSpPr>
        <p:spPr/>
        <p:txBody>
          <a:bodyPr/>
          <a:lstStyle/>
          <a:p>
            <a:r>
              <a:rPr lang="fa-IR" dirty="0"/>
              <a:t>گام دوازدهم: توسعه برنامه کاربردی</a:t>
            </a:r>
            <a:endParaRPr lang="en-US" dirty="0"/>
          </a:p>
        </p:txBody>
      </p:sp>
      <p:sp>
        <p:nvSpPr>
          <p:cNvPr id="3" name="Content Placeholder 2">
            <a:extLst>
              <a:ext uri="{FF2B5EF4-FFF2-40B4-BE49-F238E27FC236}">
                <a16:creationId xmlns:a16="http://schemas.microsoft.com/office/drawing/2014/main" id="{514F7897-D9AE-417B-920A-687BA7FCD9F8}"/>
              </a:ext>
            </a:extLst>
          </p:cNvPr>
          <p:cNvSpPr>
            <a:spLocks noGrp="1"/>
          </p:cNvSpPr>
          <p:nvPr>
            <p:ph idx="1"/>
          </p:nvPr>
        </p:nvSpPr>
        <p:spPr/>
        <p:txBody>
          <a:bodyPr/>
          <a:lstStyle/>
          <a:p>
            <a:r>
              <a:rPr lang="fa-IR" dirty="0"/>
              <a:t>تعیین نیازمندی های نهایی پروژه</a:t>
            </a:r>
          </a:p>
          <a:p>
            <a:r>
              <a:rPr lang="fa-IR" dirty="0"/>
              <a:t>طراحی برنامه کاربردی</a:t>
            </a:r>
          </a:p>
          <a:p>
            <a:r>
              <a:rPr lang="fa-IR" dirty="0"/>
              <a:t>ساخت و آزمون ماجول های برنامه های کاربردی</a:t>
            </a:r>
          </a:p>
          <a:p>
            <a:r>
              <a:rPr lang="fa-IR" dirty="0"/>
              <a:t>آزمون برنامه های کاربردی</a:t>
            </a:r>
          </a:p>
          <a:p>
            <a:r>
              <a:rPr lang="fa-IR" dirty="0"/>
              <a:t>آمادگی جهت آموزش دستیابی و تحلیل داده ها</a:t>
            </a:r>
            <a:endParaRPr lang="en-US" dirty="0"/>
          </a:p>
        </p:txBody>
      </p:sp>
    </p:spTree>
    <p:extLst>
      <p:ext uri="{BB962C8B-B14F-4D97-AF65-F5344CB8AC3E}">
        <p14:creationId xmlns:p14="http://schemas.microsoft.com/office/powerpoint/2010/main" val="2201813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8C9F4-50C5-474A-89D2-31783DA6D900}"/>
              </a:ext>
            </a:extLst>
          </p:cNvPr>
          <p:cNvSpPr>
            <a:spLocks noGrp="1"/>
          </p:cNvSpPr>
          <p:nvPr>
            <p:ph type="title"/>
          </p:nvPr>
        </p:nvSpPr>
        <p:spPr/>
        <p:txBody>
          <a:bodyPr/>
          <a:lstStyle/>
          <a:p>
            <a:r>
              <a:rPr lang="fa-IR" dirty="0"/>
              <a:t>گام اول: تشخیص مورد کسب و کار</a:t>
            </a:r>
            <a:endParaRPr lang="en-US" dirty="0"/>
          </a:p>
        </p:txBody>
      </p:sp>
      <p:sp>
        <p:nvSpPr>
          <p:cNvPr id="3" name="Content Placeholder 2">
            <a:extLst>
              <a:ext uri="{FF2B5EF4-FFF2-40B4-BE49-F238E27FC236}">
                <a16:creationId xmlns:a16="http://schemas.microsoft.com/office/drawing/2014/main" id="{1C25CC6D-7FDE-45C8-B20C-1C14E671E929}"/>
              </a:ext>
            </a:extLst>
          </p:cNvPr>
          <p:cNvSpPr>
            <a:spLocks noGrp="1"/>
          </p:cNvSpPr>
          <p:nvPr>
            <p:ph idx="1"/>
          </p:nvPr>
        </p:nvSpPr>
        <p:spPr/>
        <p:txBody>
          <a:bodyPr>
            <a:normAutofit/>
          </a:bodyPr>
          <a:lstStyle/>
          <a:p>
            <a:pPr algn="r" rtl="1"/>
            <a:endParaRPr lang="fa-IR" dirty="0"/>
          </a:p>
        </p:txBody>
      </p:sp>
    </p:spTree>
    <p:extLst>
      <p:ext uri="{BB962C8B-B14F-4D97-AF65-F5344CB8AC3E}">
        <p14:creationId xmlns:p14="http://schemas.microsoft.com/office/powerpoint/2010/main" val="2875837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B50A9-0B24-4816-9F09-F654B5B74D3C}"/>
              </a:ext>
            </a:extLst>
          </p:cNvPr>
          <p:cNvSpPr>
            <a:spLocks noGrp="1"/>
          </p:cNvSpPr>
          <p:nvPr>
            <p:ph type="title"/>
          </p:nvPr>
        </p:nvSpPr>
        <p:spPr/>
        <p:txBody>
          <a:bodyPr/>
          <a:lstStyle/>
          <a:p>
            <a:r>
              <a:rPr lang="fa-IR" dirty="0">
                <a:cs typeface="B Titr" panose="00000700000000000000" pitchFamily="2" charset="-78"/>
              </a:rPr>
              <a:t>گام شانزدهم: ارزشیابی نسخه</a:t>
            </a:r>
            <a:endParaRPr lang="en-US" dirty="0">
              <a:cs typeface="B Titr" panose="00000700000000000000" pitchFamily="2" charset="-78"/>
            </a:endParaRPr>
          </a:p>
        </p:txBody>
      </p:sp>
      <p:sp>
        <p:nvSpPr>
          <p:cNvPr id="3" name="Content Placeholder 2">
            <a:extLst>
              <a:ext uri="{FF2B5EF4-FFF2-40B4-BE49-F238E27FC236}">
                <a16:creationId xmlns:a16="http://schemas.microsoft.com/office/drawing/2014/main" id="{A64E8207-0DD0-481B-B277-85DA4E4A84FC}"/>
              </a:ext>
            </a:extLst>
          </p:cNvPr>
          <p:cNvSpPr>
            <a:spLocks noGrp="1"/>
          </p:cNvSpPr>
          <p:nvPr>
            <p:ph idx="1"/>
          </p:nvPr>
        </p:nvSpPr>
        <p:spPr/>
        <p:txBody>
          <a:bodyPr/>
          <a:lstStyle/>
          <a:p>
            <a:pPr algn="r" rtl="1"/>
            <a:endParaRPr lang="en-US" dirty="0"/>
          </a:p>
        </p:txBody>
      </p:sp>
    </p:spTree>
    <p:extLst>
      <p:ext uri="{BB962C8B-B14F-4D97-AF65-F5344CB8AC3E}">
        <p14:creationId xmlns:p14="http://schemas.microsoft.com/office/powerpoint/2010/main" val="4246374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B50A9-0B24-4816-9F09-F654B5B74D3C}"/>
              </a:ext>
            </a:extLst>
          </p:cNvPr>
          <p:cNvSpPr>
            <a:spLocks noGrp="1"/>
          </p:cNvSpPr>
          <p:nvPr>
            <p:ph type="title"/>
          </p:nvPr>
        </p:nvSpPr>
        <p:spPr/>
        <p:txBody>
          <a:bodyPr/>
          <a:lstStyle/>
          <a:p>
            <a:r>
              <a:rPr lang="fa-IR" dirty="0">
                <a:cs typeface="B Titr" panose="00000700000000000000" pitchFamily="2" charset="-78"/>
              </a:rPr>
              <a:t>مثال کاربردی از هوش تجاری</a:t>
            </a:r>
            <a:endParaRPr lang="en-US" dirty="0">
              <a:cs typeface="B Titr" panose="00000700000000000000" pitchFamily="2" charset="-78"/>
            </a:endParaRPr>
          </a:p>
        </p:txBody>
      </p:sp>
      <p:sp>
        <p:nvSpPr>
          <p:cNvPr id="3" name="Content Placeholder 2">
            <a:extLst>
              <a:ext uri="{FF2B5EF4-FFF2-40B4-BE49-F238E27FC236}">
                <a16:creationId xmlns:a16="http://schemas.microsoft.com/office/drawing/2014/main" id="{A64E8207-0DD0-481B-B277-85DA4E4A84FC}"/>
              </a:ext>
            </a:extLst>
          </p:cNvPr>
          <p:cNvSpPr>
            <a:spLocks noGrp="1"/>
          </p:cNvSpPr>
          <p:nvPr>
            <p:ph idx="1"/>
          </p:nvPr>
        </p:nvSpPr>
        <p:spPr/>
        <p:txBody>
          <a:bodyPr/>
          <a:lstStyle/>
          <a:p>
            <a:pPr algn="r" rtl="1"/>
            <a:r>
              <a:rPr lang="fa-IR" dirty="0"/>
              <a:t>شرکت سیسکو</a:t>
            </a:r>
            <a:endParaRPr lang="en-US" dirty="0"/>
          </a:p>
        </p:txBody>
      </p:sp>
    </p:spTree>
    <p:extLst>
      <p:ext uri="{BB962C8B-B14F-4D97-AF65-F5344CB8AC3E}">
        <p14:creationId xmlns:p14="http://schemas.microsoft.com/office/powerpoint/2010/main" val="1200110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B50A9-0B24-4816-9F09-F654B5B74D3C}"/>
              </a:ext>
            </a:extLst>
          </p:cNvPr>
          <p:cNvSpPr>
            <a:spLocks noGrp="1"/>
          </p:cNvSpPr>
          <p:nvPr>
            <p:ph type="title"/>
          </p:nvPr>
        </p:nvSpPr>
        <p:spPr/>
        <p:txBody>
          <a:bodyPr/>
          <a:lstStyle/>
          <a:p>
            <a:r>
              <a:rPr lang="fa-IR" dirty="0">
                <a:cs typeface="B Titr" panose="00000700000000000000" pitchFamily="2" charset="-78"/>
              </a:rPr>
              <a:t>مثال کاربردی از هوش تجاری</a:t>
            </a:r>
            <a:endParaRPr lang="en-US" dirty="0">
              <a:cs typeface="B Titr" panose="00000700000000000000" pitchFamily="2" charset="-78"/>
            </a:endParaRPr>
          </a:p>
        </p:txBody>
      </p:sp>
      <p:sp>
        <p:nvSpPr>
          <p:cNvPr id="3" name="Content Placeholder 2">
            <a:extLst>
              <a:ext uri="{FF2B5EF4-FFF2-40B4-BE49-F238E27FC236}">
                <a16:creationId xmlns:a16="http://schemas.microsoft.com/office/drawing/2014/main" id="{A64E8207-0DD0-481B-B277-85DA4E4A84FC}"/>
              </a:ext>
            </a:extLst>
          </p:cNvPr>
          <p:cNvSpPr>
            <a:spLocks noGrp="1"/>
          </p:cNvSpPr>
          <p:nvPr>
            <p:ph idx="1"/>
          </p:nvPr>
        </p:nvSpPr>
        <p:spPr/>
        <p:txBody>
          <a:bodyPr/>
          <a:lstStyle/>
          <a:p>
            <a:pPr algn="r" rtl="1"/>
            <a:r>
              <a:rPr lang="fa-IR" dirty="0"/>
              <a:t>شرکت </a:t>
            </a:r>
            <a:r>
              <a:rPr lang="en-US" dirty="0"/>
              <a:t>BNSF</a:t>
            </a:r>
          </a:p>
        </p:txBody>
      </p:sp>
    </p:spTree>
    <p:extLst>
      <p:ext uri="{BB962C8B-B14F-4D97-AF65-F5344CB8AC3E}">
        <p14:creationId xmlns:p14="http://schemas.microsoft.com/office/powerpoint/2010/main" val="3673790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B50A9-0B24-4816-9F09-F654B5B74D3C}"/>
              </a:ext>
            </a:extLst>
          </p:cNvPr>
          <p:cNvSpPr>
            <a:spLocks noGrp="1"/>
          </p:cNvSpPr>
          <p:nvPr>
            <p:ph type="title"/>
          </p:nvPr>
        </p:nvSpPr>
        <p:spPr/>
        <p:txBody>
          <a:bodyPr/>
          <a:lstStyle/>
          <a:p>
            <a:r>
              <a:rPr lang="fa-IR" dirty="0">
                <a:cs typeface="B Titr" panose="00000700000000000000" pitchFamily="2" charset="-78"/>
              </a:rPr>
              <a:t>مثال کاربردی از هوش تجاری</a:t>
            </a:r>
            <a:endParaRPr lang="en-US" dirty="0">
              <a:cs typeface="B Titr" panose="00000700000000000000" pitchFamily="2" charset="-78"/>
            </a:endParaRPr>
          </a:p>
        </p:txBody>
      </p:sp>
      <p:sp>
        <p:nvSpPr>
          <p:cNvPr id="3" name="Content Placeholder 2">
            <a:extLst>
              <a:ext uri="{FF2B5EF4-FFF2-40B4-BE49-F238E27FC236}">
                <a16:creationId xmlns:a16="http://schemas.microsoft.com/office/drawing/2014/main" id="{A64E8207-0DD0-481B-B277-85DA4E4A84FC}"/>
              </a:ext>
            </a:extLst>
          </p:cNvPr>
          <p:cNvSpPr>
            <a:spLocks noGrp="1"/>
          </p:cNvSpPr>
          <p:nvPr>
            <p:ph idx="1"/>
          </p:nvPr>
        </p:nvSpPr>
        <p:spPr/>
        <p:txBody>
          <a:bodyPr/>
          <a:lstStyle/>
          <a:p>
            <a:pPr algn="r" rtl="1"/>
            <a:r>
              <a:rPr lang="fa-IR" dirty="0"/>
              <a:t>کارخانه بن وجری</a:t>
            </a:r>
            <a:endParaRPr lang="en-US" dirty="0"/>
          </a:p>
        </p:txBody>
      </p:sp>
    </p:spTree>
    <p:extLst>
      <p:ext uri="{BB962C8B-B14F-4D97-AF65-F5344CB8AC3E}">
        <p14:creationId xmlns:p14="http://schemas.microsoft.com/office/powerpoint/2010/main" val="1313436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8C9F4-50C5-474A-89D2-31783DA6D900}"/>
              </a:ext>
            </a:extLst>
          </p:cNvPr>
          <p:cNvSpPr>
            <a:spLocks noGrp="1"/>
          </p:cNvSpPr>
          <p:nvPr>
            <p:ph type="title"/>
          </p:nvPr>
        </p:nvSpPr>
        <p:spPr/>
        <p:txBody>
          <a:bodyPr/>
          <a:lstStyle/>
          <a:p>
            <a:r>
              <a:rPr lang="fa-IR" dirty="0"/>
              <a:t>گام اول: تشخیص مورد کسب و کار</a:t>
            </a:r>
            <a:endParaRPr lang="en-US" dirty="0"/>
          </a:p>
        </p:txBody>
      </p:sp>
      <p:sp>
        <p:nvSpPr>
          <p:cNvPr id="3" name="Content Placeholder 2">
            <a:extLst>
              <a:ext uri="{FF2B5EF4-FFF2-40B4-BE49-F238E27FC236}">
                <a16:creationId xmlns:a16="http://schemas.microsoft.com/office/drawing/2014/main" id="{1C25CC6D-7FDE-45C8-B20C-1C14E671E929}"/>
              </a:ext>
            </a:extLst>
          </p:cNvPr>
          <p:cNvSpPr>
            <a:spLocks noGrp="1"/>
          </p:cNvSpPr>
          <p:nvPr>
            <p:ph idx="1"/>
          </p:nvPr>
        </p:nvSpPr>
        <p:spPr/>
        <p:txBody>
          <a:bodyPr>
            <a:normAutofit/>
          </a:bodyPr>
          <a:lstStyle/>
          <a:p>
            <a:pPr algn="r" rtl="1"/>
            <a:r>
              <a:rPr lang="fa-IR" dirty="0"/>
              <a:t>تعیین نیازهای کسب و کار</a:t>
            </a:r>
          </a:p>
        </p:txBody>
      </p:sp>
    </p:spTree>
    <p:extLst>
      <p:ext uri="{BB962C8B-B14F-4D97-AF65-F5344CB8AC3E}">
        <p14:creationId xmlns:p14="http://schemas.microsoft.com/office/powerpoint/2010/main" val="719246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8C9F4-50C5-474A-89D2-31783DA6D900}"/>
              </a:ext>
            </a:extLst>
          </p:cNvPr>
          <p:cNvSpPr>
            <a:spLocks noGrp="1"/>
          </p:cNvSpPr>
          <p:nvPr>
            <p:ph type="title"/>
          </p:nvPr>
        </p:nvSpPr>
        <p:spPr/>
        <p:txBody>
          <a:bodyPr/>
          <a:lstStyle/>
          <a:p>
            <a:r>
              <a:rPr lang="fa-IR" dirty="0"/>
              <a:t>گام اول: تشخیص مورد کسب و کار</a:t>
            </a:r>
            <a:endParaRPr lang="en-US" dirty="0"/>
          </a:p>
        </p:txBody>
      </p:sp>
      <p:sp>
        <p:nvSpPr>
          <p:cNvPr id="3" name="Content Placeholder 2">
            <a:extLst>
              <a:ext uri="{FF2B5EF4-FFF2-40B4-BE49-F238E27FC236}">
                <a16:creationId xmlns:a16="http://schemas.microsoft.com/office/drawing/2014/main" id="{1C25CC6D-7FDE-45C8-B20C-1C14E671E929}"/>
              </a:ext>
            </a:extLst>
          </p:cNvPr>
          <p:cNvSpPr>
            <a:spLocks noGrp="1"/>
          </p:cNvSpPr>
          <p:nvPr>
            <p:ph idx="1"/>
          </p:nvPr>
        </p:nvSpPr>
        <p:spPr/>
        <p:txBody>
          <a:bodyPr>
            <a:normAutofit/>
          </a:bodyPr>
          <a:lstStyle/>
          <a:p>
            <a:pPr algn="r" rtl="1"/>
            <a:r>
              <a:rPr lang="fa-IR" dirty="0"/>
              <a:t>تعیین نیازهای کسب و کار</a:t>
            </a:r>
          </a:p>
          <a:p>
            <a:pPr algn="r" rtl="1"/>
            <a:r>
              <a:rPr lang="fa-IR" dirty="0"/>
              <a:t>ارزیابی سیستم‌های تصمیم‌گیری کنونی</a:t>
            </a:r>
          </a:p>
        </p:txBody>
      </p:sp>
    </p:spTree>
    <p:extLst>
      <p:ext uri="{BB962C8B-B14F-4D97-AF65-F5344CB8AC3E}">
        <p14:creationId xmlns:p14="http://schemas.microsoft.com/office/powerpoint/2010/main" val="619245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8C9F4-50C5-474A-89D2-31783DA6D900}"/>
              </a:ext>
            </a:extLst>
          </p:cNvPr>
          <p:cNvSpPr>
            <a:spLocks noGrp="1"/>
          </p:cNvSpPr>
          <p:nvPr>
            <p:ph type="title"/>
          </p:nvPr>
        </p:nvSpPr>
        <p:spPr/>
        <p:txBody>
          <a:bodyPr/>
          <a:lstStyle/>
          <a:p>
            <a:r>
              <a:rPr lang="fa-IR" dirty="0"/>
              <a:t>گام اول: تشخیص مورد کسب و کار</a:t>
            </a:r>
            <a:endParaRPr lang="en-US" dirty="0"/>
          </a:p>
        </p:txBody>
      </p:sp>
      <p:sp>
        <p:nvSpPr>
          <p:cNvPr id="3" name="Content Placeholder 2">
            <a:extLst>
              <a:ext uri="{FF2B5EF4-FFF2-40B4-BE49-F238E27FC236}">
                <a16:creationId xmlns:a16="http://schemas.microsoft.com/office/drawing/2014/main" id="{1C25CC6D-7FDE-45C8-B20C-1C14E671E929}"/>
              </a:ext>
            </a:extLst>
          </p:cNvPr>
          <p:cNvSpPr>
            <a:spLocks noGrp="1"/>
          </p:cNvSpPr>
          <p:nvPr>
            <p:ph idx="1"/>
          </p:nvPr>
        </p:nvSpPr>
        <p:spPr/>
        <p:txBody>
          <a:bodyPr>
            <a:normAutofit/>
          </a:bodyPr>
          <a:lstStyle/>
          <a:p>
            <a:pPr algn="r" rtl="1"/>
            <a:r>
              <a:rPr lang="fa-IR" dirty="0"/>
              <a:t>تعیین نیازهای کسب و کار</a:t>
            </a:r>
          </a:p>
          <a:p>
            <a:pPr algn="r" rtl="1"/>
            <a:r>
              <a:rPr lang="fa-IR" dirty="0"/>
              <a:t>ارزیابی سیستم‌های تصمیم‌گیری کنونی</a:t>
            </a:r>
          </a:p>
          <a:p>
            <a:pPr algn="r" rtl="1"/>
            <a:r>
              <a:rPr lang="fa-IR" dirty="0"/>
              <a:t>ارزیابی رویه‌ها و منابع اطلاعاتی</a:t>
            </a:r>
          </a:p>
        </p:txBody>
      </p:sp>
    </p:spTree>
    <p:extLst>
      <p:ext uri="{BB962C8B-B14F-4D97-AF65-F5344CB8AC3E}">
        <p14:creationId xmlns:p14="http://schemas.microsoft.com/office/powerpoint/2010/main" val="1657102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8C9F4-50C5-474A-89D2-31783DA6D900}"/>
              </a:ext>
            </a:extLst>
          </p:cNvPr>
          <p:cNvSpPr>
            <a:spLocks noGrp="1"/>
          </p:cNvSpPr>
          <p:nvPr>
            <p:ph type="title"/>
          </p:nvPr>
        </p:nvSpPr>
        <p:spPr/>
        <p:txBody>
          <a:bodyPr/>
          <a:lstStyle/>
          <a:p>
            <a:r>
              <a:rPr lang="fa-IR" dirty="0"/>
              <a:t>گام اول: تشخیص مورد کسب و کار</a:t>
            </a:r>
            <a:endParaRPr lang="en-US" dirty="0"/>
          </a:p>
        </p:txBody>
      </p:sp>
      <p:sp>
        <p:nvSpPr>
          <p:cNvPr id="3" name="Content Placeholder 2">
            <a:extLst>
              <a:ext uri="{FF2B5EF4-FFF2-40B4-BE49-F238E27FC236}">
                <a16:creationId xmlns:a16="http://schemas.microsoft.com/office/drawing/2014/main" id="{1C25CC6D-7FDE-45C8-B20C-1C14E671E929}"/>
              </a:ext>
            </a:extLst>
          </p:cNvPr>
          <p:cNvSpPr>
            <a:spLocks noGrp="1"/>
          </p:cNvSpPr>
          <p:nvPr>
            <p:ph idx="1"/>
          </p:nvPr>
        </p:nvSpPr>
        <p:spPr/>
        <p:txBody>
          <a:bodyPr>
            <a:normAutofit/>
          </a:bodyPr>
          <a:lstStyle/>
          <a:p>
            <a:pPr algn="r" rtl="1"/>
            <a:r>
              <a:rPr lang="fa-IR" dirty="0"/>
              <a:t>تعیین نیازهای کسب و کار</a:t>
            </a:r>
          </a:p>
          <a:p>
            <a:pPr algn="r" rtl="1"/>
            <a:r>
              <a:rPr lang="fa-IR" dirty="0"/>
              <a:t>ارزیابی سیستم‌های تصمیم‌گیری کنونی</a:t>
            </a:r>
          </a:p>
          <a:p>
            <a:pPr algn="r" rtl="1"/>
            <a:r>
              <a:rPr lang="fa-IR" dirty="0"/>
              <a:t>ارزیابی رویه‌ها و منابع اطلاعاتی</a:t>
            </a:r>
          </a:p>
          <a:p>
            <a:pPr algn="r" rtl="1"/>
            <a:r>
              <a:rPr lang="fa-IR" dirty="0"/>
              <a:t>ارزیابی رقیبان</a:t>
            </a:r>
          </a:p>
        </p:txBody>
      </p:sp>
    </p:spTree>
    <p:extLst>
      <p:ext uri="{BB962C8B-B14F-4D97-AF65-F5344CB8AC3E}">
        <p14:creationId xmlns:p14="http://schemas.microsoft.com/office/powerpoint/2010/main" val="3476511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8C9F4-50C5-474A-89D2-31783DA6D900}"/>
              </a:ext>
            </a:extLst>
          </p:cNvPr>
          <p:cNvSpPr>
            <a:spLocks noGrp="1"/>
          </p:cNvSpPr>
          <p:nvPr>
            <p:ph type="title"/>
          </p:nvPr>
        </p:nvSpPr>
        <p:spPr/>
        <p:txBody>
          <a:bodyPr/>
          <a:lstStyle/>
          <a:p>
            <a:r>
              <a:rPr lang="fa-IR" dirty="0"/>
              <a:t>گام اول: تشخیص مورد کسب و کار</a:t>
            </a:r>
            <a:endParaRPr lang="en-US" dirty="0"/>
          </a:p>
        </p:txBody>
      </p:sp>
      <p:sp>
        <p:nvSpPr>
          <p:cNvPr id="3" name="Content Placeholder 2">
            <a:extLst>
              <a:ext uri="{FF2B5EF4-FFF2-40B4-BE49-F238E27FC236}">
                <a16:creationId xmlns:a16="http://schemas.microsoft.com/office/drawing/2014/main" id="{1C25CC6D-7FDE-45C8-B20C-1C14E671E929}"/>
              </a:ext>
            </a:extLst>
          </p:cNvPr>
          <p:cNvSpPr>
            <a:spLocks noGrp="1"/>
          </p:cNvSpPr>
          <p:nvPr>
            <p:ph idx="1"/>
          </p:nvPr>
        </p:nvSpPr>
        <p:spPr/>
        <p:txBody>
          <a:bodyPr>
            <a:normAutofit/>
          </a:bodyPr>
          <a:lstStyle/>
          <a:p>
            <a:pPr algn="r" rtl="1"/>
            <a:r>
              <a:rPr lang="fa-IR" dirty="0"/>
              <a:t>تعیین نیازهای کسب و کار</a:t>
            </a:r>
          </a:p>
          <a:p>
            <a:pPr algn="r" rtl="1"/>
            <a:r>
              <a:rPr lang="fa-IR" dirty="0"/>
              <a:t>ارزیابی سیستم‌های تصمیم‌گیری کنونی</a:t>
            </a:r>
          </a:p>
          <a:p>
            <a:pPr algn="r" rtl="1"/>
            <a:r>
              <a:rPr lang="fa-IR" dirty="0"/>
              <a:t>ارزیابی رویه‌ها و منابع اطلاعاتی</a:t>
            </a:r>
          </a:p>
          <a:p>
            <a:pPr algn="r" rtl="1"/>
            <a:r>
              <a:rPr lang="fa-IR" dirty="0"/>
              <a:t>ارزیابی رقیبان</a:t>
            </a:r>
          </a:p>
          <a:p>
            <a:pPr algn="r" rtl="1"/>
            <a:r>
              <a:rPr lang="fa-IR" dirty="0"/>
              <a:t>تعیین اهداف عینی برای انجام پروژه هوش تجاری</a:t>
            </a:r>
          </a:p>
        </p:txBody>
      </p:sp>
    </p:spTree>
    <p:extLst>
      <p:ext uri="{BB962C8B-B14F-4D97-AF65-F5344CB8AC3E}">
        <p14:creationId xmlns:p14="http://schemas.microsoft.com/office/powerpoint/2010/main" val="4159437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8C9F4-50C5-474A-89D2-31783DA6D900}"/>
              </a:ext>
            </a:extLst>
          </p:cNvPr>
          <p:cNvSpPr>
            <a:spLocks noGrp="1"/>
          </p:cNvSpPr>
          <p:nvPr>
            <p:ph type="title"/>
          </p:nvPr>
        </p:nvSpPr>
        <p:spPr/>
        <p:txBody>
          <a:bodyPr/>
          <a:lstStyle/>
          <a:p>
            <a:r>
              <a:rPr lang="fa-IR" dirty="0"/>
              <a:t>گام اول: تشخیص مورد کسب و کار</a:t>
            </a:r>
            <a:endParaRPr lang="en-US" dirty="0"/>
          </a:p>
        </p:txBody>
      </p:sp>
      <p:sp>
        <p:nvSpPr>
          <p:cNvPr id="3" name="Content Placeholder 2">
            <a:extLst>
              <a:ext uri="{FF2B5EF4-FFF2-40B4-BE49-F238E27FC236}">
                <a16:creationId xmlns:a16="http://schemas.microsoft.com/office/drawing/2014/main" id="{1C25CC6D-7FDE-45C8-B20C-1C14E671E929}"/>
              </a:ext>
            </a:extLst>
          </p:cNvPr>
          <p:cNvSpPr>
            <a:spLocks noGrp="1"/>
          </p:cNvSpPr>
          <p:nvPr>
            <p:ph idx="1"/>
          </p:nvPr>
        </p:nvSpPr>
        <p:spPr/>
        <p:txBody>
          <a:bodyPr>
            <a:normAutofit/>
          </a:bodyPr>
          <a:lstStyle/>
          <a:p>
            <a:pPr algn="r" rtl="1"/>
            <a:r>
              <a:rPr lang="fa-IR" dirty="0"/>
              <a:t>تعیین نیازهای کسب و کار</a:t>
            </a:r>
          </a:p>
          <a:p>
            <a:pPr algn="r" rtl="1"/>
            <a:r>
              <a:rPr lang="fa-IR" dirty="0"/>
              <a:t>ارزیابی سیستم‌های تصمیم‌گیری کنونی</a:t>
            </a:r>
          </a:p>
          <a:p>
            <a:pPr algn="r" rtl="1"/>
            <a:r>
              <a:rPr lang="fa-IR" dirty="0"/>
              <a:t>ارزیابی رویه‌ها و منابع اطلاعاتی</a:t>
            </a:r>
          </a:p>
          <a:p>
            <a:pPr algn="r" rtl="1"/>
            <a:r>
              <a:rPr lang="fa-IR" dirty="0"/>
              <a:t>ارزیابی رقیبان</a:t>
            </a:r>
          </a:p>
          <a:p>
            <a:pPr algn="r" rtl="1"/>
            <a:r>
              <a:rPr lang="fa-IR" dirty="0"/>
              <a:t>تعیین اهداف عینی برای انجام پروژه هوش تجاری</a:t>
            </a:r>
          </a:p>
          <a:p>
            <a:pPr algn="r" rtl="1"/>
            <a:r>
              <a:rPr lang="fa-IR" dirty="0"/>
              <a:t>پیشنهاد راه حل هوش تجاری</a:t>
            </a:r>
          </a:p>
        </p:txBody>
      </p:sp>
    </p:spTree>
    <p:extLst>
      <p:ext uri="{BB962C8B-B14F-4D97-AF65-F5344CB8AC3E}">
        <p14:creationId xmlns:p14="http://schemas.microsoft.com/office/powerpoint/2010/main" val="4190240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8C9F4-50C5-474A-89D2-31783DA6D900}"/>
              </a:ext>
            </a:extLst>
          </p:cNvPr>
          <p:cNvSpPr>
            <a:spLocks noGrp="1"/>
          </p:cNvSpPr>
          <p:nvPr>
            <p:ph type="title"/>
          </p:nvPr>
        </p:nvSpPr>
        <p:spPr/>
        <p:txBody>
          <a:bodyPr/>
          <a:lstStyle/>
          <a:p>
            <a:r>
              <a:rPr lang="fa-IR" dirty="0"/>
              <a:t>گام اول: تشخیص مورد کسب و کار</a:t>
            </a:r>
            <a:endParaRPr lang="en-US" dirty="0"/>
          </a:p>
        </p:txBody>
      </p:sp>
      <p:sp>
        <p:nvSpPr>
          <p:cNvPr id="3" name="Content Placeholder 2">
            <a:extLst>
              <a:ext uri="{FF2B5EF4-FFF2-40B4-BE49-F238E27FC236}">
                <a16:creationId xmlns:a16="http://schemas.microsoft.com/office/drawing/2014/main" id="{1C25CC6D-7FDE-45C8-B20C-1C14E671E929}"/>
              </a:ext>
            </a:extLst>
          </p:cNvPr>
          <p:cNvSpPr>
            <a:spLocks noGrp="1"/>
          </p:cNvSpPr>
          <p:nvPr>
            <p:ph idx="1"/>
          </p:nvPr>
        </p:nvSpPr>
        <p:spPr/>
        <p:txBody>
          <a:bodyPr>
            <a:normAutofit/>
          </a:bodyPr>
          <a:lstStyle/>
          <a:p>
            <a:pPr algn="r" rtl="1"/>
            <a:r>
              <a:rPr lang="fa-IR" dirty="0"/>
              <a:t>تعیین نیازهای کسب و کار</a:t>
            </a:r>
          </a:p>
          <a:p>
            <a:pPr algn="r" rtl="1"/>
            <a:r>
              <a:rPr lang="fa-IR" dirty="0"/>
              <a:t>ارزیابی سیستم‌های تصمیم‌گیری کنونی</a:t>
            </a:r>
          </a:p>
          <a:p>
            <a:pPr algn="r" rtl="1"/>
            <a:r>
              <a:rPr lang="fa-IR" dirty="0"/>
              <a:t>ارزیابی رویه‌ها و منابع اطلاعاتی</a:t>
            </a:r>
          </a:p>
          <a:p>
            <a:pPr algn="r" rtl="1"/>
            <a:r>
              <a:rPr lang="fa-IR" dirty="0"/>
              <a:t>ارزیابی رقیبان</a:t>
            </a:r>
          </a:p>
          <a:p>
            <a:pPr algn="r" rtl="1"/>
            <a:r>
              <a:rPr lang="fa-IR" dirty="0"/>
              <a:t>تعیین اهداف عینی برای انجام پروژه هوش تجاری</a:t>
            </a:r>
          </a:p>
          <a:p>
            <a:pPr algn="r" rtl="1"/>
            <a:r>
              <a:rPr lang="fa-IR" dirty="0"/>
              <a:t>پیشنهاد راه حل هوش تجاری</a:t>
            </a:r>
          </a:p>
          <a:p>
            <a:pPr algn="r" rtl="1"/>
            <a:r>
              <a:rPr lang="fa-IR" dirty="0"/>
              <a:t>اجرای تحلیل هزینه-سود</a:t>
            </a:r>
          </a:p>
        </p:txBody>
      </p:sp>
    </p:spTree>
    <p:extLst>
      <p:ext uri="{BB962C8B-B14F-4D97-AF65-F5344CB8AC3E}">
        <p14:creationId xmlns:p14="http://schemas.microsoft.com/office/powerpoint/2010/main" val="3977600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1692</Words>
  <Application>Microsoft Office PowerPoint</Application>
  <PresentationFormat>Widescreen</PresentationFormat>
  <Paragraphs>188</Paragraphs>
  <Slides>23</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نقشه راه پروژه های هوش تجاری</vt:lpstr>
      <vt:lpstr>گام اول: تشخیص مورد کسب و کار</vt:lpstr>
      <vt:lpstr>گام اول: تشخیص مورد کسب و کار</vt:lpstr>
      <vt:lpstr>گام اول: تشخیص مورد کسب و کار</vt:lpstr>
      <vt:lpstr>گام اول: تشخیص مورد کسب و کار</vt:lpstr>
      <vt:lpstr>گام اول: تشخیص مورد کسب و کار</vt:lpstr>
      <vt:lpstr>گام اول: تشخیص مورد کسب و کار</vt:lpstr>
      <vt:lpstr>گام اول: تشخیص مورد کسب و کار</vt:lpstr>
      <vt:lpstr>گام اول: تشخیص مورد کسب و کار</vt:lpstr>
      <vt:lpstr>گام اول: تشخیص مورد کسب و کار</vt:lpstr>
      <vt:lpstr>گام اول: تشخیص مورد کسب و کار</vt:lpstr>
      <vt:lpstr>گام اول: تشخیص مورد کسب و کار</vt:lpstr>
      <vt:lpstr>گام دوم: ارزشیابی زیرساختار سازمان</vt:lpstr>
      <vt:lpstr>گام سوم: برنامه ریزی پروژه</vt:lpstr>
      <vt:lpstr>گام چهارم: معرفی نیازمندی های پروژه</vt:lpstr>
      <vt:lpstr>گام پنجم: تحلیل داده ها</vt:lpstr>
      <vt:lpstr>گام هشتم: طراحی انبار داده</vt:lpstr>
      <vt:lpstr>گام نهم: استخراح/تبدیل/بارگذاری</vt:lpstr>
      <vt:lpstr>گام دوازدهم: توسعه برنامه کاربردی</vt:lpstr>
      <vt:lpstr>گام شانزدهم: ارزشیابی نسخه</vt:lpstr>
      <vt:lpstr>مثال کاربردی از هوش تجاری</vt:lpstr>
      <vt:lpstr>مثال کاربردی از هوش تجاری</vt:lpstr>
      <vt:lpstr>مثال کاربردی از هوش تجاری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tayebe ghanbari</dc:creator>
  <cp:lastModifiedBy>tayebe ghanbari</cp:lastModifiedBy>
  <cp:revision>69</cp:revision>
  <dcterms:created xsi:type="dcterms:W3CDTF">2019-04-24T05:06:14Z</dcterms:created>
  <dcterms:modified xsi:type="dcterms:W3CDTF">2019-04-26T18:03:54Z</dcterms:modified>
</cp:coreProperties>
</file>