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80" r:id="rId3"/>
    <p:sldId id="264" r:id="rId4"/>
    <p:sldId id="267" r:id="rId5"/>
    <p:sldId id="278" r:id="rId6"/>
    <p:sldId id="279" r:id="rId7"/>
    <p:sldId id="266" r:id="rId8"/>
    <p:sldId id="268" r:id="rId9"/>
    <p:sldId id="271" r:id="rId10"/>
    <p:sldId id="270" r:id="rId11"/>
    <p:sldId id="269" r:id="rId12"/>
    <p:sldId id="265" r:id="rId13"/>
    <p:sldId id="272" r:id="rId14"/>
    <p:sldId id="273" r:id="rId15"/>
    <p:sldId id="274" r:id="rId16"/>
    <p:sldId id="275" r:id="rId17"/>
    <p:sldId id="276" r:id="rId18"/>
    <p:sldId id="277" r:id="rId19"/>
    <p:sldId id="281" r:id="rId20"/>
    <p:sldId id="282" r:id="rId21"/>
    <p:sldId id="284" r:id="rId22"/>
    <p:sldId id="285" r:id="rId23"/>
    <p:sldId id="283" r:id="rId24"/>
    <p:sldId id="258" r:id="rId25"/>
    <p:sldId id="25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5" autoAdjust="0"/>
    <p:restoredTop sz="65746" autoAdjust="0"/>
  </p:normalViewPr>
  <p:slideViewPr>
    <p:cSldViewPr snapToGrid="0">
      <p:cViewPr varScale="1">
        <p:scale>
          <a:sx n="47" d="100"/>
          <a:sy n="47" d="100"/>
        </p:scale>
        <p:origin x="149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8138BE-F17D-460A-98CB-8E825FD3AF7B}" type="datetimeFigureOut">
              <a:rPr lang="en-US" smtClean="0"/>
              <a:t>4/22/2019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E3A4D1-5EBA-4652-869E-1B894410233E}" type="slidenum">
              <a:rPr lang="en-US" smtClean="0"/>
              <a:t>‹#›</a:t>
            </a:fld>
            <a:endParaRPr lang="en-US"/>
          </a:p>
        </p:txBody>
      </p:sp>
    </p:spTree>
    <p:extLst>
      <p:ext uri="{BB962C8B-B14F-4D97-AF65-F5344CB8AC3E}">
        <p14:creationId xmlns:p14="http://schemas.microsoft.com/office/powerpoint/2010/main" val="2957636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BI</a:t>
            </a:r>
            <a:r>
              <a:rPr lang="fa-IR" sz="1200" b="0" i="0" kern="1200" dirty="0">
                <a:solidFill>
                  <a:schemeClr val="tx1"/>
                </a:solidFill>
                <a:effectLst/>
                <a:latin typeface="+mn-lt"/>
                <a:ea typeface="+mn-ea"/>
                <a:cs typeface="+mn-cs"/>
              </a:rPr>
              <a:t>نخستین بار در سال 1989 توسط</a:t>
            </a:r>
            <a:r>
              <a:rPr lang="en-US" sz="1200" b="0" i="0" kern="1200" dirty="0">
                <a:solidFill>
                  <a:schemeClr val="tx1"/>
                </a:solidFill>
                <a:effectLst/>
                <a:latin typeface="+mn-lt"/>
                <a:ea typeface="+mn-ea"/>
                <a:cs typeface="+mn-cs"/>
              </a:rPr>
              <a:t>Howard  </a:t>
            </a:r>
            <a:r>
              <a:rPr lang="en-US" sz="1200" b="0" i="0" kern="1200" dirty="0" err="1">
                <a:solidFill>
                  <a:schemeClr val="tx1"/>
                </a:solidFill>
                <a:effectLst/>
                <a:latin typeface="+mn-lt"/>
                <a:ea typeface="+mn-ea"/>
                <a:cs typeface="+mn-cs"/>
              </a:rPr>
              <a:t>Dresner</a:t>
            </a:r>
            <a:r>
              <a:rPr lang="en-US" sz="1200" b="0" i="0" kern="1200" dirty="0">
                <a:solidFill>
                  <a:schemeClr val="tx1"/>
                </a:solidFill>
                <a:effectLst/>
                <a:latin typeface="+mn-lt"/>
                <a:ea typeface="+mn-ea"/>
                <a:cs typeface="+mn-cs"/>
              </a:rPr>
              <a:t> </a:t>
            </a:r>
            <a:r>
              <a:rPr lang="fa-IR" sz="1200" b="0" i="0" kern="1200" dirty="0">
                <a:solidFill>
                  <a:schemeClr val="tx1"/>
                </a:solidFill>
                <a:effectLst/>
                <a:latin typeface="+mn-lt"/>
                <a:ea typeface="+mn-ea"/>
                <a:cs typeface="+mn-cs"/>
              </a:rPr>
              <a:t>از گروه </a:t>
            </a:r>
            <a:r>
              <a:rPr lang="en-US" sz="1200" b="0" i="0" kern="1200" dirty="0">
                <a:solidFill>
                  <a:schemeClr val="tx1"/>
                </a:solidFill>
                <a:effectLst/>
                <a:latin typeface="+mn-lt"/>
                <a:ea typeface="+mn-ea"/>
                <a:cs typeface="+mn-cs"/>
              </a:rPr>
              <a:t>Gartner</a:t>
            </a:r>
            <a:r>
              <a:rPr lang="fa-IR" sz="1200" b="0" i="0" kern="1200" dirty="0">
                <a:solidFill>
                  <a:schemeClr val="tx1"/>
                </a:solidFill>
                <a:effectLst/>
                <a:latin typeface="+mn-lt"/>
                <a:ea typeface="+mn-ea"/>
                <a:cs typeface="+mn-cs"/>
              </a:rPr>
              <a:t>به منظور توصیف یک سری ازمفاهیم و فناوری های طراحی شده با هدف بهبود تصمیم گیری در کسب و کار به واسطه استفاده از حقایق و سیستم های مبتنی بر حقیقت معرفی شد.</a:t>
            </a:r>
          </a:p>
          <a:p>
            <a:pPr algn="r" rtl="1"/>
            <a:r>
              <a:rPr lang="en-US" sz="1200" b="0" i="0" kern="1200" dirty="0">
                <a:solidFill>
                  <a:schemeClr val="tx1"/>
                </a:solidFill>
                <a:effectLst/>
                <a:latin typeface="+mn-lt"/>
                <a:ea typeface="+mn-ea"/>
                <a:cs typeface="+mn-cs"/>
              </a:rPr>
              <a:t>BI</a:t>
            </a:r>
            <a:r>
              <a:rPr lang="fa-IR" sz="1200" b="0" i="0" kern="1200" dirty="0">
                <a:solidFill>
                  <a:schemeClr val="tx1"/>
                </a:solidFill>
                <a:effectLst/>
                <a:latin typeface="+mn-lt"/>
                <a:ea typeface="+mn-ea"/>
                <a:cs typeface="+mn-cs"/>
              </a:rPr>
              <a:t>همه راهکارهاو ابزارهایی است که باهدف معنا بخشی به داده ها و فرایند تصمیم سازی, طراحی و پیشنهاد شده اند.</a:t>
            </a:r>
          </a:p>
          <a:p>
            <a:pPr algn="r" rtl="1"/>
            <a:r>
              <a:rPr lang="en-US" sz="1200" b="0" i="0" kern="1200" dirty="0">
                <a:solidFill>
                  <a:schemeClr val="tx1"/>
                </a:solidFill>
                <a:effectLst/>
                <a:latin typeface="+mn-lt"/>
                <a:ea typeface="+mn-ea"/>
                <a:cs typeface="+mn-cs"/>
              </a:rPr>
              <a:t>BI</a:t>
            </a:r>
            <a:r>
              <a:rPr lang="fa-IR" sz="1200" b="0" i="0" kern="1200" dirty="0">
                <a:solidFill>
                  <a:schemeClr val="tx1"/>
                </a:solidFill>
                <a:effectLst/>
                <a:latin typeface="+mn-lt"/>
                <a:ea typeface="+mn-ea"/>
                <a:cs typeface="+mn-cs"/>
              </a:rPr>
              <a:t>می کوشدبا استفاده از تکنیک های پیشرفته ارزیابی و تحلیل داده ها,مفهوم یا معنایی را ازدل آنها بیرون بکشد.</a:t>
            </a:r>
          </a:p>
          <a:p>
            <a:pPr algn="r" rtl="1"/>
            <a:r>
              <a:rPr lang="en-US" sz="1200" b="0" i="0" kern="1200" dirty="0">
                <a:solidFill>
                  <a:schemeClr val="tx1"/>
                </a:solidFill>
                <a:effectLst/>
                <a:latin typeface="+mn-lt"/>
                <a:ea typeface="+mn-ea"/>
                <a:cs typeface="+mn-cs"/>
              </a:rPr>
              <a:t>BI</a:t>
            </a:r>
            <a:r>
              <a:rPr lang="fa-IR" sz="1200" b="0" i="0" kern="1200" dirty="0">
                <a:solidFill>
                  <a:schemeClr val="tx1"/>
                </a:solidFill>
                <a:effectLst/>
                <a:latin typeface="+mn-lt"/>
                <a:ea typeface="+mn-ea"/>
                <a:cs typeface="+mn-cs"/>
              </a:rPr>
              <a:t>طیف وسیعی از فناوری کامپیوتری را در بر می گیرد این طیف شامل نرم افزارهای کاربردی,مدل های کسب و کار و الگوهایی است که به انواع شرکت ها و سازمانهاکمک میکند.</a:t>
            </a:r>
          </a:p>
          <a:p>
            <a:pPr algn="r" rtl="1"/>
            <a:r>
              <a:rPr lang="fa-IR" sz="1200" b="0" i="0" kern="1200" dirty="0">
                <a:solidFill>
                  <a:schemeClr val="tx1"/>
                </a:solidFill>
                <a:effectLst/>
                <a:latin typeface="+mn-lt"/>
                <a:ea typeface="+mn-ea"/>
                <a:cs typeface="+mn-cs"/>
              </a:rPr>
              <a:t>داده های پراکنده موجود را به اطلاعاتی کار گشا, قابل فهم,قابل تبادل (به اشتراک گذاری میان مدیران) وقابل ذخیره سازی برای تصمیم سازی های بعدی تبدیل کنند.</a:t>
            </a:r>
          </a:p>
          <a:p>
            <a:pPr algn="r" rtl="1"/>
            <a:r>
              <a:rPr lang="fa-IR" sz="1200" b="0" i="0" kern="1200" dirty="0">
                <a:solidFill>
                  <a:schemeClr val="tx1"/>
                </a:solidFill>
                <a:effectLst/>
                <a:latin typeface="+mn-lt"/>
                <a:ea typeface="+mn-ea"/>
                <a:cs typeface="+mn-cs"/>
              </a:rPr>
              <a:t>هوش تجاری شما را برای تصمیم‌گیری در همه عوامل موثر بر سازمان و شرکت‌ها توانمند می‌سازد.</a:t>
            </a:r>
          </a:p>
          <a:p>
            <a:pPr marL="0" marR="0" lvl="0" indent="0" algn="r" defTabSz="914400" rtl="1" eaLnBrk="1" fontAlgn="auto" latinLnBrk="0" hangingPunct="1">
              <a:lnSpc>
                <a:spcPct val="100000"/>
              </a:lnSpc>
              <a:spcBef>
                <a:spcPts val="0"/>
              </a:spcBef>
              <a:spcAft>
                <a:spcPts val="0"/>
              </a:spcAft>
              <a:buClrTx/>
              <a:buSzTx/>
              <a:buFontTx/>
              <a:buNone/>
              <a:tabLst/>
              <a:defRPr/>
            </a:pPr>
            <a:endParaRPr lang="fa-IR" sz="1200" b="0" i="0" kern="1200" dirty="0">
              <a:solidFill>
                <a:schemeClr val="tx1"/>
              </a:solidFill>
              <a:effectLst/>
              <a:latin typeface="+mn-lt"/>
              <a:ea typeface="+mn-ea"/>
              <a:cs typeface="+mn-cs"/>
            </a:endParaRPr>
          </a:p>
          <a:p>
            <a:pPr algn="r" rtl="1"/>
            <a:endParaRPr lang="fa-IR" dirty="0"/>
          </a:p>
          <a:p>
            <a:pPr algn="r" rtl="1"/>
            <a:r>
              <a:rPr lang="fa-IR" dirty="0"/>
              <a:t>عبارت هوش تجاری ، در اواسط دهه 1990 توسط گروه گارتنر ابداع شد. اما این عبارت بیش از این ها قدمت دارد. این عبارت از سیستم های گزارشی </a:t>
            </a:r>
            <a:r>
              <a:rPr lang="en-US" dirty="0"/>
              <a:t>MIS (</a:t>
            </a:r>
            <a:r>
              <a:rPr lang="fa-IR" dirty="0"/>
              <a:t>سیستم های اطلاعاتی مدیریت) در دهه 1970 گرفته شده است. در این دوره ، سیستم های گزارشی دو بعدی ، ایستا و فاقد قابلیت های تحلیلی بودند. در اوایل دهه 1980 ، مفاهیم سیستم های اطلاعاتی اجرایی (</a:t>
            </a:r>
            <a:r>
              <a:rPr lang="en-US" dirty="0"/>
              <a:t>EIS) </a:t>
            </a:r>
            <a:r>
              <a:rPr lang="fa-IR" dirty="0"/>
              <a:t>ظهور کردند. این مفاهیم ، پشتیبانی کامپیوتری را به سطوح هیوت اجرایی و مدیران ارشد گسترش دادند. گزارش های پویای چند بعدی (بر حسب تقاضا یا موردی) ، پیش بینی و پیش گویی ، تحلیل روند ، نفوذ به جزییات ، دسترسی به وضعیت و عوامل کلیدی موفقیت (</a:t>
            </a:r>
            <a:r>
              <a:rPr lang="en-US" dirty="0"/>
              <a:t>CSF</a:t>
            </a:r>
            <a:r>
              <a:rPr lang="fa-IR" dirty="0"/>
              <a:t>ها) از جمله قابلیت های معرفی شده بودند. این مشخصه ها تا اواسط دهه 1990 در بسیاری از محصولات تجاری ظاهر شدند. پس از آن ، قابلیت های مذکور همراه با چندین قابلیت جدید دیگر ، تحت نام "هوش تجاری" ظهور پیدا کردند. امروزه یک سیستم اطلاعاتی تجاری که اساس آن هوش تجاری است ، تمام اطلاعات موردنیاز مدیران را شامل می شود.به این ترتیب ، مفهوم ابتدایی </a:t>
            </a:r>
            <a:r>
              <a:rPr lang="en-US" dirty="0"/>
              <a:t>EIS </a:t>
            </a:r>
            <a:r>
              <a:rPr lang="fa-IR" dirty="0"/>
              <a:t>به </a:t>
            </a:r>
            <a:r>
              <a:rPr lang="en-US" dirty="0"/>
              <a:t>BI </a:t>
            </a:r>
            <a:r>
              <a:rPr lang="fa-IR" dirty="0"/>
              <a:t>تبدیل شد.</a:t>
            </a:r>
            <a:endParaRPr lang="en-US" dirty="0"/>
          </a:p>
        </p:txBody>
      </p:sp>
      <p:sp>
        <p:nvSpPr>
          <p:cNvPr id="4" name="Slide Number Placeholder 3"/>
          <p:cNvSpPr>
            <a:spLocks noGrp="1"/>
          </p:cNvSpPr>
          <p:nvPr>
            <p:ph type="sldNum" sz="quarter" idx="5"/>
          </p:nvPr>
        </p:nvSpPr>
        <p:spPr/>
        <p:txBody>
          <a:bodyPr/>
          <a:lstStyle/>
          <a:p>
            <a:fld id="{3BE3A4D1-5EBA-4652-869E-1B894410233E}" type="slidenum">
              <a:rPr lang="en-US" smtClean="0"/>
              <a:t>2</a:t>
            </a:fld>
            <a:endParaRPr lang="en-US"/>
          </a:p>
        </p:txBody>
      </p:sp>
    </p:spTree>
    <p:extLst>
      <p:ext uri="{BB962C8B-B14F-4D97-AF65-F5344CB8AC3E}">
        <p14:creationId xmlns:p14="http://schemas.microsoft.com/office/powerpoint/2010/main" val="35861868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sz="1200" b="0" i="0" kern="1200" dirty="0">
                <a:solidFill>
                  <a:schemeClr val="tx1"/>
                </a:solidFill>
                <a:effectLst/>
                <a:latin typeface="+mn-lt"/>
                <a:ea typeface="+mn-ea"/>
                <a:cs typeface="+mn-cs"/>
              </a:rPr>
              <a:t>بعد فرهنگی هوش تجاری به آنالیز درست نیازمندی‌ها، فرهنگ استفاده و تفکر مربوط می‌شود. در حقیقت در این بخش تصیمم‌گیری بر مبنای واقعیت‌های موجود (داده‌ها) انجام می‌شود. این مرحله به زیرساخت‌های رفتاری اساسی نیاز است که متاسفانه بیشتر موارد آن در ایران وجود ندارد. برای اینکه این بخش به خوبی انجام شود به نقد و تغییر پذیری مداوم ، انعطاف سازمانی بالا و اینرسی (مقاومت) سازمانی پایین در قبال تغییرات لازم است.</a:t>
            </a:r>
          </a:p>
          <a:p>
            <a:pPr algn="r" rtl="1"/>
            <a:r>
              <a:rPr lang="fa-IR" sz="1200" b="0" i="0" kern="1200" dirty="0">
                <a:solidFill>
                  <a:schemeClr val="tx1"/>
                </a:solidFill>
                <a:effectLst/>
                <a:latin typeface="+mn-lt"/>
                <a:ea typeface="+mn-ea"/>
                <a:cs typeface="+mn-cs"/>
              </a:rPr>
              <a:t>برای اینکه با این داشبوردها و گزارشات آشنا شوید، یک تصویر برایتان می‌آورم که ببینید چگونه یک گزارش خوب هوش تجاری در کمتر از یک دقیقه می‌تواند مهم‌ترین اطلاعاتی که یک مدیر لازم دارد را به او بدهد.</a:t>
            </a:r>
          </a:p>
          <a:p>
            <a:pPr algn="r" rtl="1"/>
            <a:r>
              <a:rPr lang="fa-IR" sz="1200" b="0" i="0" kern="1200" dirty="0">
                <a:solidFill>
                  <a:schemeClr val="tx1"/>
                </a:solidFill>
                <a:effectLst/>
                <a:latin typeface="+mn-lt"/>
                <a:ea typeface="+mn-ea"/>
                <a:cs typeface="+mn-cs"/>
              </a:rPr>
              <a:t>و حالا آیا به قول میلاد "وقت ان نرسیده که ایمان بیاوریم با اغاز فصل داده؟"</a:t>
            </a:r>
            <a:endParaRPr lang="en-US" dirty="0"/>
          </a:p>
        </p:txBody>
      </p:sp>
      <p:sp>
        <p:nvSpPr>
          <p:cNvPr id="4" name="Slide Number Placeholder 3"/>
          <p:cNvSpPr>
            <a:spLocks noGrp="1"/>
          </p:cNvSpPr>
          <p:nvPr>
            <p:ph type="sldNum" sz="quarter" idx="5"/>
          </p:nvPr>
        </p:nvSpPr>
        <p:spPr/>
        <p:txBody>
          <a:bodyPr/>
          <a:lstStyle/>
          <a:p>
            <a:fld id="{3BE3A4D1-5EBA-4652-869E-1B894410233E}" type="slidenum">
              <a:rPr lang="en-US" smtClean="0"/>
              <a:t>13</a:t>
            </a:fld>
            <a:endParaRPr lang="en-US"/>
          </a:p>
        </p:txBody>
      </p:sp>
    </p:spTree>
    <p:extLst>
      <p:ext uri="{BB962C8B-B14F-4D97-AF65-F5344CB8AC3E}">
        <p14:creationId xmlns:p14="http://schemas.microsoft.com/office/powerpoint/2010/main" val="7001785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a:t>د</a:t>
            </a:r>
            <a:r>
              <a:rPr lang="ar-SA" sz="1200" b="0" i="0" kern="1200" dirty="0">
                <a:solidFill>
                  <a:schemeClr val="tx1"/>
                </a:solidFill>
                <a:effectLst/>
                <a:latin typeface="+mn-lt"/>
                <a:ea typeface="+mn-ea"/>
                <a:cs typeface="+mn-cs"/>
              </a:rPr>
              <a:t>اده ها گروهي از نمادها،‌کلمات، اعداد، نمودارها و حقايق گسسته و بي مفهومي هستند که رخدادها را نشان مي دهند.</a:t>
            </a:r>
          </a:p>
          <a:p>
            <a:pPr algn="r" rtl="1"/>
            <a:r>
              <a:rPr lang="ar-SA" sz="1200" b="0" i="0" kern="1200" dirty="0">
                <a:solidFill>
                  <a:schemeClr val="tx1"/>
                </a:solidFill>
                <a:effectLst/>
                <a:latin typeface="+mn-lt"/>
                <a:ea typeface="+mn-ea"/>
                <a:cs typeface="+mn-cs"/>
              </a:rPr>
              <a:t>داده ها حقايقي هستند که از طريق </a:t>
            </a:r>
            <a:r>
              <a:rPr lang="ar-SA" sz="1200" b="0" i="0" u="sng" kern="1200" dirty="0">
                <a:solidFill>
                  <a:schemeClr val="tx1"/>
                </a:solidFill>
                <a:effectLst/>
                <a:latin typeface="+mn-lt"/>
                <a:ea typeface="+mn-ea"/>
                <a:cs typeface="+mn-cs"/>
              </a:rPr>
              <a:t>مشاهده و‌تحقيق</a:t>
            </a:r>
            <a:r>
              <a:rPr lang="ar-SA" sz="1200" b="0" i="0" kern="1200" dirty="0">
                <a:solidFill>
                  <a:schemeClr val="tx1"/>
                </a:solidFill>
                <a:effectLst/>
                <a:latin typeface="+mn-lt"/>
                <a:ea typeface="+mn-ea"/>
                <a:cs typeface="+mn-cs"/>
              </a:rPr>
              <a:t> بدست مي آيند. مواد خامي که هنوز پردازش نشده اند مانند تاريخ و مقدار يک صورتحساب، تعداد پرسنل شرکت،‌ جزئيات ليست حقوق. در مثال ساده تر ؛ تاريخ تولد شما در ابتدا در برابر سن شما يک داده محسوب مي شود که براي استفاده پس از پردازش و اعلان سن شما به اطلاعات بدل مي شود.</a:t>
            </a:r>
          </a:p>
          <a:p>
            <a:pPr algn="r" rtl="1"/>
            <a:endParaRPr lang="en-US" dirty="0"/>
          </a:p>
        </p:txBody>
      </p:sp>
      <p:sp>
        <p:nvSpPr>
          <p:cNvPr id="4" name="Slide Number Placeholder 3"/>
          <p:cNvSpPr>
            <a:spLocks noGrp="1"/>
          </p:cNvSpPr>
          <p:nvPr>
            <p:ph type="sldNum" sz="quarter" idx="5"/>
          </p:nvPr>
        </p:nvSpPr>
        <p:spPr/>
        <p:txBody>
          <a:bodyPr/>
          <a:lstStyle/>
          <a:p>
            <a:fld id="{3BE3A4D1-5EBA-4652-869E-1B894410233E}" type="slidenum">
              <a:rPr lang="en-US" smtClean="0"/>
              <a:t>14</a:t>
            </a:fld>
            <a:endParaRPr lang="en-US"/>
          </a:p>
        </p:txBody>
      </p:sp>
    </p:spTree>
    <p:extLst>
      <p:ext uri="{BB962C8B-B14F-4D97-AF65-F5344CB8AC3E}">
        <p14:creationId xmlns:p14="http://schemas.microsoft.com/office/powerpoint/2010/main" val="17109141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ar-SA" sz="1200" b="0" i="0" kern="1200" dirty="0">
                <a:solidFill>
                  <a:schemeClr val="tx1"/>
                </a:solidFill>
                <a:effectLst/>
                <a:latin typeface="+mn-lt"/>
                <a:ea typeface="+mn-ea"/>
                <a:cs typeface="+mn-cs"/>
              </a:rPr>
              <a:t>اطلاعات، داده هاي پردازش شده و حقايقي با مفهوم هستند که به توصيف و تعريف داده ها مي پردازند و توسط گيرنده پيام درک و تفسير مي شوند. </a:t>
            </a:r>
            <a:br>
              <a:rPr lang="ar-SA" dirty="0"/>
            </a:br>
            <a:br>
              <a:rPr lang="ar-SA" dirty="0"/>
            </a:br>
            <a:r>
              <a:rPr lang="ar-SA" sz="1200" b="0" i="0" kern="1200" dirty="0">
                <a:solidFill>
                  <a:schemeClr val="tx1"/>
                </a:solidFill>
                <a:effectLst/>
                <a:latin typeface="+mn-lt"/>
                <a:ea typeface="+mn-ea"/>
                <a:cs typeface="+mn-cs"/>
              </a:rPr>
              <a:t>در واقع داده ها با افزودن۵ ويژگي شامل زمينه (</a:t>
            </a:r>
            <a:r>
              <a:rPr lang="en-US" sz="1200" b="0" i="0" kern="1200" dirty="0">
                <a:solidFill>
                  <a:schemeClr val="tx1"/>
                </a:solidFill>
                <a:effectLst/>
                <a:latin typeface="+mn-lt"/>
                <a:ea typeface="+mn-ea"/>
                <a:cs typeface="+mn-cs"/>
              </a:rPr>
              <a:t>Context) ، </a:t>
            </a:r>
            <a:r>
              <a:rPr lang="ar-SA" sz="1200" b="0" i="0" kern="1200" dirty="0">
                <a:solidFill>
                  <a:schemeClr val="tx1"/>
                </a:solidFill>
                <a:effectLst/>
                <a:latin typeface="+mn-lt"/>
                <a:ea typeface="+mn-ea"/>
                <a:cs typeface="+mn-cs"/>
              </a:rPr>
              <a:t>طبقه بندي (</a:t>
            </a:r>
            <a:r>
              <a:rPr lang="en-US" sz="1200" b="0" i="0" kern="1200" dirty="0">
                <a:solidFill>
                  <a:schemeClr val="tx1"/>
                </a:solidFill>
                <a:effectLst/>
                <a:latin typeface="+mn-lt"/>
                <a:ea typeface="+mn-ea"/>
                <a:cs typeface="+mn-cs"/>
              </a:rPr>
              <a:t>Categorization) ، </a:t>
            </a:r>
            <a:r>
              <a:rPr lang="ar-SA" sz="1200" b="0" i="0" kern="1200" dirty="0">
                <a:solidFill>
                  <a:schemeClr val="tx1"/>
                </a:solidFill>
                <a:effectLst/>
                <a:latin typeface="+mn-lt"/>
                <a:ea typeface="+mn-ea"/>
                <a:cs typeface="+mn-cs"/>
              </a:rPr>
              <a:t>محاسبه (</a:t>
            </a:r>
            <a:r>
              <a:rPr lang="en-US" sz="1200" b="0" i="0" kern="1200" dirty="0">
                <a:solidFill>
                  <a:schemeClr val="tx1"/>
                </a:solidFill>
                <a:effectLst/>
                <a:latin typeface="+mn-lt"/>
                <a:ea typeface="+mn-ea"/>
                <a:cs typeface="+mn-cs"/>
              </a:rPr>
              <a:t>Calculation) ، </a:t>
            </a:r>
            <a:r>
              <a:rPr lang="ar-SA" sz="1200" b="0" i="0" kern="1200" dirty="0">
                <a:solidFill>
                  <a:schemeClr val="tx1"/>
                </a:solidFill>
                <a:effectLst/>
                <a:latin typeface="+mn-lt"/>
                <a:ea typeface="+mn-ea"/>
                <a:cs typeface="+mn-cs"/>
              </a:rPr>
              <a:t>اصلاح (</a:t>
            </a:r>
            <a:r>
              <a:rPr lang="en-US" sz="1200" b="0" i="0" kern="1200" dirty="0">
                <a:solidFill>
                  <a:schemeClr val="tx1"/>
                </a:solidFill>
                <a:effectLst/>
                <a:latin typeface="+mn-lt"/>
                <a:ea typeface="+mn-ea"/>
                <a:cs typeface="+mn-cs"/>
              </a:rPr>
              <a:t>Correction) ، </a:t>
            </a:r>
            <a:r>
              <a:rPr lang="ar-SA" sz="1200" b="0" i="0" kern="1200" dirty="0">
                <a:solidFill>
                  <a:schemeClr val="tx1"/>
                </a:solidFill>
                <a:effectLst/>
                <a:latin typeface="+mn-lt"/>
                <a:ea typeface="+mn-ea"/>
                <a:cs typeface="+mn-cs"/>
              </a:rPr>
              <a:t>و جمع شدگي (</a:t>
            </a:r>
            <a:r>
              <a:rPr lang="en-US" sz="1200" b="0" i="0" kern="1200" dirty="0">
                <a:solidFill>
                  <a:schemeClr val="tx1"/>
                </a:solidFill>
                <a:effectLst/>
                <a:latin typeface="+mn-lt"/>
                <a:ea typeface="+mn-ea"/>
                <a:cs typeface="+mn-cs"/>
              </a:rPr>
              <a:t>Condensation) ، </a:t>
            </a:r>
            <a:r>
              <a:rPr lang="ar-SA" sz="1200" b="0" i="0" kern="1200" dirty="0">
                <a:solidFill>
                  <a:schemeClr val="tx1"/>
                </a:solidFill>
                <a:effectLst/>
                <a:latin typeface="+mn-lt"/>
                <a:ea typeface="+mn-ea"/>
                <a:cs typeface="+mn-cs"/>
              </a:rPr>
              <a:t>به اطلاعات تبديل مي شوند.</a:t>
            </a:r>
            <a:endParaRPr lang="fa-IR" sz="1200" b="0" i="0" kern="1200" dirty="0">
              <a:solidFill>
                <a:schemeClr val="tx1"/>
              </a:solidFill>
              <a:effectLst/>
              <a:latin typeface="+mn-lt"/>
              <a:ea typeface="+mn-ea"/>
              <a:cs typeface="+mn-cs"/>
            </a:endParaRPr>
          </a:p>
          <a:p>
            <a:pPr algn="r" rtl="1"/>
            <a:r>
              <a:rPr lang="fa-IR" sz="1200" b="0" i="0" kern="1200" dirty="0">
                <a:solidFill>
                  <a:schemeClr val="tx1"/>
                </a:solidFill>
                <a:effectLst/>
                <a:latin typeface="+mn-lt"/>
                <a:ea typeface="+mn-ea"/>
                <a:cs typeface="+mn-cs"/>
              </a:rPr>
              <a:t>----------------------------------------------------------------------------</a:t>
            </a:r>
          </a:p>
          <a:p>
            <a:pPr algn="r" rtl="1"/>
            <a:r>
              <a:rPr lang="fa-IR" sz="1200" b="0" i="0" kern="1200" dirty="0">
                <a:solidFill>
                  <a:schemeClr val="tx1"/>
                </a:solidFill>
                <a:effectLst/>
                <a:latin typeface="+mn-lt"/>
                <a:ea typeface="+mn-ea"/>
                <a:cs typeface="+mn-cs"/>
              </a:rPr>
              <a:t>1. داده پایین ترین سطح دانش است و اطلاعات دومین سطح دانش.</a:t>
            </a:r>
          </a:p>
          <a:p>
            <a:pPr algn="r" rtl="1"/>
            <a:r>
              <a:rPr lang="fa-IR" sz="1200" b="0" i="0" kern="1200" dirty="0">
                <a:solidFill>
                  <a:schemeClr val="tx1"/>
                </a:solidFill>
                <a:effectLst/>
                <a:latin typeface="+mn-lt"/>
                <a:ea typeface="+mn-ea"/>
                <a:cs typeface="+mn-cs"/>
              </a:rPr>
              <a:t>2. داده به خودی خود معنادار نیست (</a:t>
            </a:r>
            <a:r>
              <a:rPr lang="en-US" sz="1200" b="0" i="0" kern="1200" dirty="0">
                <a:solidFill>
                  <a:schemeClr val="tx1"/>
                </a:solidFill>
                <a:effectLst/>
                <a:latin typeface="+mn-lt"/>
                <a:ea typeface="+mn-ea"/>
                <a:cs typeface="+mn-cs"/>
              </a:rPr>
              <a:t>insignificant). </a:t>
            </a:r>
            <a:r>
              <a:rPr lang="fa-IR" sz="1200" b="0" i="0" kern="1200" dirty="0">
                <a:solidFill>
                  <a:schemeClr val="tx1"/>
                </a:solidFill>
                <a:effectLst/>
                <a:latin typeface="+mn-lt"/>
                <a:ea typeface="+mn-ea"/>
                <a:cs typeface="+mn-cs"/>
              </a:rPr>
              <a:t>اطلاعات به خودی خود معنادار است (</a:t>
            </a:r>
            <a:r>
              <a:rPr lang="en-US" sz="1200" b="0" i="0" kern="1200" dirty="0">
                <a:solidFill>
                  <a:schemeClr val="tx1"/>
                </a:solidFill>
                <a:effectLst/>
                <a:latin typeface="+mn-lt"/>
                <a:ea typeface="+mn-ea"/>
                <a:cs typeface="+mn-cs"/>
              </a:rPr>
              <a:t>significant).</a:t>
            </a:r>
          </a:p>
          <a:p>
            <a:pPr algn="r" rtl="1"/>
            <a:r>
              <a:rPr lang="en-US" sz="1200" b="0" i="0" kern="1200" dirty="0">
                <a:solidFill>
                  <a:schemeClr val="tx1"/>
                </a:solidFill>
                <a:effectLst/>
                <a:latin typeface="+mn-lt"/>
                <a:ea typeface="+mn-ea"/>
                <a:cs typeface="+mn-cs"/>
              </a:rPr>
              <a:t>3. </a:t>
            </a:r>
            <a:r>
              <a:rPr lang="fa-IR" sz="1200" b="0" i="0" kern="1200" dirty="0">
                <a:solidFill>
                  <a:schemeClr val="tx1"/>
                </a:solidFill>
                <a:effectLst/>
                <a:latin typeface="+mn-lt"/>
                <a:ea typeface="+mn-ea"/>
                <a:cs typeface="+mn-cs"/>
              </a:rPr>
              <a:t>مشاهدات و ثبت رویدادها برای جمع آوری داده انجام می شوند، در حالی که برای به دست آوردناطلاعات می بایست آنالیز صورت گیرد.</a:t>
            </a:r>
          </a:p>
          <a:p>
            <a:pPr algn="r" rtl="1"/>
            <a:endParaRPr lang="en-US" dirty="0"/>
          </a:p>
        </p:txBody>
      </p:sp>
      <p:sp>
        <p:nvSpPr>
          <p:cNvPr id="4" name="Slide Number Placeholder 3"/>
          <p:cNvSpPr>
            <a:spLocks noGrp="1"/>
          </p:cNvSpPr>
          <p:nvPr>
            <p:ph type="sldNum" sz="quarter" idx="5"/>
          </p:nvPr>
        </p:nvSpPr>
        <p:spPr/>
        <p:txBody>
          <a:bodyPr/>
          <a:lstStyle/>
          <a:p>
            <a:fld id="{3BE3A4D1-5EBA-4652-869E-1B894410233E}" type="slidenum">
              <a:rPr lang="en-US" smtClean="0"/>
              <a:t>15</a:t>
            </a:fld>
            <a:endParaRPr lang="en-US"/>
          </a:p>
        </p:txBody>
      </p:sp>
    </p:spTree>
    <p:extLst>
      <p:ext uri="{BB962C8B-B14F-4D97-AF65-F5344CB8AC3E}">
        <p14:creationId xmlns:p14="http://schemas.microsoft.com/office/powerpoint/2010/main" val="24073435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ar-SA" sz="1200" b="0" i="0" kern="1200" dirty="0">
                <a:solidFill>
                  <a:schemeClr val="tx1"/>
                </a:solidFill>
                <a:effectLst/>
                <a:latin typeface="+mn-lt"/>
                <a:ea typeface="+mn-ea"/>
                <a:cs typeface="+mn-cs"/>
              </a:rPr>
              <a:t>هنگام تهيه گزارش ها، بايد از نيازها، تحصيلات و موقعيت کاربران و استفاده کنندگان در سازمان آگاه باشيم و داده ها را بر اساس نياز آنان به اطلاعات مورد نظر تبديل کنيم. همچنين اطلاعات بايد دقيق و به روز باشند به طوري که باعث بهبود تصميمات شوند.پارامترهاي به موقع بودن، مناسبت، دقت، جزئيات،تکرار و قابليت فهم به عنوان ويژگي هاي اصلي اطلاعات مطرح هستند. دانش: اطلاعات در مرحله بعدي اين فرايند به وسيله پرسنل سازمان به دانش تبديل مي شود. براي توليد دانش در يک فرايند نياز به اطلاعات، نيروي انساني و مديريت دانش داريم. دانش از مهمترين نتايج اين فرايند است که باعث ايجادمزيت رقابتي براي سازمان مي شود. </a:t>
            </a:r>
            <a:br>
              <a:rPr lang="ar-SA" dirty="0"/>
            </a:br>
            <a:br>
              <a:rPr lang="ar-SA" dirty="0"/>
            </a:br>
            <a:r>
              <a:rPr lang="ar-SA" sz="1200" b="0" i="0" kern="1200" dirty="0">
                <a:solidFill>
                  <a:schemeClr val="tx1"/>
                </a:solidFill>
                <a:effectLst/>
                <a:latin typeface="+mn-lt"/>
                <a:ea typeface="+mn-ea"/>
                <a:cs typeface="+mn-cs"/>
              </a:rPr>
              <a:t>امروزه دانش را به عنوان مهمترين منبع نوآوري، بهره وري انسانها و در نهايت رشد و بقاي سازمان ميشناسند. در منابع علمي معتبر نيز دانش را آميخته اي از نظرات تجربيات، تئوري ها، الگوها، مهارت و سرمايه هاي اطلاعاتي تعريف مي کنند.</a:t>
            </a:r>
            <a:endParaRPr lang="en-US" dirty="0"/>
          </a:p>
        </p:txBody>
      </p:sp>
      <p:sp>
        <p:nvSpPr>
          <p:cNvPr id="4" name="Slide Number Placeholder 3"/>
          <p:cNvSpPr>
            <a:spLocks noGrp="1"/>
          </p:cNvSpPr>
          <p:nvPr>
            <p:ph type="sldNum" sz="quarter" idx="5"/>
          </p:nvPr>
        </p:nvSpPr>
        <p:spPr/>
        <p:txBody>
          <a:bodyPr/>
          <a:lstStyle/>
          <a:p>
            <a:fld id="{3BE3A4D1-5EBA-4652-869E-1B894410233E}" type="slidenum">
              <a:rPr lang="en-US" smtClean="0"/>
              <a:t>16</a:t>
            </a:fld>
            <a:endParaRPr lang="en-US"/>
          </a:p>
        </p:txBody>
      </p:sp>
    </p:spTree>
    <p:extLst>
      <p:ext uri="{BB962C8B-B14F-4D97-AF65-F5344CB8AC3E}">
        <p14:creationId xmlns:p14="http://schemas.microsoft.com/office/powerpoint/2010/main" val="20510783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ar-SA" sz="1200" b="0" i="0" kern="1200" dirty="0">
                <a:solidFill>
                  <a:schemeClr val="tx1"/>
                </a:solidFill>
                <a:effectLst/>
                <a:latin typeface="+mn-lt"/>
                <a:ea typeface="+mn-ea"/>
                <a:cs typeface="+mn-cs"/>
              </a:rPr>
              <a:t>خرد يا بينش در برگيرنده مباني، اصول و الگوي اوليه براي فهم و به کارگيري دانش مناسب براي يک منظور خاص يا معين است. به عبارت ديگر دانش روش پياده سازي و استفاده از اطلاعات و پاسخي براي سئوال چرا (</a:t>
            </a:r>
            <a:r>
              <a:rPr lang="en-US" sz="1200" b="0" i="0" kern="1200" dirty="0">
                <a:solidFill>
                  <a:schemeClr val="tx1"/>
                </a:solidFill>
                <a:effectLst/>
                <a:latin typeface="+mn-lt"/>
                <a:ea typeface="+mn-ea"/>
                <a:cs typeface="+mn-cs"/>
              </a:rPr>
              <a:t>Why) </a:t>
            </a:r>
            <a:r>
              <a:rPr lang="ar-SA" sz="1200" b="0" i="0" kern="1200" dirty="0">
                <a:solidFill>
                  <a:schemeClr val="tx1"/>
                </a:solidFill>
                <a:effectLst/>
                <a:latin typeface="+mn-lt"/>
                <a:ea typeface="+mn-ea"/>
                <a:cs typeface="+mn-cs"/>
              </a:rPr>
              <a:t>است. ارتباطات براي اينکه از اطلاعات تهيه شده استفاده شود بايد آن را در اختيار کاربر قرار داد و اين انتقال از طريق مفهوم ارتباطات انجام مي شود. ارتباط چندين شکل مختلف دارد مانند مکالمه حضوري، مکالمه تلفني، ملاقاتهاي رسمي، نامه ها و گزارش ها</a:t>
            </a:r>
            <a:endParaRPr lang="en-US" dirty="0"/>
          </a:p>
        </p:txBody>
      </p:sp>
      <p:sp>
        <p:nvSpPr>
          <p:cNvPr id="4" name="Slide Number Placeholder 3"/>
          <p:cNvSpPr>
            <a:spLocks noGrp="1"/>
          </p:cNvSpPr>
          <p:nvPr>
            <p:ph type="sldNum" sz="quarter" idx="5"/>
          </p:nvPr>
        </p:nvSpPr>
        <p:spPr/>
        <p:txBody>
          <a:bodyPr/>
          <a:lstStyle/>
          <a:p>
            <a:fld id="{3BE3A4D1-5EBA-4652-869E-1B894410233E}" type="slidenum">
              <a:rPr lang="en-US" smtClean="0"/>
              <a:t>17</a:t>
            </a:fld>
            <a:endParaRPr lang="en-US"/>
          </a:p>
        </p:txBody>
      </p:sp>
    </p:spTree>
    <p:extLst>
      <p:ext uri="{BB962C8B-B14F-4D97-AF65-F5344CB8AC3E}">
        <p14:creationId xmlns:p14="http://schemas.microsoft.com/office/powerpoint/2010/main" val="7285096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1"/>
            <a:r>
              <a:rPr lang="fa-IR" sz="1200" b="0" i="0" kern="1200" dirty="0">
                <a:solidFill>
                  <a:schemeClr val="tx1"/>
                </a:solidFill>
                <a:effectLst/>
                <a:latin typeface="+mn-lt"/>
                <a:ea typeface="+mn-ea"/>
                <a:cs typeface="+mn-cs"/>
              </a:rPr>
              <a:t>امروزه با اطمینان کامل می‌توان ادعا کرد که استفاده از راه‌حل </a:t>
            </a:r>
            <a:r>
              <a:rPr lang="en-US" sz="1200" b="0" i="0" kern="1200" dirty="0">
                <a:solidFill>
                  <a:schemeClr val="tx1"/>
                </a:solidFill>
                <a:effectLst/>
                <a:latin typeface="+mn-lt"/>
                <a:ea typeface="+mn-ea"/>
                <a:cs typeface="+mn-cs"/>
              </a:rPr>
              <a:t>BI </a:t>
            </a:r>
            <a:r>
              <a:rPr lang="fa-IR" sz="1200" b="0" i="0" kern="1200" dirty="0">
                <a:solidFill>
                  <a:schemeClr val="tx1"/>
                </a:solidFill>
                <a:effectLst/>
                <a:latin typeface="+mn-lt"/>
                <a:ea typeface="+mn-ea"/>
                <a:cs typeface="+mn-cs"/>
              </a:rPr>
              <a:t>می‌تواند قدرت رقابت‌پذیری یک سازمان را افزایش دهد و از دیگر سازمان‌ها متمایز نماید.</a:t>
            </a:r>
          </a:p>
          <a:p>
            <a:pPr algn="just" rtl="1"/>
            <a:r>
              <a:rPr lang="fa-IR" sz="1200" b="0" i="0" kern="1200" dirty="0">
                <a:solidFill>
                  <a:schemeClr val="tx1"/>
                </a:solidFill>
                <a:effectLst/>
                <a:latin typeface="+mn-lt"/>
                <a:ea typeface="+mn-ea"/>
                <a:cs typeface="+mn-cs"/>
              </a:rPr>
              <a:t>این راه‌حل این امکان را به سازمان‌ها می‌دهد تا با بکارگیری اطلاعات موجود از مزایای رقابتی و پیشرو بودن بهره‌برداری نمایند. این راه امکان درک بهتر تقاضاها و نیازمندی‌های مشتریان و مدیریت ارتباط با آنان را میسر می‌سازد. این راه‌حل این امکان را به سازمان می‌دهد تا بتواند تغییرات مثبت یا منفی را مانیتور کنند. امروزه سازمان‌های پیشتاز صحبت از </a:t>
            </a:r>
            <a:r>
              <a:rPr lang="en-US" sz="1200" b="0" i="0" kern="1200" dirty="0">
                <a:solidFill>
                  <a:schemeClr val="tx1"/>
                </a:solidFill>
                <a:effectLst/>
                <a:latin typeface="+mn-lt"/>
                <a:ea typeface="+mn-ea"/>
                <a:cs typeface="+mn-cs"/>
              </a:rPr>
              <a:t>ERP </a:t>
            </a:r>
            <a:r>
              <a:rPr lang="fa-IR" sz="1200" b="0" i="0" kern="1200" dirty="0">
                <a:solidFill>
                  <a:schemeClr val="tx1"/>
                </a:solidFill>
                <a:effectLst/>
                <a:latin typeface="+mn-lt"/>
                <a:ea typeface="+mn-ea"/>
                <a:cs typeface="+mn-cs"/>
              </a:rPr>
              <a:t>و </a:t>
            </a:r>
            <a:r>
              <a:rPr lang="en-US" sz="1200" b="0" i="0" kern="1200" dirty="0">
                <a:solidFill>
                  <a:schemeClr val="tx1"/>
                </a:solidFill>
                <a:effectLst/>
                <a:latin typeface="+mn-lt"/>
                <a:ea typeface="+mn-ea"/>
                <a:cs typeface="+mn-cs"/>
              </a:rPr>
              <a:t>CRM </a:t>
            </a:r>
            <a:r>
              <a:rPr lang="fa-IR" sz="1200" b="0" i="0" kern="1200" dirty="0">
                <a:solidFill>
                  <a:schemeClr val="tx1"/>
                </a:solidFill>
                <a:effectLst/>
                <a:latin typeface="+mn-lt"/>
                <a:ea typeface="+mn-ea"/>
                <a:cs typeface="+mn-cs"/>
              </a:rPr>
              <a:t>و.... نمی‌کنند، رویکرد سازمان‌ها به سمت </a:t>
            </a:r>
            <a:r>
              <a:rPr lang="en-US" sz="1200" b="0" i="0" kern="1200" dirty="0">
                <a:solidFill>
                  <a:schemeClr val="tx1"/>
                </a:solidFill>
                <a:effectLst/>
                <a:latin typeface="+mn-lt"/>
                <a:ea typeface="+mn-ea"/>
                <a:cs typeface="+mn-cs"/>
              </a:rPr>
              <a:t>BI </a:t>
            </a:r>
            <a:r>
              <a:rPr lang="fa-IR" sz="1200" b="0" i="0" kern="1200" dirty="0">
                <a:solidFill>
                  <a:schemeClr val="tx1"/>
                </a:solidFill>
                <a:effectLst/>
                <a:latin typeface="+mn-lt"/>
                <a:ea typeface="+mn-ea"/>
                <a:cs typeface="+mn-cs"/>
              </a:rPr>
              <a:t>است. آنها به دنبال بهینه‌سازی فرآیندها از طریق ارزیابی و بهبود عملکرد خود و زیرمجموعه‌های وابسته به خود می‌باشند.</a:t>
            </a:r>
          </a:p>
          <a:p>
            <a:pPr algn="just" rtl="1"/>
            <a:endParaRPr lang="en-US" dirty="0"/>
          </a:p>
        </p:txBody>
      </p:sp>
      <p:sp>
        <p:nvSpPr>
          <p:cNvPr id="4" name="Slide Number Placeholder 3"/>
          <p:cNvSpPr>
            <a:spLocks noGrp="1"/>
          </p:cNvSpPr>
          <p:nvPr>
            <p:ph type="sldNum" sz="quarter" idx="5"/>
          </p:nvPr>
        </p:nvSpPr>
        <p:spPr/>
        <p:txBody>
          <a:bodyPr/>
          <a:lstStyle/>
          <a:p>
            <a:fld id="{3BE3A4D1-5EBA-4652-869E-1B894410233E}" type="slidenum">
              <a:rPr lang="en-US" smtClean="0"/>
              <a:t>18</a:t>
            </a:fld>
            <a:endParaRPr lang="en-US"/>
          </a:p>
        </p:txBody>
      </p:sp>
    </p:spTree>
    <p:extLst>
      <p:ext uri="{BB962C8B-B14F-4D97-AF65-F5344CB8AC3E}">
        <p14:creationId xmlns:p14="http://schemas.microsoft.com/office/powerpoint/2010/main" val="19896229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1"/>
            <a:r>
              <a:rPr lang="fa-IR" sz="1200" b="0" i="0" kern="1200" dirty="0">
                <a:solidFill>
                  <a:schemeClr val="tx1"/>
                </a:solidFill>
                <a:effectLst/>
                <a:latin typeface="+mn-lt"/>
                <a:ea typeface="+mn-ea"/>
                <a:cs typeface="+mn-cs"/>
              </a:rPr>
              <a:t>با توجه به موارد گفته شده می توان گفت که احساس نیاز به وجود هوش تجاری در سازمان برای اولین بار در سطوح بالای مدیریتی احساس می شود و از بالای هرم ساختار سازمانی به بخشهای زیرین منتقل می شود، ولی برای ایجاد آن میبایست از پایینترین سطوح و لایه ها شروع کرد.</a:t>
            </a:r>
            <a:endParaRPr lang="en-US" dirty="0"/>
          </a:p>
        </p:txBody>
      </p:sp>
      <p:sp>
        <p:nvSpPr>
          <p:cNvPr id="4" name="Slide Number Placeholder 3"/>
          <p:cNvSpPr>
            <a:spLocks noGrp="1"/>
          </p:cNvSpPr>
          <p:nvPr>
            <p:ph type="sldNum" sz="quarter" idx="5"/>
          </p:nvPr>
        </p:nvSpPr>
        <p:spPr/>
        <p:txBody>
          <a:bodyPr/>
          <a:lstStyle/>
          <a:p>
            <a:fld id="{3BE3A4D1-5EBA-4652-869E-1B894410233E}" type="slidenum">
              <a:rPr lang="en-US" smtClean="0"/>
              <a:t>19</a:t>
            </a:fld>
            <a:endParaRPr lang="en-US"/>
          </a:p>
        </p:txBody>
      </p:sp>
    </p:spTree>
    <p:extLst>
      <p:ext uri="{BB962C8B-B14F-4D97-AF65-F5344CB8AC3E}">
        <p14:creationId xmlns:p14="http://schemas.microsoft.com/office/powerpoint/2010/main" val="20379029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fa-IR" dirty="0"/>
              <a:t>10 مساله عمده که توسط </a:t>
            </a:r>
            <a:r>
              <a:rPr lang="en-US" dirty="0"/>
              <a:t>BI</a:t>
            </a:r>
            <a:r>
              <a:rPr lang="fa-IR" dirty="0"/>
              <a:t>هدف قرار گرفته اند:</a:t>
            </a:r>
          </a:p>
          <a:p>
            <a:pPr algn="r" rtl="1"/>
            <a:endParaRPr lang="en-US" dirty="0"/>
          </a:p>
        </p:txBody>
      </p:sp>
      <p:sp>
        <p:nvSpPr>
          <p:cNvPr id="4" name="Slide Number Placeholder 3"/>
          <p:cNvSpPr>
            <a:spLocks noGrp="1"/>
          </p:cNvSpPr>
          <p:nvPr>
            <p:ph type="sldNum" sz="quarter" idx="5"/>
          </p:nvPr>
        </p:nvSpPr>
        <p:spPr/>
        <p:txBody>
          <a:bodyPr/>
          <a:lstStyle/>
          <a:p>
            <a:fld id="{3BE3A4D1-5EBA-4652-869E-1B894410233E}" type="slidenum">
              <a:rPr lang="en-US" smtClean="0"/>
              <a:t>20</a:t>
            </a:fld>
            <a:endParaRPr lang="en-US"/>
          </a:p>
        </p:txBody>
      </p:sp>
    </p:spTree>
    <p:extLst>
      <p:ext uri="{BB962C8B-B14F-4D97-AF65-F5344CB8AC3E}">
        <p14:creationId xmlns:p14="http://schemas.microsoft.com/office/powerpoint/2010/main" val="29028745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E3A4D1-5EBA-4652-869E-1B894410233E}" type="slidenum">
              <a:rPr lang="en-US" smtClean="0"/>
              <a:t>21</a:t>
            </a:fld>
            <a:endParaRPr lang="en-US"/>
          </a:p>
        </p:txBody>
      </p:sp>
    </p:spTree>
    <p:extLst>
      <p:ext uri="{BB962C8B-B14F-4D97-AF65-F5344CB8AC3E}">
        <p14:creationId xmlns:p14="http://schemas.microsoft.com/office/powerpoint/2010/main" val="33447182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E3A4D1-5EBA-4652-869E-1B894410233E}" type="slidenum">
              <a:rPr lang="en-US" smtClean="0"/>
              <a:t>24</a:t>
            </a:fld>
            <a:endParaRPr lang="en-US"/>
          </a:p>
        </p:txBody>
      </p:sp>
    </p:spTree>
    <p:extLst>
      <p:ext uri="{BB962C8B-B14F-4D97-AF65-F5344CB8AC3E}">
        <p14:creationId xmlns:p14="http://schemas.microsoft.com/office/powerpoint/2010/main" val="4098837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fontAlgn="base"/>
            <a:r>
              <a:rPr lang="fa-IR" sz="1200" b="0" i="0" kern="1200" dirty="0">
                <a:solidFill>
                  <a:schemeClr val="tx1"/>
                </a:solidFill>
                <a:effectLst/>
                <a:latin typeface="+mn-lt"/>
                <a:ea typeface="+mn-ea"/>
                <a:cs typeface="+mn-cs"/>
              </a:rPr>
              <a:t>هوش تجاری، یک فرآیند تکنولوژی محور برای تحلیل داده هاست. این فرآیند در نهایت به مدیران، صاحبان کسب و کار و تمام تصمیم گیرنده‌های اساسی یک کسب و کار، اطلاعاتی عملی می‌دهد. ابزارهای هوش تجاری</a:t>
            </a:r>
            <a:r>
              <a:rPr lang="en-US" sz="1200" b="0" i="0" kern="1200" dirty="0">
                <a:solidFill>
                  <a:schemeClr val="tx1"/>
                </a:solidFill>
                <a:effectLst/>
                <a:latin typeface="+mn-lt"/>
                <a:ea typeface="+mn-ea"/>
                <a:cs typeface="+mn-cs"/>
              </a:rPr>
              <a:t> </a:t>
            </a:r>
            <a:r>
              <a:rPr lang="fa-IR" sz="1200" b="0" i="0" kern="1200" dirty="0">
                <a:solidFill>
                  <a:schemeClr val="tx1"/>
                </a:solidFill>
                <a:effectLst/>
                <a:latin typeface="+mn-lt"/>
                <a:ea typeface="+mn-ea"/>
                <a:cs typeface="+mn-cs"/>
              </a:rPr>
              <a:t>برای آنالیز و تحلیل داده‌ها به صورت‌های مختلفی ارائه می‌شود؛ مثلا گزارش، داشبورد، چارت، نقشه، گراف و تمام ابزارهایی که بتوانند اطلاعات و داده‌های خام را در قالب‌های بصری و قابل استفاده به نمایش درآورند.</a:t>
            </a:r>
          </a:p>
          <a:p>
            <a:pPr algn="r" rtl="1" fontAlgn="base"/>
            <a:r>
              <a:rPr lang="fa-IR" sz="1200" b="0" i="0" kern="1200" dirty="0">
                <a:solidFill>
                  <a:schemeClr val="tx1"/>
                </a:solidFill>
                <a:effectLst/>
                <a:latin typeface="+mn-lt"/>
                <a:ea typeface="+mn-ea"/>
                <a:cs typeface="+mn-cs"/>
              </a:rPr>
              <a:t>در حقیقت هوش تجاری به شما به عنوان یک مدیر کمک می‌کند، بفهمید که چه عواملی در موفقیت یا شکست پروژه‌هایتان موثر است. همین باعث می‌شود که بتوانید بفهمید چه عواملی سود بیشتر برای شما رقم می‌زنند و چه عواملی سود کمتری برای شما به همراه دارند</a:t>
            </a:r>
            <a:r>
              <a:rPr lang="en-US" sz="1200" b="0" i="0" kern="1200" dirty="0">
                <a:solidFill>
                  <a:schemeClr val="tx1"/>
                </a:solidFill>
                <a:effectLst/>
                <a:latin typeface="+mn-lt"/>
                <a:ea typeface="+mn-ea"/>
                <a:cs typeface="+mn-cs"/>
              </a:rPr>
              <a:t>.</a:t>
            </a:r>
          </a:p>
          <a:p>
            <a:pPr algn="r" rtl="1" fontAlgn="base"/>
            <a:endParaRPr lang="fa-IR" sz="1200" b="0" i="0" kern="1200" dirty="0">
              <a:solidFill>
                <a:schemeClr val="tx1"/>
              </a:solidFill>
              <a:effectLst/>
              <a:latin typeface="+mn-lt"/>
              <a:ea typeface="+mn-ea"/>
              <a:cs typeface="+mn-cs"/>
            </a:endParaRPr>
          </a:p>
          <a:p>
            <a:pPr algn="r" rtl="1" fontAlgn="base"/>
            <a:endParaRPr lang="fa-IR" sz="1200" b="0" i="0" kern="1200" dirty="0">
              <a:solidFill>
                <a:schemeClr val="tx1"/>
              </a:solidFill>
              <a:effectLst/>
              <a:latin typeface="+mn-lt"/>
              <a:ea typeface="+mn-ea"/>
              <a:cs typeface="+mn-cs"/>
            </a:endParaRPr>
          </a:p>
          <a:p>
            <a:pPr marL="0" marR="0" lvl="0" indent="0" algn="r" defTabSz="914400" rtl="1" eaLnBrk="1" fontAlgn="base" latinLnBrk="0" hangingPunct="1">
              <a:lnSpc>
                <a:spcPct val="100000"/>
              </a:lnSpc>
              <a:spcBef>
                <a:spcPts val="0"/>
              </a:spcBef>
              <a:spcAft>
                <a:spcPts val="0"/>
              </a:spcAft>
              <a:buClrTx/>
              <a:buSzTx/>
              <a:buFontTx/>
              <a:buNone/>
              <a:tabLst/>
              <a:defRPr/>
            </a:pPr>
            <a:r>
              <a:rPr lang="fa-IR" sz="1200" kern="1200" dirty="0">
                <a:solidFill>
                  <a:schemeClr val="tx1"/>
                </a:solidFill>
                <a:effectLst/>
                <a:latin typeface="+mn-lt"/>
                <a:ea typeface="+mn-ea"/>
                <a:cs typeface="+mn-cs"/>
              </a:rPr>
              <a:t>ط</a:t>
            </a:r>
            <a:r>
              <a:rPr lang="ar-SA" sz="1200" kern="1200" dirty="0">
                <a:solidFill>
                  <a:schemeClr val="tx1"/>
                </a:solidFill>
                <a:effectLst/>
                <a:latin typeface="+mn-lt"/>
                <a:ea typeface="+mn-ea"/>
                <a:cs typeface="+mn-cs"/>
              </a:rPr>
              <a:t>یف گسترده‌ای از ابزار، اپلیکیشن‌ و متدلوژی را شامل می‌شود که به یک سازمان کمک می‌کند که بتواند اطلاعات را از سیستم داخلی و منابع خارجی شرکت جمع‌آوری کند و آنها را برای تحلیل آماده کند. از مجموع این اطلاعات در نهایت یک گزارش تهیه می‌شود که به مدیر و تصمیم گیرنده نهایی سازمان تحویل داده می‌شود</a:t>
            </a:r>
            <a:r>
              <a:rPr lang="en-US" sz="1200" kern="1200" dirty="0">
                <a:solidFill>
                  <a:schemeClr val="tx1"/>
                </a:solidFill>
                <a:effectLst/>
                <a:latin typeface="+mn-lt"/>
                <a:ea typeface="+mn-ea"/>
                <a:cs typeface="+mn-cs"/>
              </a:rPr>
              <a:t>.</a:t>
            </a:r>
          </a:p>
          <a:p>
            <a:pPr algn="r" rtl="1" fontAlgn="base"/>
            <a:endParaRPr lang="fa-IR"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BE3A4D1-5EBA-4652-869E-1B894410233E}" type="slidenum">
              <a:rPr lang="en-US" smtClean="0"/>
              <a:t>3</a:t>
            </a:fld>
            <a:endParaRPr lang="en-US"/>
          </a:p>
        </p:txBody>
      </p:sp>
    </p:spTree>
    <p:extLst>
      <p:ext uri="{BB962C8B-B14F-4D97-AF65-F5344CB8AC3E}">
        <p14:creationId xmlns:p14="http://schemas.microsoft.com/office/powerpoint/2010/main" val="3067310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sz="1200" b="0" i="0" kern="1200" dirty="0">
                <a:solidFill>
                  <a:schemeClr val="tx1"/>
                </a:solidFill>
                <a:effectLst/>
                <a:latin typeface="+mn-lt"/>
                <a:ea typeface="+mn-ea"/>
                <a:cs typeface="+mn-cs"/>
              </a:rPr>
              <a:t>فرض کنید شما یک فروشگاه بزرگ اینترنتی دارید و محصولات زیادی برای فروش. قطعا ذهن هیچ مدیری یارای نگهداری تمام اعداد و ارقام مربوط به خرید و فروش را ندارد و البته که واقعا نیاز به حفظ تمام این اعداد و ارقام نیست. در فرآیند پیاده سازی هوش تجاری طبق یک عملیات پیچیده همۀ داده‌های سازمان در یک دیتابیس ِ</a:t>
            </a:r>
            <a:r>
              <a:rPr lang="en-US" sz="1200" b="0" i="0" kern="1200" dirty="0">
                <a:solidFill>
                  <a:schemeClr val="tx1"/>
                </a:solidFill>
                <a:effectLst/>
                <a:latin typeface="+mn-lt"/>
                <a:ea typeface="+mn-ea"/>
                <a:cs typeface="+mn-cs"/>
              </a:rPr>
              <a:t> </a:t>
            </a:r>
            <a:r>
              <a:rPr lang="fa-IR" sz="1200" b="0" i="0" kern="1200" dirty="0">
                <a:solidFill>
                  <a:schemeClr val="tx1"/>
                </a:solidFill>
                <a:effectLst/>
                <a:latin typeface="+mn-lt"/>
                <a:ea typeface="+mn-ea"/>
                <a:cs typeface="+mn-cs"/>
              </a:rPr>
              <a:t>جمع می‌شود (اینکه اطلاعات روزانه جمع‌آوری شود یا ماهانه یا هفتگی دست خودتان است). در حقیقت این دستابیس حاوی تمام اطلاعات شرکت و تک تک فروش‌ها و خریدهای انجام شده توسط سازمان است.</a:t>
            </a:r>
          </a:p>
          <a:p>
            <a:pPr algn="r" rtl="1"/>
            <a:endParaRPr lang="fa-IR" sz="1200" b="0" i="0" kern="1200" dirty="0">
              <a:solidFill>
                <a:schemeClr val="tx1"/>
              </a:solidFill>
              <a:effectLst/>
              <a:latin typeface="+mn-lt"/>
              <a:ea typeface="+mn-ea"/>
              <a:cs typeface="+mn-cs"/>
            </a:endParaRPr>
          </a:p>
          <a:p>
            <a:pPr algn="r" rtl="1" fontAlgn="base"/>
            <a:r>
              <a:rPr lang="fa-IR" sz="1200" b="0" i="0" kern="1200" dirty="0">
                <a:solidFill>
                  <a:schemeClr val="tx1"/>
                </a:solidFill>
                <a:effectLst/>
                <a:latin typeface="+mn-lt"/>
                <a:ea typeface="+mn-ea"/>
                <a:cs typeface="+mn-cs"/>
              </a:rPr>
              <a:t>حالا تصور کنید قرار است در یک جلسه استراتژی‌های کلان (یا حتی غیر کلان و در مقیاس کوچک‌تر) برگزار شود و مدیران و تصمیم‌گیرندگان نهایی بخواهند یک تصمیم اساسی بگیرند؛ مثلا اینکه آیا استراتژی درستی است که برای صرفه جویی در هزینه‌ها اجناسی که از تامین کننده‌ها خریداری می‌شوند در انبارهای در دست احداث نگه داری شوند یا نه.</a:t>
            </a:r>
          </a:p>
          <a:p>
            <a:pPr algn="r" rtl="1" fontAlgn="base"/>
            <a:r>
              <a:rPr lang="fa-IR" sz="1200" b="0" i="0" kern="1200" dirty="0">
                <a:solidFill>
                  <a:schemeClr val="tx1"/>
                </a:solidFill>
                <a:effectLst/>
                <a:latin typeface="+mn-lt"/>
                <a:ea typeface="+mn-ea"/>
                <a:cs typeface="+mn-cs"/>
              </a:rPr>
              <a:t>دقیقا از همین قسمت هوش تجاری وارد عمل می‌شود؛ مثلا در این مثالی که زدیم، مدیر یا گروه مدیریت به راحتی از روی اطلاعات خلاصه سازی شده یا اصطلاحا </a:t>
            </a:r>
            <a:r>
              <a:rPr lang="en-US" sz="1200" b="0" i="0" kern="1200" dirty="0">
                <a:solidFill>
                  <a:schemeClr val="tx1"/>
                </a:solidFill>
                <a:effectLst/>
                <a:latin typeface="+mn-lt"/>
                <a:ea typeface="+mn-ea"/>
                <a:cs typeface="+mn-cs"/>
              </a:rPr>
              <a:t>Summarized Data </a:t>
            </a:r>
            <a:r>
              <a:rPr lang="fa-IR" sz="1200" b="0" i="0" kern="1200" dirty="0">
                <a:solidFill>
                  <a:schemeClr val="tx1"/>
                </a:solidFill>
                <a:effectLst/>
                <a:latin typeface="+mn-lt"/>
                <a:ea typeface="+mn-ea"/>
                <a:cs typeface="+mn-cs"/>
              </a:rPr>
              <a:t>می‌تواند بفهمد که چه کالاها یا گروه کالاهایی توسط کدام افرادی در چه شهرها و مناطقی بیشتر فروش می‌رود و یا در چه زمانی (فصل ، سال، روز) کدام کالا یا گروه کالایی بیشتر فروخته می‌شود.</a:t>
            </a:r>
          </a:p>
          <a:p>
            <a:pPr algn="r" rtl="1" fontAlgn="base"/>
            <a:r>
              <a:rPr lang="fa-IR" sz="1200" b="0" i="0" kern="1200" dirty="0">
                <a:solidFill>
                  <a:schemeClr val="tx1"/>
                </a:solidFill>
                <a:effectLst/>
                <a:latin typeface="+mn-lt"/>
                <a:ea typeface="+mn-ea"/>
                <a:cs typeface="+mn-cs"/>
              </a:rPr>
              <a:t>حالا بر این اساس آیا آن استراتژی که مثال زدیم واقعا به صرفه‌جویی در هزینه‌ها کمک می‌کند یا بدتر باعث ایجاد هزینۀ اضافه می‌شود؟ مثلا اگر متوجه بشویم که کالای </a:t>
            </a:r>
            <a:r>
              <a:rPr lang="en-US" sz="1200" b="0" i="0" kern="1200" dirty="0">
                <a:solidFill>
                  <a:schemeClr val="tx1"/>
                </a:solidFill>
                <a:effectLst/>
                <a:latin typeface="+mn-lt"/>
                <a:ea typeface="+mn-ea"/>
                <a:cs typeface="+mn-cs"/>
              </a:rPr>
              <a:t>X </a:t>
            </a:r>
            <a:r>
              <a:rPr lang="fa-IR" sz="1200" b="0" i="0" kern="1200" dirty="0">
                <a:solidFill>
                  <a:schemeClr val="tx1"/>
                </a:solidFill>
                <a:effectLst/>
                <a:latin typeface="+mn-lt"/>
                <a:ea typeface="+mn-ea"/>
                <a:cs typeface="+mn-cs"/>
              </a:rPr>
              <a:t>در منطقۀ </a:t>
            </a:r>
            <a:r>
              <a:rPr lang="en-US" sz="1200" b="0" i="0" kern="1200" dirty="0">
                <a:solidFill>
                  <a:schemeClr val="tx1"/>
                </a:solidFill>
                <a:effectLst/>
                <a:latin typeface="+mn-lt"/>
                <a:ea typeface="+mn-ea"/>
                <a:cs typeface="+mn-cs"/>
              </a:rPr>
              <a:t>y </a:t>
            </a:r>
            <a:r>
              <a:rPr lang="fa-IR" sz="1200" b="0" i="0" kern="1200" dirty="0">
                <a:solidFill>
                  <a:schemeClr val="tx1"/>
                </a:solidFill>
                <a:effectLst/>
                <a:latin typeface="+mn-lt"/>
                <a:ea typeface="+mn-ea"/>
                <a:cs typeface="+mn-cs"/>
              </a:rPr>
              <a:t>تهران فروش بالایی دارد، آیا تصمیم اینکه انبار کالای </a:t>
            </a:r>
            <a:r>
              <a:rPr lang="en-US" sz="1200" b="0" i="0" kern="1200" dirty="0">
                <a:solidFill>
                  <a:schemeClr val="tx1"/>
                </a:solidFill>
                <a:effectLst/>
                <a:latin typeface="+mn-lt"/>
                <a:ea typeface="+mn-ea"/>
                <a:cs typeface="+mn-cs"/>
              </a:rPr>
              <a:t>X  </a:t>
            </a:r>
            <a:r>
              <a:rPr lang="fa-IR" sz="1200" b="0" i="0" kern="1200" dirty="0">
                <a:solidFill>
                  <a:schemeClr val="tx1"/>
                </a:solidFill>
                <a:effectLst/>
                <a:latin typeface="+mn-lt"/>
                <a:ea typeface="+mn-ea"/>
                <a:cs typeface="+mn-cs"/>
              </a:rPr>
              <a:t>را در منطقۀ </a:t>
            </a:r>
            <a:r>
              <a:rPr lang="en-US" sz="1200" b="0" i="0" kern="1200" dirty="0">
                <a:solidFill>
                  <a:schemeClr val="tx1"/>
                </a:solidFill>
                <a:effectLst/>
                <a:latin typeface="+mn-lt"/>
                <a:ea typeface="+mn-ea"/>
                <a:cs typeface="+mn-cs"/>
              </a:rPr>
              <a:t>Y  </a:t>
            </a:r>
            <a:r>
              <a:rPr lang="fa-IR" sz="1200" b="0" i="0" kern="1200" dirty="0">
                <a:solidFill>
                  <a:schemeClr val="tx1"/>
                </a:solidFill>
                <a:effectLst/>
                <a:latin typeface="+mn-lt"/>
                <a:ea typeface="+mn-ea"/>
                <a:cs typeface="+mn-cs"/>
              </a:rPr>
              <a:t>احداث کند، باعث کاهش هزینه‌های نگهداری و رساندن </a:t>
            </a:r>
            <a:r>
              <a:rPr lang="en-US" sz="1200" b="0" i="0" kern="1200" dirty="0">
                <a:solidFill>
                  <a:schemeClr val="tx1"/>
                </a:solidFill>
                <a:effectLst/>
                <a:latin typeface="+mn-lt"/>
                <a:ea typeface="+mn-ea"/>
                <a:cs typeface="+mn-cs"/>
              </a:rPr>
              <a:t> </a:t>
            </a:r>
            <a:r>
              <a:rPr lang="fa-IR" sz="1200" b="0" i="0" kern="1200" dirty="0">
                <a:solidFill>
                  <a:schemeClr val="tx1"/>
                </a:solidFill>
                <a:effectLst/>
                <a:latin typeface="+mn-lt"/>
                <a:ea typeface="+mn-ea"/>
                <a:cs typeface="+mn-cs"/>
              </a:rPr>
              <a:t>محصول می‌شود یا نه؟</a:t>
            </a:r>
          </a:p>
          <a:p>
            <a:pPr algn="r" rtl="1" fontAlgn="base"/>
            <a:endParaRPr lang="fa-IR" sz="1200" b="0" i="0" kern="1200" dirty="0">
              <a:solidFill>
                <a:schemeClr val="tx1"/>
              </a:solidFill>
              <a:effectLst/>
              <a:latin typeface="+mn-lt"/>
              <a:ea typeface="+mn-ea"/>
              <a:cs typeface="+mn-cs"/>
            </a:endParaRPr>
          </a:p>
          <a:p>
            <a:pPr algn="r" rtl="1" fontAlgn="base"/>
            <a:endParaRPr lang="fa-IR" sz="1200" b="0" i="0" kern="1200" dirty="0">
              <a:solidFill>
                <a:schemeClr val="tx1"/>
              </a:solidFill>
              <a:effectLst/>
              <a:latin typeface="+mn-lt"/>
              <a:ea typeface="+mn-ea"/>
              <a:cs typeface="+mn-cs"/>
            </a:endParaRPr>
          </a:p>
          <a:p>
            <a:pPr algn="r" rtl="1" fontAlgn="base"/>
            <a:r>
              <a:rPr lang="fa-IR" sz="1200" b="0" i="0" kern="1200" dirty="0">
                <a:solidFill>
                  <a:schemeClr val="tx1"/>
                </a:solidFill>
                <a:effectLst/>
                <a:latin typeface="+mn-lt"/>
                <a:ea typeface="+mn-ea"/>
                <a:cs typeface="+mn-cs"/>
              </a:rPr>
              <a:t>اگر مدیر ما به </a:t>
            </a:r>
            <a:r>
              <a:rPr lang="en-US" sz="1200" b="0" i="0" kern="1200" dirty="0">
                <a:solidFill>
                  <a:schemeClr val="tx1"/>
                </a:solidFill>
                <a:effectLst/>
                <a:latin typeface="+mn-lt"/>
                <a:ea typeface="+mn-ea"/>
                <a:cs typeface="+mn-cs"/>
              </a:rPr>
              <a:t>Data warehouse </a:t>
            </a:r>
            <a:r>
              <a:rPr lang="fa-IR" sz="1200" b="0" i="0" kern="1200" dirty="0">
                <a:solidFill>
                  <a:schemeClr val="tx1"/>
                </a:solidFill>
                <a:effectLst/>
                <a:latin typeface="+mn-lt"/>
                <a:ea typeface="+mn-ea"/>
                <a:cs typeface="+mn-cs"/>
              </a:rPr>
              <a:t>دسترسی نداشت و خلاصه مجموع تعداد فروش، جمع عدد ریالی فروش به ازای هر کالا در زمان و مکان به‌خصوص را نداشت، باید تمام داده‌های چند سال را باید بررسی می‌کرد و تمام این محاسبات را به صورت دستی انجام می‌داد، سپس تمام این داده‌ها را  مقایسه می‌کرد. به فرض که عمر نوح داشت و فرصت می‌کرد اینکار را انجام دهد، قطعا تمام محاسبات او ضریب خطای بالایی داشتند. و اما در ادامه برای اینکه کاملِ کامل هوش تجاری را بفهمید، می‌خواهم آنرا با تحلیل‌گر کسب و کار (</a:t>
            </a:r>
            <a:r>
              <a:rPr lang="en-US" sz="1200" b="0" i="0" kern="1200" dirty="0">
                <a:solidFill>
                  <a:schemeClr val="tx1"/>
                </a:solidFill>
                <a:effectLst/>
                <a:latin typeface="+mn-lt"/>
                <a:ea typeface="+mn-ea"/>
                <a:cs typeface="+mn-cs"/>
              </a:rPr>
              <a:t>BA) </a:t>
            </a:r>
            <a:r>
              <a:rPr lang="fa-IR" sz="1200" b="0" i="0" kern="1200" dirty="0">
                <a:solidFill>
                  <a:schemeClr val="tx1"/>
                </a:solidFill>
                <a:effectLst/>
                <a:latin typeface="+mn-lt"/>
                <a:ea typeface="+mn-ea"/>
                <a:cs typeface="+mn-cs"/>
              </a:rPr>
              <a:t>چیست؟</a:t>
            </a:r>
          </a:p>
        </p:txBody>
      </p:sp>
      <p:sp>
        <p:nvSpPr>
          <p:cNvPr id="4" name="Slide Number Placeholder 3"/>
          <p:cNvSpPr>
            <a:spLocks noGrp="1"/>
          </p:cNvSpPr>
          <p:nvPr>
            <p:ph type="sldNum" sz="quarter" idx="5"/>
          </p:nvPr>
        </p:nvSpPr>
        <p:spPr/>
        <p:txBody>
          <a:bodyPr/>
          <a:lstStyle/>
          <a:p>
            <a:fld id="{3BE3A4D1-5EBA-4652-869E-1B894410233E}" type="slidenum">
              <a:rPr lang="en-US" smtClean="0"/>
              <a:t>4</a:t>
            </a:fld>
            <a:endParaRPr lang="en-US"/>
          </a:p>
        </p:txBody>
      </p:sp>
    </p:spTree>
    <p:extLst>
      <p:ext uri="{BB962C8B-B14F-4D97-AF65-F5344CB8AC3E}">
        <p14:creationId xmlns:p14="http://schemas.microsoft.com/office/powerpoint/2010/main" val="1120565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fontAlgn="base"/>
            <a:r>
              <a:rPr lang="fa-IR" sz="1200" b="0" i="0" kern="1200" dirty="0">
                <a:solidFill>
                  <a:schemeClr val="tx1"/>
                </a:solidFill>
                <a:effectLst/>
                <a:latin typeface="+mn-lt"/>
                <a:ea typeface="+mn-ea"/>
                <a:cs typeface="+mn-cs"/>
              </a:rPr>
              <a:t>هر شرکت یا کسب و کاری بخش‌ها و دپارتمان‌های متفاوتی دارد. اطلاعات بخش‌های مختلف در فرمت‌های مختلف پخش شده‌اند. بیشتر تلاش‌هایی که برای جمع‌آوری اطلاعات انجام می‌شود، باید این اطلاعات را مرتب کند و به فرمتی تبدیل کند که بتوان آنها را تحلیل و بررسی کرد. با استفاده از ابزارهای پیشرفتۀ هوش تجاری در کمترین زمان ممکن می‌تواند یک گزارش کامل و خوانا از هرکدام از بخش‌های شرکت داشته باشید.</a:t>
            </a:r>
          </a:p>
          <a:p>
            <a:pPr algn="r" rtl="1" fontAlgn="base"/>
            <a:r>
              <a:rPr lang="fa-IR" sz="1200" b="0" i="0" kern="1200" dirty="0">
                <a:solidFill>
                  <a:schemeClr val="tx1"/>
                </a:solidFill>
                <a:effectLst/>
                <a:latin typeface="+mn-lt"/>
                <a:ea typeface="+mn-ea"/>
                <a:cs typeface="+mn-cs"/>
              </a:rPr>
              <a:t>به عنوان یک مدیر یا صاحب کسب و کار، این برای شما کاملا حیاتی است که بدانید که دیتاهای شرکت شما به شما چه می‌گویند. البته واضح است که اطلاعات معادل هوش نیست. این مخصوص به زمانی است فوق‌العاده کاربرد دارد که شرکت شما بخش‌های مختلف دارد و اطالاعات بخش‌های مختلف چندان به هم مرتبط نیستند و شما برای تصمیم‌گیری به این اطلاعات نیاز دارید.</a:t>
            </a:r>
          </a:p>
          <a:p>
            <a:pPr algn="r" rtl="1"/>
            <a:endParaRPr lang="en-US" dirty="0"/>
          </a:p>
        </p:txBody>
      </p:sp>
      <p:sp>
        <p:nvSpPr>
          <p:cNvPr id="4" name="Slide Number Placeholder 3"/>
          <p:cNvSpPr>
            <a:spLocks noGrp="1"/>
          </p:cNvSpPr>
          <p:nvPr>
            <p:ph type="sldNum" sz="quarter" idx="5"/>
          </p:nvPr>
        </p:nvSpPr>
        <p:spPr/>
        <p:txBody>
          <a:bodyPr/>
          <a:lstStyle/>
          <a:p>
            <a:fld id="{3BE3A4D1-5EBA-4652-869E-1B894410233E}" type="slidenum">
              <a:rPr lang="en-US" smtClean="0"/>
              <a:t>7</a:t>
            </a:fld>
            <a:endParaRPr lang="en-US"/>
          </a:p>
        </p:txBody>
      </p:sp>
    </p:spTree>
    <p:extLst>
      <p:ext uri="{BB962C8B-B14F-4D97-AF65-F5344CB8AC3E}">
        <p14:creationId xmlns:p14="http://schemas.microsoft.com/office/powerpoint/2010/main" val="4015786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228B278F-931B-42DF-A95D-12A3EBE75636}"/>
              </a:ext>
            </a:extLst>
          </p:cNvPr>
          <p:cNvSpPr>
            <a:spLocks noGrp="1"/>
          </p:cNvSpPr>
          <p:nvPr>
            <p:ph type="body" idx="1"/>
          </p:nvPr>
        </p:nvSpPr>
        <p:spPr/>
        <p:txBody>
          <a:bodyPr/>
          <a:lstStyle/>
          <a:p>
            <a:pPr algn="r" rtl="1" fontAlgn="base"/>
            <a:r>
              <a:rPr lang="fa-IR" sz="1200" b="0" i="0" kern="1200" dirty="0">
                <a:solidFill>
                  <a:schemeClr val="tx1"/>
                </a:solidFill>
                <a:effectLst/>
                <a:latin typeface="+mn-lt"/>
                <a:ea typeface="+mn-ea"/>
                <a:cs typeface="+mn-cs"/>
              </a:rPr>
              <a:t>بگذارید اینطور برایتان بگویم، تمام درآمد و سود شرکت مستقیما به تصمیمات استراتژیک مربوط می‌شود.</a:t>
            </a:r>
          </a:p>
          <a:p>
            <a:pPr algn="r" rtl="1" fontAlgn="base"/>
            <a:r>
              <a:rPr lang="fa-IR" sz="1200" b="0" i="0" kern="1200" dirty="0">
                <a:solidFill>
                  <a:schemeClr val="tx1"/>
                </a:solidFill>
                <a:effectLst/>
                <a:latin typeface="+mn-lt"/>
                <a:ea typeface="+mn-ea"/>
                <a:cs typeface="+mn-cs"/>
              </a:rPr>
              <a:t>شاید برایتان جالب باشد بدانید که مدت زمان تقریبی برای برای تهیه یک گزارش </a:t>
            </a:r>
            <a:r>
              <a:rPr lang="en-US" sz="1200" b="0" i="0" kern="1200" dirty="0">
                <a:solidFill>
                  <a:schemeClr val="tx1"/>
                </a:solidFill>
                <a:effectLst/>
                <a:latin typeface="+mn-lt"/>
                <a:ea typeface="+mn-ea"/>
                <a:cs typeface="+mn-cs"/>
              </a:rPr>
              <a:t>IT </a:t>
            </a:r>
            <a:r>
              <a:rPr lang="fa-IR" sz="1200" b="0" i="0" kern="1200" dirty="0">
                <a:solidFill>
                  <a:schemeClr val="tx1"/>
                </a:solidFill>
                <a:effectLst/>
                <a:latin typeface="+mn-lt"/>
                <a:ea typeface="+mn-ea"/>
                <a:cs typeface="+mn-cs"/>
              </a:rPr>
              <a:t>چیزی حدود دو روز است. در جهان پر سرعت معاصر، داده‌ها مدام در حال تغییر و نوسان هستند. در طول دو روز داده‌ها تغییرات زیادی می‌کنند. در حقیقت مدیران و استراتژیست‌های شرکت نیاز دارند که به اطلاعات به روز (آپدیت) دسترسی داشته باشند تا بتوانند به سرعت تصمیم بگیرند و جایگاه خود را در بازار از دست ندهند.</a:t>
            </a:r>
          </a:p>
          <a:p>
            <a:pPr algn="r" rtl="1" fontAlgn="base"/>
            <a:r>
              <a:rPr lang="fa-IR" sz="1200" b="0" i="0" kern="1200" dirty="0">
                <a:solidFill>
                  <a:schemeClr val="tx1"/>
                </a:solidFill>
                <a:effectLst/>
                <a:latin typeface="+mn-lt"/>
                <a:ea typeface="+mn-ea"/>
                <a:cs typeface="+mn-cs"/>
              </a:rPr>
              <a:t>این اعداد و ارقام اصلا چیز کمی نیستند، دقیقا به کمک همین اعداد و ارقام است که می‌توانید راه‌حل‌های درست و درآمدزا برای کسب و کار خود پیدا کنید.</a:t>
            </a:r>
          </a:p>
          <a:p>
            <a:pPr algn="r" rtl="1" fontAlgn="base"/>
            <a:r>
              <a:rPr lang="fa-IR" sz="1200" b="0" i="0" kern="1200" dirty="0">
                <a:solidFill>
                  <a:schemeClr val="tx1"/>
                </a:solidFill>
                <a:effectLst/>
                <a:latin typeface="+mn-lt"/>
                <a:ea typeface="+mn-ea"/>
                <a:cs typeface="+mn-cs"/>
              </a:rPr>
              <a:t>هدف نهایی یک کارشناس </a:t>
            </a:r>
            <a:r>
              <a:rPr lang="en-US" sz="1200" b="0" i="0" kern="1200" dirty="0">
                <a:solidFill>
                  <a:schemeClr val="tx1"/>
                </a:solidFill>
                <a:effectLst/>
                <a:latin typeface="+mn-lt"/>
                <a:ea typeface="+mn-ea"/>
                <a:cs typeface="+mn-cs"/>
              </a:rPr>
              <a:t>BI </a:t>
            </a:r>
            <a:r>
              <a:rPr lang="fa-IR" sz="1200" b="0" i="0" kern="1200" dirty="0">
                <a:solidFill>
                  <a:schemeClr val="tx1"/>
                </a:solidFill>
                <a:effectLst/>
                <a:latin typeface="+mn-lt"/>
                <a:ea typeface="+mn-ea"/>
                <a:cs typeface="+mn-cs"/>
              </a:rPr>
              <a:t>این است که اطلاعات شرکت شما را به یک تجزیه تحلیل ساختارمند تبدیل کند. به بیانی دیگر یک کارشناس واقعی هوش تجاری که می‌تواند به تصمیمات استراتژیک و سریع شرکت کمک کند.</a:t>
            </a:r>
          </a:p>
          <a:p>
            <a:pPr algn="r" rtl="1" fontAlgn="base"/>
            <a:r>
              <a:rPr lang="fa-IR" sz="1200" b="0" i="0" kern="1200" dirty="0">
                <a:solidFill>
                  <a:schemeClr val="tx1"/>
                </a:solidFill>
                <a:effectLst/>
                <a:latin typeface="+mn-lt"/>
                <a:ea typeface="+mn-ea"/>
                <a:cs typeface="+mn-cs"/>
              </a:rPr>
              <a:t>هوش تجاری با اطلاعات به روزی که در اختیار مدیران قرار می‌دهد کمک می‌کند که وضعیت مالی شرکت به سمت مثبت حرکت کنید و تصمیمات درست گرفته شود.</a:t>
            </a:r>
          </a:p>
          <a:p>
            <a:pPr algn="r" rtl="1"/>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13858F2A-83AD-4DB2-98B1-46DE232E9CC3}"/>
              </a:ext>
            </a:extLst>
          </p:cNvPr>
          <p:cNvSpPr>
            <a:spLocks noGrp="1"/>
          </p:cNvSpPr>
          <p:nvPr>
            <p:ph type="body" idx="1"/>
          </p:nvPr>
        </p:nvSpPr>
        <p:spPr/>
        <p:txBody>
          <a:bodyPr/>
          <a:lstStyle/>
          <a:p>
            <a:pPr algn="r" rtl="1"/>
            <a:r>
              <a:rPr lang="fa-IR" sz="1200" b="0" i="0" kern="1200" dirty="0">
                <a:solidFill>
                  <a:schemeClr val="tx1"/>
                </a:solidFill>
                <a:effectLst/>
                <a:latin typeface="+mn-lt"/>
                <a:ea typeface="+mn-ea"/>
                <a:cs typeface="+mn-cs"/>
              </a:rPr>
              <a:t>هوش تجاری این قابلیت را دارد که راهکارهای نادرست را مشخص کند، وضع کنونی شرکت را به دقت مشخص کند و در ادامه مشخص کند که روزانه چه کارهایی باید انجام شود، اولویت‌های شرکت چیست و هرکس چه کاری باید انجام دهد. در حقیقت قرار است ببیند که در کدام بخش‌ها ضعف وجود دارد،کدام بخش‌ها باید پیشرفت کنند و به امکانات جدیدتری مجهز شوند.</a:t>
            </a:r>
            <a:endParaRPr lang="en-US" sz="1200" b="0" i="0" kern="1200" dirty="0">
              <a:solidFill>
                <a:schemeClr val="tx1"/>
              </a:solidFill>
              <a:effectLst/>
              <a:latin typeface="+mn-lt"/>
              <a:ea typeface="+mn-ea"/>
              <a:cs typeface="+mn-cs"/>
            </a:endParaRPr>
          </a:p>
          <a:p>
            <a:pPr algn="r" rtl="1"/>
            <a:r>
              <a:rPr lang="fa-IR" sz="1200" b="0" i="0" kern="1200" dirty="0">
                <a:solidFill>
                  <a:schemeClr val="tx1"/>
                </a:solidFill>
                <a:effectLst/>
                <a:latin typeface="+mn-lt"/>
                <a:ea typeface="+mn-ea"/>
                <a:cs typeface="+mn-cs"/>
              </a:rPr>
              <a:t>شاید برایتان جالب باشد بدانید بر اساس آمار سال 2000 سایت </a:t>
            </a:r>
            <a:r>
              <a:rPr lang="en-US" sz="1200" b="0" i="0" kern="1200" dirty="0">
                <a:solidFill>
                  <a:schemeClr val="tx1"/>
                </a:solidFill>
                <a:effectLst/>
                <a:latin typeface="+mn-lt"/>
                <a:ea typeface="+mn-ea"/>
                <a:cs typeface="+mn-cs"/>
              </a:rPr>
              <a:t>CIO </a:t>
            </a:r>
            <a:r>
              <a:rPr lang="fa-IR" sz="1200" b="0" i="0" kern="1200" dirty="0">
                <a:solidFill>
                  <a:schemeClr val="tx1"/>
                </a:solidFill>
                <a:effectLst/>
                <a:latin typeface="+mn-lt"/>
                <a:ea typeface="+mn-ea"/>
                <a:cs typeface="+mn-cs"/>
              </a:rPr>
              <a:t>شرکت تویوتا با استفاده از ابزارهای هوش تجاری توانست بفهمد که در فرآیند توزیع و تحویل کالا نیمی از هزینه بیش ازآنچیزی است که باید باشد و با تغییر استراتژی این هزینه را 50% کاهش داد.</a:t>
            </a:r>
            <a:endParaRPr lang="en-US" sz="1200" b="0" i="0" kern="1200" dirty="0">
              <a:solidFill>
                <a:schemeClr val="tx1"/>
              </a:solidFill>
              <a:effectLst/>
              <a:latin typeface="+mn-lt"/>
              <a:ea typeface="+mn-ea"/>
              <a:cs typeface="+mn-cs"/>
            </a:endParaRPr>
          </a:p>
          <a:p>
            <a:pPr algn="r" rtl="1"/>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EDB4FF6-64BE-4798-84E8-940ED4BB173A}"/>
              </a:ext>
            </a:extLst>
          </p:cNvPr>
          <p:cNvSpPr>
            <a:spLocks noGrp="1"/>
          </p:cNvSpPr>
          <p:nvPr>
            <p:ph type="body" idx="1"/>
          </p:nvPr>
        </p:nvSpPr>
        <p:spPr/>
        <p:txBody>
          <a:bodyPr/>
          <a:lstStyle/>
          <a:p>
            <a:pPr algn="r" rtl="1" fontAlgn="base"/>
            <a:r>
              <a:rPr lang="fa-IR" sz="1200" b="0" i="0" kern="1200" dirty="0">
                <a:solidFill>
                  <a:schemeClr val="tx1"/>
                </a:solidFill>
                <a:effectLst/>
                <a:latin typeface="+mn-lt"/>
                <a:ea typeface="+mn-ea"/>
                <a:cs typeface="+mn-cs"/>
              </a:rPr>
              <a:t>اوج تمام خواسته‌های یک شرکت و تمام چیزهایی که در بالا گفتیم می‌تواند در "رشد سریع برای بازگشت سرمایه" خلاصه شود. بدون بینش درست و دیسیپلین مشخص، یا در در دام روش‌های نخ‌نما و قدیمی می‌افتید یا به حدس و گمانه‌زنی در مورد رفتارهای کاربران و چیزهایی از این قبیل می‌افتید. این‌ها مهم‌ترین آفت‌های کسب و کار شما هستند و دقیقا همان چیزهایی هستند که باعث شکست کسب و کار شما و بسیاری دیگر مانند شما می‌شوند.</a:t>
            </a:r>
          </a:p>
          <a:p>
            <a:pPr algn="r" rtl="1" fontAlgn="base"/>
            <a:r>
              <a:rPr lang="fa-IR" sz="1200" b="0" i="0" kern="1200" dirty="0">
                <a:solidFill>
                  <a:schemeClr val="tx1"/>
                </a:solidFill>
                <a:effectLst/>
                <a:latin typeface="+mn-lt"/>
                <a:ea typeface="+mn-ea"/>
                <a:cs typeface="+mn-cs"/>
              </a:rPr>
              <a:t>همانطور که قبلا هم اشاره کردیم، هر شرکت یک سیستم است که تمام بخش‌های آن به نوعی با هم مرتبط هستند و نمی‌شود که برای هر بخش آن یک استراتژی جداگانه ریخت و به بقیۀ بخش‌ها کاری نداشت. تمام تلاش هوش تجاری این است که اطلاعاتی ارائه دهد که اگر چه برای هر بخش به طور جداگانه موجود است، اما بتواند یک کلیتی به ما بدهد که بر مبنای آن تصمیم‌گیری کرد، استراتزی چید و برنامه عملی ریخت.</a:t>
            </a:r>
          </a:p>
          <a:p>
            <a:pPr algn="r" rtl="1" fontAlgn="base"/>
            <a:r>
              <a:rPr lang="fa-IR" sz="1200" b="0" i="0" kern="1200" dirty="0">
                <a:solidFill>
                  <a:schemeClr val="tx1"/>
                </a:solidFill>
                <a:effectLst/>
                <a:latin typeface="+mn-lt"/>
                <a:ea typeface="+mn-ea"/>
                <a:cs typeface="+mn-cs"/>
              </a:rPr>
              <a:t>دقیقا به همین دلیل است که </a:t>
            </a:r>
            <a:r>
              <a:rPr lang="en-US" sz="1200" b="0" i="0" kern="1200" dirty="0">
                <a:solidFill>
                  <a:schemeClr val="tx1"/>
                </a:solidFill>
                <a:effectLst/>
                <a:latin typeface="+mn-lt"/>
                <a:ea typeface="+mn-ea"/>
                <a:cs typeface="+mn-cs"/>
              </a:rPr>
              <a:t>BI </a:t>
            </a:r>
            <a:r>
              <a:rPr lang="fa-IR" sz="1200" b="0" i="0" kern="1200" dirty="0">
                <a:solidFill>
                  <a:schemeClr val="tx1"/>
                </a:solidFill>
                <a:effectLst/>
                <a:latin typeface="+mn-lt"/>
                <a:ea typeface="+mn-ea"/>
                <a:cs typeface="+mn-cs"/>
              </a:rPr>
              <a:t>می‌تواند به روشنی به شما کمک کند که کمپین‌های خود را برنامه‌ریزی کنید و هر چیزی را که لازم است تغییر دهید، تغییر دهید پیش از آنکه واقعا دیر شود و در کمترین زمان ممکن سرمایه شما را به شما بازمی‌گرداند.</a:t>
            </a:r>
          </a:p>
          <a:p>
            <a:pPr algn="r" rtl="1"/>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138314D9-416B-4FA6-A794-DE056C629764}"/>
              </a:ext>
            </a:extLst>
          </p:cNvPr>
          <p:cNvSpPr>
            <a:spLocks noGrp="1"/>
          </p:cNvSpPr>
          <p:nvPr>
            <p:ph type="body" idx="1"/>
          </p:nvPr>
        </p:nvSpPr>
        <p:spPr/>
        <p:txBody>
          <a:bodyPr/>
          <a:lstStyle/>
          <a:p>
            <a:pPr algn="r" rtl="1"/>
            <a:r>
              <a:rPr lang="fa-IR" sz="1200" b="0" i="0" kern="1200" dirty="0">
                <a:solidFill>
                  <a:schemeClr val="tx1"/>
                </a:solidFill>
                <a:effectLst/>
                <a:latin typeface="+mn-lt"/>
                <a:ea typeface="+mn-ea"/>
                <a:cs typeface="+mn-cs"/>
              </a:rPr>
              <a:t>با رشد و پیشرفت جهان امروز ما، مهم‌ترین نیازی که جهان کسب و کار از هر زمان دیگری بیشتر به آن نیاز دارد، نیاز به تجزیه تحلیل داده‌ها و اطلاعات است. از طرف دیگر خود این داده‌ها روز به روز پیچیده‌تر و چند بعدی‌تر می‌شوند، چراکه شرکت‌ها و کسب و کارها مدام در حرکت به سوی گسترده‌شدن و توسغه حرکت می‌کنند. پس به موازات این حرکت نیاز به نیروهای انسانی متخصص برای تحلیل داده‌ها و تهیه گزارشات هم از هر زمان دیگری بیشتر می‌شود. اگر بخواهید از روش‌های سنتی استفاده کنید باید تعداد زیادی نیرو استخدام کنید، مدام گزارش بخواهید و مدام کسی باشد که این گزارشات را چک کند، اما یک متخصص هوش تجاری تمام اینکارها را انجام می‌دهد و در سریع‌ترین زمان ممکن گزارشات مورد نیاز شما را تهیه می‌کند. به عبارتی دیگر در وقت، زمان و هزینۀ شما به شدت صرفه‌جویی می‌کند.</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fontAlgn="base"/>
            <a:r>
              <a:rPr lang="fa-IR" sz="1200" b="0" i="0" kern="1200" dirty="0">
                <a:solidFill>
                  <a:schemeClr val="tx1"/>
                </a:solidFill>
                <a:effectLst/>
                <a:latin typeface="+mn-lt"/>
                <a:ea typeface="+mn-ea"/>
                <a:cs typeface="+mn-cs"/>
              </a:rPr>
              <a:t>اساس بعد فنی یا تکنیکال به بخش ساخت انباره داده و عملیات مربوط به دیتابیس، انتقال داده، ابزارهای داشبوردساز و مکعب های اطلاعاتی یا </a:t>
            </a:r>
            <a:r>
              <a:rPr lang="en-US" sz="1200" b="0" i="0" kern="1200" dirty="0">
                <a:solidFill>
                  <a:schemeClr val="tx1"/>
                </a:solidFill>
                <a:effectLst/>
                <a:latin typeface="+mn-lt"/>
                <a:ea typeface="+mn-ea"/>
                <a:cs typeface="+mn-cs"/>
              </a:rPr>
              <a:t>Cube </a:t>
            </a:r>
            <a:r>
              <a:rPr lang="fa-IR" sz="1200" b="0" i="0" kern="1200" dirty="0">
                <a:solidFill>
                  <a:schemeClr val="tx1"/>
                </a:solidFill>
                <a:effectLst/>
                <a:latin typeface="+mn-lt"/>
                <a:ea typeface="+mn-ea"/>
                <a:cs typeface="+mn-cs"/>
              </a:rPr>
              <a:t>مربوط می‌شود. (در مورد این مکعب‌های اطلاعاتی در مقالات آینده به تفصیل صحبت خواهیم کرد)</a:t>
            </a:r>
          </a:p>
          <a:p>
            <a:pPr algn="r" rtl="1" fontAlgn="base"/>
            <a:r>
              <a:rPr lang="fa-IR" sz="1200" b="0" i="0" kern="1200" dirty="0">
                <a:solidFill>
                  <a:schemeClr val="tx1"/>
                </a:solidFill>
                <a:effectLst/>
                <a:latin typeface="+mn-lt"/>
                <a:ea typeface="+mn-ea"/>
                <a:cs typeface="+mn-cs"/>
              </a:rPr>
              <a:t>این اولین، مهم‌ترین و در عین حال ساده‌ترین بخش هوش تجاری است. اگر بخواهم به زبان ساده این مرحله را تشریح کنم، باید بگویم که این بخش سه مرحلۀ اصلی دارد:</a:t>
            </a:r>
          </a:p>
          <a:p>
            <a:pPr algn="r" rtl="1" fontAlgn="base"/>
            <a:r>
              <a:rPr lang="fa-IR" sz="1200" b="0" i="0" kern="1200" dirty="0">
                <a:solidFill>
                  <a:schemeClr val="tx1"/>
                </a:solidFill>
                <a:effectLst/>
                <a:latin typeface="+mn-lt"/>
                <a:ea typeface="+mn-ea"/>
                <a:cs typeface="+mn-cs"/>
              </a:rPr>
              <a:t>شناخت: در مرحله اول شما باید یک تحلیل جامع از کسب و کار داشته باشید، وضعیت موجود را بسنجید و بخش‌های مختلف آن را شناسایی کنید.</a:t>
            </a:r>
          </a:p>
          <a:p>
            <a:pPr algn="r" rtl="1" fontAlgn="base"/>
            <a:r>
              <a:rPr lang="fa-IR" sz="1200" b="0" i="0" kern="1200" dirty="0">
                <a:solidFill>
                  <a:schemeClr val="tx1"/>
                </a:solidFill>
                <a:effectLst/>
                <a:latin typeface="+mn-lt"/>
                <a:ea typeface="+mn-ea"/>
                <a:cs typeface="+mn-cs"/>
              </a:rPr>
              <a:t>طراحی انبار داده: در این مرحله بر اساس اطلاعاتی که در مرحله قبل بدست آوردید، باید یک انبار داده یا </a:t>
            </a:r>
            <a:r>
              <a:rPr lang="en-US" sz="1200" b="0" i="0" kern="1200" dirty="0">
                <a:solidFill>
                  <a:schemeClr val="tx1"/>
                </a:solidFill>
                <a:effectLst/>
                <a:latin typeface="+mn-lt"/>
                <a:ea typeface="+mn-ea"/>
                <a:cs typeface="+mn-cs"/>
              </a:rPr>
              <a:t>Data Warehouse </a:t>
            </a:r>
            <a:r>
              <a:rPr lang="fa-IR" sz="1200" b="0" i="0" kern="1200" dirty="0">
                <a:solidFill>
                  <a:schemeClr val="tx1"/>
                </a:solidFill>
                <a:effectLst/>
                <a:latin typeface="+mn-lt"/>
                <a:ea typeface="+mn-ea"/>
                <a:cs typeface="+mn-cs"/>
              </a:rPr>
              <a:t>بسازید.</a:t>
            </a:r>
          </a:p>
          <a:p>
            <a:pPr algn="r" rtl="1" fontAlgn="base"/>
            <a:r>
              <a:rPr lang="fa-IR" sz="1200" b="0" i="0" kern="1200" dirty="0">
                <a:solidFill>
                  <a:schemeClr val="tx1"/>
                </a:solidFill>
                <a:effectLst/>
                <a:latin typeface="+mn-lt"/>
                <a:ea typeface="+mn-ea"/>
                <a:cs typeface="+mn-cs"/>
              </a:rPr>
              <a:t>تهیه گزارش: در آخرین مرحلۀ این بخش که تهیه گزارش است، شما بر اساس انبار داده‌های خود گزارش تهیه می‌کنید و اطلاعات خام را به اطلاعات قابل فهم تبدیل می‌کنید.</a:t>
            </a:r>
          </a:p>
          <a:p>
            <a:pPr algn="r" rtl="1" fontAlgn="base"/>
            <a:r>
              <a:rPr lang="fa-IR" sz="1200" b="0" i="0" kern="1200" dirty="0">
                <a:solidFill>
                  <a:schemeClr val="tx1"/>
                </a:solidFill>
                <a:effectLst/>
                <a:latin typeface="+mn-lt"/>
                <a:ea typeface="+mn-ea"/>
                <a:cs typeface="+mn-cs"/>
              </a:rPr>
              <a:t>مثلا وقتی یک خرید اینترنتی انجام می‌شود، در دیتابیس اطلاعاتی نظیر تاریخ، ساعت، شناسۀ مشتری ، کالای خریداری شده، تامین کنندۀ کالا، تعداد و قیمت خرید و فروش و این قبیل اطلاعات باید در سیستم ثبت شود.</a:t>
            </a:r>
          </a:p>
          <a:p>
            <a:pPr algn="r" rtl="1" fontAlgn="base"/>
            <a:r>
              <a:rPr lang="fa-IR" sz="1200" b="0" i="0" kern="1200" dirty="0">
                <a:solidFill>
                  <a:schemeClr val="tx1"/>
                </a:solidFill>
                <a:effectLst/>
                <a:latin typeface="+mn-lt"/>
                <a:ea typeface="+mn-ea"/>
                <a:cs typeface="+mn-cs"/>
              </a:rPr>
              <a:t>در نهایت از این دیتابیس داشبوردهای مدیریتی و خلاصه شده ساخته می‌شود؛ مثلا اینکه امروز، این هفته یا این ماه چقدر سود داشتیم، مقدار این سود نسبت به سال قبل چقدر تغییر داشته، از ماه قبل تا این ماه چند مشتری جدید اضافه شدند و ....</a:t>
            </a:r>
          </a:p>
        </p:txBody>
      </p:sp>
      <p:sp>
        <p:nvSpPr>
          <p:cNvPr id="4" name="Slide Number Placeholder 3"/>
          <p:cNvSpPr>
            <a:spLocks noGrp="1"/>
          </p:cNvSpPr>
          <p:nvPr>
            <p:ph type="sldNum" sz="quarter" idx="5"/>
          </p:nvPr>
        </p:nvSpPr>
        <p:spPr/>
        <p:txBody>
          <a:bodyPr/>
          <a:lstStyle/>
          <a:p>
            <a:fld id="{3BE3A4D1-5EBA-4652-869E-1B894410233E}" type="slidenum">
              <a:rPr lang="en-US" smtClean="0"/>
              <a:t>12</a:t>
            </a:fld>
            <a:endParaRPr lang="en-US"/>
          </a:p>
        </p:txBody>
      </p:sp>
    </p:spTree>
    <p:extLst>
      <p:ext uri="{BB962C8B-B14F-4D97-AF65-F5344CB8AC3E}">
        <p14:creationId xmlns:p14="http://schemas.microsoft.com/office/powerpoint/2010/main" val="3846265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1B1F0-1D27-4062-A8C9-DD97E2FA14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B93175-21C2-40C3-81BC-B520736F51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205B1D-BA68-4057-99B8-DE1F3ADE6EC2}"/>
              </a:ext>
            </a:extLst>
          </p:cNvPr>
          <p:cNvSpPr>
            <a:spLocks noGrp="1"/>
          </p:cNvSpPr>
          <p:nvPr>
            <p:ph type="dt" sz="half" idx="10"/>
          </p:nvPr>
        </p:nvSpPr>
        <p:spPr/>
        <p:txBody>
          <a:bodyPr/>
          <a:lstStyle/>
          <a:p>
            <a:fld id="{B54C8079-04E6-4902-9ACD-C4E8EB7C3C9E}" type="datetimeFigureOut">
              <a:rPr lang="en-US" smtClean="0"/>
              <a:t>4/22/2019</a:t>
            </a:fld>
            <a:endParaRPr lang="en-US"/>
          </a:p>
        </p:txBody>
      </p:sp>
      <p:sp>
        <p:nvSpPr>
          <p:cNvPr id="5" name="Footer Placeholder 4">
            <a:extLst>
              <a:ext uri="{FF2B5EF4-FFF2-40B4-BE49-F238E27FC236}">
                <a16:creationId xmlns:a16="http://schemas.microsoft.com/office/drawing/2014/main" id="{B1F25B15-32C1-462F-A46A-779564FA2C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DA8790-8933-47A2-8DAF-A13072FCB539}"/>
              </a:ext>
            </a:extLst>
          </p:cNvPr>
          <p:cNvSpPr>
            <a:spLocks noGrp="1"/>
          </p:cNvSpPr>
          <p:nvPr>
            <p:ph type="sldNum" sz="quarter" idx="12"/>
          </p:nvPr>
        </p:nvSpPr>
        <p:spPr/>
        <p:txBody>
          <a:bodyPr/>
          <a:lstStyle/>
          <a:p>
            <a:fld id="{EDB095D3-B654-4CE4-9743-DDEE5AAEBA7D}" type="slidenum">
              <a:rPr lang="en-US" smtClean="0"/>
              <a:t>‹#›</a:t>
            </a:fld>
            <a:endParaRPr lang="en-US"/>
          </a:p>
        </p:txBody>
      </p:sp>
    </p:spTree>
    <p:extLst>
      <p:ext uri="{BB962C8B-B14F-4D97-AF65-F5344CB8AC3E}">
        <p14:creationId xmlns:p14="http://schemas.microsoft.com/office/powerpoint/2010/main" val="1191575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AA45E-D8C8-49D6-8B3F-146865332E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84B0B3-B952-40C0-A3B1-24C5FFA4AF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82E90D-4A52-4642-ADEB-AB31E4CB6C5C}"/>
              </a:ext>
            </a:extLst>
          </p:cNvPr>
          <p:cNvSpPr>
            <a:spLocks noGrp="1"/>
          </p:cNvSpPr>
          <p:nvPr>
            <p:ph type="dt" sz="half" idx="10"/>
          </p:nvPr>
        </p:nvSpPr>
        <p:spPr/>
        <p:txBody>
          <a:bodyPr/>
          <a:lstStyle/>
          <a:p>
            <a:fld id="{B54C8079-04E6-4902-9ACD-C4E8EB7C3C9E}" type="datetimeFigureOut">
              <a:rPr lang="en-US" smtClean="0"/>
              <a:t>4/22/2019</a:t>
            </a:fld>
            <a:endParaRPr lang="en-US"/>
          </a:p>
        </p:txBody>
      </p:sp>
      <p:sp>
        <p:nvSpPr>
          <p:cNvPr id="5" name="Footer Placeholder 4">
            <a:extLst>
              <a:ext uri="{FF2B5EF4-FFF2-40B4-BE49-F238E27FC236}">
                <a16:creationId xmlns:a16="http://schemas.microsoft.com/office/drawing/2014/main" id="{3E797B9F-7DB1-4C43-B821-7CD51D59E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15ED7-5CD0-40ED-A7B5-CA124CBCA234}"/>
              </a:ext>
            </a:extLst>
          </p:cNvPr>
          <p:cNvSpPr>
            <a:spLocks noGrp="1"/>
          </p:cNvSpPr>
          <p:nvPr>
            <p:ph type="sldNum" sz="quarter" idx="12"/>
          </p:nvPr>
        </p:nvSpPr>
        <p:spPr/>
        <p:txBody>
          <a:bodyPr/>
          <a:lstStyle/>
          <a:p>
            <a:fld id="{EDB095D3-B654-4CE4-9743-DDEE5AAEBA7D}" type="slidenum">
              <a:rPr lang="en-US" smtClean="0"/>
              <a:t>‹#›</a:t>
            </a:fld>
            <a:endParaRPr lang="en-US"/>
          </a:p>
        </p:txBody>
      </p:sp>
    </p:spTree>
    <p:extLst>
      <p:ext uri="{BB962C8B-B14F-4D97-AF65-F5344CB8AC3E}">
        <p14:creationId xmlns:p14="http://schemas.microsoft.com/office/powerpoint/2010/main" val="1520402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795346-A9EA-4861-8E93-B869914AD83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250FB8-DBCB-4EB1-AAFE-91FE6F4FF2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C29B2A-5D81-4D89-BDE8-E2B9D338F05F}"/>
              </a:ext>
            </a:extLst>
          </p:cNvPr>
          <p:cNvSpPr>
            <a:spLocks noGrp="1"/>
          </p:cNvSpPr>
          <p:nvPr>
            <p:ph type="dt" sz="half" idx="10"/>
          </p:nvPr>
        </p:nvSpPr>
        <p:spPr/>
        <p:txBody>
          <a:bodyPr/>
          <a:lstStyle/>
          <a:p>
            <a:fld id="{B54C8079-04E6-4902-9ACD-C4E8EB7C3C9E}" type="datetimeFigureOut">
              <a:rPr lang="en-US" smtClean="0"/>
              <a:t>4/22/2019</a:t>
            </a:fld>
            <a:endParaRPr lang="en-US"/>
          </a:p>
        </p:txBody>
      </p:sp>
      <p:sp>
        <p:nvSpPr>
          <p:cNvPr id="5" name="Footer Placeholder 4">
            <a:extLst>
              <a:ext uri="{FF2B5EF4-FFF2-40B4-BE49-F238E27FC236}">
                <a16:creationId xmlns:a16="http://schemas.microsoft.com/office/drawing/2014/main" id="{942461E7-9AB4-49C6-8F20-BDDCF36BD5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E8BF44-67A2-4596-9FEC-8CC2A0FF76B7}"/>
              </a:ext>
            </a:extLst>
          </p:cNvPr>
          <p:cNvSpPr>
            <a:spLocks noGrp="1"/>
          </p:cNvSpPr>
          <p:nvPr>
            <p:ph type="sldNum" sz="quarter" idx="12"/>
          </p:nvPr>
        </p:nvSpPr>
        <p:spPr/>
        <p:txBody>
          <a:bodyPr/>
          <a:lstStyle/>
          <a:p>
            <a:fld id="{EDB095D3-B654-4CE4-9743-DDEE5AAEBA7D}" type="slidenum">
              <a:rPr lang="en-US" smtClean="0"/>
              <a:t>‹#›</a:t>
            </a:fld>
            <a:endParaRPr lang="en-US"/>
          </a:p>
        </p:txBody>
      </p:sp>
    </p:spTree>
    <p:extLst>
      <p:ext uri="{BB962C8B-B14F-4D97-AF65-F5344CB8AC3E}">
        <p14:creationId xmlns:p14="http://schemas.microsoft.com/office/powerpoint/2010/main" val="58374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08CC0-E17C-4F79-9F40-5010F016CC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B3348D-38BB-42CD-95D1-4D7865D11F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7C8B1F-04D0-4D34-8D09-901B369CE13A}"/>
              </a:ext>
            </a:extLst>
          </p:cNvPr>
          <p:cNvSpPr>
            <a:spLocks noGrp="1"/>
          </p:cNvSpPr>
          <p:nvPr>
            <p:ph type="dt" sz="half" idx="10"/>
          </p:nvPr>
        </p:nvSpPr>
        <p:spPr/>
        <p:txBody>
          <a:bodyPr/>
          <a:lstStyle/>
          <a:p>
            <a:fld id="{B54C8079-04E6-4902-9ACD-C4E8EB7C3C9E}" type="datetimeFigureOut">
              <a:rPr lang="en-US" smtClean="0"/>
              <a:t>4/22/2019</a:t>
            </a:fld>
            <a:endParaRPr lang="en-US"/>
          </a:p>
        </p:txBody>
      </p:sp>
      <p:sp>
        <p:nvSpPr>
          <p:cNvPr id="5" name="Footer Placeholder 4">
            <a:extLst>
              <a:ext uri="{FF2B5EF4-FFF2-40B4-BE49-F238E27FC236}">
                <a16:creationId xmlns:a16="http://schemas.microsoft.com/office/drawing/2014/main" id="{B30EA383-86CC-4841-847F-3372BB8987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8D03B-A45E-4E7A-BCE1-4ABF51C046C7}"/>
              </a:ext>
            </a:extLst>
          </p:cNvPr>
          <p:cNvSpPr>
            <a:spLocks noGrp="1"/>
          </p:cNvSpPr>
          <p:nvPr>
            <p:ph type="sldNum" sz="quarter" idx="12"/>
          </p:nvPr>
        </p:nvSpPr>
        <p:spPr/>
        <p:txBody>
          <a:bodyPr/>
          <a:lstStyle/>
          <a:p>
            <a:fld id="{EDB095D3-B654-4CE4-9743-DDEE5AAEBA7D}" type="slidenum">
              <a:rPr lang="en-US" smtClean="0"/>
              <a:t>‹#›</a:t>
            </a:fld>
            <a:endParaRPr lang="en-US"/>
          </a:p>
        </p:txBody>
      </p:sp>
    </p:spTree>
    <p:extLst>
      <p:ext uri="{BB962C8B-B14F-4D97-AF65-F5344CB8AC3E}">
        <p14:creationId xmlns:p14="http://schemas.microsoft.com/office/powerpoint/2010/main" val="1640980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9FCDA-C150-46B0-B015-977DC8CF35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84AB58-55EB-4261-85D7-7951F8AAA8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CBD5D7-8BB7-4F88-B207-A6E39713B638}"/>
              </a:ext>
            </a:extLst>
          </p:cNvPr>
          <p:cNvSpPr>
            <a:spLocks noGrp="1"/>
          </p:cNvSpPr>
          <p:nvPr>
            <p:ph type="dt" sz="half" idx="10"/>
          </p:nvPr>
        </p:nvSpPr>
        <p:spPr/>
        <p:txBody>
          <a:bodyPr/>
          <a:lstStyle/>
          <a:p>
            <a:fld id="{B54C8079-04E6-4902-9ACD-C4E8EB7C3C9E}" type="datetimeFigureOut">
              <a:rPr lang="en-US" smtClean="0"/>
              <a:t>4/22/2019</a:t>
            </a:fld>
            <a:endParaRPr lang="en-US"/>
          </a:p>
        </p:txBody>
      </p:sp>
      <p:sp>
        <p:nvSpPr>
          <p:cNvPr id="5" name="Footer Placeholder 4">
            <a:extLst>
              <a:ext uri="{FF2B5EF4-FFF2-40B4-BE49-F238E27FC236}">
                <a16:creationId xmlns:a16="http://schemas.microsoft.com/office/drawing/2014/main" id="{E0E35DE1-B574-4335-8D68-4C5FBB6037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F42ECA-9C47-47A1-B9B1-6F1C0D866228}"/>
              </a:ext>
            </a:extLst>
          </p:cNvPr>
          <p:cNvSpPr>
            <a:spLocks noGrp="1"/>
          </p:cNvSpPr>
          <p:nvPr>
            <p:ph type="sldNum" sz="quarter" idx="12"/>
          </p:nvPr>
        </p:nvSpPr>
        <p:spPr/>
        <p:txBody>
          <a:bodyPr/>
          <a:lstStyle/>
          <a:p>
            <a:fld id="{EDB095D3-B654-4CE4-9743-DDEE5AAEBA7D}" type="slidenum">
              <a:rPr lang="en-US" smtClean="0"/>
              <a:t>‹#›</a:t>
            </a:fld>
            <a:endParaRPr lang="en-US"/>
          </a:p>
        </p:txBody>
      </p:sp>
    </p:spTree>
    <p:extLst>
      <p:ext uri="{BB962C8B-B14F-4D97-AF65-F5344CB8AC3E}">
        <p14:creationId xmlns:p14="http://schemas.microsoft.com/office/powerpoint/2010/main" val="1362190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78064-E018-4972-9C35-52A2F84060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02A599-A183-4B3D-92AF-27548E462D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17DA6E6-51A8-4254-A98F-A20A2D0AD0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E0AA5CA-E5F4-4A1E-BCCC-18F571119AB1}"/>
              </a:ext>
            </a:extLst>
          </p:cNvPr>
          <p:cNvSpPr>
            <a:spLocks noGrp="1"/>
          </p:cNvSpPr>
          <p:nvPr>
            <p:ph type="dt" sz="half" idx="10"/>
          </p:nvPr>
        </p:nvSpPr>
        <p:spPr/>
        <p:txBody>
          <a:bodyPr/>
          <a:lstStyle/>
          <a:p>
            <a:fld id="{B54C8079-04E6-4902-9ACD-C4E8EB7C3C9E}" type="datetimeFigureOut">
              <a:rPr lang="en-US" smtClean="0"/>
              <a:t>4/22/2019</a:t>
            </a:fld>
            <a:endParaRPr lang="en-US"/>
          </a:p>
        </p:txBody>
      </p:sp>
      <p:sp>
        <p:nvSpPr>
          <p:cNvPr id="6" name="Footer Placeholder 5">
            <a:extLst>
              <a:ext uri="{FF2B5EF4-FFF2-40B4-BE49-F238E27FC236}">
                <a16:creationId xmlns:a16="http://schemas.microsoft.com/office/drawing/2014/main" id="{5E46CC33-BE60-42A5-BDF6-9E7AB81A96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D4D572-93D6-4E6C-B9E0-A25E1F713439}"/>
              </a:ext>
            </a:extLst>
          </p:cNvPr>
          <p:cNvSpPr>
            <a:spLocks noGrp="1"/>
          </p:cNvSpPr>
          <p:nvPr>
            <p:ph type="sldNum" sz="quarter" idx="12"/>
          </p:nvPr>
        </p:nvSpPr>
        <p:spPr/>
        <p:txBody>
          <a:bodyPr/>
          <a:lstStyle/>
          <a:p>
            <a:fld id="{EDB095D3-B654-4CE4-9743-DDEE5AAEBA7D}" type="slidenum">
              <a:rPr lang="en-US" smtClean="0"/>
              <a:t>‹#›</a:t>
            </a:fld>
            <a:endParaRPr lang="en-US"/>
          </a:p>
        </p:txBody>
      </p:sp>
    </p:spTree>
    <p:extLst>
      <p:ext uri="{BB962C8B-B14F-4D97-AF65-F5344CB8AC3E}">
        <p14:creationId xmlns:p14="http://schemas.microsoft.com/office/powerpoint/2010/main" val="3787050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73904-BEC2-46BF-A019-195D9E67E7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721966-B0A9-4A58-9E54-A0F366C59C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2A6054-4347-45D5-8CBC-34C277D724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536BCA-4EDC-44D2-878C-CA3BF3BB7F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BD6BD1-5A78-4CE3-A81D-A7A38EC5DE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A0E4F40-200B-4EE7-ADFD-A242347BE257}"/>
              </a:ext>
            </a:extLst>
          </p:cNvPr>
          <p:cNvSpPr>
            <a:spLocks noGrp="1"/>
          </p:cNvSpPr>
          <p:nvPr>
            <p:ph type="dt" sz="half" idx="10"/>
          </p:nvPr>
        </p:nvSpPr>
        <p:spPr/>
        <p:txBody>
          <a:bodyPr/>
          <a:lstStyle/>
          <a:p>
            <a:fld id="{B54C8079-04E6-4902-9ACD-C4E8EB7C3C9E}" type="datetimeFigureOut">
              <a:rPr lang="en-US" smtClean="0"/>
              <a:t>4/22/2019</a:t>
            </a:fld>
            <a:endParaRPr lang="en-US"/>
          </a:p>
        </p:txBody>
      </p:sp>
      <p:sp>
        <p:nvSpPr>
          <p:cNvPr id="8" name="Footer Placeholder 7">
            <a:extLst>
              <a:ext uri="{FF2B5EF4-FFF2-40B4-BE49-F238E27FC236}">
                <a16:creationId xmlns:a16="http://schemas.microsoft.com/office/drawing/2014/main" id="{4F852821-0ACD-40D9-ACAF-FC9E137D9D4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B587-7461-45C8-9FD5-5A7788759A55}"/>
              </a:ext>
            </a:extLst>
          </p:cNvPr>
          <p:cNvSpPr>
            <a:spLocks noGrp="1"/>
          </p:cNvSpPr>
          <p:nvPr>
            <p:ph type="sldNum" sz="quarter" idx="12"/>
          </p:nvPr>
        </p:nvSpPr>
        <p:spPr/>
        <p:txBody>
          <a:bodyPr/>
          <a:lstStyle/>
          <a:p>
            <a:fld id="{EDB095D3-B654-4CE4-9743-DDEE5AAEBA7D}" type="slidenum">
              <a:rPr lang="en-US" smtClean="0"/>
              <a:t>‹#›</a:t>
            </a:fld>
            <a:endParaRPr lang="en-US"/>
          </a:p>
        </p:txBody>
      </p:sp>
    </p:spTree>
    <p:extLst>
      <p:ext uri="{BB962C8B-B14F-4D97-AF65-F5344CB8AC3E}">
        <p14:creationId xmlns:p14="http://schemas.microsoft.com/office/powerpoint/2010/main" val="23751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4C948-C5A6-4D72-91B2-EE7F6728C1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A35DF24-ABF5-462D-BE29-D5CE62B809CE}"/>
              </a:ext>
            </a:extLst>
          </p:cNvPr>
          <p:cNvSpPr>
            <a:spLocks noGrp="1"/>
          </p:cNvSpPr>
          <p:nvPr>
            <p:ph type="dt" sz="half" idx="10"/>
          </p:nvPr>
        </p:nvSpPr>
        <p:spPr/>
        <p:txBody>
          <a:bodyPr/>
          <a:lstStyle/>
          <a:p>
            <a:fld id="{B54C8079-04E6-4902-9ACD-C4E8EB7C3C9E}" type="datetimeFigureOut">
              <a:rPr lang="en-US" smtClean="0"/>
              <a:t>4/22/2019</a:t>
            </a:fld>
            <a:endParaRPr lang="en-US"/>
          </a:p>
        </p:txBody>
      </p:sp>
      <p:sp>
        <p:nvSpPr>
          <p:cNvPr id="4" name="Footer Placeholder 3">
            <a:extLst>
              <a:ext uri="{FF2B5EF4-FFF2-40B4-BE49-F238E27FC236}">
                <a16:creationId xmlns:a16="http://schemas.microsoft.com/office/drawing/2014/main" id="{EE554328-F2EA-4C8D-AFC2-288A0C1DAC1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73AF86-976A-49AF-BCC9-7C95FE8A8B43}"/>
              </a:ext>
            </a:extLst>
          </p:cNvPr>
          <p:cNvSpPr>
            <a:spLocks noGrp="1"/>
          </p:cNvSpPr>
          <p:nvPr>
            <p:ph type="sldNum" sz="quarter" idx="12"/>
          </p:nvPr>
        </p:nvSpPr>
        <p:spPr/>
        <p:txBody>
          <a:bodyPr/>
          <a:lstStyle/>
          <a:p>
            <a:fld id="{EDB095D3-B654-4CE4-9743-DDEE5AAEBA7D}" type="slidenum">
              <a:rPr lang="en-US" smtClean="0"/>
              <a:t>‹#›</a:t>
            </a:fld>
            <a:endParaRPr lang="en-US"/>
          </a:p>
        </p:txBody>
      </p:sp>
    </p:spTree>
    <p:extLst>
      <p:ext uri="{BB962C8B-B14F-4D97-AF65-F5344CB8AC3E}">
        <p14:creationId xmlns:p14="http://schemas.microsoft.com/office/powerpoint/2010/main" val="2603917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51FC56-8FA1-48A0-9862-FD5AB176B106}"/>
              </a:ext>
            </a:extLst>
          </p:cNvPr>
          <p:cNvSpPr>
            <a:spLocks noGrp="1"/>
          </p:cNvSpPr>
          <p:nvPr>
            <p:ph type="dt" sz="half" idx="10"/>
          </p:nvPr>
        </p:nvSpPr>
        <p:spPr/>
        <p:txBody>
          <a:bodyPr/>
          <a:lstStyle/>
          <a:p>
            <a:fld id="{B54C8079-04E6-4902-9ACD-C4E8EB7C3C9E}" type="datetimeFigureOut">
              <a:rPr lang="en-US" smtClean="0"/>
              <a:t>4/22/2019</a:t>
            </a:fld>
            <a:endParaRPr lang="en-US"/>
          </a:p>
        </p:txBody>
      </p:sp>
      <p:sp>
        <p:nvSpPr>
          <p:cNvPr id="3" name="Footer Placeholder 2">
            <a:extLst>
              <a:ext uri="{FF2B5EF4-FFF2-40B4-BE49-F238E27FC236}">
                <a16:creationId xmlns:a16="http://schemas.microsoft.com/office/drawing/2014/main" id="{090AC9B1-0F7D-4E65-99AB-1BA4206650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2A0B1A-1409-4DC5-AA2E-ED0403D0414D}"/>
              </a:ext>
            </a:extLst>
          </p:cNvPr>
          <p:cNvSpPr>
            <a:spLocks noGrp="1"/>
          </p:cNvSpPr>
          <p:nvPr>
            <p:ph type="sldNum" sz="quarter" idx="12"/>
          </p:nvPr>
        </p:nvSpPr>
        <p:spPr/>
        <p:txBody>
          <a:bodyPr/>
          <a:lstStyle/>
          <a:p>
            <a:fld id="{EDB095D3-B654-4CE4-9743-DDEE5AAEBA7D}" type="slidenum">
              <a:rPr lang="en-US" smtClean="0"/>
              <a:t>‹#›</a:t>
            </a:fld>
            <a:endParaRPr lang="en-US"/>
          </a:p>
        </p:txBody>
      </p:sp>
    </p:spTree>
    <p:extLst>
      <p:ext uri="{BB962C8B-B14F-4D97-AF65-F5344CB8AC3E}">
        <p14:creationId xmlns:p14="http://schemas.microsoft.com/office/powerpoint/2010/main" val="1792776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64DF2-E442-4746-B5B2-5494EEC00F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0F2CC95-1724-4C3A-B8BB-046914CCBB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789F4E8-F404-4615-9E00-60F53016D0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49203F-1019-4344-A7DD-4EA63DD3708A}"/>
              </a:ext>
            </a:extLst>
          </p:cNvPr>
          <p:cNvSpPr>
            <a:spLocks noGrp="1"/>
          </p:cNvSpPr>
          <p:nvPr>
            <p:ph type="dt" sz="half" idx="10"/>
          </p:nvPr>
        </p:nvSpPr>
        <p:spPr/>
        <p:txBody>
          <a:bodyPr/>
          <a:lstStyle/>
          <a:p>
            <a:fld id="{B54C8079-04E6-4902-9ACD-C4E8EB7C3C9E}" type="datetimeFigureOut">
              <a:rPr lang="en-US" smtClean="0"/>
              <a:t>4/22/2019</a:t>
            </a:fld>
            <a:endParaRPr lang="en-US"/>
          </a:p>
        </p:txBody>
      </p:sp>
      <p:sp>
        <p:nvSpPr>
          <p:cNvPr id="6" name="Footer Placeholder 5">
            <a:extLst>
              <a:ext uri="{FF2B5EF4-FFF2-40B4-BE49-F238E27FC236}">
                <a16:creationId xmlns:a16="http://schemas.microsoft.com/office/drawing/2014/main" id="{DBB90465-D98F-42CB-894F-B3083C1F13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09B3F7-1425-4F7C-83E9-1EFD5A619879}"/>
              </a:ext>
            </a:extLst>
          </p:cNvPr>
          <p:cNvSpPr>
            <a:spLocks noGrp="1"/>
          </p:cNvSpPr>
          <p:nvPr>
            <p:ph type="sldNum" sz="quarter" idx="12"/>
          </p:nvPr>
        </p:nvSpPr>
        <p:spPr/>
        <p:txBody>
          <a:bodyPr/>
          <a:lstStyle/>
          <a:p>
            <a:fld id="{EDB095D3-B654-4CE4-9743-DDEE5AAEBA7D}" type="slidenum">
              <a:rPr lang="en-US" smtClean="0"/>
              <a:t>‹#›</a:t>
            </a:fld>
            <a:endParaRPr lang="en-US"/>
          </a:p>
        </p:txBody>
      </p:sp>
    </p:spTree>
    <p:extLst>
      <p:ext uri="{BB962C8B-B14F-4D97-AF65-F5344CB8AC3E}">
        <p14:creationId xmlns:p14="http://schemas.microsoft.com/office/powerpoint/2010/main" val="887124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C8543-9937-4C5A-8734-2109C9AED7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BE331F-0EAA-4FA2-9AE9-17D06A7E50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F880D8E-7237-4341-9E8C-280DC23CFC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7C8121-AE60-469C-9D2D-916BE5AB9800}"/>
              </a:ext>
            </a:extLst>
          </p:cNvPr>
          <p:cNvSpPr>
            <a:spLocks noGrp="1"/>
          </p:cNvSpPr>
          <p:nvPr>
            <p:ph type="dt" sz="half" idx="10"/>
          </p:nvPr>
        </p:nvSpPr>
        <p:spPr/>
        <p:txBody>
          <a:bodyPr/>
          <a:lstStyle/>
          <a:p>
            <a:fld id="{B54C8079-04E6-4902-9ACD-C4E8EB7C3C9E}" type="datetimeFigureOut">
              <a:rPr lang="en-US" smtClean="0"/>
              <a:t>4/22/2019</a:t>
            </a:fld>
            <a:endParaRPr lang="en-US"/>
          </a:p>
        </p:txBody>
      </p:sp>
      <p:sp>
        <p:nvSpPr>
          <p:cNvPr id="6" name="Footer Placeholder 5">
            <a:extLst>
              <a:ext uri="{FF2B5EF4-FFF2-40B4-BE49-F238E27FC236}">
                <a16:creationId xmlns:a16="http://schemas.microsoft.com/office/drawing/2014/main" id="{906B9E5E-01AA-4C3E-813D-F2D8CC4295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FDAAAD-89BF-46AC-85FD-29088E69FFCF}"/>
              </a:ext>
            </a:extLst>
          </p:cNvPr>
          <p:cNvSpPr>
            <a:spLocks noGrp="1"/>
          </p:cNvSpPr>
          <p:nvPr>
            <p:ph type="sldNum" sz="quarter" idx="12"/>
          </p:nvPr>
        </p:nvSpPr>
        <p:spPr/>
        <p:txBody>
          <a:bodyPr/>
          <a:lstStyle/>
          <a:p>
            <a:fld id="{EDB095D3-B654-4CE4-9743-DDEE5AAEBA7D}" type="slidenum">
              <a:rPr lang="en-US" smtClean="0"/>
              <a:t>‹#›</a:t>
            </a:fld>
            <a:endParaRPr lang="en-US"/>
          </a:p>
        </p:txBody>
      </p:sp>
    </p:spTree>
    <p:extLst>
      <p:ext uri="{BB962C8B-B14F-4D97-AF65-F5344CB8AC3E}">
        <p14:creationId xmlns:p14="http://schemas.microsoft.com/office/powerpoint/2010/main" val="1566883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E9C82B-E7F2-4CD4-AAD5-4554EC1524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1644A9-C2AE-4E8C-B7B8-ABA5BEDF64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57E569-5C79-4306-91EE-DB12F40159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4C8079-04E6-4902-9ACD-C4E8EB7C3C9E}" type="datetimeFigureOut">
              <a:rPr lang="en-US" smtClean="0"/>
              <a:t>4/22/2019</a:t>
            </a:fld>
            <a:endParaRPr lang="en-US"/>
          </a:p>
        </p:txBody>
      </p:sp>
      <p:sp>
        <p:nvSpPr>
          <p:cNvPr id="5" name="Footer Placeholder 4">
            <a:extLst>
              <a:ext uri="{FF2B5EF4-FFF2-40B4-BE49-F238E27FC236}">
                <a16:creationId xmlns:a16="http://schemas.microsoft.com/office/drawing/2014/main" id="{0D23428E-F193-435D-BFED-DA1F131246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265266A-BFFE-42D9-AB48-35334E1CE1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B095D3-B654-4CE4-9743-DDEE5AAEBA7D}" type="slidenum">
              <a:rPr lang="en-US" smtClean="0"/>
              <a:t>‹#›</a:t>
            </a:fld>
            <a:endParaRPr lang="en-US"/>
          </a:p>
        </p:txBody>
      </p:sp>
    </p:spTree>
    <p:extLst>
      <p:ext uri="{BB962C8B-B14F-4D97-AF65-F5344CB8AC3E}">
        <p14:creationId xmlns:p14="http://schemas.microsoft.com/office/powerpoint/2010/main" val="32327458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publicrelationc.blogfa.com/post/36"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publicrelationc.blogfa.com/post/36"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publicrelationc.blogfa.com/post/36"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publicrelationc.blogfa.com/post/36"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857AA-21F7-4209-AE2E-B50D45273CE4}"/>
              </a:ext>
            </a:extLst>
          </p:cNvPr>
          <p:cNvSpPr>
            <a:spLocks noGrp="1"/>
          </p:cNvSpPr>
          <p:nvPr>
            <p:ph type="ctrTitle"/>
          </p:nvPr>
        </p:nvSpPr>
        <p:spPr/>
        <p:txBody>
          <a:bodyPr/>
          <a:lstStyle/>
          <a:p>
            <a:r>
              <a:rPr lang="fa-IR" dirty="0">
                <a:cs typeface="B Titr" panose="00000700000000000000" pitchFamily="2" charset="-78"/>
              </a:rPr>
              <a:t>مقدمه­ای بر هوش تجاری </a:t>
            </a:r>
            <a:endParaRPr lang="en-US" dirty="0">
              <a:cs typeface="B Titr" panose="00000700000000000000" pitchFamily="2" charset="-78"/>
            </a:endParaRPr>
          </a:p>
        </p:txBody>
      </p:sp>
      <p:sp>
        <p:nvSpPr>
          <p:cNvPr id="3" name="Subtitle 2">
            <a:extLst>
              <a:ext uri="{FF2B5EF4-FFF2-40B4-BE49-F238E27FC236}">
                <a16:creationId xmlns:a16="http://schemas.microsoft.com/office/drawing/2014/main" id="{E19A0D01-FBDA-4456-A6DE-8F4D530A5036}"/>
              </a:ext>
            </a:extLst>
          </p:cNvPr>
          <p:cNvSpPr>
            <a:spLocks noGrp="1"/>
          </p:cNvSpPr>
          <p:nvPr>
            <p:ph type="subTitle" idx="1"/>
          </p:nvPr>
        </p:nvSpPr>
        <p:spPr/>
        <p:txBody>
          <a:bodyPr/>
          <a:lstStyle/>
          <a:p>
            <a:endParaRPr lang="fa-IR" dirty="0">
              <a:cs typeface="B Titr" panose="00000700000000000000" pitchFamily="2" charset="-78"/>
            </a:endParaRPr>
          </a:p>
          <a:p>
            <a:endParaRPr lang="fa-IR" dirty="0">
              <a:cs typeface="B Titr" panose="00000700000000000000" pitchFamily="2" charset="-78"/>
            </a:endParaRPr>
          </a:p>
          <a:p>
            <a:r>
              <a:rPr lang="fa-IR" dirty="0">
                <a:cs typeface="B Titr" panose="00000700000000000000" pitchFamily="2" charset="-78"/>
              </a:rPr>
              <a:t>طیبه قنبری</a:t>
            </a:r>
          </a:p>
        </p:txBody>
      </p:sp>
    </p:spTree>
    <p:extLst>
      <p:ext uri="{BB962C8B-B14F-4D97-AF65-F5344CB8AC3E}">
        <p14:creationId xmlns:p14="http://schemas.microsoft.com/office/powerpoint/2010/main" val="6668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60396-D922-4EBA-9559-F3926BFB929F}"/>
              </a:ext>
            </a:extLst>
          </p:cNvPr>
          <p:cNvSpPr>
            <a:spLocks noGrp="1"/>
          </p:cNvSpPr>
          <p:nvPr>
            <p:ph type="title"/>
          </p:nvPr>
        </p:nvSpPr>
        <p:spPr/>
        <p:txBody>
          <a:bodyPr/>
          <a:lstStyle/>
          <a:p>
            <a:r>
              <a:rPr lang="fa-IR" b="1" dirty="0"/>
              <a:t>5 فایدۀ مهم هوش تجاری برای کسب و کار شما</a:t>
            </a:r>
            <a:endParaRPr lang="en-US" dirty="0"/>
          </a:p>
        </p:txBody>
      </p:sp>
      <p:sp>
        <p:nvSpPr>
          <p:cNvPr id="3" name="Content Placeholder 2">
            <a:extLst>
              <a:ext uri="{FF2B5EF4-FFF2-40B4-BE49-F238E27FC236}">
                <a16:creationId xmlns:a16="http://schemas.microsoft.com/office/drawing/2014/main" id="{8B8EF6F6-2F39-496D-8205-78ED40BFC265}"/>
              </a:ext>
            </a:extLst>
          </p:cNvPr>
          <p:cNvSpPr>
            <a:spLocks noGrp="1"/>
          </p:cNvSpPr>
          <p:nvPr>
            <p:ph idx="1"/>
          </p:nvPr>
        </p:nvSpPr>
        <p:spPr/>
        <p:txBody>
          <a:bodyPr/>
          <a:lstStyle/>
          <a:p>
            <a:r>
              <a:rPr lang="fa-IR" b="1" dirty="0"/>
              <a:t>1- به راحتی می‌توانید گزارشات سریع تهیه کنید</a:t>
            </a:r>
          </a:p>
          <a:p>
            <a:r>
              <a:rPr lang="fa-IR" b="1" dirty="0"/>
              <a:t>2- به تصمیمات سریع و هوشمندانه شما کمک می‌کند</a:t>
            </a:r>
          </a:p>
          <a:p>
            <a:r>
              <a:rPr lang="fa-IR" b="1" dirty="0"/>
              <a:t>3- بهره‌وری شرکت شما را زیاد می‌کند</a:t>
            </a:r>
          </a:p>
          <a:p>
            <a:r>
              <a:rPr lang="fa-IR" b="1" dirty="0"/>
              <a:t>4- سرعت بخشیدن به بازگشت سرمایه</a:t>
            </a:r>
          </a:p>
          <a:p>
            <a:endParaRPr lang="fa-IR" b="1" dirty="0"/>
          </a:p>
          <a:p>
            <a:endParaRPr lang="en-US" dirty="0"/>
          </a:p>
        </p:txBody>
      </p:sp>
      <p:pic>
        <p:nvPicPr>
          <p:cNvPr id="4098" name="Picture 2" descr="Ø¨Ø§Ø²Ú¯Ø´Øª Ø³Ø±ÙØ§ÛÙ Ø§Ø² Ø·Ø±ÛÙ ÙÙØ´ ØªØ¬Ø§Ø±Û">
            <a:extLst>
              <a:ext uri="{FF2B5EF4-FFF2-40B4-BE49-F238E27FC236}">
                <a16:creationId xmlns:a16="http://schemas.microsoft.com/office/drawing/2014/main" id="{64B690D2-8C37-4291-B0FB-D312860048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7000" y="2366963"/>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4612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60396-D922-4EBA-9559-F3926BFB929F}"/>
              </a:ext>
            </a:extLst>
          </p:cNvPr>
          <p:cNvSpPr>
            <a:spLocks noGrp="1"/>
          </p:cNvSpPr>
          <p:nvPr>
            <p:ph type="title"/>
          </p:nvPr>
        </p:nvSpPr>
        <p:spPr/>
        <p:txBody>
          <a:bodyPr/>
          <a:lstStyle/>
          <a:p>
            <a:r>
              <a:rPr lang="fa-IR" b="1" dirty="0"/>
              <a:t>5 فایدۀ مهم هوش تجاری برای کسب و کار شما</a:t>
            </a:r>
            <a:endParaRPr lang="en-US" dirty="0"/>
          </a:p>
        </p:txBody>
      </p:sp>
      <p:sp>
        <p:nvSpPr>
          <p:cNvPr id="3" name="Content Placeholder 2">
            <a:extLst>
              <a:ext uri="{FF2B5EF4-FFF2-40B4-BE49-F238E27FC236}">
                <a16:creationId xmlns:a16="http://schemas.microsoft.com/office/drawing/2014/main" id="{8B8EF6F6-2F39-496D-8205-78ED40BFC265}"/>
              </a:ext>
            </a:extLst>
          </p:cNvPr>
          <p:cNvSpPr>
            <a:spLocks noGrp="1"/>
          </p:cNvSpPr>
          <p:nvPr>
            <p:ph idx="1"/>
          </p:nvPr>
        </p:nvSpPr>
        <p:spPr/>
        <p:txBody>
          <a:bodyPr/>
          <a:lstStyle/>
          <a:p>
            <a:r>
              <a:rPr lang="fa-IR" b="1" dirty="0"/>
              <a:t>1- به راحتی می‌توانید گزارشات سریع تهیه کنید</a:t>
            </a:r>
          </a:p>
          <a:p>
            <a:r>
              <a:rPr lang="fa-IR" b="1" dirty="0"/>
              <a:t>2- به تصمیمات سریع و هوشمندانه شما کمک می‌کند</a:t>
            </a:r>
          </a:p>
          <a:p>
            <a:r>
              <a:rPr lang="fa-IR" b="1" dirty="0"/>
              <a:t>3- بهره‌وری شرکت شما را زیاد می‌کند</a:t>
            </a:r>
          </a:p>
          <a:p>
            <a:r>
              <a:rPr lang="fa-IR" b="1" dirty="0"/>
              <a:t>4- سرعت بخشیدن به بازگشت سرمایه</a:t>
            </a:r>
          </a:p>
          <a:p>
            <a:r>
              <a:rPr lang="fa-IR" b="1" dirty="0"/>
              <a:t>5- کاهش هزینه‌های نیروی انسانی</a:t>
            </a:r>
          </a:p>
          <a:p>
            <a:endParaRPr lang="fa-IR" b="1" dirty="0"/>
          </a:p>
          <a:p>
            <a:endParaRPr lang="fa-IR" b="1" dirty="0"/>
          </a:p>
          <a:p>
            <a:endParaRPr lang="en-US" dirty="0"/>
          </a:p>
        </p:txBody>
      </p:sp>
      <p:pic>
        <p:nvPicPr>
          <p:cNvPr id="5122" name="Picture 2" descr="Ú©Ø§Ø±Ø¨Ø±Ø¯ÙØ§Û ÙÙØ´ ØªØ¬Ø§Ø±Û">
            <a:extLst>
              <a:ext uri="{FF2B5EF4-FFF2-40B4-BE49-F238E27FC236}">
                <a16:creationId xmlns:a16="http://schemas.microsoft.com/office/drawing/2014/main" id="{2E7F0E00-314F-4EB5-AEBF-505F1BA313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7640" y="2366963"/>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5160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ACCB3-FD58-4EFF-92A3-4DB2FB8DF4AA}"/>
              </a:ext>
            </a:extLst>
          </p:cNvPr>
          <p:cNvSpPr>
            <a:spLocks noGrp="1"/>
          </p:cNvSpPr>
          <p:nvPr>
            <p:ph type="title"/>
          </p:nvPr>
        </p:nvSpPr>
        <p:spPr/>
        <p:txBody>
          <a:bodyPr/>
          <a:lstStyle/>
          <a:p>
            <a:r>
              <a:rPr lang="fa-IR" b="1" dirty="0"/>
              <a:t>دو بعد مهم هوش تجاری</a:t>
            </a:r>
            <a:endParaRPr lang="en-US" dirty="0"/>
          </a:p>
        </p:txBody>
      </p:sp>
      <p:sp>
        <p:nvSpPr>
          <p:cNvPr id="3" name="Content Placeholder 2">
            <a:extLst>
              <a:ext uri="{FF2B5EF4-FFF2-40B4-BE49-F238E27FC236}">
                <a16:creationId xmlns:a16="http://schemas.microsoft.com/office/drawing/2014/main" id="{A858235C-E5A7-484E-91D9-1AA4B6BC79F4}"/>
              </a:ext>
            </a:extLst>
          </p:cNvPr>
          <p:cNvSpPr>
            <a:spLocks noGrp="1"/>
          </p:cNvSpPr>
          <p:nvPr>
            <p:ph idx="1"/>
          </p:nvPr>
        </p:nvSpPr>
        <p:spPr/>
        <p:txBody>
          <a:bodyPr/>
          <a:lstStyle/>
          <a:p>
            <a:r>
              <a:rPr lang="fa-IR" b="1" dirty="0"/>
              <a:t>1- بعد فنی و تکنیکال</a:t>
            </a:r>
          </a:p>
          <a:p>
            <a:endParaRPr lang="en-US" dirty="0"/>
          </a:p>
        </p:txBody>
      </p:sp>
    </p:spTree>
    <p:extLst>
      <p:ext uri="{BB962C8B-B14F-4D97-AF65-F5344CB8AC3E}">
        <p14:creationId xmlns:p14="http://schemas.microsoft.com/office/powerpoint/2010/main" val="1655109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91890-BF1C-4F0D-90E2-587914B0D9A5}"/>
              </a:ext>
            </a:extLst>
          </p:cNvPr>
          <p:cNvSpPr>
            <a:spLocks noGrp="1"/>
          </p:cNvSpPr>
          <p:nvPr>
            <p:ph type="title"/>
          </p:nvPr>
        </p:nvSpPr>
        <p:spPr/>
        <p:txBody>
          <a:bodyPr/>
          <a:lstStyle/>
          <a:p>
            <a:r>
              <a:rPr lang="fa-IR" b="1" dirty="0"/>
              <a:t>دو بعد مهم هوش تجاری</a:t>
            </a:r>
            <a:endParaRPr lang="en-US" dirty="0"/>
          </a:p>
        </p:txBody>
      </p:sp>
      <p:sp>
        <p:nvSpPr>
          <p:cNvPr id="3" name="Content Placeholder 2">
            <a:extLst>
              <a:ext uri="{FF2B5EF4-FFF2-40B4-BE49-F238E27FC236}">
                <a16:creationId xmlns:a16="http://schemas.microsoft.com/office/drawing/2014/main" id="{8D7B5682-DFEA-4478-8593-C9448388FA49}"/>
              </a:ext>
            </a:extLst>
          </p:cNvPr>
          <p:cNvSpPr>
            <a:spLocks noGrp="1"/>
          </p:cNvSpPr>
          <p:nvPr>
            <p:ph idx="1"/>
          </p:nvPr>
        </p:nvSpPr>
        <p:spPr/>
        <p:txBody>
          <a:bodyPr/>
          <a:lstStyle/>
          <a:p>
            <a:r>
              <a:rPr lang="fa-IR" b="1" dirty="0"/>
              <a:t>1- بعد فنی و تکنیکال</a:t>
            </a:r>
          </a:p>
          <a:p>
            <a:r>
              <a:rPr lang="fa-IR" b="1" dirty="0"/>
              <a:t>2- بعد فرهنگی هوش تجاری</a:t>
            </a:r>
          </a:p>
          <a:p>
            <a:endParaRPr lang="fa-IR" b="1" dirty="0"/>
          </a:p>
          <a:p>
            <a:endParaRPr lang="en-US" dirty="0"/>
          </a:p>
        </p:txBody>
      </p:sp>
    </p:spTree>
    <p:extLst>
      <p:ext uri="{BB962C8B-B14F-4D97-AF65-F5344CB8AC3E}">
        <p14:creationId xmlns:p14="http://schemas.microsoft.com/office/powerpoint/2010/main" val="3017730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A0311-9A18-4D6A-8B7A-61BE73F0A235}"/>
              </a:ext>
            </a:extLst>
          </p:cNvPr>
          <p:cNvSpPr>
            <a:spLocks noGrp="1"/>
          </p:cNvSpPr>
          <p:nvPr>
            <p:ph type="title"/>
          </p:nvPr>
        </p:nvSpPr>
        <p:spPr/>
        <p:txBody>
          <a:bodyPr/>
          <a:lstStyle/>
          <a:p>
            <a:r>
              <a:rPr lang="fa-IR" b="1" dirty="0">
                <a:hlinkClick r:id="rId3"/>
              </a:rPr>
              <a:t>داده ---&gt; اطلاعات --&gt; دانش --&gt; خرد و بينش</a:t>
            </a:r>
            <a:endParaRPr lang="en-US" dirty="0"/>
          </a:p>
        </p:txBody>
      </p:sp>
      <p:sp>
        <p:nvSpPr>
          <p:cNvPr id="3" name="Content Placeholder 2">
            <a:extLst>
              <a:ext uri="{FF2B5EF4-FFF2-40B4-BE49-F238E27FC236}">
                <a16:creationId xmlns:a16="http://schemas.microsoft.com/office/drawing/2014/main" id="{C41EA5CB-17A4-4F42-96F2-AE37BFD64778}"/>
              </a:ext>
            </a:extLst>
          </p:cNvPr>
          <p:cNvSpPr>
            <a:spLocks noGrp="1"/>
          </p:cNvSpPr>
          <p:nvPr>
            <p:ph idx="1"/>
          </p:nvPr>
        </p:nvSpPr>
        <p:spPr/>
        <p:txBody>
          <a:bodyPr/>
          <a:lstStyle/>
          <a:p>
            <a:r>
              <a:rPr lang="ar-SA" b="1" dirty="0"/>
              <a:t>داده </a:t>
            </a:r>
            <a:r>
              <a:rPr lang="en-US" b="1" dirty="0"/>
              <a:t>data :</a:t>
            </a:r>
          </a:p>
        </p:txBody>
      </p:sp>
    </p:spTree>
    <p:extLst>
      <p:ext uri="{BB962C8B-B14F-4D97-AF65-F5344CB8AC3E}">
        <p14:creationId xmlns:p14="http://schemas.microsoft.com/office/powerpoint/2010/main" val="3660174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A0311-9A18-4D6A-8B7A-61BE73F0A235}"/>
              </a:ext>
            </a:extLst>
          </p:cNvPr>
          <p:cNvSpPr>
            <a:spLocks noGrp="1"/>
          </p:cNvSpPr>
          <p:nvPr>
            <p:ph type="title"/>
          </p:nvPr>
        </p:nvSpPr>
        <p:spPr/>
        <p:txBody>
          <a:bodyPr/>
          <a:lstStyle/>
          <a:p>
            <a:r>
              <a:rPr lang="fa-IR" b="1" dirty="0">
                <a:hlinkClick r:id="rId3"/>
              </a:rPr>
              <a:t>داده ---&gt; اطلاعات --&gt; دانش --&gt; خرد و بينش</a:t>
            </a:r>
            <a:endParaRPr lang="en-US" dirty="0"/>
          </a:p>
        </p:txBody>
      </p:sp>
      <p:sp>
        <p:nvSpPr>
          <p:cNvPr id="3" name="Content Placeholder 2">
            <a:extLst>
              <a:ext uri="{FF2B5EF4-FFF2-40B4-BE49-F238E27FC236}">
                <a16:creationId xmlns:a16="http://schemas.microsoft.com/office/drawing/2014/main" id="{C41EA5CB-17A4-4F42-96F2-AE37BFD64778}"/>
              </a:ext>
            </a:extLst>
          </p:cNvPr>
          <p:cNvSpPr>
            <a:spLocks noGrp="1"/>
          </p:cNvSpPr>
          <p:nvPr>
            <p:ph idx="1"/>
          </p:nvPr>
        </p:nvSpPr>
        <p:spPr/>
        <p:txBody>
          <a:bodyPr/>
          <a:lstStyle/>
          <a:p>
            <a:r>
              <a:rPr lang="ar-SA" b="1" dirty="0"/>
              <a:t>داده </a:t>
            </a:r>
            <a:r>
              <a:rPr lang="en-US" b="1" dirty="0"/>
              <a:t>data :</a:t>
            </a:r>
          </a:p>
          <a:p>
            <a:r>
              <a:rPr lang="fa-IR" b="1" dirty="0"/>
              <a:t>اطلاعات</a:t>
            </a:r>
            <a:r>
              <a:rPr lang="en-US" b="1" dirty="0"/>
              <a:t>Information</a:t>
            </a:r>
          </a:p>
        </p:txBody>
      </p:sp>
    </p:spTree>
    <p:extLst>
      <p:ext uri="{BB962C8B-B14F-4D97-AF65-F5344CB8AC3E}">
        <p14:creationId xmlns:p14="http://schemas.microsoft.com/office/powerpoint/2010/main" val="2594416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A0311-9A18-4D6A-8B7A-61BE73F0A235}"/>
              </a:ext>
            </a:extLst>
          </p:cNvPr>
          <p:cNvSpPr>
            <a:spLocks noGrp="1"/>
          </p:cNvSpPr>
          <p:nvPr>
            <p:ph type="title"/>
          </p:nvPr>
        </p:nvSpPr>
        <p:spPr/>
        <p:txBody>
          <a:bodyPr/>
          <a:lstStyle/>
          <a:p>
            <a:r>
              <a:rPr lang="fa-IR" b="1" dirty="0">
                <a:hlinkClick r:id="rId3"/>
              </a:rPr>
              <a:t>داده ---&gt; اطلاعات --&gt; دانش --&gt; خرد و بينش</a:t>
            </a:r>
            <a:endParaRPr lang="en-US" dirty="0"/>
          </a:p>
        </p:txBody>
      </p:sp>
      <p:sp>
        <p:nvSpPr>
          <p:cNvPr id="3" name="Content Placeholder 2">
            <a:extLst>
              <a:ext uri="{FF2B5EF4-FFF2-40B4-BE49-F238E27FC236}">
                <a16:creationId xmlns:a16="http://schemas.microsoft.com/office/drawing/2014/main" id="{C41EA5CB-17A4-4F42-96F2-AE37BFD64778}"/>
              </a:ext>
            </a:extLst>
          </p:cNvPr>
          <p:cNvSpPr>
            <a:spLocks noGrp="1"/>
          </p:cNvSpPr>
          <p:nvPr>
            <p:ph idx="1"/>
          </p:nvPr>
        </p:nvSpPr>
        <p:spPr/>
        <p:txBody>
          <a:bodyPr/>
          <a:lstStyle/>
          <a:p>
            <a:r>
              <a:rPr lang="ar-SA" b="1" dirty="0"/>
              <a:t>داده </a:t>
            </a:r>
            <a:r>
              <a:rPr lang="en-US" b="1" dirty="0"/>
              <a:t>data :</a:t>
            </a:r>
          </a:p>
          <a:p>
            <a:r>
              <a:rPr lang="fa-IR" b="1" dirty="0"/>
              <a:t>اطلاعات</a:t>
            </a:r>
            <a:r>
              <a:rPr lang="en-US" b="1" dirty="0"/>
              <a:t>Information</a:t>
            </a:r>
            <a:endParaRPr lang="fa-IR" b="1" dirty="0"/>
          </a:p>
          <a:p>
            <a:r>
              <a:rPr lang="fa-IR" b="1" dirty="0"/>
              <a:t>دانش</a:t>
            </a:r>
            <a:r>
              <a:rPr lang="en-US" b="1" dirty="0"/>
              <a:t>Knowledge</a:t>
            </a:r>
          </a:p>
        </p:txBody>
      </p:sp>
    </p:spTree>
    <p:extLst>
      <p:ext uri="{BB962C8B-B14F-4D97-AF65-F5344CB8AC3E}">
        <p14:creationId xmlns:p14="http://schemas.microsoft.com/office/powerpoint/2010/main" val="3290039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A0311-9A18-4D6A-8B7A-61BE73F0A235}"/>
              </a:ext>
            </a:extLst>
          </p:cNvPr>
          <p:cNvSpPr>
            <a:spLocks noGrp="1"/>
          </p:cNvSpPr>
          <p:nvPr>
            <p:ph type="title"/>
          </p:nvPr>
        </p:nvSpPr>
        <p:spPr/>
        <p:txBody>
          <a:bodyPr/>
          <a:lstStyle/>
          <a:p>
            <a:r>
              <a:rPr lang="fa-IR" b="1" dirty="0">
                <a:hlinkClick r:id="rId3"/>
              </a:rPr>
              <a:t>داده ---&gt; اطلاعات --&gt; دانش --&gt; خرد و بينش</a:t>
            </a:r>
            <a:endParaRPr lang="en-US" dirty="0"/>
          </a:p>
        </p:txBody>
      </p:sp>
      <p:sp>
        <p:nvSpPr>
          <p:cNvPr id="3" name="Content Placeholder 2">
            <a:extLst>
              <a:ext uri="{FF2B5EF4-FFF2-40B4-BE49-F238E27FC236}">
                <a16:creationId xmlns:a16="http://schemas.microsoft.com/office/drawing/2014/main" id="{C41EA5CB-17A4-4F42-96F2-AE37BFD64778}"/>
              </a:ext>
            </a:extLst>
          </p:cNvPr>
          <p:cNvSpPr>
            <a:spLocks noGrp="1"/>
          </p:cNvSpPr>
          <p:nvPr>
            <p:ph idx="1"/>
          </p:nvPr>
        </p:nvSpPr>
        <p:spPr/>
        <p:txBody>
          <a:bodyPr/>
          <a:lstStyle/>
          <a:p>
            <a:r>
              <a:rPr lang="ar-SA" b="1" dirty="0"/>
              <a:t>داده </a:t>
            </a:r>
            <a:r>
              <a:rPr lang="en-US" b="1" dirty="0"/>
              <a:t>data :</a:t>
            </a:r>
          </a:p>
          <a:p>
            <a:r>
              <a:rPr lang="fa-IR" b="1" dirty="0"/>
              <a:t>اطلاعات</a:t>
            </a:r>
            <a:r>
              <a:rPr lang="en-US" b="1" dirty="0"/>
              <a:t>Information</a:t>
            </a:r>
            <a:endParaRPr lang="fa-IR" b="1" dirty="0"/>
          </a:p>
          <a:p>
            <a:r>
              <a:rPr lang="fa-IR" b="1" dirty="0"/>
              <a:t>دانش</a:t>
            </a:r>
            <a:r>
              <a:rPr lang="en-US" b="1" dirty="0"/>
              <a:t>Knowledge</a:t>
            </a:r>
            <a:endParaRPr lang="fa-IR" b="1" dirty="0"/>
          </a:p>
          <a:p>
            <a:r>
              <a:rPr lang="fa-IR" b="1" dirty="0"/>
              <a:t>خرد</a:t>
            </a:r>
            <a:r>
              <a:rPr lang="en-US" b="1" dirty="0"/>
              <a:t>Wisdom</a:t>
            </a:r>
          </a:p>
        </p:txBody>
      </p:sp>
    </p:spTree>
    <p:extLst>
      <p:ext uri="{BB962C8B-B14F-4D97-AF65-F5344CB8AC3E}">
        <p14:creationId xmlns:p14="http://schemas.microsoft.com/office/powerpoint/2010/main" val="3391595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5839B-8886-4D5A-8190-635538185D73}"/>
              </a:ext>
            </a:extLst>
          </p:cNvPr>
          <p:cNvSpPr>
            <a:spLocks noGrp="1"/>
          </p:cNvSpPr>
          <p:nvPr>
            <p:ph type="title"/>
          </p:nvPr>
        </p:nvSpPr>
        <p:spPr/>
        <p:txBody>
          <a:bodyPr/>
          <a:lstStyle/>
          <a:p>
            <a:r>
              <a:rPr lang="fa-IR" dirty="0"/>
              <a:t>چرا هوش تجاری ؟</a:t>
            </a:r>
            <a:endParaRPr lang="en-US" dirty="0"/>
          </a:p>
        </p:txBody>
      </p:sp>
      <p:sp>
        <p:nvSpPr>
          <p:cNvPr id="3" name="Content Placeholder 2">
            <a:extLst>
              <a:ext uri="{FF2B5EF4-FFF2-40B4-BE49-F238E27FC236}">
                <a16:creationId xmlns:a16="http://schemas.microsoft.com/office/drawing/2014/main" id="{9902C8AB-AE4C-4384-8903-B46A8E93FAC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72745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286C7-C1CB-48E1-AD06-BA58B0FACC16}"/>
              </a:ext>
            </a:extLst>
          </p:cNvPr>
          <p:cNvSpPr>
            <a:spLocks noGrp="1"/>
          </p:cNvSpPr>
          <p:nvPr>
            <p:ph type="title"/>
          </p:nvPr>
        </p:nvSpPr>
        <p:spPr/>
        <p:txBody>
          <a:bodyPr/>
          <a:lstStyle/>
          <a:p>
            <a:r>
              <a:rPr lang="fa-IR" b="1" dirty="0"/>
              <a:t>ضرورت استفاده از هوش تجاری در شرکت ها</a:t>
            </a:r>
            <a:endParaRPr lang="en-US" dirty="0"/>
          </a:p>
        </p:txBody>
      </p:sp>
      <p:sp>
        <p:nvSpPr>
          <p:cNvPr id="3" name="Content Placeholder 2">
            <a:extLst>
              <a:ext uri="{FF2B5EF4-FFF2-40B4-BE49-F238E27FC236}">
                <a16:creationId xmlns:a16="http://schemas.microsoft.com/office/drawing/2014/main" id="{9D2D6323-9A1F-45EF-B609-C83FACA9400B}"/>
              </a:ext>
            </a:extLst>
          </p:cNvPr>
          <p:cNvSpPr>
            <a:spLocks noGrp="1"/>
          </p:cNvSpPr>
          <p:nvPr>
            <p:ph idx="1"/>
          </p:nvPr>
        </p:nvSpPr>
        <p:spPr/>
        <p:txBody>
          <a:bodyPr>
            <a:normAutofit lnSpcReduction="10000"/>
          </a:bodyPr>
          <a:lstStyle/>
          <a:p>
            <a:r>
              <a:rPr lang="fa-IR" dirty="0"/>
              <a:t>تعیین گرایشهای تجاری سازمان.</a:t>
            </a:r>
          </a:p>
          <a:p>
            <a:r>
              <a:rPr lang="fa-IR" dirty="0"/>
              <a:t>تحلیل عمیق بازار.</a:t>
            </a:r>
          </a:p>
          <a:p>
            <a:r>
              <a:rPr lang="fa-IR" dirty="0"/>
              <a:t>بالابردن سطح رضایتمندی مشتریان.</a:t>
            </a:r>
          </a:p>
          <a:p>
            <a:r>
              <a:rPr lang="fa-IR" dirty="0"/>
              <a:t>تقسیم بندی مشتریان و متعاقبا ایجاد تنوع در روش برخورد با هرگروه از مشتریان.</a:t>
            </a:r>
          </a:p>
          <a:p>
            <a:r>
              <a:rPr lang="fa-IR" dirty="0"/>
              <a:t>شناسایی مشتریان دائمی که وفادارند.</a:t>
            </a:r>
          </a:p>
          <a:p>
            <a:r>
              <a:rPr lang="fa-IR" dirty="0"/>
              <a:t>افزایش کارایی سازمان در امور داخلی و شفاف سازی رویه فرایندهای کلیدی.</a:t>
            </a:r>
          </a:p>
          <a:p>
            <a:r>
              <a:rPr lang="fa-IR" dirty="0"/>
              <a:t>استانداردسازی و ایجاد سازگاری بین ساختارهای سازمان.</a:t>
            </a:r>
          </a:p>
          <a:p>
            <a:r>
              <a:rPr lang="fa-IR" dirty="0"/>
              <a:t>تسهیل در تصمیم گیری.</a:t>
            </a:r>
          </a:p>
          <a:p>
            <a:r>
              <a:rPr lang="fa-IR" dirty="0"/>
              <a:t>تشخیص زود هنگام خطرات.</a:t>
            </a:r>
          </a:p>
          <a:p>
            <a:endParaRPr lang="en-US" dirty="0"/>
          </a:p>
        </p:txBody>
      </p:sp>
    </p:spTree>
    <p:extLst>
      <p:ext uri="{BB962C8B-B14F-4D97-AF65-F5344CB8AC3E}">
        <p14:creationId xmlns:p14="http://schemas.microsoft.com/office/powerpoint/2010/main" val="1811357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7390E-8515-4862-9B4F-4AE93C74EE61}"/>
              </a:ext>
            </a:extLst>
          </p:cNvPr>
          <p:cNvSpPr>
            <a:spLocks noGrp="1"/>
          </p:cNvSpPr>
          <p:nvPr>
            <p:ph type="title"/>
          </p:nvPr>
        </p:nvSpPr>
        <p:spPr/>
        <p:txBody>
          <a:bodyPr/>
          <a:lstStyle/>
          <a:p>
            <a:r>
              <a:rPr lang="fa-IR" dirty="0"/>
              <a:t>تاریخچه هوش تجاری</a:t>
            </a:r>
            <a:endParaRPr lang="en-US" dirty="0"/>
          </a:p>
        </p:txBody>
      </p:sp>
      <p:sp>
        <p:nvSpPr>
          <p:cNvPr id="3" name="Content Placeholder 2">
            <a:extLst>
              <a:ext uri="{FF2B5EF4-FFF2-40B4-BE49-F238E27FC236}">
                <a16:creationId xmlns:a16="http://schemas.microsoft.com/office/drawing/2014/main" id="{6E56F077-7C74-40FC-825B-93D907187C7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8226368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1B5D7-3DF2-4E6A-9A46-BA918AB7B25F}"/>
              </a:ext>
            </a:extLst>
          </p:cNvPr>
          <p:cNvSpPr>
            <a:spLocks noGrp="1"/>
          </p:cNvSpPr>
          <p:nvPr>
            <p:ph type="title"/>
          </p:nvPr>
        </p:nvSpPr>
        <p:spPr/>
        <p:txBody>
          <a:bodyPr/>
          <a:lstStyle/>
          <a:p>
            <a:r>
              <a:rPr lang="fa-IR" b="1" dirty="0"/>
              <a:t>مسائل عمده در راهکار هوش تجاری</a:t>
            </a:r>
            <a:endParaRPr lang="en-US" dirty="0"/>
          </a:p>
        </p:txBody>
      </p:sp>
      <p:sp>
        <p:nvSpPr>
          <p:cNvPr id="3" name="Content Placeholder 2">
            <a:extLst>
              <a:ext uri="{FF2B5EF4-FFF2-40B4-BE49-F238E27FC236}">
                <a16:creationId xmlns:a16="http://schemas.microsoft.com/office/drawing/2014/main" id="{AB6C34ED-248D-44B0-85EC-524E14578E61}"/>
              </a:ext>
            </a:extLst>
          </p:cNvPr>
          <p:cNvSpPr>
            <a:spLocks noGrp="1"/>
          </p:cNvSpPr>
          <p:nvPr>
            <p:ph idx="1"/>
          </p:nvPr>
        </p:nvSpPr>
        <p:spPr/>
        <p:txBody>
          <a:bodyPr>
            <a:normAutofit fontScale="92500" lnSpcReduction="20000"/>
          </a:bodyPr>
          <a:lstStyle/>
          <a:p>
            <a:r>
              <a:rPr lang="fa-IR" dirty="0"/>
              <a:t>عدم تشخیص نیازهای اطلاعاتی ضروری و حساس درسازمان.</a:t>
            </a:r>
          </a:p>
          <a:p>
            <a:r>
              <a:rPr lang="fa-IR" dirty="0"/>
              <a:t>عدم دریافت سیگنال های ضعیف از فضا و محیط کسب و کار.</a:t>
            </a:r>
          </a:p>
          <a:p>
            <a:r>
              <a:rPr lang="fa-IR" dirty="0"/>
              <a:t>عدم جمع اوری بهینه اطلاعات و داده های بیرونی .</a:t>
            </a:r>
          </a:p>
          <a:p>
            <a:r>
              <a:rPr lang="fa-IR" dirty="0"/>
              <a:t>عدم استفاده بهینه اطلاعات و دانش پرسنل.</a:t>
            </a:r>
          </a:p>
          <a:p>
            <a:r>
              <a:rPr lang="fa-IR" dirty="0"/>
              <a:t>حجم اطلاعات که باید ذخیره,دسته بندی پردازش و تحلیل شوند خیلی زیاد است.</a:t>
            </a:r>
          </a:p>
          <a:p>
            <a:r>
              <a:rPr lang="fa-IR" dirty="0"/>
              <a:t>ناکارامدی ابزارهای سیستم های اطلاعاتی و محاسباتی.</a:t>
            </a:r>
          </a:p>
          <a:p>
            <a:r>
              <a:rPr lang="fa-IR" dirty="0"/>
              <a:t>از اطلاعات و داده های موجود در سازمان درست استفاده نمی شود.</a:t>
            </a:r>
          </a:p>
          <a:p>
            <a:r>
              <a:rPr lang="fa-IR" dirty="0"/>
              <a:t>از اطلاعات هم می توان پول در آورد</a:t>
            </a:r>
          </a:p>
          <a:p>
            <a:r>
              <a:rPr lang="fa-IR" dirty="0"/>
              <a:t>کارمندان را می توان به آگاهی مسلح کرد</a:t>
            </a:r>
          </a:p>
          <a:p>
            <a:r>
              <a:rPr lang="fa-IR" dirty="0"/>
              <a:t>تهدید کسب و کار های نو ظهور</a:t>
            </a:r>
          </a:p>
          <a:p>
            <a:endParaRPr lang="en-US" dirty="0"/>
          </a:p>
        </p:txBody>
      </p:sp>
    </p:spTree>
    <p:extLst>
      <p:ext uri="{BB962C8B-B14F-4D97-AF65-F5344CB8AC3E}">
        <p14:creationId xmlns:p14="http://schemas.microsoft.com/office/powerpoint/2010/main" val="23038821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F4BF6-5FDA-4C69-BF90-2E41AE00B4FA}"/>
              </a:ext>
            </a:extLst>
          </p:cNvPr>
          <p:cNvSpPr>
            <a:spLocks noGrp="1"/>
          </p:cNvSpPr>
          <p:nvPr>
            <p:ph type="title"/>
          </p:nvPr>
        </p:nvSpPr>
        <p:spPr/>
        <p:txBody>
          <a:bodyPr>
            <a:normAutofit/>
          </a:bodyPr>
          <a:lstStyle/>
          <a:p>
            <a:pPr algn="r" rtl="1"/>
            <a:r>
              <a:rPr lang="fa-IR" b="1" dirty="0"/>
              <a:t>ریسک‌های استراتژیکی هوش تجاری</a:t>
            </a:r>
            <a:endParaRPr lang="en-US" dirty="0"/>
          </a:p>
        </p:txBody>
      </p:sp>
      <p:sp>
        <p:nvSpPr>
          <p:cNvPr id="3" name="Content Placeholder 2">
            <a:extLst>
              <a:ext uri="{FF2B5EF4-FFF2-40B4-BE49-F238E27FC236}">
                <a16:creationId xmlns:a16="http://schemas.microsoft.com/office/drawing/2014/main" id="{05D20087-8960-43B1-AE8C-DDB9CE44C28E}"/>
              </a:ext>
            </a:extLst>
          </p:cNvPr>
          <p:cNvSpPr>
            <a:spLocks noGrp="1"/>
          </p:cNvSpPr>
          <p:nvPr>
            <p:ph idx="1"/>
          </p:nvPr>
        </p:nvSpPr>
        <p:spPr/>
        <p:txBody>
          <a:bodyPr>
            <a:normAutofit fontScale="77500" lnSpcReduction="20000"/>
          </a:bodyPr>
          <a:lstStyle/>
          <a:p>
            <a:r>
              <a:rPr lang="fa-IR" dirty="0"/>
              <a:t>تصور اینکه واحد </a:t>
            </a:r>
            <a:r>
              <a:rPr lang="en-US" dirty="0"/>
              <a:t>IT  </a:t>
            </a:r>
            <a:r>
              <a:rPr lang="fa-IR" dirty="0"/>
              <a:t>متولی اصلی پروژه است.</a:t>
            </a:r>
          </a:p>
          <a:p>
            <a:r>
              <a:rPr lang="fa-IR" dirty="0"/>
              <a:t>تغییر اولویّت‌ها و یا سیاست‌های سازمانی.</a:t>
            </a:r>
          </a:p>
          <a:p>
            <a:r>
              <a:rPr lang="fa-IR" dirty="0"/>
              <a:t>تلقی کردن /</a:t>
            </a:r>
            <a:r>
              <a:rPr lang="en-US" dirty="0"/>
              <a:t>BI </a:t>
            </a:r>
            <a:r>
              <a:rPr lang="fa-IR" dirty="0"/>
              <a:t>به عنوان یک پروژه سیستمی‌دیگر، بجای اینکه آنرا مدیریّتی/استراتژیک بدانند.</a:t>
            </a:r>
          </a:p>
          <a:p>
            <a:r>
              <a:rPr lang="fa-IR" dirty="0"/>
              <a:t>جایگزین سازی یک پروژه </a:t>
            </a:r>
            <a:r>
              <a:rPr lang="en-US" dirty="0"/>
              <a:t>ERP </a:t>
            </a:r>
            <a:r>
              <a:rPr lang="fa-IR" dirty="0"/>
              <a:t>به‌‌جای برنامه</a:t>
            </a:r>
          </a:p>
          <a:p>
            <a:r>
              <a:rPr lang="fa-IR" dirty="0"/>
              <a:t>حمله به کل پروژه تنها در یک فاز.</a:t>
            </a:r>
          </a:p>
          <a:p>
            <a:r>
              <a:rPr lang="fa-IR" dirty="0"/>
              <a:t>خوش بینی غیر واقع بینانه نسبت به کیفیت داده‌های سیستم‌های عملیاتی</a:t>
            </a:r>
          </a:p>
          <a:p>
            <a:r>
              <a:rPr lang="fa-IR" dirty="0"/>
              <a:t>سازمان مدیریت پروژه ناکارآمد. شفاف نبودن نوع ارتباطات و عدم ثبات در کمیته تصمیم‌گیری.</a:t>
            </a:r>
          </a:p>
          <a:p>
            <a:r>
              <a:rPr lang="fa-IR" dirty="0"/>
              <a:t>عدم آشنائی کافی با مفاهیم </a:t>
            </a:r>
            <a:r>
              <a:rPr lang="en-US" dirty="0"/>
              <a:t>Knowledge Management ،  Business Performance Management، BI</a:t>
            </a:r>
          </a:p>
          <a:p>
            <a:r>
              <a:rPr lang="fa-IR" dirty="0"/>
              <a:t>فرض این که /</a:t>
            </a:r>
            <a:r>
              <a:rPr lang="en-US" dirty="0"/>
              <a:t>BI </a:t>
            </a:r>
            <a:r>
              <a:rPr lang="fa-IR" dirty="0"/>
              <a:t>یک پروژه است. هر پروژه با بودجه و زمانی مشخص به پایان می‌رسد در حالیکه </a:t>
            </a:r>
            <a:r>
              <a:rPr lang="en-US" dirty="0"/>
              <a:t>BI </a:t>
            </a:r>
            <a:r>
              <a:rPr lang="fa-IR" dirty="0"/>
              <a:t>اساساً یک برنامه بلند مدت بوده و تا زمان حیات سازمان/بنگاه ادامه می‌یابد.</a:t>
            </a:r>
          </a:p>
          <a:p>
            <a:r>
              <a:rPr lang="fa-IR" dirty="0"/>
              <a:t>فقدان ماموریّت و موضوعات (مشکلات موجود، فرصت‌های آتی) روشن پروژه.</a:t>
            </a:r>
          </a:p>
          <a:p>
            <a:r>
              <a:rPr lang="fa-IR" dirty="0"/>
              <a:t>باور این که با فعّال شدن سیستم و مشاهده خروجی، پروژه به پایان رسیده است</a:t>
            </a:r>
          </a:p>
          <a:p>
            <a:endParaRPr lang="en-US" dirty="0"/>
          </a:p>
        </p:txBody>
      </p:sp>
    </p:spTree>
    <p:extLst>
      <p:ext uri="{BB962C8B-B14F-4D97-AF65-F5344CB8AC3E}">
        <p14:creationId xmlns:p14="http://schemas.microsoft.com/office/powerpoint/2010/main" val="25982925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BAB65-5638-40AA-8F83-09C6295DED7B}"/>
              </a:ext>
            </a:extLst>
          </p:cNvPr>
          <p:cNvSpPr>
            <a:spLocks noGrp="1"/>
          </p:cNvSpPr>
          <p:nvPr>
            <p:ph type="title"/>
          </p:nvPr>
        </p:nvSpPr>
        <p:spPr/>
        <p:txBody>
          <a:bodyPr>
            <a:normAutofit/>
          </a:bodyPr>
          <a:lstStyle/>
          <a:p>
            <a:r>
              <a:rPr lang="fa-IR" b="1" dirty="0"/>
              <a:t>نقش فرهنگ سازمان</a:t>
            </a:r>
            <a:endParaRPr lang="en-US" dirty="0"/>
          </a:p>
        </p:txBody>
      </p:sp>
      <p:sp>
        <p:nvSpPr>
          <p:cNvPr id="3" name="Content Placeholder 2">
            <a:extLst>
              <a:ext uri="{FF2B5EF4-FFF2-40B4-BE49-F238E27FC236}">
                <a16:creationId xmlns:a16="http://schemas.microsoft.com/office/drawing/2014/main" id="{B8FA2A2E-5FFA-43AD-BAF9-513BF5D8CA92}"/>
              </a:ext>
            </a:extLst>
          </p:cNvPr>
          <p:cNvSpPr>
            <a:spLocks noGrp="1"/>
          </p:cNvSpPr>
          <p:nvPr>
            <p:ph idx="1"/>
          </p:nvPr>
        </p:nvSpPr>
        <p:spPr/>
        <p:txBody>
          <a:bodyPr/>
          <a:lstStyle/>
          <a:p>
            <a:pPr algn="just" rtl="1"/>
            <a:r>
              <a:rPr lang="fa-IR" dirty="0"/>
              <a:t>برای موفقیت در استقرار و کارایی یک سیستم </a:t>
            </a:r>
            <a:r>
              <a:rPr lang="en-US" dirty="0"/>
              <a:t>BI </a:t>
            </a:r>
            <a:r>
              <a:rPr lang="fa-IR" dirty="0"/>
              <a:t>در یک سازمان باید برخی موارد از ریشه های فرهنگی سازمان تغییر کند، چون این موارد در میزان بهرهوری سیستم هوش تجاری نقش بسزایی خواهند داشت.</a:t>
            </a:r>
          </a:p>
          <a:p>
            <a:pPr algn="just" rtl="1"/>
            <a:r>
              <a:rPr lang="fa-IR" dirty="0"/>
              <a:t>برخی موارد مانند تلقی سازمان از اطلاعات که به عنوان یکی از مهمترین منابع سازمانی محسوب میشود و نوآوری که در سازمان باید بخشی از کار تجاری سازمان تلقی شود و نوع تفکر سازمان در مورد اطلاعات و نوآوری مسلما در بستههای نرمافزاری وجود ندارند، بلکه باید در لابه لای لایههای زیرساخت سازمان فرهنگ سازی و لحاظ گردند.</a:t>
            </a:r>
          </a:p>
          <a:p>
            <a:pPr algn="just" rtl="1"/>
            <a:endParaRPr lang="en-US" dirty="0"/>
          </a:p>
        </p:txBody>
      </p:sp>
    </p:spTree>
    <p:extLst>
      <p:ext uri="{BB962C8B-B14F-4D97-AF65-F5344CB8AC3E}">
        <p14:creationId xmlns:p14="http://schemas.microsoft.com/office/powerpoint/2010/main" val="22664050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A29A7-5692-4292-AB47-C7E4F4A20D6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F9D1ACE-0EC7-4E66-9AE2-4D6B111FF73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544347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96935-2301-47E5-B858-8B81CFC1B57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9C73DD0-7EFB-4F17-8430-2885C54DBFD3}"/>
              </a:ext>
            </a:extLst>
          </p:cNvPr>
          <p:cNvSpPr>
            <a:spLocks noGrp="1"/>
          </p:cNvSpPr>
          <p:nvPr>
            <p:ph idx="1"/>
          </p:nvPr>
        </p:nvSpPr>
        <p:spPr/>
        <p:txBody>
          <a:bodyPr/>
          <a:lstStyle/>
          <a:p>
            <a:pPr algn="just" rtl="1"/>
            <a:r>
              <a:rPr lang="fa-IR" dirty="0"/>
              <a:t>آژانس‌های هواپیمایی: نظارت بر تاخیر پروازها</a:t>
            </a:r>
          </a:p>
          <a:p>
            <a:pPr algn="just" rtl="1"/>
            <a:r>
              <a:rPr lang="fa-IR" dirty="0"/>
              <a:t>بیمارستان‌ها: تعیین سطح بهینه کارکنان در دوره‌های اوج کاری</a:t>
            </a:r>
          </a:p>
          <a:p>
            <a:pPr algn="just" rtl="1"/>
            <a:r>
              <a:rPr lang="fa-IR" dirty="0"/>
              <a:t>رستوران‌ها: تخمین زمان انتظار هر میز بر مبنای تعداد مشتریان موجود و میانگین طول مصرف غذا</a:t>
            </a:r>
          </a:p>
          <a:p>
            <a:pPr algn="just" rtl="1"/>
            <a:r>
              <a:rPr lang="fa-IR" dirty="0"/>
              <a:t>پارک‌های تفریحی: تخمین زمان‌های انتظار برای استفاده از وسایل تفریحی جهت توزین بلیط‌های صادر شده</a:t>
            </a:r>
          </a:p>
          <a:p>
            <a:pPr algn="just" rtl="1"/>
            <a:endParaRPr lang="fa-IR" dirty="0"/>
          </a:p>
          <a:p>
            <a:pPr algn="just" rtl="1"/>
            <a:r>
              <a:rPr lang="fa-IR" dirty="0"/>
              <a:t>در نبود هوش تجاری یک شرکت فقط ممکن است بر اساس وجود شکایت مشتری به مشکلات پی ببرد.</a:t>
            </a:r>
            <a:endParaRPr lang="en-US" dirty="0"/>
          </a:p>
        </p:txBody>
      </p:sp>
    </p:spTree>
    <p:extLst>
      <p:ext uri="{BB962C8B-B14F-4D97-AF65-F5344CB8AC3E}">
        <p14:creationId xmlns:p14="http://schemas.microsoft.com/office/powerpoint/2010/main" val="11062570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DE6FB-3984-4F6A-86A8-7A5ADB5D477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AB554F5-C1F8-4052-B4EA-037DEDADFD71}"/>
              </a:ext>
            </a:extLst>
          </p:cNvPr>
          <p:cNvSpPr>
            <a:spLocks noGrp="1"/>
          </p:cNvSpPr>
          <p:nvPr>
            <p:ph idx="1"/>
          </p:nvPr>
        </p:nvSpPr>
        <p:spPr/>
        <p:txBody>
          <a:bodyPr/>
          <a:lstStyle/>
          <a:p>
            <a:pPr algn="r" rtl="1"/>
            <a:r>
              <a:rPr lang="fa-IR" dirty="0"/>
              <a:t>هوش تجاری اوایل دهه 1990 ظهور کرد</a:t>
            </a:r>
          </a:p>
          <a:p>
            <a:pPr algn="r" rtl="1"/>
            <a:r>
              <a:rPr lang="fa-IR" dirty="0"/>
              <a:t>کسب و کارها دیگر تحمل عدم آگاهی از آنچه در داخل و خارج می‌گذرد را ندارند و خواهان دسترسی به سطوحی از داده و با جزئیاتی هستند که هیچ‌گاه تا به حال تصور نشده و یا اصلا مورد نیاز نبوده است.</a:t>
            </a:r>
          </a:p>
          <a:p>
            <a:pPr algn="r" rtl="1"/>
            <a:endParaRPr lang="en-US" dirty="0"/>
          </a:p>
        </p:txBody>
      </p:sp>
    </p:spTree>
    <p:extLst>
      <p:ext uri="{BB962C8B-B14F-4D97-AF65-F5344CB8AC3E}">
        <p14:creationId xmlns:p14="http://schemas.microsoft.com/office/powerpoint/2010/main" val="2106355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616A2-3012-4510-9224-7CD02E5B1639}"/>
              </a:ext>
            </a:extLst>
          </p:cNvPr>
          <p:cNvSpPr>
            <a:spLocks noGrp="1"/>
          </p:cNvSpPr>
          <p:nvPr>
            <p:ph type="title"/>
          </p:nvPr>
        </p:nvSpPr>
        <p:spPr/>
        <p:txBody>
          <a:bodyPr/>
          <a:lstStyle/>
          <a:p>
            <a:r>
              <a:rPr lang="fa-IR" dirty="0"/>
              <a:t>هوش تجاری در یک نگاه کلی</a:t>
            </a:r>
            <a:endParaRPr lang="en-US" dirty="0"/>
          </a:p>
        </p:txBody>
      </p:sp>
      <p:pic>
        <p:nvPicPr>
          <p:cNvPr id="1026" name="Picture 2" descr="ÙÙØ´ ØªØ¬Ø§Ø±Û Ø¯Ø± ÛÚ© ÙÚ¯Ø§Ù">
            <a:extLst>
              <a:ext uri="{FF2B5EF4-FFF2-40B4-BE49-F238E27FC236}">
                <a16:creationId xmlns:a16="http://schemas.microsoft.com/office/drawing/2014/main" id="{088D8020-7F01-44A9-A459-67AACAAA503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386667" y="1737996"/>
            <a:ext cx="5418665" cy="4754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8984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A149B-99CE-4415-8D26-AC4DF3B4F414}"/>
              </a:ext>
            </a:extLst>
          </p:cNvPr>
          <p:cNvSpPr>
            <a:spLocks noGrp="1"/>
          </p:cNvSpPr>
          <p:nvPr>
            <p:ph type="title"/>
          </p:nvPr>
        </p:nvSpPr>
        <p:spPr/>
        <p:txBody>
          <a:bodyPr/>
          <a:lstStyle/>
          <a:p>
            <a:r>
              <a:rPr lang="fa-IR" dirty="0"/>
              <a:t>مثال کاربردی از هوش تجاری</a:t>
            </a:r>
            <a:endParaRPr lang="en-US" dirty="0"/>
          </a:p>
        </p:txBody>
      </p:sp>
      <p:sp>
        <p:nvSpPr>
          <p:cNvPr id="3" name="Content Placeholder 2">
            <a:extLst>
              <a:ext uri="{FF2B5EF4-FFF2-40B4-BE49-F238E27FC236}">
                <a16:creationId xmlns:a16="http://schemas.microsoft.com/office/drawing/2014/main" id="{F3D1DBCB-8BDC-4033-B114-C18F37F08DF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95826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06F30-2469-40BE-8EA5-8BF89C77CBA2}"/>
              </a:ext>
            </a:extLst>
          </p:cNvPr>
          <p:cNvSpPr>
            <a:spLocks noGrp="1"/>
          </p:cNvSpPr>
          <p:nvPr>
            <p:ph type="title"/>
          </p:nvPr>
        </p:nvSpPr>
        <p:spPr/>
        <p:txBody>
          <a:bodyPr/>
          <a:lstStyle/>
          <a:p>
            <a:r>
              <a:rPr lang="fa-IR" b="1" dirty="0">
                <a:cs typeface="B Nazanin" panose="00000400000000000000" pitchFamily="2" charset="-78"/>
              </a:rPr>
              <a:t>تعداد چوب کبریت‏ها چقدر است؟</a:t>
            </a:r>
            <a:endParaRPr lang="en-US" dirty="0"/>
          </a:p>
        </p:txBody>
      </p:sp>
      <p:sp>
        <p:nvSpPr>
          <p:cNvPr id="3" name="Content Placeholder 2">
            <a:extLst>
              <a:ext uri="{FF2B5EF4-FFF2-40B4-BE49-F238E27FC236}">
                <a16:creationId xmlns:a16="http://schemas.microsoft.com/office/drawing/2014/main" id="{B6BBAFA1-D3F7-46B0-9BD3-AC3670CDE58F}"/>
              </a:ext>
            </a:extLst>
          </p:cNvPr>
          <p:cNvSpPr>
            <a:spLocks noGrp="1"/>
          </p:cNvSpPr>
          <p:nvPr>
            <p:ph idx="1"/>
          </p:nvPr>
        </p:nvSpPr>
        <p:spPr/>
        <p:txBody>
          <a:bodyPr/>
          <a:lstStyle/>
          <a:p>
            <a:endParaRPr lang="en-US"/>
          </a:p>
        </p:txBody>
      </p:sp>
      <p:pic>
        <p:nvPicPr>
          <p:cNvPr id="4" name="Picture 42">
            <a:extLst>
              <a:ext uri="{FF2B5EF4-FFF2-40B4-BE49-F238E27FC236}">
                <a16:creationId xmlns:a16="http://schemas.microsoft.com/office/drawing/2014/main" id="{32C6A582-78F0-4DAC-9F35-756F12F364B6}"/>
              </a:ext>
            </a:extLst>
          </p:cNvPr>
          <p:cNvPicPr>
            <a:picLocks noChangeAspect="1" noChangeArrowheads="1"/>
          </p:cNvPicPr>
          <p:nvPr/>
        </p:nvPicPr>
        <p:blipFill>
          <a:blip r:embed="rId2"/>
          <a:srcRect/>
          <a:stretch>
            <a:fillRect/>
          </a:stretch>
        </p:blipFill>
        <p:spPr bwMode="auto">
          <a:xfrm>
            <a:off x="6004560" y="2303462"/>
            <a:ext cx="198438" cy="1328738"/>
          </a:xfrm>
          <a:prstGeom prst="rect">
            <a:avLst/>
          </a:prstGeom>
          <a:noFill/>
        </p:spPr>
      </p:pic>
      <p:pic>
        <p:nvPicPr>
          <p:cNvPr id="5" name="Picture 43">
            <a:extLst>
              <a:ext uri="{FF2B5EF4-FFF2-40B4-BE49-F238E27FC236}">
                <a16:creationId xmlns:a16="http://schemas.microsoft.com/office/drawing/2014/main" id="{FF141FB7-AD7D-4A1F-9434-6B0CA3158287}"/>
              </a:ext>
            </a:extLst>
          </p:cNvPr>
          <p:cNvPicPr>
            <a:picLocks noChangeAspect="1" noChangeArrowheads="1"/>
          </p:cNvPicPr>
          <p:nvPr/>
        </p:nvPicPr>
        <p:blipFill>
          <a:blip r:embed="rId2"/>
          <a:srcRect/>
          <a:stretch>
            <a:fillRect/>
          </a:stretch>
        </p:blipFill>
        <p:spPr bwMode="auto">
          <a:xfrm>
            <a:off x="6258560" y="2773362"/>
            <a:ext cx="198438" cy="1328738"/>
          </a:xfrm>
          <a:prstGeom prst="rect">
            <a:avLst/>
          </a:prstGeom>
          <a:noFill/>
        </p:spPr>
      </p:pic>
      <p:pic>
        <p:nvPicPr>
          <p:cNvPr id="6" name="Picture 44">
            <a:extLst>
              <a:ext uri="{FF2B5EF4-FFF2-40B4-BE49-F238E27FC236}">
                <a16:creationId xmlns:a16="http://schemas.microsoft.com/office/drawing/2014/main" id="{B60D5945-F50B-4A7C-ACCD-B3D8354D4A1E}"/>
              </a:ext>
            </a:extLst>
          </p:cNvPr>
          <p:cNvPicPr>
            <a:picLocks noChangeAspect="1" noChangeArrowheads="1"/>
          </p:cNvPicPr>
          <p:nvPr/>
        </p:nvPicPr>
        <p:blipFill>
          <a:blip r:embed="rId2"/>
          <a:srcRect/>
          <a:stretch>
            <a:fillRect/>
          </a:stretch>
        </p:blipFill>
        <p:spPr bwMode="auto">
          <a:xfrm>
            <a:off x="6639560" y="2849562"/>
            <a:ext cx="198438" cy="1328738"/>
          </a:xfrm>
          <a:prstGeom prst="rect">
            <a:avLst/>
          </a:prstGeom>
          <a:noFill/>
        </p:spPr>
      </p:pic>
      <p:pic>
        <p:nvPicPr>
          <p:cNvPr id="7" name="Picture 45">
            <a:extLst>
              <a:ext uri="{FF2B5EF4-FFF2-40B4-BE49-F238E27FC236}">
                <a16:creationId xmlns:a16="http://schemas.microsoft.com/office/drawing/2014/main" id="{162C9567-39A5-4DC4-B673-37E0FAC323E3}"/>
              </a:ext>
            </a:extLst>
          </p:cNvPr>
          <p:cNvPicPr>
            <a:picLocks noChangeAspect="1" noChangeArrowheads="1"/>
          </p:cNvPicPr>
          <p:nvPr/>
        </p:nvPicPr>
        <p:blipFill>
          <a:blip r:embed="rId2"/>
          <a:srcRect/>
          <a:stretch>
            <a:fillRect/>
          </a:stretch>
        </p:blipFill>
        <p:spPr bwMode="auto">
          <a:xfrm>
            <a:off x="6868160" y="1858962"/>
            <a:ext cx="198438" cy="1328738"/>
          </a:xfrm>
          <a:prstGeom prst="rect">
            <a:avLst/>
          </a:prstGeom>
          <a:noFill/>
        </p:spPr>
      </p:pic>
      <p:pic>
        <p:nvPicPr>
          <p:cNvPr id="8" name="Picture 46">
            <a:extLst>
              <a:ext uri="{FF2B5EF4-FFF2-40B4-BE49-F238E27FC236}">
                <a16:creationId xmlns:a16="http://schemas.microsoft.com/office/drawing/2014/main" id="{D2F00E33-91F7-49F1-AB59-57CAD6EA75E0}"/>
              </a:ext>
            </a:extLst>
          </p:cNvPr>
          <p:cNvPicPr>
            <a:picLocks noChangeAspect="1" noChangeArrowheads="1"/>
          </p:cNvPicPr>
          <p:nvPr/>
        </p:nvPicPr>
        <p:blipFill>
          <a:blip r:embed="rId2"/>
          <a:srcRect/>
          <a:stretch>
            <a:fillRect/>
          </a:stretch>
        </p:blipFill>
        <p:spPr bwMode="auto">
          <a:xfrm>
            <a:off x="5801360" y="2849562"/>
            <a:ext cx="198438" cy="1328738"/>
          </a:xfrm>
          <a:prstGeom prst="rect">
            <a:avLst/>
          </a:prstGeom>
          <a:noFill/>
        </p:spPr>
      </p:pic>
      <p:pic>
        <p:nvPicPr>
          <p:cNvPr id="9" name="Picture 47">
            <a:extLst>
              <a:ext uri="{FF2B5EF4-FFF2-40B4-BE49-F238E27FC236}">
                <a16:creationId xmlns:a16="http://schemas.microsoft.com/office/drawing/2014/main" id="{B6971043-2E51-4228-A8BD-DD8A34A74FE8}"/>
              </a:ext>
            </a:extLst>
          </p:cNvPr>
          <p:cNvPicPr>
            <a:picLocks noChangeAspect="1" noChangeArrowheads="1"/>
          </p:cNvPicPr>
          <p:nvPr/>
        </p:nvPicPr>
        <p:blipFill>
          <a:blip r:embed="rId2"/>
          <a:srcRect/>
          <a:stretch>
            <a:fillRect/>
          </a:stretch>
        </p:blipFill>
        <p:spPr bwMode="auto">
          <a:xfrm>
            <a:off x="7325360" y="2303462"/>
            <a:ext cx="198438" cy="1328738"/>
          </a:xfrm>
          <a:prstGeom prst="rect">
            <a:avLst/>
          </a:prstGeom>
          <a:noFill/>
        </p:spPr>
      </p:pic>
      <p:pic>
        <p:nvPicPr>
          <p:cNvPr id="10" name="Picture 48">
            <a:extLst>
              <a:ext uri="{FF2B5EF4-FFF2-40B4-BE49-F238E27FC236}">
                <a16:creationId xmlns:a16="http://schemas.microsoft.com/office/drawing/2014/main" id="{10FF7994-269B-4EC9-8D36-463063055754}"/>
              </a:ext>
            </a:extLst>
          </p:cNvPr>
          <p:cNvPicPr>
            <a:picLocks noChangeAspect="1" noChangeArrowheads="1"/>
          </p:cNvPicPr>
          <p:nvPr/>
        </p:nvPicPr>
        <p:blipFill>
          <a:blip r:embed="rId2"/>
          <a:srcRect/>
          <a:stretch>
            <a:fillRect/>
          </a:stretch>
        </p:blipFill>
        <p:spPr bwMode="auto">
          <a:xfrm>
            <a:off x="7934960" y="2239962"/>
            <a:ext cx="198438" cy="1328738"/>
          </a:xfrm>
          <a:prstGeom prst="rect">
            <a:avLst/>
          </a:prstGeom>
          <a:noFill/>
        </p:spPr>
      </p:pic>
      <p:pic>
        <p:nvPicPr>
          <p:cNvPr id="11" name="Picture 49">
            <a:extLst>
              <a:ext uri="{FF2B5EF4-FFF2-40B4-BE49-F238E27FC236}">
                <a16:creationId xmlns:a16="http://schemas.microsoft.com/office/drawing/2014/main" id="{9B611CCD-5C4F-46F6-B0FF-49D5F488F295}"/>
              </a:ext>
            </a:extLst>
          </p:cNvPr>
          <p:cNvPicPr>
            <a:picLocks noChangeAspect="1" noChangeArrowheads="1"/>
          </p:cNvPicPr>
          <p:nvPr/>
        </p:nvPicPr>
        <p:blipFill>
          <a:blip r:embed="rId2"/>
          <a:srcRect/>
          <a:stretch>
            <a:fillRect/>
          </a:stretch>
        </p:blipFill>
        <p:spPr bwMode="auto">
          <a:xfrm>
            <a:off x="9154160" y="3611562"/>
            <a:ext cx="198438" cy="1328738"/>
          </a:xfrm>
          <a:prstGeom prst="rect">
            <a:avLst/>
          </a:prstGeom>
          <a:noFill/>
        </p:spPr>
      </p:pic>
      <p:pic>
        <p:nvPicPr>
          <p:cNvPr id="12" name="Picture 50">
            <a:extLst>
              <a:ext uri="{FF2B5EF4-FFF2-40B4-BE49-F238E27FC236}">
                <a16:creationId xmlns:a16="http://schemas.microsoft.com/office/drawing/2014/main" id="{20A8A80A-B761-4139-BBC1-0BA78F5BDAD1}"/>
              </a:ext>
            </a:extLst>
          </p:cNvPr>
          <p:cNvPicPr>
            <a:picLocks noChangeAspect="1" noChangeArrowheads="1"/>
          </p:cNvPicPr>
          <p:nvPr/>
        </p:nvPicPr>
        <p:blipFill>
          <a:blip r:embed="rId2"/>
          <a:srcRect/>
          <a:stretch>
            <a:fillRect/>
          </a:stretch>
        </p:blipFill>
        <p:spPr bwMode="auto">
          <a:xfrm>
            <a:off x="8696960" y="3535362"/>
            <a:ext cx="198438" cy="1328738"/>
          </a:xfrm>
          <a:prstGeom prst="rect">
            <a:avLst/>
          </a:prstGeom>
          <a:noFill/>
        </p:spPr>
      </p:pic>
      <p:pic>
        <p:nvPicPr>
          <p:cNvPr id="13" name="Picture 51">
            <a:extLst>
              <a:ext uri="{FF2B5EF4-FFF2-40B4-BE49-F238E27FC236}">
                <a16:creationId xmlns:a16="http://schemas.microsoft.com/office/drawing/2014/main" id="{40E53292-3911-4CF6-BF4C-6DC6CACA8E3B}"/>
              </a:ext>
            </a:extLst>
          </p:cNvPr>
          <p:cNvPicPr>
            <a:picLocks noChangeAspect="1" noChangeArrowheads="1"/>
          </p:cNvPicPr>
          <p:nvPr/>
        </p:nvPicPr>
        <p:blipFill>
          <a:blip r:embed="rId2"/>
          <a:srcRect/>
          <a:stretch>
            <a:fillRect/>
          </a:stretch>
        </p:blipFill>
        <p:spPr bwMode="auto">
          <a:xfrm>
            <a:off x="9077960" y="1858962"/>
            <a:ext cx="198438" cy="1328738"/>
          </a:xfrm>
          <a:prstGeom prst="rect">
            <a:avLst/>
          </a:prstGeom>
          <a:noFill/>
        </p:spPr>
      </p:pic>
      <p:pic>
        <p:nvPicPr>
          <p:cNvPr id="14" name="Picture 52">
            <a:extLst>
              <a:ext uri="{FF2B5EF4-FFF2-40B4-BE49-F238E27FC236}">
                <a16:creationId xmlns:a16="http://schemas.microsoft.com/office/drawing/2014/main" id="{85EAC776-67BD-426F-BFD0-7CB26A21B923}"/>
              </a:ext>
            </a:extLst>
          </p:cNvPr>
          <p:cNvPicPr>
            <a:picLocks noChangeAspect="1" noChangeArrowheads="1"/>
          </p:cNvPicPr>
          <p:nvPr/>
        </p:nvPicPr>
        <p:blipFill>
          <a:blip r:embed="rId2"/>
          <a:srcRect/>
          <a:stretch>
            <a:fillRect/>
          </a:stretch>
        </p:blipFill>
        <p:spPr bwMode="auto">
          <a:xfrm>
            <a:off x="6004560" y="3903662"/>
            <a:ext cx="198438" cy="1328738"/>
          </a:xfrm>
          <a:prstGeom prst="rect">
            <a:avLst/>
          </a:prstGeom>
          <a:noFill/>
        </p:spPr>
      </p:pic>
      <p:pic>
        <p:nvPicPr>
          <p:cNvPr id="15" name="Picture 53">
            <a:extLst>
              <a:ext uri="{FF2B5EF4-FFF2-40B4-BE49-F238E27FC236}">
                <a16:creationId xmlns:a16="http://schemas.microsoft.com/office/drawing/2014/main" id="{0EF28C6A-F9FF-4EB1-9D9F-E69AF5E035A7}"/>
              </a:ext>
            </a:extLst>
          </p:cNvPr>
          <p:cNvPicPr>
            <a:picLocks noChangeAspect="1" noChangeArrowheads="1"/>
          </p:cNvPicPr>
          <p:nvPr/>
        </p:nvPicPr>
        <p:blipFill>
          <a:blip r:embed="rId2"/>
          <a:srcRect/>
          <a:stretch>
            <a:fillRect/>
          </a:stretch>
        </p:blipFill>
        <p:spPr bwMode="auto">
          <a:xfrm>
            <a:off x="6334760" y="3916362"/>
            <a:ext cx="198438" cy="1328738"/>
          </a:xfrm>
          <a:prstGeom prst="rect">
            <a:avLst/>
          </a:prstGeom>
          <a:noFill/>
        </p:spPr>
      </p:pic>
      <p:pic>
        <p:nvPicPr>
          <p:cNvPr id="16" name="Picture 54">
            <a:extLst>
              <a:ext uri="{FF2B5EF4-FFF2-40B4-BE49-F238E27FC236}">
                <a16:creationId xmlns:a16="http://schemas.microsoft.com/office/drawing/2014/main" id="{5B8AF43B-34BF-4848-A89B-A6A95DF3166B}"/>
              </a:ext>
            </a:extLst>
          </p:cNvPr>
          <p:cNvPicPr>
            <a:picLocks noChangeAspect="1" noChangeArrowheads="1"/>
          </p:cNvPicPr>
          <p:nvPr/>
        </p:nvPicPr>
        <p:blipFill>
          <a:blip r:embed="rId2"/>
          <a:srcRect/>
          <a:stretch>
            <a:fillRect/>
          </a:stretch>
        </p:blipFill>
        <p:spPr bwMode="auto">
          <a:xfrm>
            <a:off x="6106160" y="4754562"/>
            <a:ext cx="198438" cy="1328738"/>
          </a:xfrm>
          <a:prstGeom prst="rect">
            <a:avLst/>
          </a:prstGeom>
          <a:noFill/>
        </p:spPr>
      </p:pic>
      <p:pic>
        <p:nvPicPr>
          <p:cNvPr id="17" name="Picture 55">
            <a:extLst>
              <a:ext uri="{FF2B5EF4-FFF2-40B4-BE49-F238E27FC236}">
                <a16:creationId xmlns:a16="http://schemas.microsoft.com/office/drawing/2014/main" id="{D32309CD-0198-4B5D-83D2-A525556E5F58}"/>
              </a:ext>
            </a:extLst>
          </p:cNvPr>
          <p:cNvPicPr>
            <a:picLocks noChangeAspect="1" noChangeArrowheads="1"/>
          </p:cNvPicPr>
          <p:nvPr/>
        </p:nvPicPr>
        <p:blipFill>
          <a:blip r:embed="rId2"/>
          <a:srcRect/>
          <a:stretch>
            <a:fillRect/>
          </a:stretch>
        </p:blipFill>
        <p:spPr bwMode="auto">
          <a:xfrm>
            <a:off x="6791960" y="3840162"/>
            <a:ext cx="198438" cy="1328738"/>
          </a:xfrm>
          <a:prstGeom prst="rect">
            <a:avLst/>
          </a:prstGeom>
          <a:noFill/>
        </p:spPr>
      </p:pic>
      <p:pic>
        <p:nvPicPr>
          <p:cNvPr id="18" name="Picture 56">
            <a:extLst>
              <a:ext uri="{FF2B5EF4-FFF2-40B4-BE49-F238E27FC236}">
                <a16:creationId xmlns:a16="http://schemas.microsoft.com/office/drawing/2014/main" id="{D3CAFB96-DD77-4D0F-93E6-3D5DF78EB1B6}"/>
              </a:ext>
            </a:extLst>
          </p:cNvPr>
          <p:cNvPicPr>
            <a:picLocks noChangeAspect="1" noChangeArrowheads="1"/>
          </p:cNvPicPr>
          <p:nvPr/>
        </p:nvPicPr>
        <p:blipFill>
          <a:blip r:embed="rId2"/>
          <a:srcRect/>
          <a:stretch>
            <a:fillRect/>
          </a:stretch>
        </p:blipFill>
        <p:spPr bwMode="auto">
          <a:xfrm>
            <a:off x="6715760" y="4830762"/>
            <a:ext cx="198438" cy="1328738"/>
          </a:xfrm>
          <a:prstGeom prst="rect">
            <a:avLst/>
          </a:prstGeom>
          <a:noFill/>
        </p:spPr>
      </p:pic>
      <p:pic>
        <p:nvPicPr>
          <p:cNvPr id="19" name="Picture 57">
            <a:extLst>
              <a:ext uri="{FF2B5EF4-FFF2-40B4-BE49-F238E27FC236}">
                <a16:creationId xmlns:a16="http://schemas.microsoft.com/office/drawing/2014/main" id="{6C70A36B-F932-4E84-8D70-8DAB0671A22D}"/>
              </a:ext>
            </a:extLst>
          </p:cNvPr>
          <p:cNvPicPr>
            <a:picLocks noChangeAspect="1" noChangeArrowheads="1"/>
          </p:cNvPicPr>
          <p:nvPr/>
        </p:nvPicPr>
        <p:blipFill>
          <a:blip r:embed="rId2"/>
          <a:srcRect/>
          <a:stretch>
            <a:fillRect/>
          </a:stretch>
        </p:blipFill>
        <p:spPr bwMode="auto">
          <a:xfrm>
            <a:off x="4429760" y="2239962"/>
            <a:ext cx="198438" cy="1328738"/>
          </a:xfrm>
          <a:prstGeom prst="rect">
            <a:avLst/>
          </a:prstGeom>
          <a:noFill/>
        </p:spPr>
      </p:pic>
      <p:pic>
        <p:nvPicPr>
          <p:cNvPr id="20" name="Picture 58">
            <a:extLst>
              <a:ext uri="{FF2B5EF4-FFF2-40B4-BE49-F238E27FC236}">
                <a16:creationId xmlns:a16="http://schemas.microsoft.com/office/drawing/2014/main" id="{5AC30DE9-F5E7-4A6C-9B28-CE15F0167940}"/>
              </a:ext>
            </a:extLst>
          </p:cNvPr>
          <p:cNvPicPr>
            <a:picLocks noChangeAspect="1" noChangeArrowheads="1"/>
          </p:cNvPicPr>
          <p:nvPr/>
        </p:nvPicPr>
        <p:blipFill>
          <a:blip r:embed="rId2"/>
          <a:srcRect/>
          <a:stretch>
            <a:fillRect/>
          </a:stretch>
        </p:blipFill>
        <p:spPr bwMode="auto">
          <a:xfrm>
            <a:off x="4963160" y="2239962"/>
            <a:ext cx="198438" cy="1328738"/>
          </a:xfrm>
          <a:prstGeom prst="rect">
            <a:avLst/>
          </a:prstGeom>
          <a:noFill/>
        </p:spPr>
      </p:pic>
      <p:pic>
        <p:nvPicPr>
          <p:cNvPr id="21" name="Picture 59">
            <a:extLst>
              <a:ext uri="{FF2B5EF4-FFF2-40B4-BE49-F238E27FC236}">
                <a16:creationId xmlns:a16="http://schemas.microsoft.com/office/drawing/2014/main" id="{188ED7FA-7C54-462D-BE89-A9139AB1D623}"/>
              </a:ext>
            </a:extLst>
          </p:cNvPr>
          <p:cNvPicPr>
            <a:picLocks noChangeAspect="1" noChangeArrowheads="1"/>
          </p:cNvPicPr>
          <p:nvPr/>
        </p:nvPicPr>
        <p:blipFill>
          <a:blip r:embed="rId2"/>
          <a:srcRect/>
          <a:stretch>
            <a:fillRect/>
          </a:stretch>
        </p:blipFill>
        <p:spPr bwMode="auto">
          <a:xfrm>
            <a:off x="4658360" y="3459162"/>
            <a:ext cx="198438" cy="1328738"/>
          </a:xfrm>
          <a:prstGeom prst="rect">
            <a:avLst/>
          </a:prstGeom>
          <a:noFill/>
        </p:spPr>
      </p:pic>
      <p:pic>
        <p:nvPicPr>
          <p:cNvPr id="22" name="Picture 60">
            <a:extLst>
              <a:ext uri="{FF2B5EF4-FFF2-40B4-BE49-F238E27FC236}">
                <a16:creationId xmlns:a16="http://schemas.microsoft.com/office/drawing/2014/main" id="{FE3DD3D1-8337-4A08-8FDA-95C4B2D1303C}"/>
              </a:ext>
            </a:extLst>
          </p:cNvPr>
          <p:cNvPicPr>
            <a:picLocks noChangeAspect="1" noChangeArrowheads="1"/>
          </p:cNvPicPr>
          <p:nvPr/>
        </p:nvPicPr>
        <p:blipFill>
          <a:blip r:embed="rId2"/>
          <a:srcRect/>
          <a:stretch>
            <a:fillRect/>
          </a:stretch>
        </p:blipFill>
        <p:spPr bwMode="auto">
          <a:xfrm>
            <a:off x="5274310" y="2303462"/>
            <a:ext cx="198438" cy="1328738"/>
          </a:xfrm>
          <a:prstGeom prst="rect">
            <a:avLst/>
          </a:prstGeom>
          <a:noFill/>
        </p:spPr>
      </p:pic>
      <p:pic>
        <p:nvPicPr>
          <p:cNvPr id="23" name="Picture 61">
            <a:extLst>
              <a:ext uri="{FF2B5EF4-FFF2-40B4-BE49-F238E27FC236}">
                <a16:creationId xmlns:a16="http://schemas.microsoft.com/office/drawing/2014/main" id="{E9C5A32F-CC23-45E4-9FEB-7FEFC4472512}"/>
              </a:ext>
            </a:extLst>
          </p:cNvPr>
          <p:cNvPicPr>
            <a:picLocks noChangeAspect="1" noChangeArrowheads="1"/>
          </p:cNvPicPr>
          <p:nvPr/>
        </p:nvPicPr>
        <p:blipFill>
          <a:blip r:embed="rId2"/>
          <a:srcRect/>
          <a:stretch>
            <a:fillRect/>
          </a:stretch>
        </p:blipFill>
        <p:spPr bwMode="auto">
          <a:xfrm>
            <a:off x="5572760" y="1935162"/>
            <a:ext cx="198438" cy="1328738"/>
          </a:xfrm>
          <a:prstGeom prst="rect">
            <a:avLst/>
          </a:prstGeom>
          <a:noFill/>
        </p:spPr>
      </p:pic>
      <p:pic>
        <p:nvPicPr>
          <p:cNvPr id="24" name="Picture 62">
            <a:extLst>
              <a:ext uri="{FF2B5EF4-FFF2-40B4-BE49-F238E27FC236}">
                <a16:creationId xmlns:a16="http://schemas.microsoft.com/office/drawing/2014/main" id="{4A5E6612-C00C-42E4-9DA1-49A2C2177662}"/>
              </a:ext>
            </a:extLst>
          </p:cNvPr>
          <p:cNvPicPr>
            <a:picLocks noChangeAspect="1" noChangeArrowheads="1"/>
          </p:cNvPicPr>
          <p:nvPr/>
        </p:nvPicPr>
        <p:blipFill>
          <a:blip r:embed="rId2"/>
          <a:srcRect/>
          <a:stretch>
            <a:fillRect/>
          </a:stretch>
        </p:blipFill>
        <p:spPr bwMode="auto">
          <a:xfrm>
            <a:off x="5039360" y="3687762"/>
            <a:ext cx="198438" cy="1328738"/>
          </a:xfrm>
          <a:prstGeom prst="rect">
            <a:avLst/>
          </a:prstGeom>
          <a:noFill/>
        </p:spPr>
      </p:pic>
      <p:pic>
        <p:nvPicPr>
          <p:cNvPr id="25" name="Picture 63">
            <a:extLst>
              <a:ext uri="{FF2B5EF4-FFF2-40B4-BE49-F238E27FC236}">
                <a16:creationId xmlns:a16="http://schemas.microsoft.com/office/drawing/2014/main" id="{57062730-E559-4E17-9C16-51410B33FA9B}"/>
              </a:ext>
            </a:extLst>
          </p:cNvPr>
          <p:cNvPicPr>
            <a:picLocks noChangeAspect="1" noChangeArrowheads="1"/>
          </p:cNvPicPr>
          <p:nvPr/>
        </p:nvPicPr>
        <p:blipFill>
          <a:blip r:embed="rId2"/>
          <a:srcRect/>
          <a:stretch>
            <a:fillRect/>
          </a:stretch>
        </p:blipFill>
        <p:spPr bwMode="auto">
          <a:xfrm>
            <a:off x="4886960" y="4678362"/>
            <a:ext cx="198438" cy="1328738"/>
          </a:xfrm>
          <a:prstGeom prst="rect">
            <a:avLst/>
          </a:prstGeom>
          <a:noFill/>
        </p:spPr>
      </p:pic>
      <p:pic>
        <p:nvPicPr>
          <p:cNvPr id="26" name="Picture 64">
            <a:extLst>
              <a:ext uri="{FF2B5EF4-FFF2-40B4-BE49-F238E27FC236}">
                <a16:creationId xmlns:a16="http://schemas.microsoft.com/office/drawing/2014/main" id="{6CB5499E-3515-44CF-97BC-8C0E188C5928}"/>
              </a:ext>
            </a:extLst>
          </p:cNvPr>
          <p:cNvPicPr>
            <a:picLocks noChangeAspect="1" noChangeArrowheads="1"/>
          </p:cNvPicPr>
          <p:nvPr/>
        </p:nvPicPr>
        <p:blipFill>
          <a:blip r:embed="rId2"/>
          <a:srcRect/>
          <a:stretch>
            <a:fillRect/>
          </a:stretch>
        </p:blipFill>
        <p:spPr bwMode="auto">
          <a:xfrm>
            <a:off x="5267960" y="4373562"/>
            <a:ext cx="198438" cy="1328738"/>
          </a:xfrm>
          <a:prstGeom prst="rect">
            <a:avLst/>
          </a:prstGeom>
          <a:noFill/>
        </p:spPr>
      </p:pic>
      <p:pic>
        <p:nvPicPr>
          <p:cNvPr id="27" name="Picture 65">
            <a:extLst>
              <a:ext uri="{FF2B5EF4-FFF2-40B4-BE49-F238E27FC236}">
                <a16:creationId xmlns:a16="http://schemas.microsoft.com/office/drawing/2014/main" id="{75E3138C-0D7E-4A2D-AF9F-086063E80A0E}"/>
              </a:ext>
            </a:extLst>
          </p:cNvPr>
          <p:cNvPicPr>
            <a:picLocks noChangeAspect="1" noChangeArrowheads="1"/>
          </p:cNvPicPr>
          <p:nvPr/>
        </p:nvPicPr>
        <p:blipFill>
          <a:blip r:embed="rId2"/>
          <a:srcRect/>
          <a:stretch>
            <a:fillRect/>
          </a:stretch>
        </p:blipFill>
        <p:spPr bwMode="auto">
          <a:xfrm>
            <a:off x="5420360" y="3992562"/>
            <a:ext cx="198438" cy="1328738"/>
          </a:xfrm>
          <a:prstGeom prst="rect">
            <a:avLst/>
          </a:prstGeom>
          <a:noFill/>
        </p:spPr>
      </p:pic>
      <p:pic>
        <p:nvPicPr>
          <p:cNvPr id="28" name="Picture 66">
            <a:extLst>
              <a:ext uri="{FF2B5EF4-FFF2-40B4-BE49-F238E27FC236}">
                <a16:creationId xmlns:a16="http://schemas.microsoft.com/office/drawing/2014/main" id="{68800409-692C-4888-B310-8EF5E887822D}"/>
              </a:ext>
            </a:extLst>
          </p:cNvPr>
          <p:cNvPicPr>
            <a:picLocks noChangeAspect="1" noChangeArrowheads="1"/>
          </p:cNvPicPr>
          <p:nvPr/>
        </p:nvPicPr>
        <p:blipFill>
          <a:blip r:embed="rId2"/>
          <a:srcRect/>
          <a:stretch>
            <a:fillRect/>
          </a:stretch>
        </p:blipFill>
        <p:spPr bwMode="auto">
          <a:xfrm>
            <a:off x="4582160" y="4983162"/>
            <a:ext cx="198438" cy="1328738"/>
          </a:xfrm>
          <a:prstGeom prst="rect">
            <a:avLst/>
          </a:prstGeom>
          <a:noFill/>
        </p:spPr>
      </p:pic>
      <p:pic>
        <p:nvPicPr>
          <p:cNvPr id="29" name="Picture 67">
            <a:extLst>
              <a:ext uri="{FF2B5EF4-FFF2-40B4-BE49-F238E27FC236}">
                <a16:creationId xmlns:a16="http://schemas.microsoft.com/office/drawing/2014/main" id="{B31AB0EF-760D-4C63-9164-621496E469A5}"/>
              </a:ext>
            </a:extLst>
          </p:cNvPr>
          <p:cNvPicPr>
            <a:picLocks noChangeAspect="1" noChangeArrowheads="1"/>
          </p:cNvPicPr>
          <p:nvPr/>
        </p:nvPicPr>
        <p:blipFill>
          <a:blip r:embed="rId2"/>
          <a:srcRect/>
          <a:stretch>
            <a:fillRect/>
          </a:stretch>
        </p:blipFill>
        <p:spPr bwMode="auto">
          <a:xfrm>
            <a:off x="3515360" y="4144962"/>
            <a:ext cx="198438" cy="1328738"/>
          </a:xfrm>
          <a:prstGeom prst="rect">
            <a:avLst/>
          </a:prstGeom>
          <a:noFill/>
        </p:spPr>
      </p:pic>
      <p:pic>
        <p:nvPicPr>
          <p:cNvPr id="30" name="Picture 68">
            <a:extLst>
              <a:ext uri="{FF2B5EF4-FFF2-40B4-BE49-F238E27FC236}">
                <a16:creationId xmlns:a16="http://schemas.microsoft.com/office/drawing/2014/main" id="{EDFAB656-1836-4042-8FD6-82793FDF270B}"/>
              </a:ext>
            </a:extLst>
          </p:cNvPr>
          <p:cNvPicPr>
            <a:picLocks noChangeAspect="1" noChangeArrowheads="1"/>
          </p:cNvPicPr>
          <p:nvPr/>
        </p:nvPicPr>
        <p:blipFill>
          <a:blip r:embed="rId2"/>
          <a:srcRect/>
          <a:stretch>
            <a:fillRect/>
          </a:stretch>
        </p:blipFill>
        <p:spPr bwMode="auto">
          <a:xfrm>
            <a:off x="3058160" y="4144962"/>
            <a:ext cx="198438" cy="1328738"/>
          </a:xfrm>
          <a:prstGeom prst="rect">
            <a:avLst/>
          </a:prstGeom>
          <a:noFill/>
        </p:spPr>
      </p:pic>
      <p:pic>
        <p:nvPicPr>
          <p:cNvPr id="31" name="Picture 69">
            <a:extLst>
              <a:ext uri="{FF2B5EF4-FFF2-40B4-BE49-F238E27FC236}">
                <a16:creationId xmlns:a16="http://schemas.microsoft.com/office/drawing/2014/main" id="{6D3C20C9-AE64-4CAA-8B0B-C5E42717C9AC}"/>
              </a:ext>
            </a:extLst>
          </p:cNvPr>
          <p:cNvPicPr>
            <a:picLocks noChangeAspect="1" noChangeArrowheads="1"/>
          </p:cNvPicPr>
          <p:nvPr/>
        </p:nvPicPr>
        <p:blipFill>
          <a:blip r:embed="rId2"/>
          <a:srcRect/>
          <a:stretch>
            <a:fillRect/>
          </a:stretch>
        </p:blipFill>
        <p:spPr bwMode="auto">
          <a:xfrm>
            <a:off x="4048760" y="3611562"/>
            <a:ext cx="198438" cy="1328738"/>
          </a:xfrm>
          <a:prstGeom prst="rect">
            <a:avLst/>
          </a:prstGeom>
          <a:noFill/>
        </p:spPr>
      </p:pic>
      <p:pic>
        <p:nvPicPr>
          <p:cNvPr id="32" name="Picture 70">
            <a:extLst>
              <a:ext uri="{FF2B5EF4-FFF2-40B4-BE49-F238E27FC236}">
                <a16:creationId xmlns:a16="http://schemas.microsoft.com/office/drawing/2014/main" id="{A5D84B72-A067-4D3F-B8C9-8F47BC78D2AB}"/>
              </a:ext>
            </a:extLst>
          </p:cNvPr>
          <p:cNvPicPr>
            <a:picLocks noChangeAspect="1" noChangeArrowheads="1"/>
          </p:cNvPicPr>
          <p:nvPr/>
        </p:nvPicPr>
        <p:blipFill>
          <a:blip r:embed="rId2"/>
          <a:srcRect/>
          <a:stretch>
            <a:fillRect/>
          </a:stretch>
        </p:blipFill>
        <p:spPr bwMode="auto">
          <a:xfrm>
            <a:off x="3820160" y="4449762"/>
            <a:ext cx="198438" cy="1328738"/>
          </a:xfrm>
          <a:prstGeom prst="rect">
            <a:avLst/>
          </a:prstGeom>
          <a:noFill/>
        </p:spPr>
      </p:pic>
      <p:pic>
        <p:nvPicPr>
          <p:cNvPr id="33" name="Picture 71">
            <a:extLst>
              <a:ext uri="{FF2B5EF4-FFF2-40B4-BE49-F238E27FC236}">
                <a16:creationId xmlns:a16="http://schemas.microsoft.com/office/drawing/2014/main" id="{2172DAD5-401C-4DE1-B02A-7E86793F4304}"/>
              </a:ext>
            </a:extLst>
          </p:cNvPr>
          <p:cNvPicPr>
            <a:picLocks noChangeAspect="1" noChangeArrowheads="1"/>
          </p:cNvPicPr>
          <p:nvPr/>
        </p:nvPicPr>
        <p:blipFill>
          <a:blip r:embed="rId2"/>
          <a:srcRect/>
          <a:stretch>
            <a:fillRect/>
          </a:stretch>
        </p:blipFill>
        <p:spPr bwMode="auto">
          <a:xfrm>
            <a:off x="4201160" y="4373562"/>
            <a:ext cx="198438" cy="1328738"/>
          </a:xfrm>
          <a:prstGeom prst="rect">
            <a:avLst/>
          </a:prstGeom>
          <a:noFill/>
        </p:spPr>
      </p:pic>
      <p:pic>
        <p:nvPicPr>
          <p:cNvPr id="34" name="Picture 72">
            <a:extLst>
              <a:ext uri="{FF2B5EF4-FFF2-40B4-BE49-F238E27FC236}">
                <a16:creationId xmlns:a16="http://schemas.microsoft.com/office/drawing/2014/main" id="{BAFA9868-3BE6-428D-B276-A45D3FC8B12A}"/>
              </a:ext>
            </a:extLst>
          </p:cNvPr>
          <p:cNvPicPr>
            <a:picLocks noChangeAspect="1" noChangeArrowheads="1"/>
          </p:cNvPicPr>
          <p:nvPr/>
        </p:nvPicPr>
        <p:blipFill>
          <a:blip r:embed="rId2"/>
          <a:srcRect/>
          <a:stretch>
            <a:fillRect/>
          </a:stretch>
        </p:blipFill>
        <p:spPr bwMode="auto">
          <a:xfrm>
            <a:off x="2753360" y="2239962"/>
            <a:ext cx="198438" cy="1328738"/>
          </a:xfrm>
          <a:prstGeom prst="rect">
            <a:avLst/>
          </a:prstGeom>
          <a:noFill/>
        </p:spPr>
      </p:pic>
      <p:pic>
        <p:nvPicPr>
          <p:cNvPr id="35" name="Picture 73">
            <a:extLst>
              <a:ext uri="{FF2B5EF4-FFF2-40B4-BE49-F238E27FC236}">
                <a16:creationId xmlns:a16="http://schemas.microsoft.com/office/drawing/2014/main" id="{B2BC7BAF-6E94-46A7-9EE7-CEF9EA49C79E}"/>
              </a:ext>
            </a:extLst>
          </p:cNvPr>
          <p:cNvPicPr>
            <a:picLocks noChangeAspect="1" noChangeArrowheads="1"/>
          </p:cNvPicPr>
          <p:nvPr/>
        </p:nvPicPr>
        <p:blipFill>
          <a:blip r:embed="rId2"/>
          <a:srcRect/>
          <a:stretch>
            <a:fillRect/>
          </a:stretch>
        </p:blipFill>
        <p:spPr bwMode="auto">
          <a:xfrm>
            <a:off x="3286760" y="2468562"/>
            <a:ext cx="198438" cy="1328738"/>
          </a:xfrm>
          <a:prstGeom prst="rect">
            <a:avLst/>
          </a:prstGeom>
          <a:noFill/>
        </p:spPr>
      </p:pic>
      <p:pic>
        <p:nvPicPr>
          <p:cNvPr id="36" name="Picture 74">
            <a:extLst>
              <a:ext uri="{FF2B5EF4-FFF2-40B4-BE49-F238E27FC236}">
                <a16:creationId xmlns:a16="http://schemas.microsoft.com/office/drawing/2014/main" id="{707FB5C9-610D-4758-B415-FE96CAEE9C51}"/>
              </a:ext>
            </a:extLst>
          </p:cNvPr>
          <p:cNvPicPr>
            <a:picLocks noChangeAspect="1" noChangeArrowheads="1"/>
          </p:cNvPicPr>
          <p:nvPr/>
        </p:nvPicPr>
        <p:blipFill>
          <a:blip r:embed="rId2"/>
          <a:srcRect/>
          <a:stretch>
            <a:fillRect/>
          </a:stretch>
        </p:blipFill>
        <p:spPr bwMode="auto">
          <a:xfrm>
            <a:off x="3595082" y="2849314"/>
            <a:ext cx="198438" cy="1328738"/>
          </a:xfrm>
          <a:prstGeom prst="rect">
            <a:avLst/>
          </a:prstGeom>
          <a:noFill/>
        </p:spPr>
      </p:pic>
      <p:pic>
        <p:nvPicPr>
          <p:cNvPr id="37" name="Picture 75">
            <a:extLst>
              <a:ext uri="{FF2B5EF4-FFF2-40B4-BE49-F238E27FC236}">
                <a16:creationId xmlns:a16="http://schemas.microsoft.com/office/drawing/2014/main" id="{DD7F5769-E9B9-4D35-BDAD-2E6944B1DBFA}"/>
              </a:ext>
            </a:extLst>
          </p:cNvPr>
          <p:cNvPicPr>
            <a:picLocks noChangeAspect="1" noChangeArrowheads="1"/>
          </p:cNvPicPr>
          <p:nvPr/>
        </p:nvPicPr>
        <p:blipFill>
          <a:blip r:embed="rId2"/>
          <a:srcRect/>
          <a:stretch>
            <a:fillRect/>
          </a:stretch>
        </p:blipFill>
        <p:spPr bwMode="auto">
          <a:xfrm>
            <a:off x="3896360" y="1858962"/>
            <a:ext cx="198438" cy="1328738"/>
          </a:xfrm>
          <a:prstGeom prst="rect">
            <a:avLst/>
          </a:prstGeom>
          <a:noFill/>
        </p:spPr>
      </p:pic>
      <p:pic>
        <p:nvPicPr>
          <p:cNvPr id="38" name="Picture 76">
            <a:extLst>
              <a:ext uri="{FF2B5EF4-FFF2-40B4-BE49-F238E27FC236}">
                <a16:creationId xmlns:a16="http://schemas.microsoft.com/office/drawing/2014/main" id="{E1FCED12-B82D-46BD-931E-F79C71BB0F73}"/>
              </a:ext>
            </a:extLst>
          </p:cNvPr>
          <p:cNvPicPr>
            <a:picLocks noChangeAspect="1" noChangeArrowheads="1"/>
          </p:cNvPicPr>
          <p:nvPr/>
        </p:nvPicPr>
        <p:blipFill>
          <a:blip r:embed="rId2"/>
          <a:srcRect/>
          <a:stretch>
            <a:fillRect/>
          </a:stretch>
        </p:blipFill>
        <p:spPr bwMode="auto">
          <a:xfrm>
            <a:off x="4658360" y="2087562"/>
            <a:ext cx="198438" cy="1328738"/>
          </a:xfrm>
          <a:prstGeom prst="rect">
            <a:avLst/>
          </a:prstGeom>
          <a:noFill/>
        </p:spPr>
      </p:pic>
      <p:pic>
        <p:nvPicPr>
          <p:cNvPr id="39" name="Picture 77">
            <a:extLst>
              <a:ext uri="{FF2B5EF4-FFF2-40B4-BE49-F238E27FC236}">
                <a16:creationId xmlns:a16="http://schemas.microsoft.com/office/drawing/2014/main" id="{E86AB0AA-E5B6-409F-ADC5-270D57CE3199}"/>
              </a:ext>
            </a:extLst>
          </p:cNvPr>
          <p:cNvPicPr>
            <a:picLocks noChangeAspect="1" noChangeArrowheads="1"/>
          </p:cNvPicPr>
          <p:nvPr/>
        </p:nvPicPr>
        <p:blipFill>
          <a:blip r:embed="rId2"/>
          <a:srcRect/>
          <a:stretch>
            <a:fillRect/>
          </a:stretch>
        </p:blipFill>
        <p:spPr bwMode="auto">
          <a:xfrm>
            <a:off x="7325360" y="3903662"/>
            <a:ext cx="198438" cy="1328738"/>
          </a:xfrm>
          <a:prstGeom prst="rect">
            <a:avLst/>
          </a:prstGeom>
          <a:noFill/>
        </p:spPr>
      </p:pic>
      <p:pic>
        <p:nvPicPr>
          <p:cNvPr id="40" name="Picture 78">
            <a:extLst>
              <a:ext uri="{FF2B5EF4-FFF2-40B4-BE49-F238E27FC236}">
                <a16:creationId xmlns:a16="http://schemas.microsoft.com/office/drawing/2014/main" id="{E5383512-49BB-453B-9574-EA2609D6DFDD}"/>
              </a:ext>
            </a:extLst>
          </p:cNvPr>
          <p:cNvPicPr>
            <a:picLocks noChangeAspect="1" noChangeArrowheads="1"/>
          </p:cNvPicPr>
          <p:nvPr/>
        </p:nvPicPr>
        <p:blipFill>
          <a:blip r:embed="rId2"/>
          <a:srcRect/>
          <a:stretch>
            <a:fillRect/>
          </a:stretch>
        </p:blipFill>
        <p:spPr bwMode="auto">
          <a:xfrm>
            <a:off x="7522210" y="3903662"/>
            <a:ext cx="198438" cy="1328738"/>
          </a:xfrm>
          <a:prstGeom prst="rect">
            <a:avLst/>
          </a:prstGeom>
          <a:noFill/>
        </p:spPr>
      </p:pic>
      <p:pic>
        <p:nvPicPr>
          <p:cNvPr id="41" name="Picture 79">
            <a:extLst>
              <a:ext uri="{FF2B5EF4-FFF2-40B4-BE49-F238E27FC236}">
                <a16:creationId xmlns:a16="http://schemas.microsoft.com/office/drawing/2014/main" id="{D9725925-E1E4-4639-9EBF-D8C97F155581}"/>
              </a:ext>
            </a:extLst>
          </p:cNvPr>
          <p:cNvPicPr>
            <a:picLocks noChangeAspect="1" noChangeArrowheads="1"/>
          </p:cNvPicPr>
          <p:nvPr/>
        </p:nvPicPr>
        <p:blipFill>
          <a:blip r:embed="rId2"/>
          <a:srcRect/>
          <a:stretch>
            <a:fillRect/>
          </a:stretch>
        </p:blipFill>
        <p:spPr bwMode="auto">
          <a:xfrm>
            <a:off x="8392160" y="2239962"/>
            <a:ext cx="198438" cy="1328738"/>
          </a:xfrm>
          <a:prstGeom prst="rect">
            <a:avLst/>
          </a:prstGeom>
          <a:noFill/>
        </p:spPr>
      </p:pic>
      <p:pic>
        <p:nvPicPr>
          <p:cNvPr id="42" name="Picture 80">
            <a:extLst>
              <a:ext uri="{FF2B5EF4-FFF2-40B4-BE49-F238E27FC236}">
                <a16:creationId xmlns:a16="http://schemas.microsoft.com/office/drawing/2014/main" id="{2EE34995-FDA4-469B-A649-DACEB5284E60}"/>
              </a:ext>
            </a:extLst>
          </p:cNvPr>
          <p:cNvPicPr>
            <a:picLocks noChangeAspect="1" noChangeArrowheads="1"/>
          </p:cNvPicPr>
          <p:nvPr/>
        </p:nvPicPr>
        <p:blipFill>
          <a:blip r:embed="rId2"/>
          <a:srcRect/>
          <a:stretch>
            <a:fillRect/>
          </a:stretch>
        </p:blipFill>
        <p:spPr bwMode="auto">
          <a:xfrm>
            <a:off x="8163560" y="3611562"/>
            <a:ext cx="198438" cy="1328738"/>
          </a:xfrm>
          <a:prstGeom prst="rect">
            <a:avLst/>
          </a:prstGeom>
          <a:noFill/>
        </p:spPr>
      </p:pic>
      <p:pic>
        <p:nvPicPr>
          <p:cNvPr id="43" name="Picture 81">
            <a:extLst>
              <a:ext uri="{FF2B5EF4-FFF2-40B4-BE49-F238E27FC236}">
                <a16:creationId xmlns:a16="http://schemas.microsoft.com/office/drawing/2014/main" id="{A7A1A869-E3B6-4231-B3A2-3A021E2B9138}"/>
              </a:ext>
            </a:extLst>
          </p:cNvPr>
          <p:cNvPicPr>
            <a:picLocks noChangeAspect="1" noChangeArrowheads="1"/>
          </p:cNvPicPr>
          <p:nvPr/>
        </p:nvPicPr>
        <p:blipFill>
          <a:blip r:embed="rId2"/>
          <a:srcRect/>
          <a:stretch>
            <a:fillRect/>
          </a:stretch>
        </p:blipFill>
        <p:spPr bwMode="auto">
          <a:xfrm>
            <a:off x="8011160" y="4754562"/>
            <a:ext cx="198438" cy="1328738"/>
          </a:xfrm>
          <a:prstGeom prst="rect">
            <a:avLst/>
          </a:prstGeom>
          <a:noFill/>
        </p:spPr>
      </p:pic>
    </p:spTree>
    <p:extLst>
      <p:ext uri="{BB962C8B-B14F-4D97-AF65-F5344CB8AC3E}">
        <p14:creationId xmlns:p14="http://schemas.microsoft.com/office/powerpoint/2010/main" val="3064184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DA416-CF24-4DCD-B3F1-D7C64DB25888}"/>
              </a:ext>
            </a:extLst>
          </p:cNvPr>
          <p:cNvSpPr>
            <a:spLocks noGrp="1"/>
          </p:cNvSpPr>
          <p:nvPr>
            <p:ph type="title"/>
          </p:nvPr>
        </p:nvSpPr>
        <p:spPr/>
        <p:txBody>
          <a:bodyPr/>
          <a:lstStyle/>
          <a:p>
            <a:r>
              <a:rPr lang="fa-IR" altLang="en-US" b="1" dirty="0">
                <a:cs typeface="B Nazanin" panose="00000400000000000000" pitchFamily="2" charset="-78"/>
              </a:rPr>
              <a:t>حالا تعداد چوب کبریت‏ها چقدر است؟</a:t>
            </a:r>
            <a:endParaRPr lang="en-US" dirty="0"/>
          </a:p>
        </p:txBody>
      </p:sp>
      <p:sp>
        <p:nvSpPr>
          <p:cNvPr id="3" name="Content Placeholder 2">
            <a:extLst>
              <a:ext uri="{FF2B5EF4-FFF2-40B4-BE49-F238E27FC236}">
                <a16:creationId xmlns:a16="http://schemas.microsoft.com/office/drawing/2014/main" id="{0DB372F6-D360-4108-82B3-2C112F36C9CD}"/>
              </a:ext>
            </a:extLst>
          </p:cNvPr>
          <p:cNvSpPr>
            <a:spLocks noGrp="1"/>
          </p:cNvSpPr>
          <p:nvPr>
            <p:ph idx="1"/>
          </p:nvPr>
        </p:nvSpPr>
        <p:spPr/>
        <p:txBody>
          <a:bodyPr/>
          <a:lstStyle/>
          <a:p>
            <a:endParaRPr lang="en-US" dirty="0"/>
          </a:p>
        </p:txBody>
      </p:sp>
      <p:pic>
        <p:nvPicPr>
          <p:cNvPr id="4" name="Picture 42">
            <a:extLst>
              <a:ext uri="{FF2B5EF4-FFF2-40B4-BE49-F238E27FC236}">
                <a16:creationId xmlns:a16="http://schemas.microsoft.com/office/drawing/2014/main" id="{79A726E6-E24A-4B1A-B2E4-2150F688CF72}"/>
              </a:ext>
            </a:extLst>
          </p:cNvPr>
          <p:cNvPicPr>
            <a:picLocks noChangeAspect="1" noChangeArrowheads="1"/>
          </p:cNvPicPr>
          <p:nvPr/>
        </p:nvPicPr>
        <p:blipFill>
          <a:blip r:embed="rId2"/>
          <a:srcRect/>
          <a:stretch>
            <a:fillRect/>
          </a:stretch>
        </p:blipFill>
        <p:spPr bwMode="auto">
          <a:xfrm>
            <a:off x="7528560" y="4048760"/>
            <a:ext cx="198438" cy="1328738"/>
          </a:xfrm>
          <a:prstGeom prst="rect">
            <a:avLst/>
          </a:prstGeom>
          <a:noFill/>
        </p:spPr>
      </p:pic>
      <p:pic>
        <p:nvPicPr>
          <p:cNvPr id="5" name="Picture 43">
            <a:extLst>
              <a:ext uri="{FF2B5EF4-FFF2-40B4-BE49-F238E27FC236}">
                <a16:creationId xmlns:a16="http://schemas.microsoft.com/office/drawing/2014/main" id="{05AECCAD-615C-4B9D-A3CD-23CB17C10087}"/>
              </a:ext>
            </a:extLst>
          </p:cNvPr>
          <p:cNvPicPr>
            <a:picLocks noChangeAspect="1" noChangeArrowheads="1"/>
          </p:cNvPicPr>
          <p:nvPr/>
        </p:nvPicPr>
        <p:blipFill>
          <a:blip r:embed="rId2"/>
          <a:srcRect/>
          <a:stretch>
            <a:fillRect/>
          </a:stretch>
        </p:blipFill>
        <p:spPr bwMode="auto">
          <a:xfrm>
            <a:off x="7725410" y="4048760"/>
            <a:ext cx="198438" cy="1328738"/>
          </a:xfrm>
          <a:prstGeom prst="rect">
            <a:avLst/>
          </a:prstGeom>
          <a:noFill/>
        </p:spPr>
      </p:pic>
      <p:pic>
        <p:nvPicPr>
          <p:cNvPr id="6" name="Picture 44">
            <a:extLst>
              <a:ext uri="{FF2B5EF4-FFF2-40B4-BE49-F238E27FC236}">
                <a16:creationId xmlns:a16="http://schemas.microsoft.com/office/drawing/2014/main" id="{BB3CEAD5-F336-49B3-93A8-A30BBA2C8521}"/>
              </a:ext>
            </a:extLst>
          </p:cNvPr>
          <p:cNvPicPr>
            <a:picLocks noChangeAspect="1" noChangeArrowheads="1"/>
          </p:cNvPicPr>
          <p:nvPr/>
        </p:nvPicPr>
        <p:blipFill>
          <a:blip r:embed="rId2"/>
          <a:srcRect/>
          <a:stretch>
            <a:fillRect/>
          </a:stretch>
        </p:blipFill>
        <p:spPr bwMode="auto">
          <a:xfrm>
            <a:off x="7922260" y="4048760"/>
            <a:ext cx="198438" cy="1328738"/>
          </a:xfrm>
          <a:prstGeom prst="rect">
            <a:avLst/>
          </a:prstGeom>
          <a:noFill/>
        </p:spPr>
      </p:pic>
      <p:pic>
        <p:nvPicPr>
          <p:cNvPr id="7" name="Picture 45">
            <a:extLst>
              <a:ext uri="{FF2B5EF4-FFF2-40B4-BE49-F238E27FC236}">
                <a16:creationId xmlns:a16="http://schemas.microsoft.com/office/drawing/2014/main" id="{4053C32A-2D4D-4E76-A872-FDEFAB1A980B}"/>
              </a:ext>
            </a:extLst>
          </p:cNvPr>
          <p:cNvPicPr>
            <a:picLocks noChangeAspect="1" noChangeArrowheads="1"/>
          </p:cNvPicPr>
          <p:nvPr/>
        </p:nvPicPr>
        <p:blipFill>
          <a:blip r:embed="rId2"/>
          <a:srcRect/>
          <a:stretch>
            <a:fillRect/>
          </a:stretch>
        </p:blipFill>
        <p:spPr bwMode="auto">
          <a:xfrm>
            <a:off x="8119110" y="4048760"/>
            <a:ext cx="198438" cy="1328738"/>
          </a:xfrm>
          <a:prstGeom prst="rect">
            <a:avLst/>
          </a:prstGeom>
          <a:noFill/>
        </p:spPr>
      </p:pic>
      <p:pic>
        <p:nvPicPr>
          <p:cNvPr id="8" name="Picture 46">
            <a:extLst>
              <a:ext uri="{FF2B5EF4-FFF2-40B4-BE49-F238E27FC236}">
                <a16:creationId xmlns:a16="http://schemas.microsoft.com/office/drawing/2014/main" id="{722B64B6-A7F1-4084-BE21-B0685736E254}"/>
              </a:ext>
            </a:extLst>
          </p:cNvPr>
          <p:cNvPicPr>
            <a:picLocks noChangeAspect="1" noChangeArrowheads="1"/>
          </p:cNvPicPr>
          <p:nvPr/>
        </p:nvPicPr>
        <p:blipFill>
          <a:blip r:embed="rId2"/>
          <a:srcRect/>
          <a:stretch>
            <a:fillRect/>
          </a:stretch>
        </p:blipFill>
        <p:spPr bwMode="auto">
          <a:xfrm>
            <a:off x="8315960" y="4048760"/>
            <a:ext cx="198438" cy="1328738"/>
          </a:xfrm>
          <a:prstGeom prst="rect">
            <a:avLst/>
          </a:prstGeom>
          <a:noFill/>
        </p:spPr>
      </p:pic>
      <p:pic>
        <p:nvPicPr>
          <p:cNvPr id="9" name="Picture 47">
            <a:extLst>
              <a:ext uri="{FF2B5EF4-FFF2-40B4-BE49-F238E27FC236}">
                <a16:creationId xmlns:a16="http://schemas.microsoft.com/office/drawing/2014/main" id="{42926E3F-DB34-473C-8289-D2119BA2F4CE}"/>
              </a:ext>
            </a:extLst>
          </p:cNvPr>
          <p:cNvPicPr>
            <a:picLocks noChangeAspect="1" noChangeArrowheads="1"/>
          </p:cNvPicPr>
          <p:nvPr/>
        </p:nvPicPr>
        <p:blipFill>
          <a:blip r:embed="rId2"/>
          <a:srcRect/>
          <a:stretch>
            <a:fillRect/>
          </a:stretch>
        </p:blipFill>
        <p:spPr bwMode="auto">
          <a:xfrm>
            <a:off x="3566160" y="2448560"/>
            <a:ext cx="198438" cy="1328738"/>
          </a:xfrm>
          <a:prstGeom prst="rect">
            <a:avLst/>
          </a:prstGeom>
          <a:noFill/>
        </p:spPr>
      </p:pic>
      <p:pic>
        <p:nvPicPr>
          <p:cNvPr id="10" name="Picture 48">
            <a:extLst>
              <a:ext uri="{FF2B5EF4-FFF2-40B4-BE49-F238E27FC236}">
                <a16:creationId xmlns:a16="http://schemas.microsoft.com/office/drawing/2014/main" id="{DC5A8E9D-6BB3-4B78-AA75-EAD205B93348}"/>
              </a:ext>
            </a:extLst>
          </p:cNvPr>
          <p:cNvPicPr>
            <a:picLocks noChangeAspect="1" noChangeArrowheads="1"/>
          </p:cNvPicPr>
          <p:nvPr/>
        </p:nvPicPr>
        <p:blipFill>
          <a:blip r:embed="rId2"/>
          <a:srcRect/>
          <a:stretch>
            <a:fillRect/>
          </a:stretch>
        </p:blipFill>
        <p:spPr bwMode="auto">
          <a:xfrm>
            <a:off x="3763010" y="2448560"/>
            <a:ext cx="198438" cy="1328738"/>
          </a:xfrm>
          <a:prstGeom prst="rect">
            <a:avLst/>
          </a:prstGeom>
          <a:noFill/>
        </p:spPr>
      </p:pic>
      <p:pic>
        <p:nvPicPr>
          <p:cNvPr id="11" name="Picture 49">
            <a:extLst>
              <a:ext uri="{FF2B5EF4-FFF2-40B4-BE49-F238E27FC236}">
                <a16:creationId xmlns:a16="http://schemas.microsoft.com/office/drawing/2014/main" id="{88118F40-C9DB-4976-8914-F024EB130F58}"/>
              </a:ext>
            </a:extLst>
          </p:cNvPr>
          <p:cNvPicPr>
            <a:picLocks noChangeAspect="1" noChangeArrowheads="1"/>
          </p:cNvPicPr>
          <p:nvPr/>
        </p:nvPicPr>
        <p:blipFill>
          <a:blip r:embed="rId2"/>
          <a:srcRect/>
          <a:stretch>
            <a:fillRect/>
          </a:stretch>
        </p:blipFill>
        <p:spPr bwMode="auto">
          <a:xfrm>
            <a:off x="3959860" y="2448560"/>
            <a:ext cx="198438" cy="1328738"/>
          </a:xfrm>
          <a:prstGeom prst="rect">
            <a:avLst/>
          </a:prstGeom>
          <a:noFill/>
        </p:spPr>
      </p:pic>
      <p:pic>
        <p:nvPicPr>
          <p:cNvPr id="12" name="Picture 50">
            <a:extLst>
              <a:ext uri="{FF2B5EF4-FFF2-40B4-BE49-F238E27FC236}">
                <a16:creationId xmlns:a16="http://schemas.microsoft.com/office/drawing/2014/main" id="{31B73A46-8DE5-4673-BB1B-FB00253A78EE}"/>
              </a:ext>
            </a:extLst>
          </p:cNvPr>
          <p:cNvPicPr>
            <a:picLocks noChangeAspect="1" noChangeArrowheads="1"/>
          </p:cNvPicPr>
          <p:nvPr/>
        </p:nvPicPr>
        <p:blipFill>
          <a:blip r:embed="rId2"/>
          <a:srcRect/>
          <a:stretch>
            <a:fillRect/>
          </a:stretch>
        </p:blipFill>
        <p:spPr bwMode="auto">
          <a:xfrm>
            <a:off x="4156710" y="2448560"/>
            <a:ext cx="198438" cy="1328738"/>
          </a:xfrm>
          <a:prstGeom prst="rect">
            <a:avLst/>
          </a:prstGeom>
          <a:noFill/>
        </p:spPr>
      </p:pic>
      <p:pic>
        <p:nvPicPr>
          <p:cNvPr id="13" name="Picture 51">
            <a:extLst>
              <a:ext uri="{FF2B5EF4-FFF2-40B4-BE49-F238E27FC236}">
                <a16:creationId xmlns:a16="http://schemas.microsoft.com/office/drawing/2014/main" id="{55E39AAD-7E64-4941-BB93-68A73B3F7686}"/>
              </a:ext>
            </a:extLst>
          </p:cNvPr>
          <p:cNvPicPr>
            <a:picLocks noChangeAspect="1" noChangeArrowheads="1"/>
          </p:cNvPicPr>
          <p:nvPr/>
        </p:nvPicPr>
        <p:blipFill>
          <a:blip r:embed="rId2"/>
          <a:srcRect/>
          <a:stretch>
            <a:fillRect/>
          </a:stretch>
        </p:blipFill>
        <p:spPr bwMode="auto">
          <a:xfrm>
            <a:off x="4353560" y="2448560"/>
            <a:ext cx="198438" cy="1328738"/>
          </a:xfrm>
          <a:prstGeom prst="rect">
            <a:avLst/>
          </a:prstGeom>
          <a:noFill/>
        </p:spPr>
      </p:pic>
      <p:pic>
        <p:nvPicPr>
          <p:cNvPr id="14" name="Picture 52">
            <a:extLst>
              <a:ext uri="{FF2B5EF4-FFF2-40B4-BE49-F238E27FC236}">
                <a16:creationId xmlns:a16="http://schemas.microsoft.com/office/drawing/2014/main" id="{341E880C-B9F3-48A4-9AF7-0DA8ABF4E6EC}"/>
              </a:ext>
            </a:extLst>
          </p:cNvPr>
          <p:cNvPicPr>
            <a:picLocks noChangeAspect="1" noChangeArrowheads="1"/>
          </p:cNvPicPr>
          <p:nvPr/>
        </p:nvPicPr>
        <p:blipFill>
          <a:blip r:embed="rId2"/>
          <a:srcRect/>
          <a:stretch>
            <a:fillRect/>
          </a:stretch>
        </p:blipFill>
        <p:spPr bwMode="auto">
          <a:xfrm>
            <a:off x="3566160" y="4048760"/>
            <a:ext cx="198438" cy="1328738"/>
          </a:xfrm>
          <a:prstGeom prst="rect">
            <a:avLst/>
          </a:prstGeom>
          <a:noFill/>
        </p:spPr>
      </p:pic>
      <p:pic>
        <p:nvPicPr>
          <p:cNvPr id="15" name="Picture 53">
            <a:extLst>
              <a:ext uri="{FF2B5EF4-FFF2-40B4-BE49-F238E27FC236}">
                <a16:creationId xmlns:a16="http://schemas.microsoft.com/office/drawing/2014/main" id="{FDCD55F9-72D4-484D-9694-969E8114783D}"/>
              </a:ext>
            </a:extLst>
          </p:cNvPr>
          <p:cNvPicPr>
            <a:picLocks noChangeAspect="1" noChangeArrowheads="1"/>
          </p:cNvPicPr>
          <p:nvPr/>
        </p:nvPicPr>
        <p:blipFill>
          <a:blip r:embed="rId2"/>
          <a:srcRect/>
          <a:stretch>
            <a:fillRect/>
          </a:stretch>
        </p:blipFill>
        <p:spPr bwMode="auto">
          <a:xfrm>
            <a:off x="3763010" y="4048760"/>
            <a:ext cx="198438" cy="1328738"/>
          </a:xfrm>
          <a:prstGeom prst="rect">
            <a:avLst/>
          </a:prstGeom>
          <a:noFill/>
        </p:spPr>
      </p:pic>
      <p:pic>
        <p:nvPicPr>
          <p:cNvPr id="16" name="Picture 54">
            <a:extLst>
              <a:ext uri="{FF2B5EF4-FFF2-40B4-BE49-F238E27FC236}">
                <a16:creationId xmlns:a16="http://schemas.microsoft.com/office/drawing/2014/main" id="{276E387C-09E7-42A5-AC4F-F65100AAD850}"/>
              </a:ext>
            </a:extLst>
          </p:cNvPr>
          <p:cNvPicPr>
            <a:picLocks noChangeAspect="1" noChangeArrowheads="1"/>
          </p:cNvPicPr>
          <p:nvPr/>
        </p:nvPicPr>
        <p:blipFill>
          <a:blip r:embed="rId2"/>
          <a:srcRect/>
          <a:stretch>
            <a:fillRect/>
          </a:stretch>
        </p:blipFill>
        <p:spPr bwMode="auto">
          <a:xfrm>
            <a:off x="3959860" y="4048760"/>
            <a:ext cx="198438" cy="1328738"/>
          </a:xfrm>
          <a:prstGeom prst="rect">
            <a:avLst/>
          </a:prstGeom>
          <a:noFill/>
        </p:spPr>
      </p:pic>
      <p:pic>
        <p:nvPicPr>
          <p:cNvPr id="17" name="Picture 55">
            <a:extLst>
              <a:ext uri="{FF2B5EF4-FFF2-40B4-BE49-F238E27FC236}">
                <a16:creationId xmlns:a16="http://schemas.microsoft.com/office/drawing/2014/main" id="{1A8F2685-5FFC-4698-9E8F-D071635A4318}"/>
              </a:ext>
            </a:extLst>
          </p:cNvPr>
          <p:cNvPicPr>
            <a:picLocks noChangeAspect="1" noChangeArrowheads="1"/>
          </p:cNvPicPr>
          <p:nvPr/>
        </p:nvPicPr>
        <p:blipFill>
          <a:blip r:embed="rId2"/>
          <a:srcRect/>
          <a:stretch>
            <a:fillRect/>
          </a:stretch>
        </p:blipFill>
        <p:spPr bwMode="auto">
          <a:xfrm>
            <a:off x="4156710" y="4048760"/>
            <a:ext cx="198438" cy="1328738"/>
          </a:xfrm>
          <a:prstGeom prst="rect">
            <a:avLst/>
          </a:prstGeom>
          <a:noFill/>
        </p:spPr>
      </p:pic>
      <p:pic>
        <p:nvPicPr>
          <p:cNvPr id="18" name="Picture 56">
            <a:extLst>
              <a:ext uri="{FF2B5EF4-FFF2-40B4-BE49-F238E27FC236}">
                <a16:creationId xmlns:a16="http://schemas.microsoft.com/office/drawing/2014/main" id="{B25F6B66-1419-48B3-8621-1132CEEA5127}"/>
              </a:ext>
            </a:extLst>
          </p:cNvPr>
          <p:cNvPicPr>
            <a:picLocks noChangeAspect="1" noChangeArrowheads="1"/>
          </p:cNvPicPr>
          <p:nvPr/>
        </p:nvPicPr>
        <p:blipFill>
          <a:blip r:embed="rId2"/>
          <a:srcRect/>
          <a:stretch>
            <a:fillRect/>
          </a:stretch>
        </p:blipFill>
        <p:spPr bwMode="auto">
          <a:xfrm>
            <a:off x="4353560" y="4048760"/>
            <a:ext cx="198438" cy="1328738"/>
          </a:xfrm>
          <a:prstGeom prst="rect">
            <a:avLst/>
          </a:prstGeom>
          <a:noFill/>
        </p:spPr>
      </p:pic>
      <p:pic>
        <p:nvPicPr>
          <p:cNvPr id="19" name="Picture 57">
            <a:extLst>
              <a:ext uri="{FF2B5EF4-FFF2-40B4-BE49-F238E27FC236}">
                <a16:creationId xmlns:a16="http://schemas.microsoft.com/office/drawing/2014/main" id="{7EF68E51-B716-4200-BCF4-20C4AD2615BD}"/>
              </a:ext>
            </a:extLst>
          </p:cNvPr>
          <p:cNvPicPr>
            <a:picLocks noChangeAspect="1" noChangeArrowheads="1"/>
          </p:cNvPicPr>
          <p:nvPr/>
        </p:nvPicPr>
        <p:blipFill>
          <a:blip r:embed="rId2"/>
          <a:srcRect/>
          <a:stretch>
            <a:fillRect/>
          </a:stretch>
        </p:blipFill>
        <p:spPr bwMode="auto">
          <a:xfrm>
            <a:off x="4886960" y="4048760"/>
            <a:ext cx="198438" cy="1328738"/>
          </a:xfrm>
          <a:prstGeom prst="rect">
            <a:avLst/>
          </a:prstGeom>
          <a:noFill/>
        </p:spPr>
      </p:pic>
      <p:pic>
        <p:nvPicPr>
          <p:cNvPr id="20" name="Picture 58">
            <a:extLst>
              <a:ext uri="{FF2B5EF4-FFF2-40B4-BE49-F238E27FC236}">
                <a16:creationId xmlns:a16="http://schemas.microsoft.com/office/drawing/2014/main" id="{379AC0A9-3CEB-48EA-B61A-26DBE11B7AFC}"/>
              </a:ext>
            </a:extLst>
          </p:cNvPr>
          <p:cNvPicPr>
            <a:picLocks noChangeAspect="1" noChangeArrowheads="1"/>
          </p:cNvPicPr>
          <p:nvPr/>
        </p:nvPicPr>
        <p:blipFill>
          <a:blip r:embed="rId2"/>
          <a:srcRect/>
          <a:stretch>
            <a:fillRect/>
          </a:stretch>
        </p:blipFill>
        <p:spPr bwMode="auto">
          <a:xfrm>
            <a:off x="5083810" y="4048760"/>
            <a:ext cx="198438" cy="1328738"/>
          </a:xfrm>
          <a:prstGeom prst="rect">
            <a:avLst/>
          </a:prstGeom>
          <a:noFill/>
        </p:spPr>
      </p:pic>
      <p:pic>
        <p:nvPicPr>
          <p:cNvPr id="21" name="Picture 59">
            <a:extLst>
              <a:ext uri="{FF2B5EF4-FFF2-40B4-BE49-F238E27FC236}">
                <a16:creationId xmlns:a16="http://schemas.microsoft.com/office/drawing/2014/main" id="{695E0F6A-7B8B-44BB-8CC7-F6FD6912EA11}"/>
              </a:ext>
            </a:extLst>
          </p:cNvPr>
          <p:cNvPicPr>
            <a:picLocks noChangeAspect="1" noChangeArrowheads="1"/>
          </p:cNvPicPr>
          <p:nvPr/>
        </p:nvPicPr>
        <p:blipFill>
          <a:blip r:embed="rId2"/>
          <a:srcRect/>
          <a:stretch>
            <a:fillRect/>
          </a:stretch>
        </p:blipFill>
        <p:spPr bwMode="auto">
          <a:xfrm>
            <a:off x="5280660" y="4048760"/>
            <a:ext cx="198438" cy="1328738"/>
          </a:xfrm>
          <a:prstGeom prst="rect">
            <a:avLst/>
          </a:prstGeom>
          <a:noFill/>
        </p:spPr>
      </p:pic>
      <p:pic>
        <p:nvPicPr>
          <p:cNvPr id="22" name="Picture 60">
            <a:extLst>
              <a:ext uri="{FF2B5EF4-FFF2-40B4-BE49-F238E27FC236}">
                <a16:creationId xmlns:a16="http://schemas.microsoft.com/office/drawing/2014/main" id="{03005DC4-102F-436E-8298-B6781488FF87}"/>
              </a:ext>
            </a:extLst>
          </p:cNvPr>
          <p:cNvPicPr>
            <a:picLocks noChangeAspect="1" noChangeArrowheads="1"/>
          </p:cNvPicPr>
          <p:nvPr/>
        </p:nvPicPr>
        <p:blipFill>
          <a:blip r:embed="rId2"/>
          <a:srcRect/>
          <a:stretch>
            <a:fillRect/>
          </a:stretch>
        </p:blipFill>
        <p:spPr bwMode="auto">
          <a:xfrm>
            <a:off x="5477510" y="4048760"/>
            <a:ext cx="198438" cy="1328738"/>
          </a:xfrm>
          <a:prstGeom prst="rect">
            <a:avLst/>
          </a:prstGeom>
          <a:noFill/>
        </p:spPr>
      </p:pic>
      <p:pic>
        <p:nvPicPr>
          <p:cNvPr id="23" name="Picture 61">
            <a:extLst>
              <a:ext uri="{FF2B5EF4-FFF2-40B4-BE49-F238E27FC236}">
                <a16:creationId xmlns:a16="http://schemas.microsoft.com/office/drawing/2014/main" id="{2726C758-5312-4455-84D8-3BE4769D60A8}"/>
              </a:ext>
            </a:extLst>
          </p:cNvPr>
          <p:cNvPicPr>
            <a:picLocks noChangeAspect="1" noChangeArrowheads="1"/>
          </p:cNvPicPr>
          <p:nvPr/>
        </p:nvPicPr>
        <p:blipFill>
          <a:blip r:embed="rId2"/>
          <a:srcRect/>
          <a:stretch>
            <a:fillRect/>
          </a:stretch>
        </p:blipFill>
        <p:spPr bwMode="auto">
          <a:xfrm>
            <a:off x="5674360" y="4048760"/>
            <a:ext cx="198438" cy="1328738"/>
          </a:xfrm>
          <a:prstGeom prst="rect">
            <a:avLst/>
          </a:prstGeom>
          <a:noFill/>
        </p:spPr>
      </p:pic>
      <p:pic>
        <p:nvPicPr>
          <p:cNvPr id="24" name="Picture 62">
            <a:extLst>
              <a:ext uri="{FF2B5EF4-FFF2-40B4-BE49-F238E27FC236}">
                <a16:creationId xmlns:a16="http://schemas.microsoft.com/office/drawing/2014/main" id="{20DC988B-0249-4ABC-ADC3-34ED00D38920}"/>
              </a:ext>
            </a:extLst>
          </p:cNvPr>
          <p:cNvPicPr>
            <a:picLocks noChangeAspect="1" noChangeArrowheads="1"/>
          </p:cNvPicPr>
          <p:nvPr/>
        </p:nvPicPr>
        <p:blipFill>
          <a:blip r:embed="rId2"/>
          <a:srcRect/>
          <a:stretch>
            <a:fillRect/>
          </a:stretch>
        </p:blipFill>
        <p:spPr bwMode="auto">
          <a:xfrm>
            <a:off x="4886960" y="2448560"/>
            <a:ext cx="198438" cy="1328738"/>
          </a:xfrm>
          <a:prstGeom prst="rect">
            <a:avLst/>
          </a:prstGeom>
          <a:noFill/>
        </p:spPr>
      </p:pic>
      <p:pic>
        <p:nvPicPr>
          <p:cNvPr id="25" name="Picture 63">
            <a:extLst>
              <a:ext uri="{FF2B5EF4-FFF2-40B4-BE49-F238E27FC236}">
                <a16:creationId xmlns:a16="http://schemas.microsoft.com/office/drawing/2014/main" id="{759CDD81-20D2-4079-B6FF-9F9499054DAE}"/>
              </a:ext>
            </a:extLst>
          </p:cNvPr>
          <p:cNvPicPr>
            <a:picLocks noChangeAspect="1" noChangeArrowheads="1"/>
          </p:cNvPicPr>
          <p:nvPr/>
        </p:nvPicPr>
        <p:blipFill>
          <a:blip r:embed="rId2"/>
          <a:srcRect/>
          <a:stretch>
            <a:fillRect/>
          </a:stretch>
        </p:blipFill>
        <p:spPr bwMode="auto">
          <a:xfrm>
            <a:off x="5083810" y="2448560"/>
            <a:ext cx="198438" cy="1328738"/>
          </a:xfrm>
          <a:prstGeom prst="rect">
            <a:avLst/>
          </a:prstGeom>
          <a:noFill/>
        </p:spPr>
      </p:pic>
      <p:pic>
        <p:nvPicPr>
          <p:cNvPr id="26" name="Picture 64">
            <a:extLst>
              <a:ext uri="{FF2B5EF4-FFF2-40B4-BE49-F238E27FC236}">
                <a16:creationId xmlns:a16="http://schemas.microsoft.com/office/drawing/2014/main" id="{4B242AC2-6F8F-48A8-B53C-6D17C5BAD098}"/>
              </a:ext>
            </a:extLst>
          </p:cNvPr>
          <p:cNvPicPr>
            <a:picLocks noChangeAspect="1" noChangeArrowheads="1"/>
          </p:cNvPicPr>
          <p:nvPr/>
        </p:nvPicPr>
        <p:blipFill>
          <a:blip r:embed="rId2"/>
          <a:srcRect/>
          <a:stretch>
            <a:fillRect/>
          </a:stretch>
        </p:blipFill>
        <p:spPr bwMode="auto">
          <a:xfrm>
            <a:off x="5280660" y="2448560"/>
            <a:ext cx="198438" cy="1328738"/>
          </a:xfrm>
          <a:prstGeom prst="rect">
            <a:avLst/>
          </a:prstGeom>
          <a:noFill/>
        </p:spPr>
      </p:pic>
      <p:pic>
        <p:nvPicPr>
          <p:cNvPr id="27" name="Picture 65">
            <a:extLst>
              <a:ext uri="{FF2B5EF4-FFF2-40B4-BE49-F238E27FC236}">
                <a16:creationId xmlns:a16="http://schemas.microsoft.com/office/drawing/2014/main" id="{FD1A8656-2FD4-46A1-8867-0BE64069CC0B}"/>
              </a:ext>
            </a:extLst>
          </p:cNvPr>
          <p:cNvPicPr>
            <a:picLocks noChangeAspect="1" noChangeArrowheads="1"/>
          </p:cNvPicPr>
          <p:nvPr/>
        </p:nvPicPr>
        <p:blipFill>
          <a:blip r:embed="rId2"/>
          <a:srcRect/>
          <a:stretch>
            <a:fillRect/>
          </a:stretch>
        </p:blipFill>
        <p:spPr bwMode="auto">
          <a:xfrm>
            <a:off x="5477510" y="2448560"/>
            <a:ext cx="198438" cy="1328738"/>
          </a:xfrm>
          <a:prstGeom prst="rect">
            <a:avLst/>
          </a:prstGeom>
          <a:noFill/>
        </p:spPr>
      </p:pic>
      <p:pic>
        <p:nvPicPr>
          <p:cNvPr id="28" name="Picture 66">
            <a:extLst>
              <a:ext uri="{FF2B5EF4-FFF2-40B4-BE49-F238E27FC236}">
                <a16:creationId xmlns:a16="http://schemas.microsoft.com/office/drawing/2014/main" id="{9B4B24CB-5262-435B-8EF9-954CA471EDD3}"/>
              </a:ext>
            </a:extLst>
          </p:cNvPr>
          <p:cNvPicPr>
            <a:picLocks noChangeAspect="1" noChangeArrowheads="1"/>
          </p:cNvPicPr>
          <p:nvPr/>
        </p:nvPicPr>
        <p:blipFill>
          <a:blip r:embed="rId2"/>
          <a:srcRect/>
          <a:stretch>
            <a:fillRect/>
          </a:stretch>
        </p:blipFill>
        <p:spPr bwMode="auto">
          <a:xfrm>
            <a:off x="5674360" y="2448560"/>
            <a:ext cx="198438" cy="1328738"/>
          </a:xfrm>
          <a:prstGeom prst="rect">
            <a:avLst/>
          </a:prstGeom>
          <a:noFill/>
        </p:spPr>
      </p:pic>
      <p:pic>
        <p:nvPicPr>
          <p:cNvPr id="29" name="Picture 67">
            <a:extLst>
              <a:ext uri="{FF2B5EF4-FFF2-40B4-BE49-F238E27FC236}">
                <a16:creationId xmlns:a16="http://schemas.microsoft.com/office/drawing/2014/main" id="{1BE9C53F-B91D-487C-A12A-7F2098E095D3}"/>
              </a:ext>
            </a:extLst>
          </p:cNvPr>
          <p:cNvPicPr>
            <a:picLocks noChangeAspect="1" noChangeArrowheads="1"/>
          </p:cNvPicPr>
          <p:nvPr/>
        </p:nvPicPr>
        <p:blipFill>
          <a:blip r:embed="rId2"/>
          <a:srcRect/>
          <a:stretch>
            <a:fillRect/>
          </a:stretch>
        </p:blipFill>
        <p:spPr bwMode="auto">
          <a:xfrm>
            <a:off x="6207760" y="4048760"/>
            <a:ext cx="198438" cy="1328738"/>
          </a:xfrm>
          <a:prstGeom prst="rect">
            <a:avLst/>
          </a:prstGeom>
          <a:noFill/>
        </p:spPr>
      </p:pic>
      <p:pic>
        <p:nvPicPr>
          <p:cNvPr id="30" name="Picture 68">
            <a:extLst>
              <a:ext uri="{FF2B5EF4-FFF2-40B4-BE49-F238E27FC236}">
                <a16:creationId xmlns:a16="http://schemas.microsoft.com/office/drawing/2014/main" id="{F4421C3A-72E6-417D-A83F-F346A96B9AE1}"/>
              </a:ext>
            </a:extLst>
          </p:cNvPr>
          <p:cNvPicPr>
            <a:picLocks noChangeAspect="1" noChangeArrowheads="1"/>
          </p:cNvPicPr>
          <p:nvPr/>
        </p:nvPicPr>
        <p:blipFill>
          <a:blip r:embed="rId2"/>
          <a:srcRect/>
          <a:stretch>
            <a:fillRect/>
          </a:stretch>
        </p:blipFill>
        <p:spPr bwMode="auto">
          <a:xfrm>
            <a:off x="6404610" y="4048760"/>
            <a:ext cx="198438" cy="1328738"/>
          </a:xfrm>
          <a:prstGeom prst="rect">
            <a:avLst/>
          </a:prstGeom>
          <a:noFill/>
        </p:spPr>
      </p:pic>
      <p:pic>
        <p:nvPicPr>
          <p:cNvPr id="31" name="Picture 69">
            <a:extLst>
              <a:ext uri="{FF2B5EF4-FFF2-40B4-BE49-F238E27FC236}">
                <a16:creationId xmlns:a16="http://schemas.microsoft.com/office/drawing/2014/main" id="{3620CDCC-EB71-4642-9F0E-083D985F5779}"/>
              </a:ext>
            </a:extLst>
          </p:cNvPr>
          <p:cNvPicPr>
            <a:picLocks noChangeAspect="1" noChangeArrowheads="1"/>
          </p:cNvPicPr>
          <p:nvPr/>
        </p:nvPicPr>
        <p:blipFill>
          <a:blip r:embed="rId2"/>
          <a:srcRect/>
          <a:stretch>
            <a:fillRect/>
          </a:stretch>
        </p:blipFill>
        <p:spPr bwMode="auto">
          <a:xfrm>
            <a:off x="6601460" y="4048760"/>
            <a:ext cx="198438" cy="1328738"/>
          </a:xfrm>
          <a:prstGeom prst="rect">
            <a:avLst/>
          </a:prstGeom>
          <a:noFill/>
        </p:spPr>
      </p:pic>
      <p:pic>
        <p:nvPicPr>
          <p:cNvPr id="32" name="Picture 70">
            <a:extLst>
              <a:ext uri="{FF2B5EF4-FFF2-40B4-BE49-F238E27FC236}">
                <a16:creationId xmlns:a16="http://schemas.microsoft.com/office/drawing/2014/main" id="{D6EAF143-D702-4B0E-A447-27C8E06E85A0}"/>
              </a:ext>
            </a:extLst>
          </p:cNvPr>
          <p:cNvPicPr>
            <a:picLocks noChangeAspect="1" noChangeArrowheads="1"/>
          </p:cNvPicPr>
          <p:nvPr/>
        </p:nvPicPr>
        <p:blipFill>
          <a:blip r:embed="rId2"/>
          <a:srcRect/>
          <a:stretch>
            <a:fillRect/>
          </a:stretch>
        </p:blipFill>
        <p:spPr bwMode="auto">
          <a:xfrm>
            <a:off x="6798310" y="4048760"/>
            <a:ext cx="198438" cy="1328738"/>
          </a:xfrm>
          <a:prstGeom prst="rect">
            <a:avLst/>
          </a:prstGeom>
          <a:noFill/>
        </p:spPr>
      </p:pic>
      <p:pic>
        <p:nvPicPr>
          <p:cNvPr id="33" name="Picture 71">
            <a:extLst>
              <a:ext uri="{FF2B5EF4-FFF2-40B4-BE49-F238E27FC236}">
                <a16:creationId xmlns:a16="http://schemas.microsoft.com/office/drawing/2014/main" id="{8E04E166-D732-471A-A5A7-2E457919BDCC}"/>
              </a:ext>
            </a:extLst>
          </p:cNvPr>
          <p:cNvPicPr>
            <a:picLocks noChangeAspect="1" noChangeArrowheads="1"/>
          </p:cNvPicPr>
          <p:nvPr/>
        </p:nvPicPr>
        <p:blipFill>
          <a:blip r:embed="rId2"/>
          <a:srcRect/>
          <a:stretch>
            <a:fillRect/>
          </a:stretch>
        </p:blipFill>
        <p:spPr bwMode="auto">
          <a:xfrm>
            <a:off x="6995160" y="4048760"/>
            <a:ext cx="198438" cy="1328738"/>
          </a:xfrm>
          <a:prstGeom prst="rect">
            <a:avLst/>
          </a:prstGeom>
          <a:noFill/>
        </p:spPr>
      </p:pic>
      <p:pic>
        <p:nvPicPr>
          <p:cNvPr id="34" name="Picture 72">
            <a:extLst>
              <a:ext uri="{FF2B5EF4-FFF2-40B4-BE49-F238E27FC236}">
                <a16:creationId xmlns:a16="http://schemas.microsoft.com/office/drawing/2014/main" id="{6EB6690B-9B98-4680-A63F-18CD3AD8FDBB}"/>
              </a:ext>
            </a:extLst>
          </p:cNvPr>
          <p:cNvPicPr>
            <a:picLocks noChangeAspect="1" noChangeArrowheads="1"/>
          </p:cNvPicPr>
          <p:nvPr/>
        </p:nvPicPr>
        <p:blipFill>
          <a:blip r:embed="rId2"/>
          <a:srcRect/>
          <a:stretch>
            <a:fillRect/>
          </a:stretch>
        </p:blipFill>
        <p:spPr bwMode="auto">
          <a:xfrm>
            <a:off x="7528560" y="2448560"/>
            <a:ext cx="198438" cy="1328738"/>
          </a:xfrm>
          <a:prstGeom prst="rect">
            <a:avLst/>
          </a:prstGeom>
          <a:noFill/>
        </p:spPr>
      </p:pic>
      <p:pic>
        <p:nvPicPr>
          <p:cNvPr id="35" name="Picture 73">
            <a:extLst>
              <a:ext uri="{FF2B5EF4-FFF2-40B4-BE49-F238E27FC236}">
                <a16:creationId xmlns:a16="http://schemas.microsoft.com/office/drawing/2014/main" id="{3DAD3DA5-9872-432C-899E-3E01382AD40A}"/>
              </a:ext>
            </a:extLst>
          </p:cNvPr>
          <p:cNvPicPr>
            <a:picLocks noChangeAspect="1" noChangeArrowheads="1"/>
          </p:cNvPicPr>
          <p:nvPr/>
        </p:nvPicPr>
        <p:blipFill>
          <a:blip r:embed="rId2"/>
          <a:srcRect/>
          <a:stretch>
            <a:fillRect/>
          </a:stretch>
        </p:blipFill>
        <p:spPr bwMode="auto">
          <a:xfrm>
            <a:off x="7725410" y="2448560"/>
            <a:ext cx="198438" cy="1328738"/>
          </a:xfrm>
          <a:prstGeom prst="rect">
            <a:avLst/>
          </a:prstGeom>
          <a:noFill/>
        </p:spPr>
      </p:pic>
      <p:pic>
        <p:nvPicPr>
          <p:cNvPr id="36" name="Picture 74">
            <a:extLst>
              <a:ext uri="{FF2B5EF4-FFF2-40B4-BE49-F238E27FC236}">
                <a16:creationId xmlns:a16="http://schemas.microsoft.com/office/drawing/2014/main" id="{086DF6C4-3271-4045-8BA4-1BB849165F2D}"/>
              </a:ext>
            </a:extLst>
          </p:cNvPr>
          <p:cNvPicPr>
            <a:picLocks noChangeAspect="1" noChangeArrowheads="1"/>
          </p:cNvPicPr>
          <p:nvPr/>
        </p:nvPicPr>
        <p:blipFill>
          <a:blip r:embed="rId2"/>
          <a:srcRect/>
          <a:stretch>
            <a:fillRect/>
          </a:stretch>
        </p:blipFill>
        <p:spPr bwMode="auto">
          <a:xfrm>
            <a:off x="7922260" y="2448560"/>
            <a:ext cx="198438" cy="1328738"/>
          </a:xfrm>
          <a:prstGeom prst="rect">
            <a:avLst/>
          </a:prstGeom>
          <a:noFill/>
        </p:spPr>
      </p:pic>
      <p:pic>
        <p:nvPicPr>
          <p:cNvPr id="37" name="Picture 75">
            <a:extLst>
              <a:ext uri="{FF2B5EF4-FFF2-40B4-BE49-F238E27FC236}">
                <a16:creationId xmlns:a16="http://schemas.microsoft.com/office/drawing/2014/main" id="{847F3813-E1FB-4AB4-B3AB-AB5E27BF0966}"/>
              </a:ext>
            </a:extLst>
          </p:cNvPr>
          <p:cNvPicPr>
            <a:picLocks noChangeAspect="1" noChangeArrowheads="1"/>
          </p:cNvPicPr>
          <p:nvPr/>
        </p:nvPicPr>
        <p:blipFill>
          <a:blip r:embed="rId2"/>
          <a:srcRect/>
          <a:stretch>
            <a:fillRect/>
          </a:stretch>
        </p:blipFill>
        <p:spPr bwMode="auto">
          <a:xfrm>
            <a:off x="8119110" y="2448560"/>
            <a:ext cx="198438" cy="1328738"/>
          </a:xfrm>
          <a:prstGeom prst="rect">
            <a:avLst/>
          </a:prstGeom>
          <a:noFill/>
        </p:spPr>
      </p:pic>
      <p:pic>
        <p:nvPicPr>
          <p:cNvPr id="38" name="Picture 76">
            <a:extLst>
              <a:ext uri="{FF2B5EF4-FFF2-40B4-BE49-F238E27FC236}">
                <a16:creationId xmlns:a16="http://schemas.microsoft.com/office/drawing/2014/main" id="{15B5EF3B-EBF3-4BC3-A980-7389FE13D660}"/>
              </a:ext>
            </a:extLst>
          </p:cNvPr>
          <p:cNvPicPr>
            <a:picLocks noChangeAspect="1" noChangeArrowheads="1"/>
          </p:cNvPicPr>
          <p:nvPr/>
        </p:nvPicPr>
        <p:blipFill>
          <a:blip r:embed="rId2"/>
          <a:srcRect/>
          <a:stretch>
            <a:fillRect/>
          </a:stretch>
        </p:blipFill>
        <p:spPr bwMode="auto">
          <a:xfrm>
            <a:off x="8315960" y="2448560"/>
            <a:ext cx="198438" cy="1328738"/>
          </a:xfrm>
          <a:prstGeom prst="rect">
            <a:avLst/>
          </a:prstGeom>
          <a:noFill/>
        </p:spPr>
      </p:pic>
      <p:pic>
        <p:nvPicPr>
          <p:cNvPr id="39" name="Picture 77">
            <a:extLst>
              <a:ext uri="{FF2B5EF4-FFF2-40B4-BE49-F238E27FC236}">
                <a16:creationId xmlns:a16="http://schemas.microsoft.com/office/drawing/2014/main" id="{B3E9AAE1-7C21-48F6-A900-6706366FAC2C}"/>
              </a:ext>
            </a:extLst>
          </p:cNvPr>
          <p:cNvPicPr>
            <a:picLocks noChangeAspect="1" noChangeArrowheads="1"/>
          </p:cNvPicPr>
          <p:nvPr/>
        </p:nvPicPr>
        <p:blipFill>
          <a:blip r:embed="rId2"/>
          <a:srcRect/>
          <a:stretch>
            <a:fillRect/>
          </a:stretch>
        </p:blipFill>
        <p:spPr bwMode="auto">
          <a:xfrm>
            <a:off x="6207760" y="2448560"/>
            <a:ext cx="198438" cy="1328738"/>
          </a:xfrm>
          <a:prstGeom prst="rect">
            <a:avLst/>
          </a:prstGeom>
          <a:noFill/>
        </p:spPr>
      </p:pic>
      <p:pic>
        <p:nvPicPr>
          <p:cNvPr id="40" name="Picture 78">
            <a:extLst>
              <a:ext uri="{FF2B5EF4-FFF2-40B4-BE49-F238E27FC236}">
                <a16:creationId xmlns:a16="http://schemas.microsoft.com/office/drawing/2014/main" id="{C37D47A1-7E7E-4C3F-A54F-B7764DA123BB}"/>
              </a:ext>
            </a:extLst>
          </p:cNvPr>
          <p:cNvPicPr>
            <a:picLocks noChangeAspect="1" noChangeArrowheads="1"/>
          </p:cNvPicPr>
          <p:nvPr/>
        </p:nvPicPr>
        <p:blipFill>
          <a:blip r:embed="rId2"/>
          <a:srcRect/>
          <a:stretch>
            <a:fillRect/>
          </a:stretch>
        </p:blipFill>
        <p:spPr bwMode="auto">
          <a:xfrm>
            <a:off x="6404610" y="2448560"/>
            <a:ext cx="198438" cy="1328738"/>
          </a:xfrm>
          <a:prstGeom prst="rect">
            <a:avLst/>
          </a:prstGeom>
          <a:noFill/>
        </p:spPr>
      </p:pic>
      <p:pic>
        <p:nvPicPr>
          <p:cNvPr id="41" name="Picture 79">
            <a:extLst>
              <a:ext uri="{FF2B5EF4-FFF2-40B4-BE49-F238E27FC236}">
                <a16:creationId xmlns:a16="http://schemas.microsoft.com/office/drawing/2014/main" id="{22B514A4-2B1C-4DC2-A26D-6868B7EB3257}"/>
              </a:ext>
            </a:extLst>
          </p:cNvPr>
          <p:cNvPicPr>
            <a:picLocks noChangeAspect="1" noChangeArrowheads="1"/>
          </p:cNvPicPr>
          <p:nvPr/>
        </p:nvPicPr>
        <p:blipFill>
          <a:blip r:embed="rId2"/>
          <a:srcRect/>
          <a:stretch>
            <a:fillRect/>
          </a:stretch>
        </p:blipFill>
        <p:spPr bwMode="auto">
          <a:xfrm>
            <a:off x="6601460" y="2448560"/>
            <a:ext cx="198438" cy="1328738"/>
          </a:xfrm>
          <a:prstGeom prst="rect">
            <a:avLst/>
          </a:prstGeom>
          <a:noFill/>
        </p:spPr>
      </p:pic>
      <p:pic>
        <p:nvPicPr>
          <p:cNvPr id="42" name="Picture 80">
            <a:extLst>
              <a:ext uri="{FF2B5EF4-FFF2-40B4-BE49-F238E27FC236}">
                <a16:creationId xmlns:a16="http://schemas.microsoft.com/office/drawing/2014/main" id="{EFB5307F-D13D-460D-9FE8-FEABFB4BE343}"/>
              </a:ext>
            </a:extLst>
          </p:cNvPr>
          <p:cNvPicPr>
            <a:picLocks noChangeAspect="1" noChangeArrowheads="1"/>
          </p:cNvPicPr>
          <p:nvPr/>
        </p:nvPicPr>
        <p:blipFill>
          <a:blip r:embed="rId2"/>
          <a:srcRect/>
          <a:stretch>
            <a:fillRect/>
          </a:stretch>
        </p:blipFill>
        <p:spPr bwMode="auto">
          <a:xfrm>
            <a:off x="6798310" y="2448560"/>
            <a:ext cx="198438" cy="1328738"/>
          </a:xfrm>
          <a:prstGeom prst="rect">
            <a:avLst/>
          </a:prstGeom>
          <a:noFill/>
        </p:spPr>
      </p:pic>
      <p:pic>
        <p:nvPicPr>
          <p:cNvPr id="43" name="Picture 81">
            <a:extLst>
              <a:ext uri="{FF2B5EF4-FFF2-40B4-BE49-F238E27FC236}">
                <a16:creationId xmlns:a16="http://schemas.microsoft.com/office/drawing/2014/main" id="{22424B6E-050B-43F6-8DED-0C966AA80942}"/>
              </a:ext>
            </a:extLst>
          </p:cNvPr>
          <p:cNvPicPr>
            <a:picLocks noChangeAspect="1" noChangeArrowheads="1"/>
          </p:cNvPicPr>
          <p:nvPr/>
        </p:nvPicPr>
        <p:blipFill>
          <a:blip r:embed="rId2"/>
          <a:srcRect/>
          <a:stretch>
            <a:fillRect/>
          </a:stretch>
        </p:blipFill>
        <p:spPr bwMode="auto">
          <a:xfrm>
            <a:off x="6995160" y="2448560"/>
            <a:ext cx="198438" cy="1328738"/>
          </a:xfrm>
          <a:prstGeom prst="rect">
            <a:avLst/>
          </a:prstGeom>
          <a:noFill/>
        </p:spPr>
      </p:pic>
    </p:spTree>
    <p:extLst>
      <p:ext uri="{BB962C8B-B14F-4D97-AF65-F5344CB8AC3E}">
        <p14:creationId xmlns:p14="http://schemas.microsoft.com/office/powerpoint/2010/main" val="247280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60396-D922-4EBA-9559-F3926BFB929F}"/>
              </a:ext>
            </a:extLst>
          </p:cNvPr>
          <p:cNvSpPr>
            <a:spLocks noGrp="1"/>
          </p:cNvSpPr>
          <p:nvPr>
            <p:ph type="title"/>
          </p:nvPr>
        </p:nvSpPr>
        <p:spPr/>
        <p:txBody>
          <a:bodyPr/>
          <a:lstStyle/>
          <a:p>
            <a:r>
              <a:rPr lang="fa-IR" b="1" dirty="0"/>
              <a:t>5 فایدۀ مهم هوش تجاری برای کسب و کار شما</a:t>
            </a:r>
            <a:endParaRPr lang="en-US" dirty="0"/>
          </a:p>
        </p:txBody>
      </p:sp>
      <p:sp>
        <p:nvSpPr>
          <p:cNvPr id="3" name="Content Placeholder 2">
            <a:extLst>
              <a:ext uri="{FF2B5EF4-FFF2-40B4-BE49-F238E27FC236}">
                <a16:creationId xmlns:a16="http://schemas.microsoft.com/office/drawing/2014/main" id="{8B8EF6F6-2F39-496D-8205-78ED40BFC265}"/>
              </a:ext>
            </a:extLst>
          </p:cNvPr>
          <p:cNvSpPr>
            <a:spLocks noGrp="1"/>
          </p:cNvSpPr>
          <p:nvPr>
            <p:ph idx="1"/>
          </p:nvPr>
        </p:nvSpPr>
        <p:spPr/>
        <p:txBody>
          <a:bodyPr/>
          <a:lstStyle/>
          <a:p>
            <a:r>
              <a:rPr lang="fa-IR" b="1" dirty="0"/>
              <a:t>1- به راحتی می‌توانید گزارشات سریع تهیه کنید</a:t>
            </a:r>
          </a:p>
          <a:p>
            <a:endParaRPr lang="en-US" dirty="0"/>
          </a:p>
        </p:txBody>
      </p:sp>
      <p:pic>
        <p:nvPicPr>
          <p:cNvPr id="1026" name="Picture 2" descr="ØªÙÛÙ Ú¯Ø²Ø§Ø±Ø´ ÙÙØ±Û - ÙÙØ´ ØªØ¬Ø§Ø±Û">
            <a:extLst>
              <a:ext uri="{FF2B5EF4-FFF2-40B4-BE49-F238E27FC236}">
                <a16:creationId xmlns:a16="http://schemas.microsoft.com/office/drawing/2014/main" id="{31592BC6-7DF3-42C7-9D13-9248584658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3800" y="2682875"/>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8715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60396-D922-4EBA-9559-F3926BFB929F}"/>
              </a:ext>
            </a:extLst>
          </p:cNvPr>
          <p:cNvSpPr>
            <a:spLocks noGrp="1"/>
          </p:cNvSpPr>
          <p:nvPr>
            <p:ph type="title"/>
          </p:nvPr>
        </p:nvSpPr>
        <p:spPr/>
        <p:txBody>
          <a:bodyPr/>
          <a:lstStyle/>
          <a:p>
            <a:r>
              <a:rPr lang="fa-IR" b="1" dirty="0"/>
              <a:t>5 فایدۀ مهم هوش تجاری برای کسب و کار شما</a:t>
            </a:r>
            <a:endParaRPr lang="en-US" dirty="0"/>
          </a:p>
        </p:txBody>
      </p:sp>
      <p:sp>
        <p:nvSpPr>
          <p:cNvPr id="3" name="Content Placeholder 2">
            <a:extLst>
              <a:ext uri="{FF2B5EF4-FFF2-40B4-BE49-F238E27FC236}">
                <a16:creationId xmlns:a16="http://schemas.microsoft.com/office/drawing/2014/main" id="{8B8EF6F6-2F39-496D-8205-78ED40BFC265}"/>
              </a:ext>
            </a:extLst>
          </p:cNvPr>
          <p:cNvSpPr>
            <a:spLocks noGrp="1"/>
          </p:cNvSpPr>
          <p:nvPr>
            <p:ph idx="1"/>
          </p:nvPr>
        </p:nvSpPr>
        <p:spPr/>
        <p:txBody>
          <a:bodyPr/>
          <a:lstStyle/>
          <a:p>
            <a:r>
              <a:rPr lang="fa-IR" b="1" dirty="0"/>
              <a:t>1- به راحتی می‌توانید گزارشات سریع تهیه کنید</a:t>
            </a:r>
          </a:p>
          <a:p>
            <a:r>
              <a:rPr lang="fa-IR" b="1" dirty="0"/>
              <a:t>2- به تصمیمات سریع و هوشمندانه شما کمک می‌کند</a:t>
            </a:r>
          </a:p>
          <a:p>
            <a:endParaRPr lang="fa-IR" b="1" dirty="0"/>
          </a:p>
          <a:p>
            <a:endParaRPr lang="en-US" dirty="0"/>
          </a:p>
        </p:txBody>
      </p:sp>
      <p:pic>
        <p:nvPicPr>
          <p:cNvPr id="2050" name="Picture 2" descr="Ú¯Ø²Ø§Ø±Ø´Ø§Øª Ø¯Ø± ÙÙØ´ ØªØ¬Ø§Ø±Û">
            <a:extLst>
              <a:ext uri="{FF2B5EF4-FFF2-40B4-BE49-F238E27FC236}">
                <a16:creationId xmlns:a16="http://schemas.microsoft.com/office/drawing/2014/main" id="{5BB3C6D3-7041-4E78-9907-C5A9E2FE99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1480" y="2096294"/>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5465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60396-D922-4EBA-9559-F3926BFB929F}"/>
              </a:ext>
            </a:extLst>
          </p:cNvPr>
          <p:cNvSpPr>
            <a:spLocks noGrp="1"/>
          </p:cNvSpPr>
          <p:nvPr>
            <p:ph type="title"/>
          </p:nvPr>
        </p:nvSpPr>
        <p:spPr/>
        <p:txBody>
          <a:bodyPr/>
          <a:lstStyle/>
          <a:p>
            <a:r>
              <a:rPr lang="fa-IR" b="1" dirty="0"/>
              <a:t>5 فایدۀ مهم هوش تجاری برای کسب و کار شما</a:t>
            </a:r>
            <a:endParaRPr lang="en-US" dirty="0"/>
          </a:p>
        </p:txBody>
      </p:sp>
      <p:sp>
        <p:nvSpPr>
          <p:cNvPr id="3" name="Content Placeholder 2">
            <a:extLst>
              <a:ext uri="{FF2B5EF4-FFF2-40B4-BE49-F238E27FC236}">
                <a16:creationId xmlns:a16="http://schemas.microsoft.com/office/drawing/2014/main" id="{8B8EF6F6-2F39-496D-8205-78ED40BFC265}"/>
              </a:ext>
            </a:extLst>
          </p:cNvPr>
          <p:cNvSpPr>
            <a:spLocks noGrp="1"/>
          </p:cNvSpPr>
          <p:nvPr>
            <p:ph idx="1"/>
          </p:nvPr>
        </p:nvSpPr>
        <p:spPr/>
        <p:txBody>
          <a:bodyPr/>
          <a:lstStyle/>
          <a:p>
            <a:r>
              <a:rPr lang="fa-IR" b="1" dirty="0"/>
              <a:t>1- به راحتی می‌توانید گزارشات سریع تهیه کنید</a:t>
            </a:r>
          </a:p>
          <a:p>
            <a:r>
              <a:rPr lang="fa-IR" b="1" dirty="0"/>
              <a:t>2- به تصمیمات سریع و هوشمندانه شما کمک می‌کند</a:t>
            </a:r>
          </a:p>
          <a:p>
            <a:r>
              <a:rPr lang="fa-IR" b="1" dirty="0"/>
              <a:t>3- بهره‌وری شرکت شما را زیاد می‌کند</a:t>
            </a:r>
          </a:p>
          <a:p>
            <a:endParaRPr lang="fa-IR" b="1" dirty="0"/>
          </a:p>
          <a:p>
            <a:endParaRPr lang="en-US" dirty="0"/>
          </a:p>
        </p:txBody>
      </p:sp>
      <p:pic>
        <p:nvPicPr>
          <p:cNvPr id="3074" name="Picture 2" descr="ÙÙØ´ ØªØ¬Ø§Ø±Û ÙÙØªØ± Ø¯Ø± Ú©Ø§ÙØ´ ÙØ²ÛÙÙ">
            <a:extLst>
              <a:ext uri="{FF2B5EF4-FFF2-40B4-BE49-F238E27FC236}">
                <a16:creationId xmlns:a16="http://schemas.microsoft.com/office/drawing/2014/main" id="{51226D34-7656-482E-8F78-ABE1264485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6040" y="1825625"/>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292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TotalTime>
  <Words>1947</Words>
  <Application>Microsoft Office PowerPoint</Application>
  <PresentationFormat>Widescreen</PresentationFormat>
  <Paragraphs>167</Paragraphs>
  <Slides>25</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مقدمه­ای بر هوش تجاری </vt:lpstr>
      <vt:lpstr>تاریخچه هوش تجاری</vt:lpstr>
      <vt:lpstr>هوش تجاری در یک نگاه کلی</vt:lpstr>
      <vt:lpstr>مثال کاربردی از هوش تجاری</vt:lpstr>
      <vt:lpstr>تعداد چوب کبریت‏ها چقدر است؟</vt:lpstr>
      <vt:lpstr>حالا تعداد چوب کبریت‏ها چقدر است؟</vt:lpstr>
      <vt:lpstr>5 فایدۀ مهم هوش تجاری برای کسب و کار شما</vt:lpstr>
      <vt:lpstr>5 فایدۀ مهم هوش تجاری برای کسب و کار شما</vt:lpstr>
      <vt:lpstr>5 فایدۀ مهم هوش تجاری برای کسب و کار شما</vt:lpstr>
      <vt:lpstr>5 فایدۀ مهم هوش تجاری برای کسب و کار شما</vt:lpstr>
      <vt:lpstr>5 فایدۀ مهم هوش تجاری برای کسب و کار شما</vt:lpstr>
      <vt:lpstr>دو بعد مهم هوش تجاری</vt:lpstr>
      <vt:lpstr>دو بعد مهم هوش تجاری</vt:lpstr>
      <vt:lpstr>داده ---&gt; اطلاعات --&gt; دانش --&gt; خرد و بينش</vt:lpstr>
      <vt:lpstr>داده ---&gt; اطلاعات --&gt; دانش --&gt; خرد و بينش</vt:lpstr>
      <vt:lpstr>داده ---&gt; اطلاعات --&gt; دانش --&gt; خرد و بينش</vt:lpstr>
      <vt:lpstr>داده ---&gt; اطلاعات --&gt; دانش --&gt; خرد و بينش</vt:lpstr>
      <vt:lpstr>چرا هوش تجاری ؟</vt:lpstr>
      <vt:lpstr>ضرورت استفاده از هوش تجاری در شرکت ها</vt:lpstr>
      <vt:lpstr>مسائل عمده در راهکار هوش تجاری</vt:lpstr>
      <vt:lpstr>ریسک‌های استراتژیکی هوش تجاری</vt:lpstr>
      <vt:lpstr>نقش فرهنگ سازمان</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tayebe ghanbari</dc:creator>
  <cp:lastModifiedBy>tayebe ghanbari</cp:lastModifiedBy>
  <cp:revision>19</cp:revision>
  <dcterms:created xsi:type="dcterms:W3CDTF">2019-03-18T09:05:29Z</dcterms:created>
  <dcterms:modified xsi:type="dcterms:W3CDTF">2019-04-22T16:12:59Z</dcterms:modified>
</cp:coreProperties>
</file>