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6" r:id="rId1"/>
  </p:sldMasterIdLst>
  <p:notesMasterIdLst>
    <p:notesMasterId r:id="rId23"/>
  </p:notesMasterIdLst>
  <p:sldIdLst>
    <p:sldId id="256" r:id="rId2"/>
    <p:sldId id="257" r:id="rId3"/>
    <p:sldId id="260" r:id="rId4"/>
    <p:sldId id="258" r:id="rId5"/>
    <p:sldId id="259" r:id="rId6"/>
    <p:sldId id="275" r:id="rId7"/>
    <p:sldId id="280" r:id="rId8"/>
    <p:sldId id="276" r:id="rId9"/>
    <p:sldId id="262" r:id="rId10"/>
    <p:sldId id="271" r:id="rId11"/>
    <p:sldId id="261" r:id="rId12"/>
    <p:sldId id="272" r:id="rId13"/>
    <p:sldId id="273" r:id="rId14"/>
    <p:sldId id="274" r:id="rId15"/>
    <p:sldId id="277" r:id="rId16"/>
    <p:sldId id="278" r:id="rId17"/>
    <p:sldId id="279" r:id="rId18"/>
    <p:sldId id="270" r:id="rId19"/>
    <p:sldId id="281" r:id="rId20"/>
    <p:sldId id="265"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475" autoAdjust="0"/>
  </p:normalViewPr>
  <p:slideViewPr>
    <p:cSldViewPr snapToGrid="0">
      <p:cViewPr varScale="1">
        <p:scale>
          <a:sx n="108" d="100"/>
          <a:sy n="108" d="100"/>
        </p:scale>
        <p:origin x="144"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D87454-2AA4-499D-8255-115FD7D5041D}" type="datetimeFigureOut">
              <a:rPr lang="en-US" smtClean="0"/>
              <a:t>5/9/2018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3798E2-F8AF-4707-AEA8-B37F17A0DB56}" type="slidenum">
              <a:rPr lang="en-US" smtClean="0"/>
              <a:t>‹#›</a:t>
            </a:fld>
            <a:endParaRPr lang="en-US"/>
          </a:p>
        </p:txBody>
      </p:sp>
    </p:spTree>
    <p:extLst>
      <p:ext uri="{BB962C8B-B14F-4D97-AF65-F5344CB8AC3E}">
        <p14:creationId xmlns:p14="http://schemas.microsoft.com/office/powerpoint/2010/main" val="2840997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Understanding user behavior and interactions in mobile applications is critical for developers to understand where to spend limited resources when adding, updating, and testing features but current tools do not do a good job of providing actionable insights</a:t>
            </a:r>
          </a:p>
          <a:p>
            <a:endParaRPr lang="en-US" dirty="0"/>
          </a:p>
          <a:p>
            <a:r>
              <a:rPr lang="en-US" dirty="0"/>
              <a:t>A typical developer spends more than half of his time on necessary tasks unrelated to writing code</a:t>
            </a:r>
            <a:r>
              <a:rPr lang="en-US" sz="1000" dirty="0"/>
              <a:t>[1]</a:t>
            </a:r>
            <a:r>
              <a:rPr lang="en-US" dirty="0"/>
              <a:t>. User behavior insights can provide value to the developer when its time to code and implement new features</a:t>
            </a:r>
          </a:p>
          <a:p>
            <a:endParaRPr lang="en-US" dirty="0"/>
          </a:p>
          <a:p>
            <a:r>
              <a:rPr lang="en-US" dirty="0"/>
              <a:t>Google Analytics and New Relic provide user insights but they fall short when it comes to identifying user interactions and behaviors as it pertains to individual features of mobile applications</a:t>
            </a:r>
          </a:p>
          <a:p>
            <a:endParaRPr lang="en-US" dirty="0"/>
          </a:p>
        </p:txBody>
      </p:sp>
      <p:sp>
        <p:nvSpPr>
          <p:cNvPr id="4" name="Slide Number Placeholder 3"/>
          <p:cNvSpPr>
            <a:spLocks noGrp="1"/>
          </p:cNvSpPr>
          <p:nvPr>
            <p:ph type="sldNum" sz="quarter" idx="10"/>
          </p:nvPr>
        </p:nvSpPr>
        <p:spPr/>
        <p:txBody>
          <a:bodyPr/>
          <a:lstStyle/>
          <a:p>
            <a:fld id="{803798E2-F8AF-4707-AEA8-B37F17A0DB56}" type="slidenum">
              <a:rPr lang="en-US" smtClean="0"/>
              <a:t>2</a:t>
            </a:fld>
            <a:endParaRPr lang="en-US"/>
          </a:p>
        </p:txBody>
      </p:sp>
    </p:spTree>
    <p:extLst>
      <p:ext uri="{BB962C8B-B14F-4D97-AF65-F5344CB8AC3E}">
        <p14:creationId xmlns:p14="http://schemas.microsoft.com/office/powerpoint/2010/main" val="3356481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798E2-F8AF-4707-AEA8-B37F17A0DB56}" type="slidenum">
              <a:rPr lang="en-US" smtClean="0"/>
              <a:t>3</a:t>
            </a:fld>
            <a:endParaRPr lang="en-US"/>
          </a:p>
        </p:txBody>
      </p:sp>
    </p:spTree>
    <p:extLst>
      <p:ext uri="{BB962C8B-B14F-4D97-AF65-F5344CB8AC3E}">
        <p14:creationId xmlns:p14="http://schemas.microsoft.com/office/powerpoint/2010/main" val="226754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798E2-F8AF-4707-AEA8-B37F17A0DB56}" type="slidenum">
              <a:rPr lang="en-US" smtClean="0"/>
              <a:t>6</a:t>
            </a:fld>
            <a:endParaRPr lang="en-US"/>
          </a:p>
        </p:txBody>
      </p:sp>
    </p:spTree>
    <p:extLst>
      <p:ext uri="{BB962C8B-B14F-4D97-AF65-F5344CB8AC3E}">
        <p14:creationId xmlns:p14="http://schemas.microsoft.com/office/powerpoint/2010/main" val="67318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798E2-F8AF-4707-AEA8-B37F17A0DB56}" type="slidenum">
              <a:rPr lang="en-US" smtClean="0"/>
              <a:t>7</a:t>
            </a:fld>
            <a:endParaRPr lang="en-US"/>
          </a:p>
        </p:txBody>
      </p:sp>
    </p:spTree>
    <p:extLst>
      <p:ext uri="{BB962C8B-B14F-4D97-AF65-F5344CB8AC3E}">
        <p14:creationId xmlns:p14="http://schemas.microsoft.com/office/powerpoint/2010/main" val="3035090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798E2-F8AF-4707-AEA8-B37F17A0DB56}" type="slidenum">
              <a:rPr lang="en-US" smtClean="0"/>
              <a:t>9</a:t>
            </a:fld>
            <a:endParaRPr lang="en-US"/>
          </a:p>
        </p:txBody>
      </p:sp>
    </p:spTree>
    <p:extLst>
      <p:ext uri="{BB962C8B-B14F-4D97-AF65-F5344CB8AC3E}">
        <p14:creationId xmlns:p14="http://schemas.microsoft.com/office/powerpoint/2010/main" val="4031791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798E2-F8AF-4707-AEA8-B37F17A0DB56}" type="slidenum">
              <a:rPr lang="en-US" smtClean="0"/>
              <a:t>13</a:t>
            </a:fld>
            <a:endParaRPr lang="en-US"/>
          </a:p>
        </p:txBody>
      </p:sp>
    </p:spTree>
    <p:extLst>
      <p:ext uri="{BB962C8B-B14F-4D97-AF65-F5344CB8AC3E}">
        <p14:creationId xmlns:p14="http://schemas.microsoft.com/office/powerpoint/2010/main" val="2223805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798E2-F8AF-4707-AEA8-B37F17A0DB56}" type="slidenum">
              <a:rPr lang="en-US" smtClean="0"/>
              <a:t>14</a:t>
            </a:fld>
            <a:endParaRPr lang="en-US"/>
          </a:p>
        </p:txBody>
      </p:sp>
    </p:spTree>
    <p:extLst>
      <p:ext uri="{BB962C8B-B14F-4D97-AF65-F5344CB8AC3E}">
        <p14:creationId xmlns:p14="http://schemas.microsoft.com/office/powerpoint/2010/main" val="1546385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AAD347D-5ACD-4C99-B74B-A9C85AD731AF}" type="datetimeFigureOut">
              <a:rPr lang="en-US" smtClean="0"/>
              <a:t>5/9/2018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02716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296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509A250-FF31-4206-8172-F9D3106AACB1}" type="datetimeFigureOut">
              <a:rPr lang="en-US" smtClean="0"/>
              <a:t>5/9/2018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275390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509A250-FF31-4206-8172-F9D3106AACB1}" type="datetimeFigureOut">
              <a:rPr lang="en-US" smtClean="0"/>
              <a:t>5/9/2018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3069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509A250-FF31-4206-8172-F9D3106AACB1}" type="datetimeFigureOut">
              <a:rPr lang="en-US" smtClean="0"/>
              <a:t>5/9/2018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15497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755175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786966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05130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509A250-FF31-4206-8172-F9D3106AACB1}" type="datetimeFigureOut">
              <a:rPr lang="en-US" smtClean="0"/>
              <a:t>5/9/2018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5202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3980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509A250-FF31-4206-8172-F9D3106AACB1}" type="datetimeFigureOut">
              <a:rPr lang="en-US" smtClean="0"/>
              <a:t>5/9/2018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9616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77192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03287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79276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996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77066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7653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509A250-FF31-4206-8172-F9D3106AACB1}" type="datetimeFigureOut">
              <a:rPr lang="en-US" smtClean="0"/>
              <a:t>5/9/2018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923551800"/>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opensourcesurvey.org/2017/" TargetMode="External"/><Relationship Id="rId2" Type="http://schemas.openxmlformats.org/officeDocument/2006/relationships/hyperlink" Target="https://insights.stackoverflow.com/survey/201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634E-459F-4E5C-86CF-F943838248C8}"/>
              </a:ext>
            </a:extLst>
          </p:cNvPr>
          <p:cNvSpPr>
            <a:spLocks noGrp="1"/>
          </p:cNvSpPr>
          <p:nvPr>
            <p:ph type="ctrTitle"/>
          </p:nvPr>
        </p:nvSpPr>
        <p:spPr/>
        <p:txBody>
          <a:bodyPr>
            <a:normAutofit fontScale="90000"/>
          </a:bodyPr>
          <a:lstStyle/>
          <a:p>
            <a:r>
              <a:rPr lang="en-US" dirty="0"/>
              <a:t>User Interaction Metrics for Hybrid Mobile Applications</a:t>
            </a:r>
          </a:p>
        </p:txBody>
      </p:sp>
      <p:sp>
        <p:nvSpPr>
          <p:cNvPr id="3" name="Subtitle 2">
            <a:extLst>
              <a:ext uri="{FF2B5EF4-FFF2-40B4-BE49-F238E27FC236}">
                <a16:creationId xmlns:a16="http://schemas.microsoft.com/office/drawing/2014/main" id="{75EB7726-F420-415E-BA88-67D2D371FBF6}"/>
              </a:ext>
            </a:extLst>
          </p:cNvPr>
          <p:cNvSpPr>
            <a:spLocks noGrp="1"/>
          </p:cNvSpPr>
          <p:nvPr>
            <p:ph type="subTitle" idx="1"/>
          </p:nvPr>
        </p:nvSpPr>
        <p:spPr/>
        <p:txBody>
          <a:bodyPr>
            <a:normAutofit fontScale="92500" lnSpcReduction="10000"/>
          </a:bodyPr>
          <a:lstStyle/>
          <a:p>
            <a:r>
              <a:rPr lang="en-US" dirty="0"/>
              <a:t>Tom Hastings</a:t>
            </a:r>
          </a:p>
          <a:p>
            <a:r>
              <a:rPr lang="en-US" dirty="0"/>
              <a:t>Masters Project</a:t>
            </a:r>
          </a:p>
        </p:txBody>
      </p:sp>
    </p:spTree>
    <p:extLst>
      <p:ext uri="{BB962C8B-B14F-4D97-AF65-F5344CB8AC3E}">
        <p14:creationId xmlns:p14="http://schemas.microsoft.com/office/powerpoint/2010/main" val="1204797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5AF7-F2B8-48D2-8CE2-7457D963EDB7}"/>
              </a:ext>
            </a:extLst>
          </p:cNvPr>
          <p:cNvSpPr>
            <a:spLocks noGrp="1"/>
          </p:cNvSpPr>
          <p:nvPr>
            <p:ph type="title"/>
          </p:nvPr>
        </p:nvSpPr>
        <p:spPr/>
        <p:txBody>
          <a:bodyPr/>
          <a:lstStyle/>
          <a:p>
            <a:r>
              <a:rPr lang="en-US" dirty="0"/>
              <a:t>Middleware How it works</a:t>
            </a:r>
          </a:p>
        </p:txBody>
      </p:sp>
      <p:sp>
        <p:nvSpPr>
          <p:cNvPr id="3" name="Content Placeholder 2">
            <a:extLst>
              <a:ext uri="{FF2B5EF4-FFF2-40B4-BE49-F238E27FC236}">
                <a16:creationId xmlns:a16="http://schemas.microsoft.com/office/drawing/2014/main" id="{DB90DF90-8601-4215-BFF3-5AFDAEE882A7}"/>
              </a:ext>
            </a:extLst>
          </p:cNvPr>
          <p:cNvSpPr>
            <a:spLocks noGrp="1"/>
          </p:cNvSpPr>
          <p:nvPr>
            <p:ph idx="1"/>
          </p:nvPr>
        </p:nvSpPr>
        <p:spPr/>
        <p:txBody>
          <a:bodyPr/>
          <a:lstStyle/>
          <a:p>
            <a:r>
              <a:rPr lang="en-US" dirty="0"/>
              <a:t>Collects metrics for a period of time (default is 5 minutes)</a:t>
            </a:r>
          </a:p>
          <a:p>
            <a:r>
              <a:rPr lang="en-US" dirty="0"/>
              <a:t>@ end of period data is pushed to metrics API endpoint</a:t>
            </a:r>
          </a:p>
          <a:p>
            <a:r>
              <a:rPr lang="en-US" dirty="0"/>
              <a:t>Middleware clears metrics and starts fresh</a:t>
            </a:r>
          </a:p>
        </p:txBody>
      </p:sp>
    </p:spTree>
    <p:extLst>
      <p:ext uri="{BB962C8B-B14F-4D97-AF65-F5344CB8AC3E}">
        <p14:creationId xmlns:p14="http://schemas.microsoft.com/office/powerpoint/2010/main" val="2499873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3B50C-D5A7-40FA-9ADB-926526145A6D}"/>
              </a:ext>
            </a:extLst>
          </p:cNvPr>
          <p:cNvSpPr>
            <a:spLocks noGrp="1"/>
          </p:cNvSpPr>
          <p:nvPr>
            <p:ph type="title"/>
          </p:nvPr>
        </p:nvSpPr>
        <p:spPr/>
        <p:txBody>
          <a:bodyPr/>
          <a:lstStyle/>
          <a:p>
            <a:r>
              <a:rPr lang="en-US" dirty="0"/>
              <a:t>Middleware Example</a:t>
            </a:r>
          </a:p>
        </p:txBody>
      </p:sp>
      <p:sp>
        <p:nvSpPr>
          <p:cNvPr id="5" name="Rectangle 4">
            <a:extLst>
              <a:ext uri="{FF2B5EF4-FFF2-40B4-BE49-F238E27FC236}">
                <a16:creationId xmlns:a16="http://schemas.microsoft.com/office/drawing/2014/main" id="{4400F64B-1498-488A-915A-4BBE0FA71994}"/>
              </a:ext>
            </a:extLst>
          </p:cNvPr>
          <p:cNvSpPr/>
          <p:nvPr/>
        </p:nvSpPr>
        <p:spPr>
          <a:xfrm>
            <a:off x="6412190" y="1679027"/>
            <a:ext cx="5397714" cy="830997"/>
          </a:xfrm>
          <a:prstGeom prst="rect">
            <a:avLst/>
          </a:prstGeom>
          <a:solidFill>
            <a:schemeClr val="tx1"/>
          </a:solidFill>
        </p:spPr>
        <p:txBody>
          <a:bodyPr wrap="square">
            <a:spAutoFit/>
          </a:bodyPr>
          <a:lstStyle/>
          <a:p>
            <a:r>
              <a:rPr lang="en-US" sz="1600" dirty="0" err="1">
                <a:solidFill>
                  <a:srgbClr val="DD4A68"/>
                </a:solidFill>
                <a:latin typeface="source-code-pro"/>
              </a:rPr>
              <a:t>View_timeline</a:t>
            </a:r>
            <a:r>
              <a:rPr lang="en-US" sz="1600" dirty="0">
                <a:solidFill>
                  <a:srgbClr val="DD4A68"/>
                </a:solidFill>
                <a:latin typeface="source-code-pro"/>
              </a:rPr>
              <a:t>() -&gt; API: { </a:t>
            </a:r>
          </a:p>
          <a:p>
            <a:r>
              <a:rPr lang="en-US" sz="1600" dirty="0">
                <a:solidFill>
                  <a:srgbClr val="DD4A68"/>
                </a:solidFill>
                <a:latin typeface="source-code-pro"/>
              </a:rPr>
              <a:t>	</a:t>
            </a:r>
            <a:r>
              <a:rPr lang="en-US" sz="1600" dirty="0" err="1">
                <a:solidFill>
                  <a:srgbClr val="DD4A68"/>
                </a:solidFill>
                <a:latin typeface="source-code-pro"/>
              </a:rPr>
              <a:t>FunctionName</a:t>
            </a:r>
            <a:r>
              <a:rPr lang="en-US" sz="1600" dirty="0">
                <a:solidFill>
                  <a:srgbClr val="DD4A68"/>
                </a:solidFill>
                <a:latin typeface="source-code-pro"/>
              </a:rPr>
              <a:t>: “</a:t>
            </a:r>
            <a:r>
              <a:rPr lang="en-US" sz="1600" dirty="0" err="1">
                <a:solidFill>
                  <a:srgbClr val="DD4A68"/>
                </a:solidFill>
                <a:latin typeface="source-code-pro"/>
              </a:rPr>
              <a:t>view_timeline</a:t>
            </a:r>
            <a:r>
              <a:rPr lang="en-US" sz="1600" dirty="0">
                <a:solidFill>
                  <a:srgbClr val="DD4A68"/>
                </a:solidFill>
                <a:latin typeface="source-code-pro"/>
              </a:rPr>
              <a:t>”,</a:t>
            </a:r>
          </a:p>
          <a:p>
            <a:r>
              <a:rPr lang="en-US" sz="1600" dirty="0">
                <a:solidFill>
                  <a:srgbClr val="DD4A68"/>
                </a:solidFill>
                <a:latin typeface="source-code-pro"/>
              </a:rPr>
              <a:t>	usage: </a:t>
            </a:r>
            <a:r>
              <a:rPr lang="en-US" sz="1600" dirty="0" err="1">
                <a:solidFill>
                  <a:srgbClr val="DD4A68"/>
                </a:solidFill>
                <a:latin typeface="source-code-pro"/>
              </a:rPr>
              <a:t>number_of_times_used_in_period</a:t>
            </a:r>
            <a:r>
              <a:rPr lang="en-US" sz="1600" dirty="0">
                <a:solidFill>
                  <a:srgbClr val="DD4A68"/>
                </a:solidFill>
                <a:latin typeface="source-code-pro"/>
              </a:rPr>
              <a:t>) }</a:t>
            </a:r>
            <a:endParaRPr lang="en-US" sz="1600" dirty="0"/>
          </a:p>
        </p:txBody>
      </p:sp>
      <p:pic>
        <p:nvPicPr>
          <p:cNvPr id="6" name="Picture 5" descr="A screenshot of a social media post&#10;&#10;Description generated with very high confidence">
            <a:extLst>
              <a:ext uri="{FF2B5EF4-FFF2-40B4-BE49-F238E27FC236}">
                <a16:creationId xmlns:a16="http://schemas.microsoft.com/office/drawing/2014/main" id="{96B57C84-60CE-44FE-B116-FD63B8843E9F}"/>
              </a:ext>
            </a:extLst>
          </p:cNvPr>
          <p:cNvPicPr>
            <a:picLocks noChangeAspect="1"/>
          </p:cNvPicPr>
          <p:nvPr/>
        </p:nvPicPr>
        <p:blipFill>
          <a:blip r:embed="rId2"/>
          <a:stretch>
            <a:fillRect/>
          </a:stretch>
        </p:blipFill>
        <p:spPr>
          <a:xfrm>
            <a:off x="171450" y="1679027"/>
            <a:ext cx="5448300" cy="3324225"/>
          </a:xfrm>
          <a:prstGeom prst="rect">
            <a:avLst/>
          </a:prstGeom>
        </p:spPr>
      </p:pic>
    </p:spTree>
    <p:extLst>
      <p:ext uri="{BB962C8B-B14F-4D97-AF65-F5344CB8AC3E}">
        <p14:creationId xmlns:p14="http://schemas.microsoft.com/office/powerpoint/2010/main" val="3797290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5257-E2FA-44B3-8E82-0A89DB93AD92}"/>
              </a:ext>
            </a:extLst>
          </p:cNvPr>
          <p:cNvSpPr>
            <a:spLocks noGrp="1"/>
          </p:cNvSpPr>
          <p:nvPr>
            <p:ph type="title"/>
          </p:nvPr>
        </p:nvSpPr>
        <p:spPr/>
        <p:txBody>
          <a:bodyPr/>
          <a:lstStyle/>
          <a:p>
            <a:r>
              <a:rPr lang="en-US" dirty="0"/>
              <a:t>REST API</a:t>
            </a:r>
          </a:p>
        </p:txBody>
      </p:sp>
      <p:sp>
        <p:nvSpPr>
          <p:cNvPr id="3" name="Content Placeholder 2">
            <a:extLst>
              <a:ext uri="{FF2B5EF4-FFF2-40B4-BE49-F238E27FC236}">
                <a16:creationId xmlns:a16="http://schemas.microsoft.com/office/drawing/2014/main" id="{27DBC893-1102-4495-8C63-543D5D759A3B}"/>
              </a:ext>
            </a:extLst>
          </p:cNvPr>
          <p:cNvSpPr>
            <a:spLocks noGrp="1"/>
          </p:cNvSpPr>
          <p:nvPr>
            <p:ph idx="1"/>
          </p:nvPr>
        </p:nvSpPr>
        <p:spPr/>
        <p:txBody>
          <a:bodyPr/>
          <a:lstStyle/>
          <a:p>
            <a:r>
              <a:rPr lang="en-US" dirty="0"/>
              <a:t>Simple Node.js application</a:t>
            </a:r>
          </a:p>
          <a:p>
            <a:r>
              <a:rPr lang="en-US" dirty="0"/>
              <a:t>Utilizes Express for routes and REST methods</a:t>
            </a:r>
          </a:p>
          <a:p>
            <a:r>
              <a:rPr lang="en-US" dirty="0"/>
              <a:t>Connects to MySQL database and inserts data</a:t>
            </a:r>
          </a:p>
        </p:txBody>
      </p:sp>
    </p:spTree>
    <p:extLst>
      <p:ext uri="{BB962C8B-B14F-4D97-AF65-F5344CB8AC3E}">
        <p14:creationId xmlns:p14="http://schemas.microsoft.com/office/powerpoint/2010/main" val="1127847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5257-E2FA-44B3-8E82-0A89DB93AD92}"/>
              </a:ext>
            </a:extLst>
          </p:cNvPr>
          <p:cNvSpPr>
            <a:spLocks noGrp="1"/>
          </p:cNvSpPr>
          <p:nvPr>
            <p:ph type="title"/>
          </p:nvPr>
        </p:nvSpPr>
        <p:spPr/>
        <p:txBody>
          <a:bodyPr/>
          <a:lstStyle/>
          <a:p>
            <a:r>
              <a:rPr lang="en-US" dirty="0"/>
              <a:t>Grafana </a:t>
            </a:r>
          </a:p>
        </p:txBody>
      </p:sp>
      <p:sp>
        <p:nvSpPr>
          <p:cNvPr id="3" name="Content Placeholder 2">
            <a:extLst>
              <a:ext uri="{FF2B5EF4-FFF2-40B4-BE49-F238E27FC236}">
                <a16:creationId xmlns:a16="http://schemas.microsoft.com/office/drawing/2014/main" id="{27DBC893-1102-4495-8C63-543D5D759A3B}"/>
              </a:ext>
            </a:extLst>
          </p:cNvPr>
          <p:cNvSpPr>
            <a:spLocks noGrp="1"/>
          </p:cNvSpPr>
          <p:nvPr>
            <p:ph idx="1"/>
          </p:nvPr>
        </p:nvSpPr>
        <p:spPr/>
        <p:txBody>
          <a:bodyPr/>
          <a:lstStyle/>
          <a:p>
            <a:r>
              <a:rPr lang="en-US" dirty="0"/>
              <a:t>Provides time-series dashboard</a:t>
            </a:r>
          </a:p>
          <a:p>
            <a:r>
              <a:rPr lang="en-US" dirty="0"/>
              <a:t>Flexible and accepts multiple data sources</a:t>
            </a:r>
          </a:p>
          <a:p>
            <a:pPr lvl="1"/>
            <a:r>
              <a:rPr lang="en-US" dirty="0"/>
              <a:t>Only used one in our research</a:t>
            </a:r>
          </a:p>
          <a:p>
            <a:r>
              <a:rPr lang="en-US" dirty="0"/>
              <a:t>Easily differentiate between functions in UI</a:t>
            </a:r>
          </a:p>
          <a:p>
            <a:r>
              <a:rPr lang="en-US" dirty="0"/>
              <a:t>Set time period</a:t>
            </a:r>
          </a:p>
        </p:txBody>
      </p:sp>
    </p:spTree>
    <p:extLst>
      <p:ext uri="{BB962C8B-B14F-4D97-AF65-F5344CB8AC3E}">
        <p14:creationId xmlns:p14="http://schemas.microsoft.com/office/powerpoint/2010/main" val="4032782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5257-E2FA-44B3-8E82-0A89DB93AD92}"/>
              </a:ext>
            </a:extLst>
          </p:cNvPr>
          <p:cNvSpPr>
            <a:spLocks noGrp="1"/>
          </p:cNvSpPr>
          <p:nvPr>
            <p:ph type="title"/>
          </p:nvPr>
        </p:nvSpPr>
        <p:spPr/>
        <p:txBody>
          <a:bodyPr/>
          <a:lstStyle/>
          <a:p>
            <a:r>
              <a:rPr lang="en-US" dirty="0"/>
              <a:t>Simulated case study </a:t>
            </a:r>
          </a:p>
        </p:txBody>
      </p:sp>
      <p:sp>
        <p:nvSpPr>
          <p:cNvPr id="3" name="Content Placeholder 2">
            <a:extLst>
              <a:ext uri="{FF2B5EF4-FFF2-40B4-BE49-F238E27FC236}">
                <a16:creationId xmlns:a16="http://schemas.microsoft.com/office/drawing/2014/main" id="{27DBC893-1102-4495-8C63-543D5D759A3B}"/>
              </a:ext>
            </a:extLst>
          </p:cNvPr>
          <p:cNvSpPr>
            <a:spLocks noGrp="1"/>
          </p:cNvSpPr>
          <p:nvPr>
            <p:ph idx="1"/>
          </p:nvPr>
        </p:nvSpPr>
        <p:spPr/>
        <p:txBody>
          <a:bodyPr/>
          <a:lstStyle/>
          <a:p>
            <a:r>
              <a:rPr lang="en-US" dirty="0"/>
              <a:t>Does this method work the way we think it will?</a:t>
            </a:r>
          </a:p>
          <a:p>
            <a:r>
              <a:rPr lang="en-US" dirty="0"/>
              <a:t>Simulated Application</a:t>
            </a:r>
          </a:p>
          <a:p>
            <a:pPr lvl="1"/>
            <a:r>
              <a:rPr lang="en-US" dirty="0"/>
              <a:t>2 types of functions creator and consumer</a:t>
            </a:r>
          </a:p>
          <a:p>
            <a:pPr lvl="1"/>
            <a:r>
              <a:rPr lang="en-US" dirty="0"/>
              <a:t>4 Functions</a:t>
            </a:r>
          </a:p>
          <a:p>
            <a:pPr lvl="2"/>
            <a:r>
              <a:rPr lang="en-US" dirty="0"/>
              <a:t>View-timeline</a:t>
            </a:r>
          </a:p>
          <a:p>
            <a:pPr lvl="2"/>
            <a:r>
              <a:rPr lang="en-US" dirty="0"/>
              <a:t>View-friends-timeline</a:t>
            </a:r>
          </a:p>
          <a:p>
            <a:pPr lvl="2"/>
            <a:r>
              <a:rPr lang="en-US" dirty="0"/>
              <a:t>Add-post</a:t>
            </a:r>
          </a:p>
          <a:p>
            <a:pPr lvl="2"/>
            <a:r>
              <a:rPr lang="en-US" dirty="0"/>
              <a:t>Add-video</a:t>
            </a:r>
          </a:p>
          <a:p>
            <a:pPr lvl="1"/>
            <a:r>
              <a:rPr lang="en-US" dirty="0"/>
              <a:t>Weighted creator and consumer functions</a:t>
            </a:r>
          </a:p>
          <a:p>
            <a:pPr lvl="1"/>
            <a:r>
              <a:rPr lang="en-US" dirty="0"/>
              <a:t>100% of all content created on Twitter is created by 3% of users</a:t>
            </a:r>
          </a:p>
          <a:p>
            <a:pPr lvl="1"/>
            <a:r>
              <a:rPr lang="en-US" dirty="0"/>
              <a:t>Introduced popular new feature into simulation</a:t>
            </a:r>
          </a:p>
          <a:p>
            <a:pPr lvl="1"/>
            <a:endParaRPr lang="en-US" dirty="0"/>
          </a:p>
        </p:txBody>
      </p:sp>
      <p:pic>
        <p:nvPicPr>
          <p:cNvPr id="5" name="Picture 4" descr="A screenshot of a cell phone&#10;&#10;Description generated with very high confidence">
            <a:extLst>
              <a:ext uri="{FF2B5EF4-FFF2-40B4-BE49-F238E27FC236}">
                <a16:creationId xmlns:a16="http://schemas.microsoft.com/office/drawing/2014/main" id="{DF3563D4-5F76-495E-BD55-097C313161BB}"/>
              </a:ext>
            </a:extLst>
          </p:cNvPr>
          <p:cNvPicPr>
            <a:picLocks noChangeAspect="1"/>
          </p:cNvPicPr>
          <p:nvPr/>
        </p:nvPicPr>
        <p:blipFill>
          <a:blip r:embed="rId3"/>
          <a:stretch>
            <a:fillRect/>
          </a:stretch>
        </p:blipFill>
        <p:spPr>
          <a:xfrm>
            <a:off x="6968554" y="2780341"/>
            <a:ext cx="5139256" cy="2020259"/>
          </a:xfrm>
          <a:prstGeom prst="rect">
            <a:avLst/>
          </a:prstGeom>
        </p:spPr>
      </p:pic>
    </p:spTree>
    <p:extLst>
      <p:ext uri="{BB962C8B-B14F-4D97-AF65-F5344CB8AC3E}">
        <p14:creationId xmlns:p14="http://schemas.microsoft.com/office/powerpoint/2010/main" val="4283601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95A48-8A56-43A2-8C13-CF4F08B25FE4}"/>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23C752EF-3E72-492E-8840-EF8599DBE8C9}"/>
              </a:ext>
            </a:extLst>
          </p:cNvPr>
          <p:cNvSpPr>
            <a:spLocks noGrp="1"/>
          </p:cNvSpPr>
          <p:nvPr>
            <p:ph idx="1"/>
          </p:nvPr>
        </p:nvSpPr>
        <p:spPr>
          <a:xfrm>
            <a:off x="685800" y="2194560"/>
            <a:ext cx="10820400" cy="4024125"/>
          </a:xfrm>
        </p:spPr>
        <p:txBody>
          <a:bodyPr/>
          <a:lstStyle/>
          <a:p>
            <a:r>
              <a:rPr lang="en-US" dirty="0"/>
              <a:t>Would it be worth while to create an application which collects metrics for mobile hybrid applications?</a:t>
            </a:r>
            <a:br>
              <a:rPr lang="en-US" dirty="0"/>
            </a:br>
            <a:endParaRPr lang="en-US" dirty="0"/>
          </a:p>
          <a:p>
            <a:pPr lvl="1"/>
            <a:r>
              <a:rPr lang="en-US" dirty="0"/>
              <a:t>83.2% of developers surveyed want to know how users use their application</a:t>
            </a:r>
          </a:p>
          <a:p>
            <a:pPr lvl="1"/>
            <a:r>
              <a:rPr lang="en-US" dirty="0"/>
              <a:t>88% of developers want to maximize time when maintain existing applications</a:t>
            </a:r>
          </a:p>
          <a:p>
            <a:pPr lvl="1"/>
            <a:r>
              <a:rPr lang="en-US" dirty="0"/>
              <a:t>79.4% would prioritize work based on user behavior metrics. </a:t>
            </a:r>
          </a:p>
          <a:p>
            <a:pPr lvl="1"/>
            <a:endParaRPr lang="en-US" dirty="0"/>
          </a:p>
          <a:p>
            <a:r>
              <a:rPr lang="en-US" dirty="0"/>
              <a:t>Yes, it would be worthwhile to find a method to collect these metrics.</a:t>
            </a:r>
          </a:p>
        </p:txBody>
      </p:sp>
    </p:spTree>
    <p:extLst>
      <p:ext uri="{BB962C8B-B14F-4D97-AF65-F5344CB8AC3E}">
        <p14:creationId xmlns:p14="http://schemas.microsoft.com/office/powerpoint/2010/main" val="2296116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95A48-8A56-43A2-8C13-CF4F08B25FE4}"/>
              </a:ext>
            </a:extLst>
          </p:cNvPr>
          <p:cNvSpPr>
            <a:spLocks noGrp="1"/>
          </p:cNvSpPr>
          <p:nvPr>
            <p:ph type="title"/>
          </p:nvPr>
        </p:nvSpPr>
        <p:spPr/>
        <p:txBody>
          <a:bodyPr/>
          <a:lstStyle/>
          <a:p>
            <a:r>
              <a:rPr lang="en-US" dirty="0"/>
              <a:t>Evaluation (Continued)</a:t>
            </a:r>
          </a:p>
        </p:txBody>
      </p:sp>
      <p:sp>
        <p:nvSpPr>
          <p:cNvPr id="3" name="Content Placeholder 2">
            <a:extLst>
              <a:ext uri="{FF2B5EF4-FFF2-40B4-BE49-F238E27FC236}">
                <a16:creationId xmlns:a16="http://schemas.microsoft.com/office/drawing/2014/main" id="{23C752EF-3E72-492E-8840-EF8599DBE8C9}"/>
              </a:ext>
            </a:extLst>
          </p:cNvPr>
          <p:cNvSpPr>
            <a:spLocks noGrp="1"/>
          </p:cNvSpPr>
          <p:nvPr>
            <p:ph idx="1"/>
          </p:nvPr>
        </p:nvSpPr>
        <p:spPr>
          <a:xfrm>
            <a:off x="685800" y="2194560"/>
            <a:ext cx="10820400" cy="4024125"/>
          </a:xfrm>
        </p:spPr>
        <p:txBody>
          <a:bodyPr/>
          <a:lstStyle/>
          <a:p>
            <a:r>
              <a:rPr lang="en-US" dirty="0"/>
              <a:t>Are we able to identify user behaviors?</a:t>
            </a:r>
          </a:p>
          <a:p>
            <a:r>
              <a:rPr lang="en-US" dirty="0"/>
              <a:t>During our simulation we included a popular new feature: add-video</a:t>
            </a:r>
          </a:p>
          <a:p>
            <a:endParaRPr lang="en-US" dirty="0"/>
          </a:p>
          <a:p>
            <a:endParaRPr lang="en-US" dirty="0"/>
          </a:p>
          <a:p>
            <a:endParaRPr lang="en-US" dirty="0"/>
          </a:p>
        </p:txBody>
      </p:sp>
      <p:pic>
        <p:nvPicPr>
          <p:cNvPr id="5" name="Picture 4" descr="A close up of a map&#10;&#10;Description generated with very high confidence">
            <a:extLst>
              <a:ext uri="{FF2B5EF4-FFF2-40B4-BE49-F238E27FC236}">
                <a16:creationId xmlns:a16="http://schemas.microsoft.com/office/drawing/2014/main" id="{54C858A8-A5DC-4207-95B9-6F6C31E594F7}"/>
              </a:ext>
            </a:extLst>
          </p:cNvPr>
          <p:cNvPicPr>
            <a:picLocks noChangeAspect="1"/>
          </p:cNvPicPr>
          <p:nvPr/>
        </p:nvPicPr>
        <p:blipFill>
          <a:blip r:embed="rId2"/>
          <a:stretch>
            <a:fillRect/>
          </a:stretch>
        </p:blipFill>
        <p:spPr>
          <a:xfrm>
            <a:off x="0" y="3303942"/>
            <a:ext cx="12191999" cy="3554058"/>
          </a:xfrm>
          <a:prstGeom prst="rect">
            <a:avLst/>
          </a:prstGeom>
        </p:spPr>
      </p:pic>
    </p:spTree>
    <p:extLst>
      <p:ext uri="{BB962C8B-B14F-4D97-AF65-F5344CB8AC3E}">
        <p14:creationId xmlns:p14="http://schemas.microsoft.com/office/powerpoint/2010/main" val="3132248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95A48-8A56-43A2-8C13-CF4F08B25FE4}"/>
              </a:ext>
            </a:extLst>
          </p:cNvPr>
          <p:cNvSpPr>
            <a:spLocks noGrp="1"/>
          </p:cNvSpPr>
          <p:nvPr>
            <p:ph type="title"/>
          </p:nvPr>
        </p:nvSpPr>
        <p:spPr/>
        <p:txBody>
          <a:bodyPr/>
          <a:lstStyle/>
          <a:p>
            <a:r>
              <a:rPr lang="en-US" dirty="0"/>
              <a:t>Evaluation (Continued)</a:t>
            </a:r>
          </a:p>
        </p:txBody>
      </p:sp>
      <p:sp>
        <p:nvSpPr>
          <p:cNvPr id="3" name="Content Placeholder 2">
            <a:extLst>
              <a:ext uri="{FF2B5EF4-FFF2-40B4-BE49-F238E27FC236}">
                <a16:creationId xmlns:a16="http://schemas.microsoft.com/office/drawing/2014/main" id="{23C752EF-3E72-492E-8840-EF8599DBE8C9}"/>
              </a:ext>
            </a:extLst>
          </p:cNvPr>
          <p:cNvSpPr>
            <a:spLocks noGrp="1"/>
          </p:cNvSpPr>
          <p:nvPr>
            <p:ph idx="1"/>
          </p:nvPr>
        </p:nvSpPr>
        <p:spPr>
          <a:xfrm>
            <a:off x="685800" y="2194560"/>
            <a:ext cx="10820400" cy="4024125"/>
          </a:xfrm>
        </p:spPr>
        <p:txBody>
          <a:bodyPr/>
          <a:lstStyle/>
          <a:p>
            <a:r>
              <a:rPr lang="en-US" dirty="0"/>
              <a:t>Are we able to identify the frequency of function usage?</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descr="A close up of a map&#10;&#10;Description generated with high confidence">
            <a:extLst>
              <a:ext uri="{FF2B5EF4-FFF2-40B4-BE49-F238E27FC236}">
                <a16:creationId xmlns:a16="http://schemas.microsoft.com/office/drawing/2014/main" id="{47FB94D8-A383-45FD-AFE7-800F307470B4}"/>
              </a:ext>
            </a:extLst>
          </p:cNvPr>
          <p:cNvPicPr>
            <a:picLocks noChangeAspect="1"/>
          </p:cNvPicPr>
          <p:nvPr/>
        </p:nvPicPr>
        <p:blipFill>
          <a:blip r:embed="rId2"/>
          <a:stretch>
            <a:fillRect/>
          </a:stretch>
        </p:blipFill>
        <p:spPr>
          <a:xfrm>
            <a:off x="3281098" y="2974131"/>
            <a:ext cx="5905431" cy="3244554"/>
          </a:xfrm>
          <a:prstGeom prst="rect">
            <a:avLst/>
          </a:prstGeom>
        </p:spPr>
      </p:pic>
    </p:spTree>
    <p:extLst>
      <p:ext uri="{BB962C8B-B14F-4D97-AF65-F5344CB8AC3E}">
        <p14:creationId xmlns:p14="http://schemas.microsoft.com/office/powerpoint/2010/main" val="124841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CE5A-D43D-46E5-95FB-67B2E515A07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B3DE7FC-B403-43A0-AA4B-27A54818F513}"/>
              </a:ext>
            </a:extLst>
          </p:cNvPr>
          <p:cNvSpPr>
            <a:spLocks noGrp="1"/>
          </p:cNvSpPr>
          <p:nvPr>
            <p:ph idx="1"/>
          </p:nvPr>
        </p:nvSpPr>
        <p:spPr/>
        <p:txBody>
          <a:bodyPr/>
          <a:lstStyle/>
          <a:p>
            <a:r>
              <a:rPr lang="en-US" dirty="0"/>
              <a:t>Answered evaluation questions</a:t>
            </a:r>
          </a:p>
          <a:p>
            <a:r>
              <a:rPr lang="en-US" dirty="0"/>
              <a:t>Provided REST API web service</a:t>
            </a:r>
          </a:p>
          <a:p>
            <a:r>
              <a:rPr lang="en-US" dirty="0"/>
              <a:t>Novel node.js middleware</a:t>
            </a:r>
          </a:p>
          <a:p>
            <a:r>
              <a:rPr lang="en-US" dirty="0"/>
              <a:t>Developer Survey</a:t>
            </a:r>
          </a:p>
        </p:txBody>
      </p:sp>
    </p:spTree>
    <p:extLst>
      <p:ext uri="{BB962C8B-B14F-4D97-AF65-F5344CB8AC3E}">
        <p14:creationId xmlns:p14="http://schemas.microsoft.com/office/powerpoint/2010/main" val="569564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CE5A-D43D-46E5-95FB-67B2E515A07B}"/>
              </a:ext>
            </a:extLst>
          </p:cNvPr>
          <p:cNvSpPr>
            <a:spLocks noGrp="1"/>
          </p:cNvSpPr>
          <p:nvPr>
            <p:ph type="title"/>
          </p:nvPr>
        </p:nvSpPr>
        <p:spPr/>
        <p:txBody>
          <a:bodyPr/>
          <a:lstStyle/>
          <a:p>
            <a:r>
              <a:rPr lang="en-US" dirty="0"/>
              <a:t>What I learned</a:t>
            </a:r>
          </a:p>
        </p:txBody>
      </p:sp>
      <p:sp>
        <p:nvSpPr>
          <p:cNvPr id="3" name="Content Placeholder 2">
            <a:extLst>
              <a:ext uri="{FF2B5EF4-FFF2-40B4-BE49-F238E27FC236}">
                <a16:creationId xmlns:a16="http://schemas.microsoft.com/office/drawing/2014/main" id="{0B3DE7FC-B403-43A0-AA4B-27A54818F513}"/>
              </a:ext>
            </a:extLst>
          </p:cNvPr>
          <p:cNvSpPr>
            <a:spLocks noGrp="1"/>
          </p:cNvSpPr>
          <p:nvPr>
            <p:ph idx="1"/>
          </p:nvPr>
        </p:nvSpPr>
        <p:spPr/>
        <p:txBody>
          <a:bodyPr/>
          <a:lstStyle/>
          <a:p>
            <a:r>
              <a:rPr lang="en-US" dirty="0"/>
              <a:t>Telling a story in a research paper is challenging</a:t>
            </a:r>
          </a:p>
          <a:p>
            <a:r>
              <a:rPr lang="en-US" dirty="0"/>
              <a:t>Latex is powerful</a:t>
            </a:r>
          </a:p>
          <a:p>
            <a:r>
              <a:rPr lang="en-US" dirty="0"/>
              <a:t>Time-series analysis can show interesting metrics</a:t>
            </a:r>
          </a:p>
          <a:p>
            <a:r>
              <a:rPr lang="en-US" dirty="0"/>
              <a:t>Docker makes setup time almost nothing</a:t>
            </a:r>
          </a:p>
          <a:p>
            <a:r>
              <a:rPr lang="en-US" dirty="0"/>
              <a:t>Node.js is my favorite language</a:t>
            </a:r>
          </a:p>
          <a:p>
            <a:r>
              <a:rPr lang="en-US" dirty="0"/>
              <a:t>Modeling using Python is fun – my assumptions are probably wrong</a:t>
            </a:r>
          </a:p>
        </p:txBody>
      </p:sp>
    </p:spTree>
    <p:extLst>
      <p:ext uri="{BB962C8B-B14F-4D97-AF65-F5344CB8AC3E}">
        <p14:creationId xmlns:p14="http://schemas.microsoft.com/office/powerpoint/2010/main" val="4121125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E9D3-CA10-49A8-A957-9742D4BE5B7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ED56700-7E8D-48D7-809B-8E6F397F0F5A}"/>
              </a:ext>
            </a:extLst>
          </p:cNvPr>
          <p:cNvSpPr>
            <a:spLocks noGrp="1"/>
          </p:cNvSpPr>
          <p:nvPr>
            <p:ph idx="1"/>
          </p:nvPr>
        </p:nvSpPr>
        <p:spPr>
          <a:xfrm>
            <a:off x="818712" y="2313730"/>
            <a:ext cx="10554574" cy="3636511"/>
          </a:xfrm>
        </p:spPr>
        <p:txBody>
          <a:bodyPr>
            <a:normAutofit fontScale="92500"/>
          </a:bodyPr>
          <a:lstStyle/>
          <a:p>
            <a:r>
              <a:rPr lang="en-US" dirty="0"/>
              <a:t>Developers have finite resources</a:t>
            </a:r>
          </a:p>
          <a:p>
            <a:r>
              <a:rPr lang="en-US" dirty="0"/>
              <a:t>How can we help a developer maximize her ROI when testing?</a:t>
            </a:r>
          </a:p>
          <a:p>
            <a:r>
              <a:rPr lang="en-US" dirty="0"/>
              <a:t>Target widely used functionality within the application</a:t>
            </a:r>
          </a:p>
          <a:p>
            <a:r>
              <a:rPr lang="en-US" dirty="0"/>
              <a:t>User interaction can tell us a lot about the most used portions of an application</a:t>
            </a:r>
          </a:p>
          <a:p>
            <a:r>
              <a:rPr lang="en-US" dirty="0"/>
              <a:t>How can we track user interaction?</a:t>
            </a:r>
          </a:p>
          <a:p>
            <a:r>
              <a:rPr lang="en-US" dirty="0"/>
              <a:t>Based on user interaction, how can we determine  functionality within the application that is popular?</a:t>
            </a:r>
            <a:br>
              <a:rPr lang="en-US" dirty="0"/>
            </a:br>
            <a:endParaRPr lang="en-US" dirty="0"/>
          </a:p>
          <a:p>
            <a:pPr>
              <a:buFont typeface="Wingdings" panose="05000000000000000000" pitchFamily="2" charset="2"/>
              <a:buChar char="v"/>
            </a:pPr>
            <a:r>
              <a:rPr lang="en-US" dirty="0"/>
              <a:t>We provide a novel approach to gather user behavior insights and provide actionable analytics for developers</a:t>
            </a:r>
          </a:p>
          <a:p>
            <a:endParaRPr lang="en-US" dirty="0"/>
          </a:p>
          <a:p>
            <a:endParaRPr lang="en-US" dirty="0"/>
          </a:p>
        </p:txBody>
      </p:sp>
    </p:spTree>
    <p:extLst>
      <p:ext uri="{BB962C8B-B14F-4D97-AF65-F5344CB8AC3E}">
        <p14:creationId xmlns:p14="http://schemas.microsoft.com/office/powerpoint/2010/main" val="2980195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62C3-4521-4CFD-99AE-42AECF0A6FD6}"/>
              </a:ext>
            </a:extLst>
          </p:cNvPr>
          <p:cNvSpPr>
            <a:spLocks noGrp="1"/>
          </p:cNvSpPr>
          <p:nvPr>
            <p:ph type="title"/>
          </p:nvPr>
        </p:nvSpPr>
        <p:spPr>
          <a:xfrm>
            <a:off x="1471353" y="952335"/>
            <a:ext cx="7257603" cy="3308380"/>
          </a:xfrm>
        </p:spPr>
        <p:txBody>
          <a:bodyPr vert="horz" lIns="91440" tIns="45720" rIns="91440" bIns="45720" rtlCol="0" anchor="b">
            <a:normAutofit/>
          </a:bodyPr>
          <a:lstStyle/>
          <a:p>
            <a:r>
              <a:rPr lang="en-US" sz="6700" dirty="0"/>
              <a:t>Questions?</a:t>
            </a:r>
          </a:p>
        </p:txBody>
      </p:sp>
    </p:spTree>
    <p:extLst>
      <p:ext uri="{BB962C8B-B14F-4D97-AF65-F5344CB8AC3E}">
        <p14:creationId xmlns:p14="http://schemas.microsoft.com/office/powerpoint/2010/main" val="3401367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C877B-6134-4909-825A-B3312E0E5002}"/>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C1E8F2D2-8D88-4381-A47B-3449E96EF079}"/>
              </a:ext>
            </a:extLst>
          </p:cNvPr>
          <p:cNvSpPr>
            <a:spLocks noGrp="1"/>
          </p:cNvSpPr>
          <p:nvPr>
            <p:ph idx="1"/>
          </p:nvPr>
        </p:nvSpPr>
        <p:spPr/>
        <p:txBody>
          <a:bodyPr/>
          <a:lstStyle/>
          <a:p>
            <a:r>
              <a:rPr lang="en-US" dirty="0"/>
              <a:t>Wu et all crowd-source user interaction metrics from UI</a:t>
            </a:r>
          </a:p>
          <a:p>
            <a:r>
              <a:rPr lang="en-US" dirty="0"/>
              <a:t>Ferreira et all have a tool called AWARE which captures context events on mobile applications which are pushed to the cloud</a:t>
            </a:r>
          </a:p>
          <a:p>
            <a:r>
              <a:rPr lang="en-US" dirty="0"/>
              <a:t>Not many academia papers on user behavior / user interaction tracking using instrumentation</a:t>
            </a:r>
          </a:p>
          <a:p>
            <a:r>
              <a:rPr lang="en-US" dirty="0"/>
              <a:t>Google Analytics &amp; New Relic provide analytical insights for developers using web applications</a:t>
            </a:r>
          </a:p>
          <a:p>
            <a:pPr marL="0" indent="0">
              <a:buNone/>
            </a:pPr>
            <a:endParaRPr lang="en-US" dirty="0"/>
          </a:p>
        </p:txBody>
      </p:sp>
    </p:spTree>
    <p:extLst>
      <p:ext uri="{BB962C8B-B14F-4D97-AF65-F5344CB8AC3E}">
        <p14:creationId xmlns:p14="http://schemas.microsoft.com/office/powerpoint/2010/main" val="3546440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2CBE-A670-481D-B357-E462D38A0E2E}"/>
              </a:ext>
            </a:extLst>
          </p:cNvPr>
          <p:cNvSpPr>
            <a:spLocks noGrp="1"/>
          </p:cNvSpPr>
          <p:nvPr>
            <p:ph type="title"/>
          </p:nvPr>
        </p:nvSpPr>
        <p:spPr/>
        <p:txBody>
          <a:bodyPr/>
          <a:lstStyle/>
          <a:p>
            <a:r>
              <a:rPr lang="en-US" dirty="0"/>
              <a:t>Evaluation Criteria</a:t>
            </a:r>
          </a:p>
        </p:txBody>
      </p:sp>
      <p:sp>
        <p:nvSpPr>
          <p:cNvPr id="3" name="Content Placeholder 2">
            <a:extLst>
              <a:ext uri="{FF2B5EF4-FFF2-40B4-BE49-F238E27FC236}">
                <a16:creationId xmlns:a16="http://schemas.microsoft.com/office/drawing/2014/main" id="{54CF3BA3-1E37-4D2C-80DE-F4EB2EAA887E}"/>
              </a:ext>
            </a:extLst>
          </p:cNvPr>
          <p:cNvSpPr>
            <a:spLocks noGrp="1"/>
          </p:cNvSpPr>
          <p:nvPr>
            <p:ph idx="1"/>
          </p:nvPr>
        </p:nvSpPr>
        <p:spPr/>
        <p:txBody>
          <a:bodyPr>
            <a:normAutofit/>
          </a:bodyPr>
          <a:lstStyle/>
          <a:p>
            <a:r>
              <a:rPr lang="en-US" dirty="0"/>
              <a:t>Would it be worth while to create an application which collects metrics for mobile hybrid applications?</a:t>
            </a:r>
          </a:p>
          <a:p>
            <a:r>
              <a:rPr lang="en-US" dirty="0"/>
              <a:t>Are we able to identify user behaviors?</a:t>
            </a:r>
          </a:p>
          <a:p>
            <a:r>
              <a:rPr lang="en-US" dirty="0"/>
              <a:t>Are we able to identify frequency of function usage?</a:t>
            </a:r>
          </a:p>
          <a:p>
            <a:endParaRPr lang="en-US" dirty="0"/>
          </a:p>
          <a:p>
            <a:endParaRPr lang="en-US" dirty="0"/>
          </a:p>
          <a:p>
            <a:endParaRPr lang="en-US" dirty="0"/>
          </a:p>
        </p:txBody>
      </p:sp>
    </p:spTree>
    <p:extLst>
      <p:ext uri="{BB962C8B-B14F-4D97-AF65-F5344CB8AC3E}">
        <p14:creationId xmlns:p14="http://schemas.microsoft.com/office/powerpoint/2010/main" val="10706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E9D3-CA10-49A8-A957-9742D4BE5B74}"/>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7ED56700-7E8D-48D7-809B-8E6F397F0F5A}"/>
              </a:ext>
            </a:extLst>
          </p:cNvPr>
          <p:cNvSpPr>
            <a:spLocks noGrp="1"/>
          </p:cNvSpPr>
          <p:nvPr>
            <p:ph idx="1"/>
          </p:nvPr>
        </p:nvSpPr>
        <p:spPr>
          <a:xfrm>
            <a:off x="685800" y="2194560"/>
            <a:ext cx="10820400" cy="4024125"/>
          </a:xfrm>
        </p:spPr>
        <p:txBody>
          <a:bodyPr/>
          <a:lstStyle/>
          <a:p>
            <a:r>
              <a:rPr lang="en-US" dirty="0"/>
              <a:t>A novel Node framework module which collects user interaction metrics</a:t>
            </a:r>
          </a:p>
          <a:p>
            <a:r>
              <a:rPr lang="en-US" dirty="0"/>
              <a:t>A system which collects (via REST API) and displays data in time series format</a:t>
            </a:r>
          </a:p>
          <a:p>
            <a:r>
              <a:rPr lang="en-US" dirty="0"/>
              <a:t>A developer survey study</a:t>
            </a:r>
          </a:p>
          <a:p>
            <a:r>
              <a:rPr lang="en-US" dirty="0"/>
              <a:t>Discussion of insights that could be gathered using our tool and approach</a:t>
            </a:r>
          </a:p>
          <a:p>
            <a:endParaRPr lang="en-US" dirty="0"/>
          </a:p>
        </p:txBody>
      </p:sp>
    </p:spTree>
    <p:extLst>
      <p:ext uri="{BB962C8B-B14F-4D97-AF65-F5344CB8AC3E}">
        <p14:creationId xmlns:p14="http://schemas.microsoft.com/office/powerpoint/2010/main" val="3032323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6C47-026C-4ADB-8BC3-8D0FC8A11959}"/>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4E98FB3E-FE3F-4151-B80D-BF2D9FC52588}"/>
              </a:ext>
            </a:extLst>
          </p:cNvPr>
          <p:cNvSpPr>
            <a:spLocks noGrp="1"/>
          </p:cNvSpPr>
          <p:nvPr>
            <p:ph idx="1"/>
          </p:nvPr>
        </p:nvSpPr>
        <p:spPr>
          <a:xfrm>
            <a:off x="1103312" y="1992760"/>
            <a:ext cx="8946541" cy="4195481"/>
          </a:xfrm>
        </p:spPr>
        <p:txBody>
          <a:bodyPr/>
          <a:lstStyle/>
          <a:p>
            <a:r>
              <a:rPr lang="en-US" dirty="0"/>
              <a:t>“JavaScript is the most commonly used programming language on earth.” [1]</a:t>
            </a:r>
          </a:p>
          <a:p>
            <a:r>
              <a:rPr lang="en-US" dirty="0"/>
              <a:t>Hybrid App</a:t>
            </a:r>
          </a:p>
          <a:p>
            <a:pPr lvl="1"/>
            <a:r>
              <a:rPr lang="en-US" dirty="0" err="1"/>
              <a:t>PhoneGap</a:t>
            </a:r>
            <a:r>
              <a:rPr lang="en-US" dirty="0"/>
              <a:t> (Adobe)</a:t>
            </a:r>
          </a:p>
          <a:p>
            <a:pPr lvl="1"/>
            <a:r>
              <a:rPr lang="en-US" dirty="0"/>
              <a:t>React Native (Facebook)</a:t>
            </a:r>
          </a:p>
          <a:p>
            <a:pPr lvl="1"/>
            <a:r>
              <a:rPr lang="en-US" dirty="0"/>
              <a:t>Apache Cordova</a:t>
            </a:r>
          </a:p>
          <a:p>
            <a:pPr lvl="1"/>
            <a:r>
              <a:rPr lang="en-US" dirty="0"/>
              <a:t>Facebook, Tesla, Instagram, Airbnb, Walmart, &amp; Skype to name a few</a:t>
            </a:r>
          </a:p>
          <a:p>
            <a:r>
              <a:rPr lang="en-US" dirty="0"/>
              <a:t>Users want stability – Achieve stability through testing and knowing what to test [2]</a:t>
            </a:r>
          </a:p>
          <a:p>
            <a:pPr marL="0" indent="0">
              <a:buNone/>
            </a:pPr>
            <a:endParaRPr lang="en-US" dirty="0"/>
          </a:p>
        </p:txBody>
      </p:sp>
      <p:sp>
        <p:nvSpPr>
          <p:cNvPr id="4" name="Rectangle 3">
            <a:extLst>
              <a:ext uri="{FF2B5EF4-FFF2-40B4-BE49-F238E27FC236}">
                <a16:creationId xmlns:a16="http://schemas.microsoft.com/office/drawing/2014/main" id="{22CF4698-88F6-449F-92C9-15446291028C}"/>
              </a:ext>
            </a:extLst>
          </p:cNvPr>
          <p:cNvSpPr/>
          <p:nvPr/>
        </p:nvSpPr>
        <p:spPr>
          <a:xfrm>
            <a:off x="1103312" y="6295135"/>
            <a:ext cx="3894015" cy="461665"/>
          </a:xfrm>
          <a:prstGeom prst="rect">
            <a:avLst/>
          </a:prstGeom>
        </p:spPr>
        <p:txBody>
          <a:bodyPr wrap="none">
            <a:spAutoFit/>
          </a:bodyPr>
          <a:lstStyle/>
          <a:p>
            <a:r>
              <a:rPr lang="en-US" sz="1200" dirty="0"/>
              <a:t>[1] </a:t>
            </a:r>
            <a:r>
              <a:rPr lang="en-US" sz="1200" dirty="0">
                <a:hlinkClick r:id="rId2"/>
              </a:rPr>
              <a:t>https://insights.stackoverflow.com/survey/2016</a:t>
            </a:r>
            <a:endParaRPr lang="en-US" sz="1200" dirty="0"/>
          </a:p>
          <a:p>
            <a:r>
              <a:rPr lang="en-US" sz="1200" dirty="0"/>
              <a:t>[2] </a:t>
            </a:r>
            <a:r>
              <a:rPr lang="en-US" sz="1200" dirty="0">
                <a:hlinkClick r:id="rId3"/>
              </a:rPr>
              <a:t>http://opensourcesurvey.org/2017/</a:t>
            </a:r>
            <a:r>
              <a:rPr lang="en-US" sz="1200" dirty="0"/>
              <a:t> </a:t>
            </a:r>
          </a:p>
        </p:txBody>
      </p:sp>
    </p:spTree>
    <p:extLst>
      <p:ext uri="{BB962C8B-B14F-4D97-AF65-F5344CB8AC3E}">
        <p14:creationId xmlns:p14="http://schemas.microsoft.com/office/powerpoint/2010/main" val="1103600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D848-130C-4817-91C9-DD76F320E6B4}"/>
              </a:ext>
            </a:extLst>
          </p:cNvPr>
          <p:cNvSpPr>
            <a:spLocks noGrp="1"/>
          </p:cNvSpPr>
          <p:nvPr>
            <p:ph type="title"/>
          </p:nvPr>
        </p:nvSpPr>
        <p:spPr/>
        <p:txBody>
          <a:bodyPr/>
          <a:lstStyle/>
          <a:p>
            <a:r>
              <a:rPr lang="en-US" dirty="0"/>
              <a:t>Developer Survey</a:t>
            </a:r>
          </a:p>
        </p:txBody>
      </p:sp>
      <p:sp>
        <p:nvSpPr>
          <p:cNvPr id="3" name="Content Placeholder 2">
            <a:extLst>
              <a:ext uri="{FF2B5EF4-FFF2-40B4-BE49-F238E27FC236}">
                <a16:creationId xmlns:a16="http://schemas.microsoft.com/office/drawing/2014/main" id="{0D559557-6DDC-4F8A-A550-35EF7596056D}"/>
              </a:ext>
            </a:extLst>
          </p:cNvPr>
          <p:cNvSpPr>
            <a:spLocks noGrp="1"/>
          </p:cNvSpPr>
          <p:nvPr>
            <p:ph idx="1"/>
          </p:nvPr>
        </p:nvSpPr>
        <p:spPr/>
        <p:txBody>
          <a:bodyPr>
            <a:normAutofit/>
          </a:bodyPr>
          <a:lstStyle/>
          <a:p>
            <a:r>
              <a:rPr lang="en-US" dirty="0"/>
              <a:t>Would it be helpful to understand how users use an application?</a:t>
            </a:r>
          </a:p>
          <a:p>
            <a:r>
              <a:rPr lang="en-US" dirty="0"/>
              <a:t>Would it be helpful to see what features and functions are popular?</a:t>
            </a:r>
          </a:p>
          <a:p>
            <a:r>
              <a:rPr lang="en-US" dirty="0"/>
              <a:t>Are developers concerned with privacy?</a:t>
            </a:r>
          </a:p>
          <a:p>
            <a:r>
              <a:rPr lang="en-US" dirty="0"/>
              <a:t>We think so. But do others?</a:t>
            </a:r>
          </a:p>
          <a:p>
            <a:r>
              <a:rPr lang="en-US" dirty="0"/>
              <a:t>Surveyed 34 developers with 20 questions</a:t>
            </a:r>
          </a:p>
        </p:txBody>
      </p:sp>
    </p:spTree>
    <p:extLst>
      <p:ext uri="{BB962C8B-B14F-4D97-AF65-F5344CB8AC3E}">
        <p14:creationId xmlns:p14="http://schemas.microsoft.com/office/powerpoint/2010/main" val="332303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D848-130C-4817-91C9-DD76F320E6B4}"/>
              </a:ext>
            </a:extLst>
          </p:cNvPr>
          <p:cNvSpPr>
            <a:spLocks noGrp="1"/>
          </p:cNvSpPr>
          <p:nvPr>
            <p:ph type="title"/>
          </p:nvPr>
        </p:nvSpPr>
        <p:spPr/>
        <p:txBody>
          <a:bodyPr/>
          <a:lstStyle/>
          <a:p>
            <a:r>
              <a:rPr lang="en-US" dirty="0"/>
              <a:t>Developer Survey</a:t>
            </a:r>
          </a:p>
        </p:txBody>
      </p:sp>
      <p:sp>
        <p:nvSpPr>
          <p:cNvPr id="3" name="Content Placeholder 2">
            <a:extLst>
              <a:ext uri="{FF2B5EF4-FFF2-40B4-BE49-F238E27FC236}">
                <a16:creationId xmlns:a16="http://schemas.microsoft.com/office/drawing/2014/main" id="{0D559557-6DDC-4F8A-A550-35EF7596056D}"/>
              </a:ext>
            </a:extLst>
          </p:cNvPr>
          <p:cNvSpPr>
            <a:spLocks noGrp="1"/>
          </p:cNvSpPr>
          <p:nvPr>
            <p:ph idx="1"/>
          </p:nvPr>
        </p:nvSpPr>
        <p:spPr/>
        <p:txBody>
          <a:bodyPr>
            <a:normAutofit/>
          </a:bodyPr>
          <a:lstStyle/>
          <a:p>
            <a:r>
              <a:rPr lang="en-US" dirty="0"/>
              <a:t>Would it be helpful to understand how users use an application?</a:t>
            </a:r>
          </a:p>
          <a:p>
            <a:r>
              <a:rPr lang="en-US" dirty="0"/>
              <a:t>Would it be helpful to see what features and functions are popular?</a:t>
            </a:r>
          </a:p>
          <a:p>
            <a:r>
              <a:rPr lang="en-US" dirty="0"/>
              <a:t>Are developers concerned with privacy?</a:t>
            </a:r>
          </a:p>
          <a:p>
            <a:r>
              <a:rPr lang="en-US" dirty="0"/>
              <a:t>We think so. But do others?</a:t>
            </a:r>
          </a:p>
          <a:p>
            <a:r>
              <a:rPr lang="en-US" dirty="0"/>
              <a:t>Surveyed 34 developers with 20 questions</a:t>
            </a:r>
          </a:p>
        </p:txBody>
      </p:sp>
    </p:spTree>
    <p:extLst>
      <p:ext uri="{BB962C8B-B14F-4D97-AF65-F5344CB8AC3E}">
        <p14:creationId xmlns:p14="http://schemas.microsoft.com/office/powerpoint/2010/main" val="6712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6BBC-47C4-4D10-AEE8-86D635C4284D}"/>
              </a:ext>
            </a:extLst>
          </p:cNvPr>
          <p:cNvSpPr>
            <a:spLocks noGrp="1"/>
          </p:cNvSpPr>
          <p:nvPr>
            <p:ph type="title"/>
          </p:nvPr>
        </p:nvSpPr>
        <p:spPr/>
        <p:txBody>
          <a:bodyPr/>
          <a:lstStyle/>
          <a:p>
            <a:r>
              <a:rPr lang="en-US" dirty="0"/>
              <a:t>Survey Findings</a:t>
            </a:r>
          </a:p>
        </p:txBody>
      </p:sp>
      <p:sp>
        <p:nvSpPr>
          <p:cNvPr id="3" name="Content Placeholder 2">
            <a:extLst>
              <a:ext uri="{FF2B5EF4-FFF2-40B4-BE49-F238E27FC236}">
                <a16:creationId xmlns:a16="http://schemas.microsoft.com/office/drawing/2014/main" id="{B2DAFC2A-59BB-4E26-B98F-370DC7DA6F03}"/>
              </a:ext>
            </a:extLst>
          </p:cNvPr>
          <p:cNvSpPr>
            <a:spLocks noGrp="1"/>
          </p:cNvSpPr>
          <p:nvPr>
            <p:ph idx="1"/>
          </p:nvPr>
        </p:nvSpPr>
        <p:spPr/>
        <p:txBody>
          <a:bodyPr>
            <a:normAutofit fontScale="92500" lnSpcReduction="10000"/>
          </a:bodyPr>
          <a:lstStyle/>
          <a:p>
            <a:r>
              <a:rPr lang="en-US" dirty="0"/>
              <a:t>What did we find?</a:t>
            </a:r>
            <a:br>
              <a:rPr lang="en-US" dirty="0"/>
            </a:br>
            <a:endParaRPr lang="en-US" dirty="0"/>
          </a:p>
          <a:p>
            <a:pPr lvl="1"/>
            <a:r>
              <a:rPr lang="en-US" dirty="0"/>
              <a:t>61.8% of developers think user metric collection is important </a:t>
            </a:r>
            <a:br>
              <a:rPr lang="en-US" dirty="0"/>
            </a:br>
            <a:endParaRPr lang="en-US" dirty="0"/>
          </a:p>
          <a:p>
            <a:pPr lvl="1"/>
            <a:r>
              <a:rPr lang="en-US" dirty="0"/>
              <a:t>76.5% believe it is important to know how often features of an application are used</a:t>
            </a:r>
            <a:br>
              <a:rPr lang="en-US" dirty="0"/>
            </a:br>
            <a:endParaRPr lang="en-US" dirty="0"/>
          </a:p>
          <a:p>
            <a:pPr lvl="1"/>
            <a:r>
              <a:rPr lang="en-US" dirty="0"/>
              <a:t>88% of developers want to maximize time when maintaining existing applications </a:t>
            </a:r>
            <a:br>
              <a:rPr lang="en-US" dirty="0"/>
            </a:br>
            <a:endParaRPr lang="en-US" dirty="0"/>
          </a:p>
          <a:p>
            <a:pPr lvl="1"/>
            <a:r>
              <a:rPr lang="en-US" dirty="0"/>
              <a:t>83.2% want to know how users use an application</a:t>
            </a:r>
            <a:br>
              <a:rPr lang="en-US" dirty="0"/>
            </a:br>
            <a:endParaRPr lang="en-US" dirty="0"/>
          </a:p>
          <a:p>
            <a:pPr lvl="1"/>
            <a:r>
              <a:rPr lang="en-US" dirty="0"/>
              <a:t>79.4% would prioritize work based on user behavior. </a:t>
            </a:r>
            <a:br>
              <a:rPr lang="en-US" dirty="0"/>
            </a:br>
            <a:endParaRPr lang="en-US" dirty="0"/>
          </a:p>
          <a:p>
            <a:pPr lvl="1"/>
            <a:r>
              <a:rPr lang="en-US" dirty="0"/>
              <a:t>85.3% of developers are not concerned about user privacy while collecting usage metrics</a:t>
            </a:r>
          </a:p>
          <a:p>
            <a:endParaRPr lang="en-US" dirty="0"/>
          </a:p>
        </p:txBody>
      </p:sp>
    </p:spTree>
    <p:extLst>
      <p:ext uri="{BB962C8B-B14F-4D97-AF65-F5344CB8AC3E}">
        <p14:creationId xmlns:p14="http://schemas.microsoft.com/office/powerpoint/2010/main" val="221212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4528-FDD6-4DA1-8FA5-3B2AB1CB891B}"/>
              </a:ext>
            </a:extLst>
          </p:cNvPr>
          <p:cNvSpPr>
            <a:spLocks noGrp="1"/>
          </p:cNvSpPr>
          <p:nvPr>
            <p:ph type="title"/>
          </p:nvPr>
        </p:nvSpPr>
        <p:spPr/>
        <p:txBody>
          <a:bodyPr/>
          <a:lstStyle/>
          <a:p>
            <a:r>
              <a:rPr lang="en-US" dirty="0"/>
              <a:t>The Application</a:t>
            </a:r>
          </a:p>
        </p:txBody>
      </p:sp>
      <p:sp>
        <p:nvSpPr>
          <p:cNvPr id="3" name="Content Placeholder 2">
            <a:extLst>
              <a:ext uri="{FF2B5EF4-FFF2-40B4-BE49-F238E27FC236}">
                <a16:creationId xmlns:a16="http://schemas.microsoft.com/office/drawing/2014/main" id="{1D663424-1248-4603-BB49-3D87D48E9A4D}"/>
              </a:ext>
            </a:extLst>
          </p:cNvPr>
          <p:cNvSpPr>
            <a:spLocks noGrp="1"/>
          </p:cNvSpPr>
          <p:nvPr>
            <p:ph idx="1"/>
          </p:nvPr>
        </p:nvSpPr>
        <p:spPr/>
        <p:txBody>
          <a:bodyPr>
            <a:normAutofit/>
          </a:bodyPr>
          <a:lstStyle/>
          <a:p>
            <a:r>
              <a:rPr lang="en-US" dirty="0"/>
              <a:t>Novel middleware node module</a:t>
            </a:r>
          </a:p>
          <a:p>
            <a:r>
              <a:rPr lang="en-US" dirty="0"/>
              <a:t>NodeJS application with RESTful API</a:t>
            </a:r>
          </a:p>
          <a:p>
            <a:pPr lvl="1"/>
            <a:r>
              <a:rPr lang="en-US" dirty="0"/>
              <a:t>MySQL</a:t>
            </a:r>
          </a:p>
          <a:p>
            <a:pPr lvl="2"/>
            <a:r>
              <a:rPr lang="en-US" dirty="0"/>
              <a:t>User management</a:t>
            </a:r>
          </a:p>
          <a:p>
            <a:pPr lvl="2"/>
            <a:r>
              <a:rPr lang="en-US" dirty="0"/>
              <a:t>API token management</a:t>
            </a:r>
          </a:p>
          <a:p>
            <a:pPr lvl="2"/>
            <a:r>
              <a:rPr lang="en-US" dirty="0"/>
              <a:t>Metric storage</a:t>
            </a:r>
          </a:p>
          <a:p>
            <a:pPr lvl="1"/>
            <a:r>
              <a:rPr lang="en-US" dirty="0"/>
              <a:t>Grafana Front-end</a:t>
            </a:r>
          </a:p>
          <a:p>
            <a:r>
              <a:rPr lang="en-US" dirty="0"/>
              <a:t>Simulate user input for fictitious application</a:t>
            </a:r>
          </a:p>
        </p:txBody>
      </p:sp>
    </p:spTree>
    <p:extLst>
      <p:ext uri="{BB962C8B-B14F-4D97-AF65-F5344CB8AC3E}">
        <p14:creationId xmlns:p14="http://schemas.microsoft.com/office/powerpoint/2010/main" val="83977871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975</TotalTime>
  <Words>806</Words>
  <Application>Microsoft Office PowerPoint</Application>
  <PresentationFormat>Widescreen</PresentationFormat>
  <Paragraphs>140</Paragraphs>
  <Slides>21</Slides>
  <Notes>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source-code-pro</vt:lpstr>
      <vt:lpstr>Wingdings</vt:lpstr>
      <vt:lpstr>Vapor Trail</vt:lpstr>
      <vt:lpstr>User Interaction Metrics for Hybrid Mobile Applications</vt:lpstr>
      <vt:lpstr>Introduction</vt:lpstr>
      <vt:lpstr>Evaluation Criteria</vt:lpstr>
      <vt:lpstr>Contributions</vt:lpstr>
      <vt:lpstr>Background Information</vt:lpstr>
      <vt:lpstr>Developer Survey</vt:lpstr>
      <vt:lpstr>Developer Survey</vt:lpstr>
      <vt:lpstr>Survey Findings</vt:lpstr>
      <vt:lpstr>The Application</vt:lpstr>
      <vt:lpstr>Middleware How it works</vt:lpstr>
      <vt:lpstr>Middleware Example</vt:lpstr>
      <vt:lpstr>REST API</vt:lpstr>
      <vt:lpstr>Grafana </vt:lpstr>
      <vt:lpstr>Simulated case study </vt:lpstr>
      <vt:lpstr>Evaluation</vt:lpstr>
      <vt:lpstr>Evaluation (Continued)</vt:lpstr>
      <vt:lpstr>Evaluation (Continued)</vt:lpstr>
      <vt:lpstr>Conclusion</vt:lpstr>
      <vt:lpstr>What I learned</vt:lpstr>
      <vt:lpstr>Questions?</vt:lpstr>
      <vt:lpstr>Related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ATMAT: Analytics for Targeted Mobile Application Testing</dc:title>
  <dc:creator>Thomas Hastings</dc:creator>
  <cp:lastModifiedBy>Thomas Hastings</cp:lastModifiedBy>
  <cp:revision>45</cp:revision>
  <dcterms:created xsi:type="dcterms:W3CDTF">2017-10-18T17:44:15Z</dcterms:created>
  <dcterms:modified xsi:type="dcterms:W3CDTF">2018-05-10T02:40:41Z</dcterms:modified>
</cp:coreProperties>
</file>