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notesMasterIdLst>
    <p:notesMasterId r:id="rId22"/>
  </p:notesMasterIdLst>
  <p:sldIdLst>
    <p:sldId id="256" r:id="rId2"/>
    <p:sldId id="257" r:id="rId3"/>
    <p:sldId id="260" r:id="rId4"/>
    <p:sldId id="258" r:id="rId5"/>
    <p:sldId id="259" r:id="rId6"/>
    <p:sldId id="275" r:id="rId7"/>
    <p:sldId id="280" r:id="rId8"/>
    <p:sldId id="276" r:id="rId9"/>
    <p:sldId id="262" r:id="rId10"/>
    <p:sldId id="271" r:id="rId11"/>
    <p:sldId id="261" r:id="rId12"/>
    <p:sldId id="272" r:id="rId13"/>
    <p:sldId id="273" r:id="rId14"/>
    <p:sldId id="274" r:id="rId15"/>
    <p:sldId id="277" r:id="rId16"/>
    <p:sldId id="278" r:id="rId17"/>
    <p:sldId id="279" r:id="rId18"/>
    <p:sldId id="270"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75" autoAdjust="0"/>
  </p:normalViewPr>
  <p:slideViewPr>
    <p:cSldViewPr snapToGrid="0">
      <p:cViewPr varScale="1">
        <p:scale>
          <a:sx n="108" d="100"/>
          <a:sy n="108" d="100"/>
        </p:scale>
        <p:origin x="14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87454-2AA4-499D-8255-115FD7D5041D}"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798E2-F8AF-4707-AEA8-B37F17A0DB56}" type="slidenum">
              <a:rPr lang="en-US" smtClean="0"/>
              <a:t>‹#›</a:t>
            </a:fld>
            <a:endParaRPr lang="en-US"/>
          </a:p>
        </p:txBody>
      </p:sp>
    </p:spTree>
    <p:extLst>
      <p:ext uri="{BB962C8B-B14F-4D97-AF65-F5344CB8AC3E}">
        <p14:creationId xmlns:p14="http://schemas.microsoft.com/office/powerpoint/2010/main" val="284099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user behavior and interactions in mobile applications is critical for developers to understand where to spend limited resources when adding, updating, and testing features but current tools do not do a good job of providing actionable insights</a:t>
            </a:r>
          </a:p>
          <a:p>
            <a:endParaRPr lang="en-US" dirty="0"/>
          </a:p>
          <a:p>
            <a:r>
              <a:rPr lang="en-US" dirty="0"/>
              <a:t>A typical developer spends more than half of his time on necessary tasks unrelated to writing code</a:t>
            </a:r>
            <a:r>
              <a:rPr lang="en-US" sz="1000" dirty="0"/>
              <a:t>[1]</a:t>
            </a:r>
            <a:r>
              <a:rPr lang="en-US" dirty="0"/>
              <a:t>. User behavior insights can provide value to the developer when its time to code and implement new features</a:t>
            </a:r>
          </a:p>
          <a:p>
            <a:endParaRPr lang="en-US" dirty="0"/>
          </a:p>
          <a:p>
            <a:r>
              <a:rPr lang="en-US" dirty="0"/>
              <a:t>Google Analytics and New Relic provide user insights but they fall short when it comes to identifying user interactions and behaviors as it pertains to individual features of mobile applications</a:t>
            </a:r>
          </a:p>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2</a:t>
            </a:fld>
            <a:endParaRPr lang="en-US"/>
          </a:p>
        </p:txBody>
      </p:sp>
    </p:spTree>
    <p:extLst>
      <p:ext uri="{BB962C8B-B14F-4D97-AF65-F5344CB8AC3E}">
        <p14:creationId xmlns:p14="http://schemas.microsoft.com/office/powerpoint/2010/main" val="335648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3</a:t>
            </a:fld>
            <a:endParaRPr lang="en-US"/>
          </a:p>
        </p:txBody>
      </p:sp>
    </p:spTree>
    <p:extLst>
      <p:ext uri="{BB962C8B-B14F-4D97-AF65-F5344CB8AC3E}">
        <p14:creationId xmlns:p14="http://schemas.microsoft.com/office/powerpoint/2010/main" val="22675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6</a:t>
            </a:fld>
            <a:endParaRPr lang="en-US"/>
          </a:p>
        </p:txBody>
      </p:sp>
    </p:spTree>
    <p:extLst>
      <p:ext uri="{BB962C8B-B14F-4D97-AF65-F5344CB8AC3E}">
        <p14:creationId xmlns:p14="http://schemas.microsoft.com/office/powerpoint/2010/main" val="6731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7</a:t>
            </a:fld>
            <a:endParaRPr lang="en-US"/>
          </a:p>
        </p:txBody>
      </p:sp>
    </p:spTree>
    <p:extLst>
      <p:ext uri="{BB962C8B-B14F-4D97-AF65-F5344CB8AC3E}">
        <p14:creationId xmlns:p14="http://schemas.microsoft.com/office/powerpoint/2010/main" val="303509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9</a:t>
            </a:fld>
            <a:endParaRPr lang="en-US"/>
          </a:p>
        </p:txBody>
      </p:sp>
    </p:spTree>
    <p:extLst>
      <p:ext uri="{BB962C8B-B14F-4D97-AF65-F5344CB8AC3E}">
        <p14:creationId xmlns:p14="http://schemas.microsoft.com/office/powerpoint/2010/main" val="40317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13</a:t>
            </a:fld>
            <a:endParaRPr lang="en-US"/>
          </a:p>
        </p:txBody>
      </p:sp>
    </p:spTree>
    <p:extLst>
      <p:ext uri="{BB962C8B-B14F-4D97-AF65-F5344CB8AC3E}">
        <p14:creationId xmlns:p14="http://schemas.microsoft.com/office/powerpoint/2010/main" val="222380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14</a:t>
            </a:fld>
            <a:endParaRPr lang="en-US"/>
          </a:p>
        </p:txBody>
      </p:sp>
    </p:spTree>
    <p:extLst>
      <p:ext uri="{BB962C8B-B14F-4D97-AF65-F5344CB8AC3E}">
        <p14:creationId xmlns:p14="http://schemas.microsoft.com/office/powerpoint/2010/main" val="1546385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AD347D-5ACD-4C99-B74B-A9C85AD731AF}" type="datetimeFigureOut">
              <a:rPr lang="en-US" smtClean="0"/>
              <a:t>5/9/2018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271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96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75390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3069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549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55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8696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513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202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980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616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719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328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927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996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706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653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23551800"/>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ensourcesurvey.org/2017/" TargetMode="External"/><Relationship Id="rId2" Type="http://schemas.openxmlformats.org/officeDocument/2006/relationships/hyperlink" Target="https://insights.stackoverflow.com/survey/20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634E-459F-4E5C-86CF-F943838248C8}"/>
              </a:ext>
            </a:extLst>
          </p:cNvPr>
          <p:cNvSpPr>
            <a:spLocks noGrp="1"/>
          </p:cNvSpPr>
          <p:nvPr>
            <p:ph type="ctrTitle"/>
          </p:nvPr>
        </p:nvSpPr>
        <p:spPr/>
        <p:txBody>
          <a:bodyPr>
            <a:normAutofit fontScale="90000"/>
          </a:bodyPr>
          <a:lstStyle/>
          <a:p>
            <a:r>
              <a:rPr lang="en-US" dirty="0"/>
              <a:t>User Interaction Metrics for Hybrid Mobile Applications</a:t>
            </a:r>
          </a:p>
        </p:txBody>
      </p:sp>
      <p:sp>
        <p:nvSpPr>
          <p:cNvPr id="3" name="Subtitle 2">
            <a:extLst>
              <a:ext uri="{FF2B5EF4-FFF2-40B4-BE49-F238E27FC236}">
                <a16:creationId xmlns:a16="http://schemas.microsoft.com/office/drawing/2014/main" id="{75EB7726-F420-415E-BA88-67D2D371FBF6}"/>
              </a:ext>
            </a:extLst>
          </p:cNvPr>
          <p:cNvSpPr>
            <a:spLocks noGrp="1"/>
          </p:cNvSpPr>
          <p:nvPr>
            <p:ph type="subTitle" idx="1"/>
          </p:nvPr>
        </p:nvSpPr>
        <p:spPr/>
        <p:txBody>
          <a:bodyPr>
            <a:normAutofit fontScale="92500" lnSpcReduction="10000"/>
          </a:bodyPr>
          <a:lstStyle/>
          <a:p>
            <a:r>
              <a:rPr lang="en-US" dirty="0"/>
              <a:t>Tom Hastings</a:t>
            </a:r>
          </a:p>
          <a:p>
            <a:r>
              <a:rPr lang="en-US" dirty="0"/>
              <a:t>Masters Project</a:t>
            </a:r>
          </a:p>
        </p:txBody>
      </p:sp>
    </p:spTree>
    <p:extLst>
      <p:ext uri="{BB962C8B-B14F-4D97-AF65-F5344CB8AC3E}">
        <p14:creationId xmlns:p14="http://schemas.microsoft.com/office/powerpoint/2010/main" val="120479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5AF7-F2B8-48D2-8CE2-7457D963EDB7}"/>
              </a:ext>
            </a:extLst>
          </p:cNvPr>
          <p:cNvSpPr>
            <a:spLocks noGrp="1"/>
          </p:cNvSpPr>
          <p:nvPr>
            <p:ph type="title"/>
          </p:nvPr>
        </p:nvSpPr>
        <p:spPr/>
        <p:txBody>
          <a:bodyPr/>
          <a:lstStyle/>
          <a:p>
            <a:r>
              <a:rPr lang="en-US" dirty="0"/>
              <a:t>Middleware How it works</a:t>
            </a:r>
          </a:p>
        </p:txBody>
      </p:sp>
      <p:sp>
        <p:nvSpPr>
          <p:cNvPr id="3" name="Content Placeholder 2">
            <a:extLst>
              <a:ext uri="{FF2B5EF4-FFF2-40B4-BE49-F238E27FC236}">
                <a16:creationId xmlns:a16="http://schemas.microsoft.com/office/drawing/2014/main" id="{DB90DF90-8601-4215-BFF3-5AFDAEE882A7}"/>
              </a:ext>
            </a:extLst>
          </p:cNvPr>
          <p:cNvSpPr>
            <a:spLocks noGrp="1"/>
          </p:cNvSpPr>
          <p:nvPr>
            <p:ph idx="1"/>
          </p:nvPr>
        </p:nvSpPr>
        <p:spPr/>
        <p:txBody>
          <a:bodyPr/>
          <a:lstStyle/>
          <a:p>
            <a:r>
              <a:rPr lang="en-US" dirty="0"/>
              <a:t>Collects metrics for a period of time (default is 5 minutes)</a:t>
            </a:r>
          </a:p>
          <a:p>
            <a:r>
              <a:rPr lang="en-US" dirty="0"/>
              <a:t>@ end of period data is pushed to metrics API endpoint</a:t>
            </a:r>
          </a:p>
          <a:p>
            <a:r>
              <a:rPr lang="en-US" dirty="0"/>
              <a:t>Middleware clears metrics and starts fresh</a:t>
            </a:r>
          </a:p>
        </p:txBody>
      </p:sp>
    </p:spTree>
    <p:extLst>
      <p:ext uri="{BB962C8B-B14F-4D97-AF65-F5344CB8AC3E}">
        <p14:creationId xmlns:p14="http://schemas.microsoft.com/office/powerpoint/2010/main" val="249987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B50C-D5A7-40FA-9ADB-926526145A6D}"/>
              </a:ext>
            </a:extLst>
          </p:cNvPr>
          <p:cNvSpPr>
            <a:spLocks noGrp="1"/>
          </p:cNvSpPr>
          <p:nvPr>
            <p:ph type="title"/>
          </p:nvPr>
        </p:nvSpPr>
        <p:spPr/>
        <p:txBody>
          <a:bodyPr/>
          <a:lstStyle/>
          <a:p>
            <a:r>
              <a:rPr lang="en-US" dirty="0"/>
              <a:t>Middleware Example</a:t>
            </a:r>
          </a:p>
        </p:txBody>
      </p:sp>
      <p:sp>
        <p:nvSpPr>
          <p:cNvPr id="5" name="Rectangle 4">
            <a:extLst>
              <a:ext uri="{FF2B5EF4-FFF2-40B4-BE49-F238E27FC236}">
                <a16:creationId xmlns:a16="http://schemas.microsoft.com/office/drawing/2014/main" id="{4400F64B-1498-488A-915A-4BBE0FA71994}"/>
              </a:ext>
            </a:extLst>
          </p:cNvPr>
          <p:cNvSpPr/>
          <p:nvPr/>
        </p:nvSpPr>
        <p:spPr>
          <a:xfrm>
            <a:off x="6412190" y="1679027"/>
            <a:ext cx="5397714" cy="830997"/>
          </a:xfrm>
          <a:prstGeom prst="rect">
            <a:avLst/>
          </a:prstGeom>
          <a:solidFill>
            <a:schemeClr val="tx1"/>
          </a:solidFill>
        </p:spPr>
        <p:txBody>
          <a:bodyPr wrap="square">
            <a:spAutoFit/>
          </a:bodyPr>
          <a:lstStyle/>
          <a:p>
            <a:r>
              <a:rPr lang="en-US" sz="1600" dirty="0" err="1">
                <a:solidFill>
                  <a:srgbClr val="DD4A68"/>
                </a:solidFill>
                <a:latin typeface="source-code-pro"/>
              </a:rPr>
              <a:t>View_timeline</a:t>
            </a:r>
            <a:r>
              <a:rPr lang="en-US" sz="1600" dirty="0">
                <a:solidFill>
                  <a:srgbClr val="DD4A68"/>
                </a:solidFill>
                <a:latin typeface="source-code-pro"/>
              </a:rPr>
              <a:t>() -&gt; API: { </a:t>
            </a:r>
          </a:p>
          <a:p>
            <a:r>
              <a:rPr lang="en-US" sz="1600" dirty="0">
                <a:solidFill>
                  <a:srgbClr val="DD4A68"/>
                </a:solidFill>
                <a:latin typeface="source-code-pro"/>
              </a:rPr>
              <a:t>	</a:t>
            </a:r>
            <a:r>
              <a:rPr lang="en-US" sz="1600" dirty="0" err="1">
                <a:solidFill>
                  <a:srgbClr val="DD4A68"/>
                </a:solidFill>
                <a:latin typeface="source-code-pro"/>
              </a:rPr>
              <a:t>FunctionName</a:t>
            </a:r>
            <a:r>
              <a:rPr lang="en-US" sz="1600" dirty="0">
                <a:solidFill>
                  <a:srgbClr val="DD4A68"/>
                </a:solidFill>
                <a:latin typeface="source-code-pro"/>
              </a:rPr>
              <a:t>: “</a:t>
            </a:r>
            <a:r>
              <a:rPr lang="en-US" sz="1600" dirty="0" err="1">
                <a:solidFill>
                  <a:srgbClr val="DD4A68"/>
                </a:solidFill>
                <a:latin typeface="source-code-pro"/>
              </a:rPr>
              <a:t>view_timeline</a:t>
            </a:r>
            <a:r>
              <a:rPr lang="en-US" sz="1600" dirty="0">
                <a:solidFill>
                  <a:srgbClr val="DD4A68"/>
                </a:solidFill>
                <a:latin typeface="source-code-pro"/>
              </a:rPr>
              <a:t>”,</a:t>
            </a:r>
          </a:p>
          <a:p>
            <a:r>
              <a:rPr lang="en-US" sz="1600" dirty="0">
                <a:solidFill>
                  <a:srgbClr val="DD4A68"/>
                </a:solidFill>
                <a:latin typeface="source-code-pro"/>
              </a:rPr>
              <a:t>	usage: </a:t>
            </a:r>
            <a:r>
              <a:rPr lang="en-US" sz="1600" dirty="0" err="1">
                <a:solidFill>
                  <a:srgbClr val="DD4A68"/>
                </a:solidFill>
                <a:latin typeface="source-code-pro"/>
              </a:rPr>
              <a:t>number_of_times_used_in_period</a:t>
            </a:r>
            <a:r>
              <a:rPr lang="en-US" sz="1600" dirty="0">
                <a:solidFill>
                  <a:srgbClr val="DD4A68"/>
                </a:solidFill>
                <a:latin typeface="source-code-pro"/>
              </a:rPr>
              <a:t>) }</a:t>
            </a:r>
            <a:endParaRPr lang="en-US" sz="1600" dirty="0"/>
          </a:p>
        </p:txBody>
      </p:sp>
      <p:pic>
        <p:nvPicPr>
          <p:cNvPr id="6" name="Picture 5" descr="A screenshot of a social media post&#10;&#10;Description generated with very high confidence">
            <a:extLst>
              <a:ext uri="{FF2B5EF4-FFF2-40B4-BE49-F238E27FC236}">
                <a16:creationId xmlns:a16="http://schemas.microsoft.com/office/drawing/2014/main" id="{96B57C84-60CE-44FE-B116-FD63B8843E9F}"/>
              </a:ext>
            </a:extLst>
          </p:cNvPr>
          <p:cNvPicPr>
            <a:picLocks noChangeAspect="1"/>
          </p:cNvPicPr>
          <p:nvPr/>
        </p:nvPicPr>
        <p:blipFill>
          <a:blip r:embed="rId2"/>
          <a:stretch>
            <a:fillRect/>
          </a:stretch>
        </p:blipFill>
        <p:spPr>
          <a:xfrm>
            <a:off x="171450" y="1679027"/>
            <a:ext cx="5448300" cy="3324225"/>
          </a:xfrm>
          <a:prstGeom prst="rect">
            <a:avLst/>
          </a:prstGeom>
        </p:spPr>
      </p:pic>
    </p:spTree>
    <p:extLst>
      <p:ext uri="{BB962C8B-B14F-4D97-AF65-F5344CB8AC3E}">
        <p14:creationId xmlns:p14="http://schemas.microsoft.com/office/powerpoint/2010/main" val="379729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REST API</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Simple Node.js application</a:t>
            </a:r>
          </a:p>
          <a:p>
            <a:r>
              <a:rPr lang="en-US" dirty="0"/>
              <a:t>Utilizes Express for routes and REST methods</a:t>
            </a:r>
          </a:p>
          <a:p>
            <a:r>
              <a:rPr lang="en-US" dirty="0"/>
              <a:t>Connects to MySQL database and inserts data</a:t>
            </a:r>
          </a:p>
        </p:txBody>
      </p:sp>
    </p:spTree>
    <p:extLst>
      <p:ext uri="{BB962C8B-B14F-4D97-AF65-F5344CB8AC3E}">
        <p14:creationId xmlns:p14="http://schemas.microsoft.com/office/powerpoint/2010/main" val="112784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Grafana </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Provides time-series dashboard</a:t>
            </a:r>
          </a:p>
          <a:p>
            <a:r>
              <a:rPr lang="en-US" dirty="0"/>
              <a:t>Flexible and accepts multiple data sources</a:t>
            </a:r>
          </a:p>
          <a:p>
            <a:pPr lvl="1"/>
            <a:r>
              <a:rPr lang="en-US" dirty="0"/>
              <a:t>Only used one in our research</a:t>
            </a:r>
          </a:p>
          <a:p>
            <a:r>
              <a:rPr lang="en-US" dirty="0"/>
              <a:t>Easily differentiate between functions in UI</a:t>
            </a:r>
          </a:p>
          <a:p>
            <a:r>
              <a:rPr lang="en-US" dirty="0"/>
              <a:t>Set time period</a:t>
            </a:r>
          </a:p>
        </p:txBody>
      </p:sp>
    </p:spTree>
    <p:extLst>
      <p:ext uri="{BB962C8B-B14F-4D97-AF65-F5344CB8AC3E}">
        <p14:creationId xmlns:p14="http://schemas.microsoft.com/office/powerpoint/2010/main" val="403278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Simulated case study </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Does this method work the way we think it will?</a:t>
            </a:r>
          </a:p>
          <a:p>
            <a:r>
              <a:rPr lang="en-US" dirty="0"/>
              <a:t>Simulated Application</a:t>
            </a:r>
          </a:p>
          <a:p>
            <a:pPr lvl="1"/>
            <a:r>
              <a:rPr lang="en-US" dirty="0"/>
              <a:t>2 types of functions creator and consumer</a:t>
            </a:r>
          </a:p>
          <a:p>
            <a:pPr lvl="1"/>
            <a:r>
              <a:rPr lang="en-US" dirty="0"/>
              <a:t>4 Functions</a:t>
            </a:r>
          </a:p>
          <a:p>
            <a:pPr lvl="2"/>
            <a:r>
              <a:rPr lang="en-US" dirty="0"/>
              <a:t>View-timeline</a:t>
            </a:r>
          </a:p>
          <a:p>
            <a:pPr lvl="2"/>
            <a:r>
              <a:rPr lang="en-US" dirty="0"/>
              <a:t>View-friends-timeline</a:t>
            </a:r>
          </a:p>
          <a:p>
            <a:pPr lvl="2"/>
            <a:r>
              <a:rPr lang="en-US" dirty="0"/>
              <a:t>Add-post</a:t>
            </a:r>
          </a:p>
          <a:p>
            <a:pPr lvl="2"/>
            <a:r>
              <a:rPr lang="en-US" dirty="0"/>
              <a:t>Add-video</a:t>
            </a:r>
          </a:p>
          <a:p>
            <a:pPr lvl="1"/>
            <a:r>
              <a:rPr lang="en-US" dirty="0"/>
              <a:t>Weighted creator and consumer functions</a:t>
            </a:r>
          </a:p>
          <a:p>
            <a:pPr lvl="1"/>
            <a:r>
              <a:rPr lang="en-US" dirty="0"/>
              <a:t>100% of all content created on social media  is created by small percentage [1]</a:t>
            </a:r>
          </a:p>
          <a:p>
            <a:pPr lvl="1"/>
            <a:r>
              <a:rPr lang="en-US" dirty="0"/>
              <a:t>Introduced popular new feature into simulation</a:t>
            </a:r>
          </a:p>
          <a:p>
            <a:pPr lvl="1"/>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DF3563D4-5F76-495E-BD55-097C313161BB}"/>
              </a:ext>
            </a:extLst>
          </p:cNvPr>
          <p:cNvPicPr>
            <a:picLocks noChangeAspect="1"/>
          </p:cNvPicPr>
          <p:nvPr/>
        </p:nvPicPr>
        <p:blipFill>
          <a:blip r:embed="rId3"/>
          <a:stretch>
            <a:fillRect/>
          </a:stretch>
        </p:blipFill>
        <p:spPr>
          <a:xfrm>
            <a:off x="6968554" y="2780341"/>
            <a:ext cx="5139256" cy="2020259"/>
          </a:xfrm>
          <a:prstGeom prst="rect">
            <a:avLst/>
          </a:prstGeom>
        </p:spPr>
      </p:pic>
      <p:sp>
        <p:nvSpPr>
          <p:cNvPr id="6" name="TextBox 5">
            <a:extLst>
              <a:ext uri="{FF2B5EF4-FFF2-40B4-BE49-F238E27FC236}">
                <a16:creationId xmlns:a16="http://schemas.microsoft.com/office/drawing/2014/main" id="{FA181EE9-EBDB-41E1-9592-44F62262231D}"/>
              </a:ext>
            </a:extLst>
          </p:cNvPr>
          <p:cNvSpPr txBox="1"/>
          <p:nvPr/>
        </p:nvSpPr>
        <p:spPr>
          <a:xfrm>
            <a:off x="0" y="6532788"/>
            <a:ext cx="6659195" cy="261610"/>
          </a:xfrm>
          <a:prstGeom prst="rect">
            <a:avLst/>
          </a:prstGeom>
          <a:noFill/>
        </p:spPr>
        <p:txBody>
          <a:bodyPr wrap="none" rtlCol="0">
            <a:spAutoFit/>
          </a:bodyPr>
          <a:lstStyle/>
          <a:p>
            <a:r>
              <a:rPr lang="en-US" sz="1100" dirty="0"/>
              <a:t>[1] https://www.theguardian.com/technology/2006/jul/20/guardianweeklytechnologysection2</a:t>
            </a:r>
          </a:p>
        </p:txBody>
      </p:sp>
    </p:spTree>
    <p:extLst>
      <p:ext uri="{BB962C8B-B14F-4D97-AF65-F5344CB8AC3E}">
        <p14:creationId xmlns:p14="http://schemas.microsoft.com/office/powerpoint/2010/main" val="428360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Would it be worth while to create an application which collects metrics for mobile hybrid applications?</a:t>
            </a:r>
            <a:br>
              <a:rPr lang="en-US" dirty="0"/>
            </a:br>
            <a:endParaRPr lang="en-US" dirty="0"/>
          </a:p>
          <a:p>
            <a:pPr lvl="1"/>
            <a:r>
              <a:rPr lang="en-US" dirty="0"/>
              <a:t>83.2% of developers surveyed want to know how users use their application</a:t>
            </a:r>
          </a:p>
          <a:p>
            <a:pPr lvl="1"/>
            <a:r>
              <a:rPr lang="en-US" dirty="0"/>
              <a:t>88% of developers want to maximize time when maintain existing applications</a:t>
            </a:r>
          </a:p>
          <a:p>
            <a:pPr lvl="1"/>
            <a:r>
              <a:rPr lang="en-US" dirty="0"/>
              <a:t>79.4% would prioritize work based on user behavior metrics. </a:t>
            </a:r>
          </a:p>
          <a:p>
            <a:pPr lvl="1"/>
            <a:endParaRPr lang="en-US" dirty="0"/>
          </a:p>
          <a:p>
            <a:r>
              <a:rPr lang="en-US" dirty="0"/>
              <a:t>Yes, it would be worthwhile to find a method to collect these metrics.</a:t>
            </a:r>
          </a:p>
        </p:txBody>
      </p:sp>
    </p:spTree>
    <p:extLst>
      <p:ext uri="{BB962C8B-B14F-4D97-AF65-F5344CB8AC3E}">
        <p14:creationId xmlns:p14="http://schemas.microsoft.com/office/powerpoint/2010/main" val="229611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 (Continued)</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Are we able to identify user behaviors?</a:t>
            </a:r>
          </a:p>
          <a:p>
            <a:r>
              <a:rPr lang="en-US" dirty="0"/>
              <a:t>During our simulation we included a popular new feature: add-video</a:t>
            </a:r>
          </a:p>
          <a:p>
            <a:endParaRPr lang="en-US" dirty="0"/>
          </a:p>
          <a:p>
            <a:endParaRPr lang="en-US" dirty="0"/>
          </a:p>
          <a:p>
            <a:endParaRPr lang="en-US" dirty="0"/>
          </a:p>
        </p:txBody>
      </p:sp>
      <p:pic>
        <p:nvPicPr>
          <p:cNvPr id="5" name="Picture 4" descr="A close up of a map&#10;&#10;Description generated with very high confidence">
            <a:extLst>
              <a:ext uri="{FF2B5EF4-FFF2-40B4-BE49-F238E27FC236}">
                <a16:creationId xmlns:a16="http://schemas.microsoft.com/office/drawing/2014/main" id="{54C858A8-A5DC-4207-95B9-6F6C31E594F7}"/>
              </a:ext>
            </a:extLst>
          </p:cNvPr>
          <p:cNvPicPr>
            <a:picLocks noChangeAspect="1"/>
          </p:cNvPicPr>
          <p:nvPr/>
        </p:nvPicPr>
        <p:blipFill>
          <a:blip r:embed="rId2"/>
          <a:stretch>
            <a:fillRect/>
          </a:stretch>
        </p:blipFill>
        <p:spPr>
          <a:xfrm>
            <a:off x="0" y="3303942"/>
            <a:ext cx="12191999" cy="3554058"/>
          </a:xfrm>
          <a:prstGeom prst="rect">
            <a:avLst/>
          </a:prstGeom>
        </p:spPr>
      </p:pic>
    </p:spTree>
    <p:extLst>
      <p:ext uri="{BB962C8B-B14F-4D97-AF65-F5344CB8AC3E}">
        <p14:creationId xmlns:p14="http://schemas.microsoft.com/office/powerpoint/2010/main" val="313224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 (Continued)</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Are we able to identify the frequency of function usage?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close up of a map&#10;&#10;Description generated with high confidence">
            <a:extLst>
              <a:ext uri="{FF2B5EF4-FFF2-40B4-BE49-F238E27FC236}">
                <a16:creationId xmlns:a16="http://schemas.microsoft.com/office/drawing/2014/main" id="{47FB94D8-A383-45FD-AFE7-800F307470B4}"/>
              </a:ext>
            </a:extLst>
          </p:cNvPr>
          <p:cNvPicPr>
            <a:picLocks noChangeAspect="1"/>
          </p:cNvPicPr>
          <p:nvPr/>
        </p:nvPicPr>
        <p:blipFill>
          <a:blip r:embed="rId2"/>
          <a:stretch>
            <a:fillRect/>
          </a:stretch>
        </p:blipFill>
        <p:spPr>
          <a:xfrm>
            <a:off x="3281098" y="2974131"/>
            <a:ext cx="5905431" cy="3244554"/>
          </a:xfrm>
          <a:prstGeom prst="rect">
            <a:avLst/>
          </a:prstGeom>
        </p:spPr>
      </p:pic>
    </p:spTree>
    <p:extLst>
      <p:ext uri="{BB962C8B-B14F-4D97-AF65-F5344CB8AC3E}">
        <p14:creationId xmlns:p14="http://schemas.microsoft.com/office/powerpoint/2010/main" val="12484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CE5A-D43D-46E5-95FB-67B2E515A07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3DE7FC-B403-43A0-AA4B-27A54818F513}"/>
              </a:ext>
            </a:extLst>
          </p:cNvPr>
          <p:cNvSpPr>
            <a:spLocks noGrp="1"/>
          </p:cNvSpPr>
          <p:nvPr>
            <p:ph idx="1"/>
          </p:nvPr>
        </p:nvSpPr>
        <p:spPr/>
        <p:txBody>
          <a:bodyPr/>
          <a:lstStyle/>
          <a:p>
            <a:r>
              <a:rPr lang="en-US" dirty="0"/>
              <a:t>Provided REST API web service</a:t>
            </a:r>
          </a:p>
          <a:p>
            <a:r>
              <a:rPr lang="en-US" dirty="0"/>
              <a:t>Novel node.js middleware</a:t>
            </a:r>
          </a:p>
          <a:p>
            <a:r>
              <a:rPr lang="en-US" dirty="0"/>
              <a:t>Developer Survey</a:t>
            </a:r>
          </a:p>
        </p:txBody>
      </p:sp>
    </p:spTree>
    <p:extLst>
      <p:ext uri="{BB962C8B-B14F-4D97-AF65-F5344CB8AC3E}">
        <p14:creationId xmlns:p14="http://schemas.microsoft.com/office/powerpoint/2010/main" val="56956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62C3-4521-4CFD-99AE-42AECF0A6FD6}"/>
              </a:ext>
            </a:extLst>
          </p:cNvPr>
          <p:cNvSpPr>
            <a:spLocks noGrp="1"/>
          </p:cNvSpPr>
          <p:nvPr>
            <p:ph type="title"/>
          </p:nvPr>
        </p:nvSpPr>
        <p:spPr>
          <a:xfrm>
            <a:off x="1471353" y="952335"/>
            <a:ext cx="7257603" cy="3308380"/>
          </a:xfrm>
        </p:spPr>
        <p:txBody>
          <a:bodyPr vert="horz" lIns="91440" tIns="45720" rIns="91440" bIns="45720" rtlCol="0" anchor="b">
            <a:normAutofit/>
          </a:bodyPr>
          <a:lstStyle/>
          <a:p>
            <a:r>
              <a:rPr lang="en-US" sz="6700" dirty="0"/>
              <a:t>Questions?</a:t>
            </a:r>
          </a:p>
        </p:txBody>
      </p:sp>
    </p:spTree>
    <p:extLst>
      <p:ext uri="{BB962C8B-B14F-4D97-AF65-F5344CB8AC3E}">
        <p14:creationId xmlns:p14="http://schemas.microsoft.com/office/powerpoint/2010/main" val="340136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9D3-CA10-49A8-A957-9742D4BE5B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56700-7E8D-48D7-809B-8E6F397F0F5A}"/>
              </a:ext>
            </a:extLst>
          </p:cNvPr>
          <p:cNvSpPr>
            <a:spLocks noGrp="1"/>
          </p:cNvSpPr>
          <p:nvPr>
            <p:ph idx="1"/>
          </p:nvPr>
        </p:nvSpPr>
        <p:spPr>
          <a:xfrm>
            <a:off x="818712" y="2313730"/>
            <a:ext cx="10554574" cy="3636511"/>
          </a:xfrm>
        </p:spPr>
        <p:txBody>
          <a:bodyPr>
            <a:normAutofit fontScale="92500"/>
          </a:bodyPr>
          <a:lstStyle/>
          <a:p>
            <a:r>
              <a:rPr lang="en-US" dirty="0"/>
              <a:t>Developers have finite resources</a:t>
            </a:r>
          </a:p>
          <a:p>
            <a:r>
              <a:rPr lang="en-US" dirty="0"/>
              <a:t>How can we help a developer maximize her ROI when testing?</a:t>
            </a:r>
          </a:p>
          <a:p>
            <a:r>
              <a:rPr lang="en-US" dirty="0"/>
              <a:t>Target widely used functionality within the application</a:t>
            </a:r>
          </a:p>
          <a:p>
            <a:r>
              <a:rPr lang="en-US" dirty="0"/>
              <a:t>User interaction can tell us a lot about the most used portions of an application</a:t>
            </a:r>
          </a:p>
          <a:p>
            <a:r>
              <a:rPr lang="en-US" dirty="0"/>
              <a:t>How can we track user interaction?</a:t>
            </a:r>
          </a:p>
          <a:p>
            <a:r>
              <a:rPr lang="en-US" dirty="0"/>
              <a:t>Based on user interaction, how can we determine  functionality within the application that is popular?</a:t>
            </a:r>
            <a:br>
              <a:rPr lang="en-US" dirty="0"/>
            </a:br>
            <a:endParaRPr lang="en-US" dirty="0"/>
          </a:p>
          <a:p>
            <a:pPr>
              <a:buFont typeface="Wingdings" panose="05000000000000000000" pitchFamily="2" charset="2"/>
              <a:buChar char="v"/>
            </a:pPr>
            <a:r>
              <a:rPr lang="en-US" dirty="0"/>
              <a:t>We provide a novel approach to gather user behavior insights and provide actionable analytics for developers</a:t>
            </a:r>
          </a:p>
          <a:p>
            <a:endParaRPr lang="en-US" dirty="0"/>
          </a:p>
          <a:p>
            <a:endParaRPr lang="en-US" dirty="0"/>
          </a:p>
        </p:txBody>
      </p:sp>
    </p:spTree>
    <p:extLst>
      <p:ext uri="{BB962C8B-B14F-4D97-AF65-F5344CB8AC3E}">
        <p14:creationId xmlns:p14="http://schemas.microsoft.com/office/powerpoint/2010/main" val="298019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877B-6134-4909-825A-B3312E0E500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1E8F2D2-8D88-4381-A47B-3449E96EF079}"/>
              </a:ext>
            </a:extLst>
          </p:cNvPr>
          <p:cNvSpPr>
            <a:spLocks noGrp="1"/>
          </p:cNvSpPr>
          <p:nvPr>
            <p:ph idx="1"/>
          </p:nvPr>
        </p:nvSpPr>
        <p:spPr/>
        <p:txBody>
          <a:bodyPr/>
          <a:lstStyle/>
          <a:p>
            <a:r>
              <a:rPr lang="en-US" dirty="0"/>
              <a:t>Wu et all crowd-source user interaction metrics from UI</a:t>
            </a:r>
          </a:p>
          <a:p>
            <a:r>
              <a:rPr lang="en-US" dirty="0"/>
              <a:t>Ferreira et all have a tool called AWARE which captures context events on mobile applications which are pushed to the cloud</a:t>
            </a:r>
          </a:p>
          <a:p>
            <a:r>
              <a:rPr lang="en-US" dirty="0"/>
              <a:t>Not many academia papers on user behavior / user interaction tracking using instrumentation</a:t>
            </a:r>
          </a:p>
          <a:p>
            <a:r>
              <a:rPr lang="en-US" dirty="0"/>
              <a:t>Google Analytics &amp; New Relic provide analytical insights for developers using web applications</a:t>
            </a:r>
          </a:p>
          <a:p>
            <a:pPr marL="0" indent="0">
              <a:buNone/>
            </a:pPr>
            <a:endParaRPr lang="en-US" dirty="0"/>
          </a:p>
        </p:txBody>
      </p:sp>
    </p:spTree>
    <p:extLst>
      <p:ext uri="{BB962C8B-B14F-4D97-AF65-F5344CB8AC3E}">
        <p14:creationId xmlns:p14="http://schemas.microsoft.com/office/powerpoint/2010/main" val="35464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2CBE-A670-481D-B357-E462D38A0E2E}"/>
              </a:ext>
            </a:extLst>
          </p:cNvPr>
          <p:cNvSpPr>
            <a:spLocks noGrp="1"/>
          </p:cNvSpPr>
          <p:nvPr>
            <p:ph type="title"/>
          </p:nvPr>
        </p:nvSpPr>
        <p:spPr/>
        <p:txBody>
          <a:bodyPr/>
          <a:lstStyle/>
          <a:p>
            <a:r>
              <a:rPr lang="en-US" dirty="0"/>
              <a:t>Evaluation Criteria</a:t>
            </a:r>
          </a:p>
        </p:txBody>
      </p:sp>
      <p:sp>
        <p:nvSpPr>
          <p:cNvPr id="3" name="Content Placeholder 2">
            <a:extLst>
              <a:ext uri="{FF2B5EF4-FFF2-40B4-BE49-F238E27FC236}">
                <a16:creationId xmlns:a16="http://schemas.microsoft.com/office/drawing/2014/main" id="{54CF3BA3-1E37-4D2C-80DE-F4EB2EAA887E}"/>
              </a:ext>
            </a:extLst>
          </p:cNvPr>
          <p:cNvSpPr>
            <a:spLocks noGrp="1"/>
          </p:cNvSpPr>
          <p:nvPr>
            <p:ph idx="1"/>
          </p:nvPr>
        </p:nvSpPr>
        <p:spPr/>
        <p:txBody>
          <a:bodyPr>
            <a:normAutofit/>
          </a:bodyPr>
          <a:lstStyle/>
          <a:p>
            <a:r>
              <a:rPr lang="en-US" dirty="0"/>
              <a:t>Would it be worth while to create an application which collects metrics for mobile hybrid applications?</a:t>
            </a:r>
          </a:p>
          <a:p>
            <a:r>
              <a:rPr lang="en-US" dirty="0"/>
              <a:t>Are we able to identify user behaviors?</a:t>
            </a:r>
          </a:p>
          <a:p>
            <a:r>
              <a:rPr lang="en-US" dirty="0"/>
              <a:t>Are we able to identify frequency of function usage?</a:t>
            </a:r>
          </a:p>
          <a:p>
            <a:endParaRPr lang="en-US" dirty="0"/>
          </a:p>
          <a:p>
            <a:endParaRPr lang="en-US" dirty="0"/>
          </a:p>
          <a:p>
            <a:endParaRPr lang="en-US" dirty="0"/>
          </a:p>
        </p:txBody>
      </p:sp>
    </p:spTree>
    <p:extLst>
      <p:ext uri="{BB962C8B-B14F-4D97-AF65-F5344CB8AC3E}">
        <p14:creationId xmlns:p14="http://schemas.microsoft.com/office/powerpoint/2010/main" val="107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9D3-CA10-49A8-A957-9742D4BE5B74}"/>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7ED56700-7E8D-48D7-809B-8E6F397F0F5A}"/>
              </a:ext>
            </a:extLst>
          </p:cNvPr>
          <p:cNvSpPr>
            <a:spLocks noGrp="1"/>
          </p:cNvSpPr>
          <p:nvPr>
            <p:ph idx="1"/>
          </p:nvPr>
        </p:nvSpPr>
        <p:spPr>
          <a:xfrm>
            <a:off x="685800" y="2194560"/>
            <a:ext cx="10820400" cy="4024125"/>
          </a:xfrm>
        </p:spPr>
        <p:txBody>
          <a:bodyPr/>
          <a:lstStyle/>
          <a:p>
            <a:r>
              <a:rPr lang="en-US" dirty="0"/>
              <a:t>A novel Node framework module which collects user interaction metrics</a:t>
            </a:r>
          </a:p>
          <a:p>
            <a:r>
              <a:rPr lang="en-US" dirty="0"/>
              <a:t>A system which collects (via REST API) and displays data in time series format</a:t>
            </a:r>
          </a:p>
          <a:p>
            <a:r>
              <a:rPr lang="en-US" dirty="0"/>
              <a:t>A developer survey study</a:t>
            </a:r>
          </a:p>
          <a:p>
            <a:pPr marL="0" indent="0">
              <a:buNone/>
            </a:pPr>
            <a:endParaRPr lang="en-US" dirty="0"/>
          </a:p>
        </p:txBody>
      </p:sp>
    </p:spTree>
    <p:extLst>
      <p:ext uri="{BB962C8B-B14F-4D97-AF65-F5344CB8AC3E}">
        <p14:creationId xmlns:p14="http://schemas.microsoft.com/office/powerpoint/2010/main" val="303232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6C47-026C-4ADB-8BC3-8D0FC8A11959}"/>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4E98FB3E-FE3F-4151-B80D-BF2D9FC52588}"/>
              </a:ext>
            </a:extLst>
          </p:cNvPr>
          <p:cNvSpPr>
            <a:spLocks noGrp="1"/>
          </p:cNvSpPr>
          <p:nvPr>
            <p:ph idx="1"/>
          </p:nvPr>
        </p:nvSpPr>
        <p:spPr>
          <a:xfrm>
            <a:off x="1103312" y="1992760"/>
            <a:ext cx="8946541" cy="4195481"/>
          </a:xfrm>
        </p:spPr>
        <p:txBody>
          <a:bodyPr/>
          <a:lstStyle/>
          <a:p>
            <a:r>
              <a:rPr lang="en-US" dirty="0"/>
              <a:t>“JavaScript is the most commonly used programming language on earth.” [1]</a:t>
            </a:r>
          </a:p>
          <a:p>
            <a:r>
              <a:rPr lang="en-US" dirty="0"/>
              <a:t>Hybrid App</a:t>
            </a:r>
          </a:p>
          <a:p>
            <a:pPr lvl="1"/>
            <a:r>
              <a:rPr lang="en-US" dirty="0" err="1"/>
              <a:t>PhoneGap</a:t>
            </a:r>
            <a:r>
              <a:rPr lang="en-US" dirty="0"/>
              <a:t> (Adobe)</a:t>
            </a:r>
          </a:p>
          <a:p>
            <a:pPr lvl="1"/>
            <a:r>
              <a:rPr lang="en-US" dirty="0"/>
              <a:t>React Native (Facebook)</a:t>
            </a:r>
          </a:p>
          <a:p>
            <a:pPr lvl="1"/>
            <a:r>
              <a:rPr lang="en-US" dirty="0"/>
              <a:t>Apache Cordova</a:t>
            </a:r>
          </a:p>
          <a:p>
            <a:pPr lvl="1"/>
            <a:r>
              <a:rPr lang="en-US" dirty="0"/>
              <a:t>Facebook, Tesla, Instagram, Airbnb, Walmart, &amp; Skype to name a few</a:t>
            </a:r>
          </a:p>
          <a:p>
            <a:r>
              <a:rPr lang="en-US" dirty="0"/>
              <a:t>Users want stability – Achieve stability through testing and knowing what to test [2]</a:t>
            </a:r>
          </a:p>
          <a:p>
            <a:pPr marL="0" indent="0">
              <a:buNone/>
            </a:pPr>
            <a:endParaRPr lang="en-US" dirty="0"/>
          </a:p>
        </p:txBody>
      </p:sp>
      <p:sp>
        <p:nvSpPr>
          <p:cNvPr id="4" name="Rectangle 3">
            <a:extLst>
              <a:ext uri="{FF2B5EF4-FFF2-40B4-BE49-F238E27FC236}">
                <a16:creationId xmlns:a16="http://schemas.microsoft.com/office/drawing/2014/main" id="{22CF4698-88F6-449F-92C9-15446291028C}"/>
              </a:ext>
            </a:extLst>
          </p:cNvPr>
          <p:cNvSpPr/>
          <p:nvPr/>
        </p:nvSpPr>
        <p:spPr>
          <a:xfrm>
            <a:off x="1103312" y="6295135"/>
            <a:ext cx="3894015" cy="461665"/>
          </a:xfrm>
          <a:prstGeom prst="rect">
            <a:avLst/>
          </a:prstGeom>
        </p:spPr>
        <p:txBody>
          <a:bodyPr wrap="none">
            <a:spAutoFit/>
          </a:bodyPr>
          <a:lstStyle/>
          <a:p>
            <a:r>
              <a:rPr lang="en-US" sz="1200" dirty="0"/>
              <a:t>[1] </a:t>
            </a:r>
            <a:r>
              <a:rPr lang="en-US" sz="1200" dirty="0">
                <a:hlinkClick r:id="rId2"/>
              </a:rPr>
              <a:t>https://insights.stackoverflow.com/survey/2016</a:t>
            </a:r>
            <a:endParaRPr lang="en-US" sz="1200" dirty="0"/>
          </a:p>
          <a:p>
            <a:r>
              <a:rPr lang="en-US" sz="1200" dirty="0"/>
              <a:t>[2] </a:t>
            </a:r>
            <a:r>
              <a:rPr lang="en-US" sz="1200" dirty="0">
                <a:hlinkClick r:id="rId3"/>
              </a:rPr>
              <a:t>http://opensourcesurvey.org/2017/</a:t>
            </a:r>
            <a:r>
              <a:rPr lang="en-US" sz="1200" dirty="0"/>
              <a:t> </a:t>
            </a:r>
          </a:p>
        </p:txBody>
      </p:sp>
    </p:spTree>
    <p:extLst>
      <p:ext uri="{BB962C8B-B14F-4D97-AF65-F5344CB8AC3E}">
        <p14:creationId xmlns:p14="http://schemas.microsoft.com/office/powerpoint/2010/main" val="110360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848-130C-4817-91C9-DD76F320E6B4}"/>
              </a:ext>
            </a:extLst>
          </p:cNvPr>
          <p:cNvSpPr>
            <a:spLocks noGrp="1"/>
          </p:cNvSpPr>
          <p:nvPr>
            <p:ph type="title"/>
          </p:nvPr>
        </p:nvSpPr>
        <p:spPr/>
        <p:txBody>
          <a:bodyPr/>
          <a:lstStyle/>
          <a:p>
            <a:r>
              <a:rPr lang="en-US" dirty="0"/>
              <a:t>Developer Survey</a:t>
            </a:r>
          </a:p>
        </p:txBody>
      </p:sp>
      <p:sp>
        <p:nvSpPr>
          <p:cNvPr id="3" name="Content Placeholder 2">
            <a:extLst>
              <a:ext uri="{FF2B5EF4-FFF2-40B4-BE49-F238E27FC236}">
                <a16:creationId xmlns:a16="http://schemas.microsoft.com/office/drawing/2014/main" id="{0D559557-6DDC-4F8A-A550-35EF7596056D}"/>
              </a:ext>
            </a:extLst>
          </p:cNvPr>
          <p:cNvSpPr>
            <a:spLocks noGrp="1"/>
          </p:cNvSpPr>
          <p:nvPr>
            <p:ph idx="1"/>
          </p:nvPr>
        </p:nvSpPr>
        <p:spPr/>
        <p:txBody>
          <a:bodyPr>
            <a:normAutofit/>
          </a:bodyPr>
          <a:lstStyle/>
          <a:p>
            <a:r>
              <a:rPr lang="en-US" dirty="0"/>
              <a:t>Would it be helpful to understand how users use an application?</a:t>
            </a:r>
          </a:p>
          <a:p>
            <a:r>
              <a:rPr lang="en-US" dirty="0"/>
              <a:t>Would it be helpful to see what features and functions are popular?</a:t>
            </a:r>
          </a:p>
          <a:p>
            <a:r>
              <a:rPr lang="en-US" dirty="0"/>
              <a:t>Are developers concerned with privacy?</a:t>
            </a:r>
          </a:p>
          <a:p>
            <a:r>
              <a:rPr lang="en-US" dirty="0"/>
              <a:t>We think so. But do others?</a:t>
            </a:r>
          </a:p>
          <a:p>
            <a:r>
              <a:rPr lang="en-US" dirty="0"/>
              <a:t>Surveyed 34 developers with 20 questions</a:t>
            </a:r>
          </a:p>
        </p:txBody>
      </p:sp>
    </p:spTree>
    <p:extLst>
      <p:ext uri="{BB962C8B-B14F-4D97-AF65-F5344CB8AC3E}">
        <p14:creationId xmlns:p14="http://schemas.microsoft.com/office/powerpoint/2010/main" val="33230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848-130C-4817-91C9-DD76F320E6B4}"/>
              </a:ext>
            </a:extLst>
          </p:cNvPr>
          <p:cNvSpPr>
            <a:spLocks noGrp="1"/>
          </p:cNvSpPr>
          <p:nvPr>
            <p:ph type="title"/>
          </p:nvPr>
        </p:nvSpPr>
        <p:spPr/>
        <p:txBody>
          <a:bodyPr/>
          <a:lstStyle/>
          <a:p>
            <a:r>
              <a:rPr lang="en-US" dirty="0"/>
              <a:t>Developer Survey</a:t>
            </a:r>
          </a:p>
        </p:txBody>
      </p:sp>
      <p:sp>
        <p:nvSpPr>
          <p:cNvPr id="3" name="Content Placeholder 2">
            <a:extLst>
              <a:ext uri="{FF2B5EF4-FFF2-40B4-BE49-F238E27FC236}">
                <a16:creationId xmlns:a16="http://schemas.microsoft.com/office/drawing/2014/main" id="{0D559557-6DDC-4F8A-A550-35EF7596056D}"/>
              </a:ext>
            </a:extLst>
          </p:cNvPr>
          <p:cNvSpPr>
            <a:spLocks noGrp="1"/>
          </p:cNvSpPr>
          <p:nvPr>
            <p:ph idx="1"/>
          </p:nvPr>
        </p:nvSpPr>
        <p:spPr/>
        <p:txBody>
          <a:bodyPr>
            <a:normAutofit/>
          </a:bodyPr>
          <a:lstStyle/>
          <a:p>
            <a:r>
              <a:rPr lang="en-US" dirty="0"/>
              <a:t>Would it be helpful to understand how users use an application?</a:t>
            </a:r>
          </a:p>
          <a:p>
            <a:r>
              <a:rPr lang="en-US" dirty="0"/>
              <a:t>Would it be helpful to see what features and functions are popular?</a:t>
            </a:r>
          </a:p>
          <a:p>
            <a:r>
              <a:rPr lang="en-US" dirty="0"/>
              <a:t>Are developers concerned with privacy?</a:t>
            </a:r>
          </a:p>
          <a:p>
            <a:r>
              <a:rPr lang="en-US" dirty="0"/>
              <a:t>We think so. But do others?</a:t>
            </a:r>
          </a:p>
          <a:p>
            <a:r>
              <a:rPr lang="en-US" dirty="0"/>
              <a:t>Surveyed 34 developers with 20 questions</a:t>
            </a:r>
          </a:p>
        </p:txBody>
      </p:sp>
    </p:spTree>
    <p:extLst>
      <p:ext uri="{BB962C8B-B14F-4D97-AF65-F5344CB8AC3E}">
        <p14:creationId xmlns:p14="http://schemas.microsoft.com/office/powerpoint/2010/main" val="671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6BBC-47C4-4D10-AEE8-86D635C4284D}"/>
              </a:ext>
            </a:extLst>
          </p:cNvPr>
          <p:cNvSpPr>
            <a:spLocks noGrp="1"/>
          </p:cNvSpPr>
          <p:nvPr>
            <p:ph type="title"/>
          </p:nvPr>
        </p:nvSpPr>
        <p:spPr/>
        <p:txBody>
          <a:bodyPr/>
          <a:lstStyle/>
          <a:p>
            <a:r>
              <a:rPr lang="en-US" dirty="0"/>
              <a:t>Survey Findings</a:t>
            </a:r>
          </a:p>
        </p:txBody>
      </p:sp>
      <p:sp>
        <p:nvSpPr>
          <p:cNvPr id="3" name="Content Placeholder 2">
            <a:extLst>
              <a:ext uri="{FF2B5EF4-FFF2-40B4-BE49-F238E27FC236}">
                <a16:creationId xmlns:a16="http://schemas.microsoft.com/office/drawing/2014/main" id="{B2DAFC2A-59BB-4E26-B98F-370DC7DA6F03}"/>
              </a:ext>
            </a:extLst>
          </p:cNvPr>
          <p:cNvSpPr>
            <a:spLocks noGrp="1"/>
          </p:cNvSpPr>
          <p:nvPr>
            <p:ph idx="1"/>
          </p:nvPr>
        </p:nvSpPr>
        <p:spPr/>
        <p:txBody>
          <a:bodyPr>
            <a:normAutofit fontScale="92500" lnSpcReduction="10000"/>
          </a:bodyPr>
          <a:lstStyle/>
          <a:p>
            <a:r>
              <a:rPr lang="en-US" dirty="0"/>
              <a:t>What did we find?</a:t>
            </a:r>
            <a:br>
              <a:rPr lang="en-US" dirty="0"/>
            </a:br>
            <a:endParaRPr lang="en-US" dirty="0"/>
          </a:p>
          <a:p>
            <a:pPr lvl="1"/>
            <a:r>
              <a:rPr lang="en-US" dirty="0"/>
              <a:t>61.8% of developers think user metric collection is important </a:t>
            </a:r>
            <a:br>
              <a:rPr lang="en-US" dirty="0"/>
            </a:br>
            <a:endParaRPr lang="en-US" dirty="0"/>
          </a:p>
          <a:p>
            <a:pPr lvl="1"/>
            <a:r>
              <a:rPr lang="en-US" dirty="0"/>
              <a:t>76.5% believe it is important to know how often features of an application are used</a:t>
            </a:r>
            <a:br>
              <a:rPr lang="en-US" dirty="0"/>
            </a:br>
            <a:endParaRPr lang="en-US" dirty="0"/>
          </a:p>
          <a:p>
            <a:pPr lvl="1"/>
            <a:r>
              <a:rPr lang="en-US" dirty="0"/>
              <a:t>88% of developers want to maximize time when maintaining existing applications </a:t>
            </a:r>
            <a:br>
              <a:rPr lang="en-US" dirty="0"/>
            </a:br>
            <a:endParaRPr lang="en-US" dirty="0"/>
          </a:p>
          <a:p>
            <a:pPr lvl="1"/>
            <a:r>
              <a:rPr lang="en-US" dirty="0"/>
              <a:t>83.2% want to know how users use an application</a:t>
            </a:r>
            <a:br>
              <a:rPr lang="en-US" dirty="0"/>
            </a:br>
            <a:endParaRPr lang="en-US" dirty="0"/>
          </a:p>
          <a:p>
            <a:pPr lvl="1"/>
            <a:r>
              <a:rPr lang="en-US" dirty="0"/>
              <a:t>79.4% would prioritize work based on user behavior. </a:t>
            </a:r>
            <a:br>
              <a:rPr lang="en-US" dirty="0"/>
            </a:br>
            <a:endParaRPr lang="en-US" dirty="0"/>
          </a:p>
          <a:p>
            <a:pPr lvl="1"/>
            <a:r>
              <a:rPr lang="en-US" dirty="0"/>
              <a:t>85.3% of developers are not concerned about user privacy while collecting usage metrics</a:t>
            </a:r>
          </a:p>
          <a:p>
            <a:endParaRPr lang="en-US" dirty="0"/>
          </a:p>
        </p:txBody>
      </p:sp>
    </p:spTree>
    <p:extLst>
      <p:ext uri="{BB962C8B-B14F-4D97-AF65-F5344CB8AC3E}">
        <p14:creationId xmlns:p14="http://schemas.microsoft.com/office/powerpoint/2010/main" val="221212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4528-FDD6-4DA1-8FA5-3B2AB1CB891B}"/>
              </a:ext>
            </a:extLst>
          </p:cNvPr>
          <p:cNvSpPr>
            <a:spLocks noGrp="1"/>
          </p:cNvSpPr>
          <p:nvPr>
            <p:ph type="title"/>
          </p:nvPr>
        </p:nvSpPr>
        <p:spPr/>
        <p:txBody>
          <a:bodyPr/>
          <a:lstStyle/>
          <a:p>
            <a:r>
              <a:rPr lang="en-US" dirty="0"/>
              <a:t>The Application</a:t>
            </a:r>
          </a:p>
        </p:txBody>
      </p:sp>
      <p:sp>
        <p:nvSpPr>
          <p:cNvPr id="3" name="Content Placeholder 2">
            <a:extLst>
              <a:ext uri="{FF2B5EF4-FFF2-40B4-BE49-F238E27FC236}">
                <a16:creationId xmlns:a16="http://schemas.microsoft.com/office/drawing/2014/main" id="{1D663424-1248-4603-BB49-3D87D48E9A4D}"/>
              </a:ext>
            </a:extLst>
          </p:cNvPr>
          <p:cNvSpPr>
            <a:spLocks noGrp="1"/>
          </p:cNvSpPr>
          <p:nvPr>
            <p:ph idx="1"/>
          </p:nvPr>
        </p:nvSpPr>
        <p:spPr/>
        <p:txBody>
          <a:bodyPr>
            <a:normAutofit/>
          </a:bodyPr>
          <a:lstStyle/>
          <a:p>
            <a:r>
              <a:rPr lang="en-US" dirty="0"/>
              <a:t>Novel middleware node module</a:t>
            </a:r>
          </a:p>
          <a:p>
            <a:r>
              <a:rPr lang="en-US" dirty="0"/>
              <a:t>NodeJS application with RESTful API</a:t>
            </a:r>
          </a:p>
          <a:p>
            <a:pPr lvl="1"/>
            <a:r>
              <a:rPr lang="en-US" dirty="0"/>
              <a:t>MySQL</a:t>
            </a:r>
          </a:p>
          <a:p>
            <a:pPr lvl="2"/>
            <a:r>
              <a:rPr lang="en-US" dirty="0"/>
              <a:t>User management</a:t>
            </a:r>
          </a:p>
          <a:p>
            <a:pPr lvl="2"/>
            <a:r>
              <a:rPr lang="en-US" dirty="0"/>
              <a:t>API token management</a:t>
            </a:r>
          </a:p>
          <a:p>
            <a:pPr lvl="2"/>
            <a:r>
              <a:rPr lang="en-US" dirty="0"/>
              <a:t>Metric storage</a:t>
            </a:r>
          </a:p>
          <a:p>
            <a:pPr lvl="1"/>
            <a:r>
              <a:rPr lang="en-US" dirty="0"/>
              <a:t>Grafana Front-end</a:t>
            </a:r>
          </a:p>
          <a:p>
            <a:r>
              <a:rPr lang="en-US" dirty="0"/>
              <a:t>Simulate user input for fictitious application</a:t>
            </a:r>
          </a:p>
        </p:txBody>
      </p:sp>
    </p:spTree>
    <p:extLst>
      <p:ext uri="{BB962C8B-B14F-4D97-AF65-F5344CB8AC3E}">
        <p14:creationId xmlns:p14="http://schemas.microsoft.com/office/powerpoint/2010/main" val="8397787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1655</TotalTime>
  <Words>768</Words>
  <Application>Microsoft Office PowerPoint</Application>
  <PresentationFormat>Widescreen</PresentationFormat>
  <Paragraphs>132</Paragraphs>
  <Slides>20</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source-code-pro</vt:lpstr>
      <vt:lpstr>Wingdings</vt:lpstr>
      <vt:lpstr>Vapor Trail</vt:lpstr>
      <vt:lpstr>User Interaction Metrics for Hybrid Mobile Applications</vt:lpstr>
      <vt:lpstr>Introduction</vt:lpstr>
      <vt:lpstr>Evaluation Criteria</vt:lpstr>
      <vt:lpstr>Contributions</vt:lpstr>
      <vt:lpstr>Background Information</vt:lpstr>
      <vt:lpstr>Developer Survey</vt:lpstr>
      <vt:lpstr>Developer Survey</vt:lpstr>
      <vt:lpstr>Survey Findings</vt:lpstr>
      <vt:lpstr>The Application</vt:lpstr>
      <vt:lpstr>Middleware How it works</vt:lpstr>
      <vt:lpstr>Middleware Example</vt:lpstr>
      <vt:lpstr>REST API</vt:lpstr>
      <vt:lpstr>Grafana </vt:lpstr>
      <vt:lpstr>Simulated case study </vt:lpstr>
      <vt:lpstr>Evaluation</vt:lpstr>
      <vt:lpstr>Evaluation (Continued)</vt:lpstr>
      <vt:lpstr>Evaluation (Continued)</vt:lpstr>
      <vt:lpstr>Conclusion</vt:lpstr>
      <vt:lpstr>Questions?</vt:lpstr>
      <vt:lpstr>Related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ATMAT: Analytics for Targeted Mobile Application Testing</dc:title>
  <dc:creator>Thomas Hastings</dc:creator>
  <cp:lastModifiedBy>Thomas Hastings</cp:lastModifiedBy>
  <cp:revision>49</cp:revision>
  <dcterms:created xsi:type="dcterms:W3CDTF">2017-10-18T17:44:15Z</dcterms:created>
  <dcterms:modified xsi:type="dcterms:W3CDTF">2018-05-10T14:00:37Z</dcterms:modified>
</cp:coreProperties>
</file>