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exend SemiBold"/>
      <p:regular r:id="rId28"/>
      <p:bold r:id="rId29"/>
    </p:embeddedFont>
    <p:embeddedFont>
      <p:font typeface="Lexend ExtraBold"/>
      <p:bold r:id="rId30"/>
    </p:embeddedFont>
    <p:embeddedFont>
      <p:font typeface="Lexend Light"/>
      <p:regular r:id="rId31"/>
      <p:bold r:id="rId32"/>
    </p:embeddedFont>
    <p:embeddedFont>
      <p:font typeface="Lexend Medium"/>
      <p:regular r:id="rId33"/>
      <p:bold r:id="rId34"/>
    </p:embeddedFont>
    <p:embeddedFont>
      <p:font typeface="Lexend"/>
      <p:regular r:id="rId35"/>
      <p:bold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exendSemiBol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Light-regular.fntdata"/><Relationship Id="rId30" Type="http://schemas.openxmlformats.org/officeDocument/2006/relationships/font" Target="fonts/LexendExtraBold-bold.fntdata"/><Relationship Id="rId11" Type="http://schemas.openxmlformats.org/officeDocument/2006/relationships/slide" Target="slides/slide6.xml"/><Relationship Id="rId33" Type="http://schemas.openxmlformats.org/officeDocument/2006/relationships/font" Target="fonts/LexendMedium-regular.fntdata"/><Relationship Id="rId10" Type="http://schemas.openxmlformats.org/officeDocument/2006/relationships/slide" Target="slides/slide5.xml"/><Relationship Id="rId32" Type="http://schemas.openxmlformats.org/officeDocument/2006/relationships/font" Target="fonts/LexendLight-bold.fntdata"/><Relationship Id="rId13" Type="http://schemas.openxmlformats.org/officeDocument/2006/relationships/slide" Target="slides/slide8.xml"/><Relationship Id="rId35" Type="http://schemas.openxmlformats.org/officeDocument/2006/relationships/font" Target="fonts/Lexend-regular.fntdata"/><Relationship Id="rId12" Type="http://schemas.openxmlformats.org/officeDocument/2006/relationships/slide" Target="slides/slide7.xml"/><Relationship Id="rId34" Type="http://schemas.openxmlformats.org/officeDocument/2006/relationships/font" Target="fonts/LexendMedium-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Lexend-bold.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b3943446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b3943446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ee84bd0b3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ee84bd0b3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ee84bd0b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ee84bd0b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ee84bd0b3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ee84bd0b3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ee84bd0b3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ee84bd0b3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ee84bd0b3_4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ee84bd0b3_4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bf91768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bf91768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171450" marR="152400" rtl="0" algn="l">
              <a:lnSpc>
                <a:spcPct val="115000"/>
              </a:lnSpc>
              <a:spcBef>
                <a:spcPts val="0"/>
              </a:spcBef>
              <a:spcAft>
                <a:spcPts val="0"/>
              </a:spcAft>
              <a:buClr>
                <a:srgbClr val="2F2F2F"/>
              </a:buClr>
              <a:buSzPts val="1350"/>
              <a:buNone/>
            </a:pPr>
            <a:r>
              <a:rPr lang="en" sz="1350">
                <a:solidFill>
                  <a:srgbClr val="2F2F2F"/>
                </a:solidFill>
                <a:highlight>
                  <a:srgbClr val="FFFFFF"/>
                </a:highlight>
              </a:rPr>
              <a:t>Bedrooms slope (324.67) indicates that for each additional bedroom, the price of the house increases by approximately $324.67, holding other factors constant.</a:t>
            </a:r>
            <a:endParaRPr sz="1350">
              <a:solidFill>
                <a:srgbClr val="2F2F2F"/>
              </a:solidFill>
              <a:highlight>
                <a:srgbClr val="FFFFFF"/>
              </a:highlight>
            </a:endParaRPr>
          </a:p>
          <a:p>
            <a:pPr indent="-228600" lvl="0" marL="171450" marR="152400" rtl="0" algn="l">
              <a:lnSpc>
                <a:spcPct val="115000"/>
              </a:lnSpc>
              <a:spcBef>
                <a:spcPts val="0"/>
              </a:spcBef>
              <a:spcAft>
                <a:spcPts val="0"/>
              </a:spcAft>
              <a:buClr>
                <a:srgbClr val="2F2F2F"/>
              </a:buClr>
              <a:buSzPts val="1350"/>
              <a:buNone/>
            </a:pPr>
            <a:r>
              <a:rPr lang="en" sz="1350">
                <a:solidFill>
                  <a:srgbClr val="2F2F2F"/>
                </a:solidFill>
                <a:highlight>
                  <a:srgbClr val="FFFFFF"/>
                </a:highlight>
              </a:rPr>
              <a:t>The slope for Bathrooms (490.25) suggests that for each additional bathroom, the price increases by about $490.25, again holding other factors constant.</a:t>
            </a:r>
            <a:endParaRPr sz="1350">
              <a:solidFill>
                <a:srgbClr val="2F2F2F"/>
              </a:solidFill>
              <a:highlight>
                <a:srgbClr val="FFFFFF"/>
              </a:highlight>
            </a:endParaRPr>
          </a:p>
          <a:p>
            <a:pPr indent="-228600" lvl="0" marL="171450" marR="152400" rtl="0" algn="l">
              <a:lnSpc>
                <a:spcPct val="115000"/>
              </a:lnSpc>
              <a:spcBef>
                <a:spcPts val="0"/>
              </a:spcBef>
              <a:spcAft>
                <a:spcPts val="0"/>
              </a:spcAft>
              <a:buClr>
                <a:srgbClr val="2F2F2F"/>
              </a:buClr>
              <a:buSzPts val="1350"/>
              <a:buNone/>
            </a:pPr>
            <a:r>
              <a:rPr lang="en" sz="1350">
                <a:solidFill>
                  <a:srgbClr val="2F2F2F"/>
                </a:solidFill>
                <a:highlight>
                  <a:srgbClr val="FFFFFF"/>
                </a:highlight>
              </a:rPr>
              <a:t>The slope for Square Feet (0.92) implies that for each additional square foot, the price increases by approximately $0.92.</a:t>
            </a:r>
            <a:endParaRPr sz="1350">
              <a:solidFill>
                <a:srgbClr val="2F2F2F"/>
              </a:solidFill>
              <a:highlight>
                <a:srgbClr val="FFFFFF"/>
              </a:highlight>
            </a:endParaRPr>
          </a:p>
          <a:p>
            <a:pPr indent="0" lvl="0" marL="0" rtl="0" algn="l">
              <a:spcBef>
                <a:spcPts val="1100"/>
              </a:spcBef>
              <a:spcAft>
                <a:spcPts val="0"/>
              </a:spcAft>
              <a:buNone/>
            </a:pPr>
            <a:r>
              <a:t/>
            </a:r>
            <a:endParaRPr b="1" sz="1050">
              <a:solidFill>
                <a:schemeClr val="dk1"/>
              </a:solidFill>
              <a:highlight>
                <a:srgbClr val="F7F7F7"/>
              </a:highlight>
              <a:latin typeface="Courier New"/>
              <a:ea typeface="Courier New"/>
              <a:cs typeface="Courier New"/>
              <a:sym typeface="Courier New"/>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ee84bd0b3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ee84bd0b3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23047"/>
                </a:solidFill>
                <a:latin typeface="Lexend"/>
                <a:ea typeface="Lexend"/>
                <a:cs typeface="Lexend"/>
                <a:sym typeface="Lexend"/>
              </a:rPr>
              <a:t>If you're considering the prices of apartments in the USA, it might be useful to know if people prefer having more bedrooms/bathrooms or if they just like having more space.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c325c885b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c325c885b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analyzing and visualizing the impact of features such as "bathrooms," "bedrooms," and "square_feet" on apartment prices, there are several </a:t>
            </a:r>
            <a:r>
              <a:rPr b="1" lang="en">
                <a:solidFill>
                  <a:schemeClr val="dk1"/>
                </a:solidFill>
              </a:rPr>
              <a:t>limitations</a:t>
            </a:r>
            <a:r>
              <a:rPr lang="en">
                <a:solidFill>
                  <a:schemeClr val="dk1"/>
                </a:solidFill>
              </a:rPr>
              <a:t> and potential </a:t>
            </a:r>
            <a:r>
              <a:rPr b="1" lang="en">
                <a:solidFill>
                  <a:schemeClr val="dk1"/>
                </a:solidFill>
              </a:rPr>
              <a:t>biases</a:t>
            </a:r>
            <a:r>
              <a:rPr lang="en">
                <a:solidFill>
                  <a:schemeClr val="dk1"/>
                </a:solidFill>
              </a:rPr>
              <a:t> to consider:</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Missing Data</a:t>
            </a:r>
            <a:r>
              <a:rPr lang="en">
                <a:solidFill>
                  <a:schemeClr val="dk1"/>
                </a:solidFill>
              </a:rPr>
              <a:t>: If some entries for </a:t>
            </a:r>
            <a:r>
              <a:rPr lang="en">
                <a:solidFill>
                  <a:srgbClr val="188038"/>
                </a:solidFill>
                <a:latin typeface="Roboto Mono"/>
                <a:ea typeface="Roboto Mono"/>
                <a:cs typeface="Roboto Mono"/>
                <a:sym typeface="Roboto Mono"/>
              </a:rPr>
              <a:t>bathrooms</a:t>
            </a:r>
            <a:r>
              <a:rPr lang="en">
                <a:solidFill>
                  <a:schemeClr val="dk1"/>
                </a:solidFill>
              </a:rPr>
              <a:t>, </a:t>
            </a:r>
            <a:r>
              <a:rPr lang="en">
                <a:solidFill>
                  <a:srgbClr val="188038"/>
                </a:solidFill>
                <a:latin typeface="Roboto Mono"/>
                <a:ea typeface="Roboto Mono"/>
                <a:cs typeface="Roboto Mono"/>
                <a:sym typeface="Roboto Mono"/>
              </a:rPr>
              <a:t>bedrooms</a:t>
            </a:r>
            <a:r>
              <a:rPr lang="en">
                <a:solidFill>
                  <a:schemeClr val="dk1"/>
                </a:solidFill>
              </a:rPr>
              <a:t>, </a:t>
            </a:r>
            <a:r>
              <a:rPr lang="en">
                <a:solidFill>
                  <a:srgbClr val="188038"/>
                </a:solidFill>
                <a:latin typeface="Roboto Mono"/>
                <a:ea typeface="Roboto Mono"/>
                <a:cs typeface="Roboto Mono"/>
                <a:sym typeface="Roboto Mono"/>
              </a:rPr>
              <a:t>square_feet</a:t>
            </a:r>
            <a:r>
              <a:rPr lang="en">
                <a:solidFill>
                  <a:schemeClr val="dk1"/>
                </a:solidFill>
              </a:rPr>
              <a:t>, or </a:t>
            </a:r>
            <a:r>
              <a:rPr lang="en">
                <a:solidFill>
                  <a:srgbClr val="188038"/>
                </a:solidFill>
                <a:latin typeface="Roboto Mono"/>
                <a:ea typeface="Roboto Mono"/>
                <a:cs typeface="Roboto Mono"/>
                <a:sym typeface="Roboto Mono"/>
              </a:rPr>
              <a:t>price</a:t>
            </a:r>
            <a:r>
              <a:rPr lang="en">
                <a:solidFill>
                  <a:schemeClr val="dk1"/>
                </a:solidFill>
              </a:rPr>
              <a:t> are missing or incorrect, this can skew the results.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Outliers</a:t>
            </a:r>
            <a:r>
              <a:rPr lang="en">
                <a:solidFill>
                  <a:schemeClr val="dk1"/>
                </a:solidFill>
              </a:rPr>
              <a:t>: Extremely high or low values in the dataset (e.g., luxury apartments or very small spaces) can disproportionately influence regression and correlation analyses.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ee84bd0b3_4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ee84bd0b3_4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c325c88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c325c88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positive </a:t>
            </a:r>
            <a:r>
              <a:rPr lang="en"/>
              <a:t>correlation</a:t>
            </a:r>
            <a:r>
              <a:rPr lang="en"/>
              <a:t> between square footage and bathrooms / bedrooms. While there is a subtle confidence interval on our regression line. This is because some </a:t>
            </a:r>
            <a:r>
              <a:rPr lang="en"/>
              <a:t>apartments</a:t>
            </a:r>
            <a:r>
              <a:rPr lang="en"/>
              <a:t> in our data include large studios </a:t>
            </a:r>
            <a:r>
              <a:rPr lang="en"/>
              <a:t>with</a:t>
            </a:r>
            <a:r>
              <a:rPr lang="en"/>
              <a:t> no bedroom at all. And some apartments with many bedrooms, have few bathrooms. *see next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ee84bd0b3_4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ee84bd0b3_4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c325c88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c325c88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straight forward, positive regression. At the same time, notice the differences between 6 bedroom apartments in particular.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ee84bd0b3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ee84bd0b3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what story is told here even </a:t>
            </a:r>
            <a:r>
              <a:rPr lang="en"/>
              <a:t>with</a:t>
            </a:r>
            <a:r>
              <a:rPr lang="en"/>
              <a:t> little info and a flat regression line. Going east to west has little impact on prices. We can see geographical latitude and longitude have no strong connection. This is impacted by outliers, and the fact that some of the most expensive cities are on the west coast, while some of the cheapest are as well.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ee84bd0b3_4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ee84bd0b3_4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b3943446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b394344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b3943446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b3943446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b3943446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b3943446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has the highest seasonal averages with $1.89 per square foot and $1629 monthly rent, and it also has the smallest number of listings in our dataset. So, that would suggest that the demand is highest in the spring when the vacancies or availabilities are lowest. To renters, avoiding apartment hunting during spring would be a smart move. Waiting until summer when the average prices are lowest with a little more availability to choose from would be ideal. Also, the price per square foot is at the lowest point of the year during summer so renters get the most value per square foot.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b394344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b394344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we’ve seen what seasonal averages look like, we can look at monthly averages to narrow down even further which specific months have the highest and lowest averages. Even though spring was the most expensive season throughout the year with the least availability, October is actually the most expensive in terms of price per square foot and average rental price by far! Fall has quite a bit of availability with over 43,000 listings in our dataset in contrast to summer, which is less than 1,000 listings. In summer, the month of July holds the least expensive averages prices for both square foot and rental price.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b394344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b394344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distributions are </a:t>
            </a:r>
            <a:r>
              <a:rPr b="1" lang="en">
                <a:solidFill>
                  <a:schemeClr val="dk1"/>
                </a:solidFill>
              </a:rPr>
              <a:t>skewed</a:t>
            </a:r>
            <a:r>
              <a:rPr lang="en">
                <a:solidFill>
                  <a:schemeClr val="dk1"/>
                </a:solidFill>
              </a:rPr>
              <a:t>, with a large number of lower-priced apartments and a few extremely high-priced outliers across all seasons. Median prices (centered white dots) are fairly consistent across seasons, aligning with the bar plot insights showing similar average prices. </a:t>
            </a:r>
            <a:r>
              <a:rPr b="1" lang="en">
                <a:solidFill>
                  <a:schemeClr val="dk1"/>
                </a:solidFill>
              </a:rPr>
              <a:t>Spring and Summer</a:t>
            </a:r>
            <a:r>
              <a:rPr lang="en">
                <a:solidFill>
                  <a:schemeClr val="dk1"/>
                </a:solidFill>
              </a:rPr>
              <a:t> have the tightest price ranges, indicating more uniform pricing for units during these seasons. Extreme outliers are present across all seasons but are more pronounced in </a:t>
            </a:r>
            <a:r>
              <a:rPr b="1" lang="en">
                <a:solidFill>
                  <a:schemeClr val="dk1"/>
                </a:solidFill>
              </a:rPr>
              <a:t>Winter</a:t>
            </a:r>
            <a:r>
              <a:rPr lang="en">
                <a:solidFill>
                  <a:schemeClr val="dk1"/>
                </a:solidFill>
              </a:rPr>
              <a:t> and </a:t>
            </a:r>
            <a:r>
              <a:rPr b="1" lang="en">
                <a:solidFill>
                  <a:schemeClr val="dk1"/>
                </a:solidFill>
              </a:rPr>
              <a:t>Fall</a:t>
            </a:r>
            <a:r>
              <a:rPr lang="en">
                <a:solidFill>
                  <a:schemeClr val="dk1"/>
                </a:solidFill>
              </a:rPr>
              <a:t>. This suggests these seasons may have niche markets for ultra-luxury properties.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ee84bd0b3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ee84bd0b3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68100" y="1863750"/>
            <a:ext cx="6007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023047"/>
                </a:solidFill>
                <a:latin typeface="Lexend SemiBold"/>
                <a:ea typeface="Lexend SemiBold"/>
                <a:cs typeface="Lexend SemiBold"/>
                <a:sym typeface="Lexend SemiBold"/>
              </a:rPr>
              <a:t>Apartments in the USA</a:t>
            </a:r>
            <a:endParaRPr sz="4000">
              <a:solidFill>
                <a:srgbClr val="023047"/>
              </a:solidFill>
              <a:latin typeface="Lexend SemiBold"/>
              <a:ea typeface="Lexend SemiBold"/>
              <a:cs typeface="Lexend SemiBold"/>
              <a:sym typeface="Lexend SemiBold"/>
            </a:endParaRPr>
          </a:p>
        </p:txBody>
      </p:sp>
      <p:sp>
        <p:nvSpPr>
          <p:cNvPr id="55" name="Google Shape;55;p13"/>
          <p:cNvSpPr txBox="1"/>
          <p:nvPr/>
        </p:nvSpPr>
        <p:spPr>
          <a:xfrm>
            <a:off x="2256900" y="2664150"/>
            <a:ext cx="4630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solidFill>
                  <a:srgbClr val="FB8500"/>
                </a:solidFill>
                <a:latin typeface="Lexend"/>
                <a:ea typeface="Lexend"/>
                <a:cs typeface="Lexend"/>
                <a:sym typeface="Lexend"/>
              </a:rPr>
              <a:t>Ali McCondichie, Kim Khue Nguyen, Leonardo Rodrigues Rodriguez, Seven George, Tyler Beringer</a:t>
            </a:r>
            <a:endParaRPr>
              <a:solidFill>
                <a:srgbClr val="FB85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863925" y="4346025"/>
            <a:ext cx="4562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23047"/>
                </a:solidFill>
              </a:rPr>
              <a:t>Most expensive:</a:t>
            </a:r>
            <a:r>
              <a:rPr lang="en" sz="1300">
                <a:solidFill>
                  <a:srgbClr val="023047"/>
                </a:solidFill>
              </a:rPr>
              <a:t> Hawaii, New York, California</a:t>
            </a:r>
            <a:endParaRPr sz="1300">
              <a:solidFill>
                <a:srgbClr val="023047"/>
              </a:solidFill>
            </a:endParaRPr>
          </a:p>
          <a:p>
            <a:pPr indent="0" lvl="0" marL="0" rtl="0" algn="l">
              <a:spcBef>
                <a:spcPts val="0"/>
              </a:spcBef>
              <a:spcAft>
                <a:spcPts val="0"/>
              </a:spcAft>
              <a:buNone/>
            </a:pPr>
            <a:r>
              <a:rPr b="1" lang="en" sz="1300">
                <a:solidFill>
                  <a:srgbClr val="023047"/>
                </a:solidFill>
              </a:rPr>
              <a:t>Least expensive:</a:t>
            </a:r>
            <a:r>
              <a:rPr lang="en" sz="1300">
                <a:solidFill>
                  <a:srgbClr val="023047"/>
                </a:solidFill>
              </a:rPr>
              <a:t> Wyoming, New Mexico, West Virginia</a:t>
            </a:r>
            <a:endParaRPr sz="1300">
              <a:solidFill>
                <a:srgbClr val="023047"/>
              </a:solidFill>
            </a:endParaRPr>
          </a:p>
        </p:txBody>
      </p:sp>
      <p:sp>
        <p:nvSpPr>
          <p:cNvPr id="133" name="Google Shape;133;p22"/>
          <p:cNvSpPr txBox="1"/>
          <p:nvPr/>
        </p:nvSpPr>
        <p:spPr>
          <a:xfrm>
            <a:off x="1422225" y="0"/>
            <a:ext cx="685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23047"/>
                </a:solidFill>
                <a:latin typeface="Lexend SemiBold"/>
                <a:ea typeface="Lexend SemiBold"/>
                <a:cs typeface="Lexend SemiBold"/>
                <a:sym typeface="Lexend SemiBold"/>
              </a:rPr>
              <a:t>What are the average prices in each state?</a:t>
            </a:r>
            <a:endParaRPr sz="1800">
              <a:solidFill>
                <a:srgbClr val="023047"/>
              </a:solidFill>
              <a:latin typeface="Lexend Medium"/>
              <a:ea typeface="Lexend Medium"/>
              <a:cs typeface="Lexend Medium"/>
              <a:sym typeface="Lexend Medium"/>
            </a:endParaRPr>
          </a:p>
        </p:txBody>
      </p:sp>
      <p:pic>
        <p:nvPicPr>
          <p:cNvPr id="134" name="Google Shape;134;p22"/>
          <p:cNvPicPr preferRelativeResize="0"/>
          <p:nvPr/>
        </p:nvPicPr>
        <p:blipFill>
          <a:blip r:embed="rId3">
            <a:alphaModFix/>
          </a:blip>
          <a:stretch>
            <a:fillRect/>
          </a:stretch>
        </p:blipFill>
        <p:spPr>
          <a:xfrm>
            <a:off x="863925" y="461694"/>
            <a:ext cx="7416157" cy="388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ctrTitle"/>
          </p:nvPr>
        </p:nvSpPr>
        <p:spPr>
          <a:xfrm>
            <a:off x="311688" y="94350"/>
            <a:ext cx="8520600" cy="50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800">
                <a:solidFill>
                  <a:srgbClr val="023047"/>
                </a:solidFill>
                <a:latin typeface="Lexend Medium"/>
                <a:ea typeface="Lexend Medium"/>
                <a:cs typeface="Lexend Medium"/>
                <a:sym typeface="Lexend Medium"/>
              </a:rPr>
              <a:t>Average Apartment Prices by State in the U.S.</a:t>
            </a:r>
            <a:endParaRPr sz="1800">
              <a:solidFill>
                <a:srgbClr val="023047"/>
              </a:solidFill>
            </a:endParaRPr>
          </a:p>
        </p:txBody>
      </p:sp>
      <p:pic>
        <p:nvPicPr>
          <p:cNvPr id="140" name="Google Shape;140;p23"/>
          <p:cNvPicPr preferRelativeResize="0"/>
          <p:nvPr/>
        </p:nvPicPr>
        <p:blipFill>
          <a:blip r:embed="rId3">
            <a:alphaModFix/>
          </a:blip>
          <a:stretch>
            <a:fillRect/>
          </a:stretch>
        </p:blipFill>
        <p:spPr>
          <a:xfrm>
            <a:off x="1814500" y="1148450"/>
            <a:ext cx="5514975" cy="3162300"/>
          </a:xfrm>
          <a:prstGeom prst="rect">
            <a:avLst/>
          </a:prstGeom>
          <a:noFill/>
          <a:ln>
            <a:noFill/>
          </a:ln>
        </p:spPr>
      </p:pic>
      <p:pic>
        <p:nvPicPr>
          <p:cNvPr id="141" name="Google Shape;141;p23"/>
          <p:cNvPicPr preferRelativeResize="0"/>
          <p:nvPr/>
        </p:nvPicPr>
        <p:blipFill>
          <a:blip r:embed="rId4">
            <a:alphaModFix/>
          </a:blip>
          <a:stretch>
            <a:fillRect/>
          </a:stretch>
        </p:blipFill>
        <p:spPr>
          <a:xfrm>
            <a:off x="7623463" y="1200850"/>
            <a:ext cx="733425" cy="305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nvSpPr>
        <p:spPr>
          <a:xfrm>
            <a:off x="863925" y="4346025"/>
            <a:ext cx="6610800" cy="56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023047"/>
                </a:solidFill>
              </a:rPr>
              <a:t>Most expensive:</a:t>
            </a:r>
            <a:r>
              <a:rPr lang="en" sz="1300">
                <a:solidFill>
                  <a:srgbClr val="023047"/>
                </a:solidFill>
              </a:rPr>
              <a:t> Sebastopol (California), Montecito (California), Key Biscayne (Florida)</a:t>
            </a:r>
            <a:endParaRPr sz="1300">
              <a:solidFill>
                <a:srgbClr val="023047"/>
              </a:solidFill>
            </a:endParaRPr>
          </a:p>
        </p:txBody>
      </p:sp>
      <p:sp>
        <p:nvSpPr>
          <p:cNvPr id="147" name="Google Shape;147;p24"/>
          <p:cNvSpPr txBox="1"/>
          <p:nvPr/>
        </p:nvSpPr>
        <p:spPr>
          <a:xfrm>
            <a:off x="1669250" y="0"/>
            <a:ext cx="628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23047"/>
                </a:solidFill>
                <a:latin typeface="Lexend SemiBold"/>
                <a:ea typeface="Lexend SemiBold"/>
                <a:cs typeface="Lexend SemiBold"/>
                <a:sym typeface="Lexend SemiBold"/>
              </a:rPr>
              <a:t>What are the top 10 most expensive cities?</a:t>
            </a:r>
            <a:endParaRPr sz="1800">
              <a:solidFill>
                <a:srgbClr val="023047"/>
              </a:solidFill>
              <a:latin typeface="Lexend Medium"/>
              <a:ea typeface="Lexend Medium"/>
              <a:cs typeface="Lexend Medium"/>
              <a:sym typeface="Lexend Medium"/>
            </a:endParaRPr>
          </a:p>
        </p:txBody>
      </p:sp>
      <p:pic>
        <p:nvPicPr>
          <p:cNvPr id="148" name="Google Shape;148;p24"/>
          <p:cNvPicPr preferRelativeResize="0"/>
          <p:nvPr/>
        </p:nvPicPr>
        <p:blipFill>
          <a:blip r:embed="rId3">
            <a:alphaModFix/>
          </a:blip>
          <a:stretch>
            <a:fillRect/>
          </a:stretch>
        </p:blipFill>
        <p:spPr>
          <a:xfrm>
            <a:off x="1187052" y="461700"/>
            <a:ext cx="6769894" cy="388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nvSpPr>
        <p:spPr>
          <a:xfrm>
            <a:off x="896150" y="4346025"/>
            <a:ext cx="7020300" cy="56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023047"/>
                </a:solidFill>
              </a:rPr>
              <a:t>Least</a:t>
            </a:r>
            <a:r>
              <a:rPr b="1" lang="en" sz="1300">
                <a:solidFill>
                  <a:srgbClr val="023047"/>
                </a:solidFill>
              </a:rPr>
              <a:t> expensive:</a:t>
            </a:r>
            <a:r>
              <a:rPr lang="en" sz="1300">
                <a:solidFill>
                  <a:srgbClr val="023047"/>
                </a:solidFill>
              </a:rPr>
              <a:t> Michigan City (Michigan), Huron (Ohio), Glasco (Kansas)</a:t>
            </a:r>
            <a:endParaRPr sz="1300">
              <a:solidFill>
                <a:srgbClr val="023047"/>
              </a:solidFill>
            </a:endParaRPr>
          </a:p>
        </p:txBody>
      </p:sp>
      <p:sp>
        <p:nvSpPr>
          <p:cNvPr id="154" name="Google Shape;154;p25"/>
          <p:cNvSpPr txBox="1"/>
          <p:nvPr/>
        </p:nvSpPr>
        <p:spPr>
          <a:xfrm>
            <a:off x="1422225" y="0"/>
            <a:ext cx="685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23047"/>
                </a:solidFill>
                <a:latin typeface="Lexend SemiBold"/>
                <a:ea typeface="Lexend SemiBold"/>
                <a:cs typeface="Lexend SemiBold"/>
                <a:sym typeface="Lexend SemiBold"/>
              </a:rPr>
              <a:t>What are the top 10 least expensive cities?</a:t>
            </a:r>
            <a:endParaRPr sz="1800">
              <a:solidFill>
                <a:srgbClr val="023047"/>
              </a:solidFill>
              <a:latin typeface="Lexend Medium"/>
              <a:ea typeface="Lexend Medium"/>
              <a:cs typeface="Lexend Medium"/>
              <a:sym typeface="Lexend Medium"/>
            </a:endParaRPr>
          </a:p>
        </p:txBody>
      </p:sp>
      <p:pic>
        <p:nvPicPr>
          <p:cNvPr id="155" name="Google Shape;155;p25"/>
          <p:cNvPicPr preferRelativeResize="0"/>
          <p:nvPr/>
        </p:nvPicPr>
        <p:blipFill>
          <a:blip r:embed="rId3">
            <a:alphaModFix/>
          </a:blip>
          <a:stretch>
            <a:fillRect/>
          </a:stretch>
        </p:blipFill>
        <p:spPr>
          <a:xfrm>
            <a:off x="1227553" y="461700"/>
            <a:ext cx="6688898" cy="388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1803750" y="1594350"/>
            <a:ext cx="55365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FB8500"/>
                </a:solidFill>
                <a:latin typeface="Lexend SemiBold"/>
                <a:ea typeface="Lexend SemiBold"/>
                <a:cs typeface="Lexend SemiBold"/>
                <a:sym typeface="Lexend SemiBold"/>
              </a:rPr>
              <a:t>Question 3: </a:t>
            </a:r>
            <a:endParaRPr sz="4000">
              <a:solidFill>
                <a:srgbClr val="FB8500"/>
              </a:solidFill>
              <a:latin typeface="Lexend SemiBold"/>
              <a:ea typeface="Lexend SemiBold"/>
              <a:cs typeface="Lexend SemiBold"/>
              <a:sym typeface="Lexend SemiBold"/>
            </a:endParaRPr>
          </a:p>
          <a:p>
            <a:pPr indent="0" lvl="0" marL="0" rtl="0" algn="ctr">
              <a:spcBef>
                <a:spcPts val="0"/>
              </a:spcBef>
              <a:spcAft>
                <a:spcPts val="0"/>
              </a:spcAft>
              <a:buNone/>
            </a:pPr>
            <a:r>
              <a:rPr lang="en" sz="2500">
                <a:solidFill>
                  <a:srgbClr val="023047"/>
                </a:solidFill>
                <a:latin typeface="Lexend SemiBold"/>
                <a:ea typeface="Lexend SemiBold"/>
                <a:cs typeface="Lexend SemiBold"/>
                <a:sym typeface="Lexend SemiBold"/>
              </a:rPr>
              <a:t>What is more valuable to renters—having more bedrooms and bathrooms or having more square footage?</a:t>
            </a:r>
            <a:endParaRPr sz="2500">
              <a:solidFill>
                <a:srgbClr val="023047"/>
              </a:solidFill>
              <a:latin typeface="Lexend SemiBold"/>
              <a:ea typeface="Lexend SemiBold"/>
              <a:cs typeface="Lexend SemiBold"/>
              <a:sym typeface="Lexend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4740120" y="654609"/>
            <a:ext cx="4121925" cy="4013450"/>
          </a:xfrm>
          <a:prstGeom prst="rect">
            <a:avLst/>
          </a:prstGeom>
          <a:noFill/>
          <a:ln>
            <a:noFill/>
          </a:ln>
        </p:spPr>
      </p:pic>
      <p:pic>
        <p:nvPicPr>
          <p:cNvPr id="166" name="Google Shape;166;p27"/>
          <p:cNvPicPr preferRelativeResize="0"/>
          <p:nvPr/>
        </p:nvPicPr>
        <p:blipFill>
          <a:blip r:embed="rId4">
            <a:alphaModFix/>
          </a:blip>
          <a:stretch>
            <a:fillRect/>
          </a:stretch>
        </p:blipFill>
        <p:spPr>
          <a:xfrm>
            <a:off x="296425" y="736875"/>
            <a:ext cx="4371625" cy="4085626"/>
          </a:xfrm>
          <a:prstGeom prst="rect">
            <a:avLst/>
          </a:prstGeom>
          <a:noFill/>
          <a:ln>
            <a:noFill/>
          </a:ln>
        </p:spPr>
      </p:pic>
      <p:sp>
        <p:nvSpPr>
          <p:cNvPr id="167" name="Google Shape;167;p27"/>
          <p:cNvSpPr txBox="1"/>
          <p:nvPr/>
        </p:nvSpPr>
        <p:spPr>
          <a:xfrm>
            <a:off x="502200" y="128075"/>
            <a:ext cx="827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B8500"/>
                </a:solidFill>
                <a:latin typeface="Lexend"/>
                <a:ea typeface="Lexend"/>
                <a:cs typeface="Lexend"/>
                <a:sym typeface="Lexend"/>
              </a:rPr>
              <a:t>Comparing the apartment’s</a:t>
            </a:r>
            <a:r>
              <a:rPr b="1" lang="en" sz="2000">
                <a:solidFill>
                  <a:srgbClr val="FB8500"/>
                </a:solidFill>
                <a:latin typeface="Lexend"/>
                <a:ea typeface="Lexend"/>
                <a:cs typeface="Lexend"/>
                <a:sym typeface="Lexend"/>
              </a:rPr>
              <a:t> price and its facilities</a:t>
            </a:r>
            <a:endParaRPr sz="2000">
              <a:solidFill>
                <a:srgbClr val="FB8500"/>
              </a:solidFill>
              <a:latin typeface="Lexend SemiBold"/>
              <a:ea typeface="Lexend SemiBold"/>
              <a:cs typeface="Lexend SemiBold"/>
              <a:sym typeface="Lexend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nvSpPr>
        <p:spPr>
          <a:xfrm>
            <a:off x="502200" y="128075"/>
            <a:ext cx="827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B8500"/>
                </a:solidFill>
                <a:latin typeface="Lexend"/>
                <a:ea typeface="Lexend"/>
                <a:cs typeface="Lexend"/>
                <a:sym typeface="Lexend"/>
              </a:rPr>
              <a:t>Relationship between bathrooms, bedrooms, square_feet and price</a:t>
            </a:r>
            <a:endParaRPr sz="1800">
              <a:solidFill>
                <a:srgbClr val="FB8500"/>
              </a:solidFill>
              <a:latin typeface="Lexend SemiBold"/>
              <a:ea typeface="Lexend SemiBold"/>
              <a:cs typeface="Lexend SemiBold"/>
              <a:sym typeface="Lexend SemiBold"/>
            </a:endParaRPr>
          </a:p>
        </p:txBody>
      </p:sp>
      <p:pic>
        <p:nvPicPr>
          <p:cNvPr id="173" name="Google Shape;173;p28"/>
          <p:cNvPicPr preferRelativeResize="0"/>
          <p:nvPr/>
        </p:nvPicPr>
        <p:blipFill>
          <a:blip r:embed="rId3">
            <a:alphaModFix/>
          </a:blip>
          <a:stretch>
            <a:fillRect/>
          </a:stretch>
        </p:blipFill>
        <p:spPr>
          <a:xfrm>
            <a:off x="744175" y="589775"/>
            <a:ext cx="8031424" cy="4553725"/>
          </a:xfrm>
          <a:prstGeom prst="rect">
            <a:avLst/>
          </a:prstGeom>
          <a:noFill/>
          <a:ln>
            <a:noFill/>
          </a:ln>
        </p:spPr>
      </p:pic>
      <p:sp>
        <p:nvSpPr>
          <p:cNvPr id="174" name="Google Shape;174;p28"/>
          <p:cNvSpPr txBox="1"/>
          <p:nvPr/>
        </p:nvSpPr>
        <p:spPr>
          <a:xfrm>
            <a:off x="5165100" y="2939150"/>
            <a:ext cx="36105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2"/>
              </a:buClr>
              <a:buSzPts val="1400"/>
              <a:buChar char="➢"/>
            </a:pPr>
            <a:r>
              <a:rPr b="1" lang="en">
                <a:solidFill>
                  <a:schemeClr val="dk2"/>
                </a:solidFill>
                <a:latin typeface="Lexend"/>
                <a:ea typeface="Lexend"/>
                <a:cs typeface="Lexend"/>
                <a:sym typeface="Lexend"/>
              </a:rPr>
              <a:t>Square Feet</a:t>
            </a:r>
            <a:r>
              <a:rPr lang="en">
                <a:solidFill>
                  <a:schemeClr val="dk2"/>
                </a:solidFill>
                <a:latin typeface="Lexend"/>
                <a:ea typeface="Lexend"/>
                <a:cs typeface="Lexend"/>
                <a:sym typeface="Lexend"/>
              </a:rPr>
              <a:t> is the most significant predictor of price.</a:t>
            </a:r>
            <a:endParaRPr>
              <a:solidFill>
                <a:schemeClr val="dk2"/>
              </a:solidFill>
              <a:latin typeface="Lexend"/>
              <a:ea typeface="Lexend"/>
              <a:cs typeface="Lexend"/>
              <a:sym typeface="Lexend"/>
            </a:endParaRPr>
          </a:p>
          <a:p>
            <a:pPr indent="-317500" lvl="0" marL="457200" rtl="0" algn="l">
              <a:lnSpc>
                <a:spcPct val="115000"/>
              </a:lnSpc>
              <a:spcBef>
                <a:spcPts val="0"/>
              </a:spcBef>
              <a:spcAft>
                <a:spcPts val="0"/>
              </a:spcAft>
              <a:buClr>
                <a:schemeClr val="dk1"/>
              </a:buClr>
              <a:buSzPts val="1400"/>
              <a:buChar char="➢"/>
            </a:pPr>
            <a:r>
              <a:rPr lang="en">
                <a:solidFill>
                  <a:schemeClr val="dk2"/>
                </a:solidFill>
                <a:latin typeface="Lexend"/>
                <a:ea typeface="Lexend"/>
                <a:cs typeface="Lexend"/>
                <a:sym typeface="Lexend"/>
              </a:rPr>
              <a:t>Variability in </a:t>
            </a:r>
            <a:r>
              <a:rPr lang="en">
                <a:solidFill>
                  <a:srgbClr val="FB8500"/>
                </a:solidFill>
                <a:latin typeface="Lexend"/>
                <a:ea typeface="Lexend"/>
                <a:cs typeface="Lexend"/>
                <a:sym typeface="Lexend"/>
              </a:rPr>
              <a:t>bathrooms</a:t>
            </a:r>
            <a:r>
              <a:rPr lang="en">
                <a:solidFill>
                  <a:schemeClr val="dk1"/>
                </a:solidFill>
                <a:latin typeface="Lexend"/>
                <a:ea typeface="Lexend"/>
                <a:cs typeface="Lexend"/>
                <a:sym typeface="Lexend"/>
              </a:rPr>
              <a:t> </a:t>
            </a:r>
            <a:r>
              <a:rPr lang="en">
                <a:solidFill>
                  <a:schemeClr val="dk2"/>
                </a:solidFill>
                <a:latin typeface="Lexend"/>
                <a:ea typeface="Lexend"/>
                <a:cs typeface="Lexend"/>
                <a:sym typeface="Lexend"/>
              </a:rPr>
              <a:t>and</a:t>
            </a:r>
            <a:r>
              <a:rPr lang="en">
                <a:solidFill>
                  <a:schemeClr val="dk1"/>
                </a:solidFill>
                <a:latin typeface="Lexend"/>
                <a:ea typeface="Lexend"/>
                <a:cs typeface="Lexend"/>
                <a:sym typeface="Lexend"/>
              </a:rPr>
              <a:t> </a:t>
            </a:r>
            <a:r>
              <a:rPr lang="en">
                <a:solidFill>
                  <a:srgbClr val="FB8500"/>
                </a:solidFill>
                <a:latin typeface="Lexend"/>
                <a:ea typeface="Lexend"/>
                <a:cs typeface="Lexend"/>
                <a:sym typeface="Lexend"/>
              </a:rPr>
              <a:t>bedrooms</a:t>
            </a:r>
            <a:r>
              <a:rPr lang="en">
                <a:solidFill>
                  <a:schemeClr val="dk2"/>
                </a:solidFill>
                <a:latin typeface="Lexend"/>
                <a:ea typeface="Lexend"/>
                <a:cs typeface="Lexend"/>
                <a:sym typeface="Lexend"/>
              </a:rPr>
              <a:t> impact across cities.</a:t>
            </a:r>
            <a:endParaRPr>
              <a:solidFill>
                <a:schemeClr val="dk2"/>
              </a:solidFill>
              <a:latin typeface="Lexend"/>
              <a:ea typeface="Lexend"/>
              <a:cs typeface="Lexend"/>
              <a:sym typeface="Lexend"/>
            </a:endParaRPr>
          </a:p>
          <a:p>
            <a:pPr indent="-317500" lvl="0" marL="457200" rtl="0" algn="l">
              <a:lnSpc>
                <a:spcPct val="115000"/>
              </a:lnSpc>
              <a:spcBef>
                <a:spcPts val="0"/>
              </a:spcBef>
              <a:spcAft>
                <a:spcPts val="0"/>
              </a:spcAft>
              <a:buClr>
                <a:schemeClr val="dk2"/>
              </a:buClr>
              <a:buSzPts val="1400"/>
              <a:buFont typeface="Lexend"/>
              <a:buChar char="➢"/>
            </a:pPr>
            <a:r>
              <a:rPr lang="en">
                <a:solidFill>
                  <a:schemeClr val="dk2"/>
                </a:solidFill>
                <a:latin typeface="Lexend"/>
                <a:ea typeface="Lexend"/>
                <a:cs typeface="Lexend"/>
                <a:sym typeface="Lexend"/>
              </a:rPr>
              <a:t>Strong correlations highlight critical factors for pricing strategies.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168350"/>
            <a:ext cx="8520600" cy="84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27348"/>
              <a:buFont typeface="Arial"/>
              <a:buNone/>
            </a:pPr>
            <a:r>
              <a:rPr lang="en" sz="4022">
                <a:solidFill>
                  <a:srgbClr val="FB8500"/>
                </a:solidFill>
                <a:latin typeface="Lexend SemiBold"/>
                <a:ea typeface="Lexend SemiBold"/>
                <a:cs typeface="Lexend SemiBold"/>
                <a:sym typeface="Lexend SemiBold"/>
              </a:rPr>
              <a:t>Biases &amp; Limitations</a:t>
            </a:r>
            <a:endParaRPr b="1" sz="4133">
              <a:solidFill>
                <a:srgbClr val="FB8500"/>
              </a:solidFill>
              <a:latin typeface="Lexend"/>
              <a:ea typeface="Lexend"/>
              <a:cs typeface="Lexend"/>
              <a:sym typeface="Lexend"/>
            </a:endParaRPr>
          </a:p>
          <a:p>
            <a:pPr indent="0" lvl="0" marL="0" rtl="0" algn="l">
              <a:spcBef>
                <a:spcPts val="0"/>
              </a:spcBef>
              <a:spcAft>
                <a:spcPts val="0"/>
              </a:spcAft>
              <a:buNone/>
            </a:pPr>
            <a:r>
              <a:t/>
            </a:r>
            <a:endParaRPr/>
          </a:p>
        </p:txBody>
      </p:sp>
      <p:sp>
        <p:nvSpPr>
          <p:cNvPr id="180" name="Google Shape;180;p2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2000" u="sng"/>
              <a:t>Limitations</a:t>
            </a:r>
            <a:r>
              <a:rPr lang="en" sz="2000"/>
              <a:t>:</a:t>
            </a:r>
            <a:endParaRPr sz="2000"/>
          </a:p>
          <a:p>
            <a:pPr indent="-355600" lvl="0" marL="457200" rtl="0" algn="l">
              <a:lnSpc>
                <a:spcPct val="100000"/>
              </a:lnSpc>
              <a:spcBef>
                <a:spcPts val="1200"/>
              </a:spcBef>
              <a:spcAft>
                <a:spcPts val="0"/>
              </a:spcAft>
              <a:buSzPts val="2000"/>
              <a:buChar char="★"/>
            </a:pPr>
            <a:r>
              <a:rPr lang="en" sz="2000"/>
              <a:t>Timeline:</a:t>
            </a:r>
            <a:endParaRPr sz="2000"/>
          </a:p>
          <a:p>
            <a:pPr indent="-292100" lvl="1" marL="800100" rtl="0" algn="l">
              <a:lnSpc>
                <a:spcPct val="100000"/>
              </a:lnSpc>
              <a:spcBef>
                <a:spcPts val="0"/>
              </a:spcBef>
              <a:spcAft>
                <a:spcPts val="0"/>
              </a:spcAft>
              <a:buSzPts val="1900"/>
              <a:buChar char="○"/>
            </a:pPr>
            <a:r>
              <a:rPr lang="en" sz="1900"/>
              <a:t>Old data since 2019</a:t>
            </a:r>
            <a:endParaRPr sz="1900"/>
          </a:p>
          <a:p>
            <a:pPr indent="-292100" lvl="1" marL="800100" rtl="0" algn="l">
              <a:lnSpc>
                <a:spcPct val="100000"/>
              </a:lnSpc>
              <a:spcBef>
                <a:spcPts val="0"/>
              </a:spcBef>
              <a:spcAft>
                <a:spcPts val="0"/>
              </a:spcAft>
              <a:buSzPts val="1900"/>
              <a:buChar char="○"/>
            </a:pPr>
            <a:r>
              <a:rPr lang="en" sz="1900"/>
              <a:t>Unequal rows of each season</a:t>
            </a:r>
            <a:endParaRPr sz="1900"/>
          </a:p>
          <a:p>
            <a:pPr indent="-355600" lvl="0" marL="457200" rtl="0" algn="l">
              <a:lnSpc>
                <a:spcPct val="150000"/>
              </a:lnSpc>
              <a:spcBef>
                <a:spcPts val="0"/>
              </a:spcBef>
              <a:spcAft>
                <a:spcPts val="0"/>
              </a:spcAft>
              <a:buSzPts val="2000"/>
              <a:buChar char="★"/>
            </a:pPr>
            <a:r>
              <a:rPr lang="en" sz="2000"/>
              <a:t>Missing data / - Outliers</a:t>
            </a:r>
            <a:endParaRPr sz="2000"/>
          </a:p>
          <a:p>
            <a:pPr indent="-355600" lvl="0" marL="457200" rtl="0" algn="l">
              <a:lnSpc>
                <a:spcPct val="150000"/>
              </a:lnSpc>
              <a:spcBef>
                <a:spcPts val="0"/>
              </a:spcBef>
              <a:spcAft>
                <a:spcPts val="0"/>
              </a:spcAft>
              <a:buSzPts val="2000"/>
              <a:buChar char="★"/>
            </a:pPr>
            <a:r>
              <a:rPr lang="en" sz="2000"/>
              <a:t>Simplistic Linear Relationships</a:t>
            </a:r>
            <a:endParaRPr sz="2000"/>
          </a:p>
          <a:p>
            <a:pPr indent="-355600" lvl="0" marL="457200" rtl="0" algn="l">
              <a:lnSpc>
                <a:spcPct val="150000"/>
              </a:lnSpc>
              <a:spcBef>
                <a:spcPts val="0"/>
              </a:spcBef>
              <a:spcAft>
                <a:spcPts val="0"/>
              </a:spcAft>
              <a:buSzPts val="2000"/>
              <a:buChar char="★"/>
            </a:pPr>
            <a:r>
              <a:rPr lang="en" sz="2000"/>
              <a:t>Geographical Context</a:t>
            </a:r>
            <a:endParaRPr sz="2000"/>
          </a:p>
          <a:p>
            <a:pPr indent="-355600" lvl="0" marL="457200" rtl="0" algn="l">
              <a:lnSpc>
                <a:spcPct val="150000"/>
              </a:lnSpc>
              <a:spcBef>
                <a:spcPts val="0"/>
              </a:spcBef>
              <a:spcAft>
                <a:spcPts val="0"/>
              </a:spcAft>
              <a:buSzPts val="2000"/>
              <a:buChar char="★"/>
            </a:pPr>
            <a:r>
              <a:rPr lang="en" sz="2000"/>
              <a:t>Trends / conditions</a:t>
            </a:r>
            <a:endParaRPr sz="2000"/>
          </a:p>
          <a:p>
            <a:pPr indent="0" lvl="0" marL="457200" rtl="0" algn="l">
              <a:lnSpc>
                <a:spcPct val="150000"/>
              </a:lnSpc>
              <a:spcBef>
                <a:spcPts val="1200"/>
              </a:spcBef>
              <a:spcAft>
                <a:spcPts val="0"/>
              </a:spcAft>
              <a:buNone/>
            </a:pPr>
            <a:r>
              <a:t/>
            </a:r>
            <a:endParaRPr sz="2000"/>
          </a:p>
          <a:p>
            <a:pPr indent="0" lvl="0" marL="0" rtl="0" algn="l">
              <a:lnSpc>
                <a:spcPct val="105000"/>
              </a:lnSpc>
              <a:spcBef>
                <a:spcPts val="1200"/>
              </a:spcBef>
              <a:spcAft>
                <a:spcPts val="0"/>
              </a:spcAft>
              <a:buNone/>
            </a:pPr>
            <a:r>
              <a:t/>
            </a:r>
            <a:endParaRPr sz="2000"/>
          </a:p>
          <a:p>
            <a:pPr indent="0" lvl="0" marL="0" rtl="0" algn="l">
              <a:lnSpc>
                <a:spcPct val="105000"/>
              </a:lnSpc>
              <a:spcBef>
                <a:spcPts val="1200"/>
              </a:spcBef>
              <a:spcAft>
                <a:spcPts val="0"/>
              </a:spcAft>
              <a:buNone/>
            </a:pPr>
            <a:r>
              <a:t/>
            </a:r>
            <a:endParaRPr sz="2000"/>
          </a:p>
          <a:p>
            <a:pPr indent="0" lvl="0" marL="0" rtl="0" algn="l">
              <a:lnSpc>
                <a:spcPct val="105000"/>
              </a:lnSpc>
              <a:spcBef>
                <a:spcPts val="1200"/>
              </a:spcBef>
              <a:spcAft>
                <a:spcPts val="1200"/>
              </a:spcAft>
              <a:buNone/>
            </a:pPr>
            <a:r>
              <a:t/>
            </a:r>
            <a:endParaRPr sz="2000"/>
          </a:p>
        </p:txBody>
      </p:sp>
      <p:sp>
        <p:nvSpPr>
          <p:cNvPr id="181" name="Google Shape;181;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u="sng"/>
              <a:t>Biases</a:t>
            </a:r>
            <a:r>
              <a:rPr lang="en" sz="2000"/>
              <a:t>:</a:t>
            </a:r>
            <a:endParaRPr sz="2000"/>
          </a:p>
          <a:p>
            <a:pPr indent="-355600" lvl="0" marL="457200" rtl="0" algn="l">
              <a:spcBef>
                <a:spcPts val="1200"/>
              </a:spcBef>
              <a:spcAft>
                <a:spcPts val="0"/>
              </a:spcAft>
              <a:buSzPts val="2000"/>
              <a:buChar char="★"/>
            </a:pPr>
            <a:r>
              <a:rPr lang="en" sz="2000"/>
              <a:t>Selection from specific regions, price ranges</a:t>
            </a:r>
            <a:endParaRPr sz="2000"/>
          </a:p>
          <a:p>
            <a:pPr indent="-355600" lvl="0" marL="457200" rtl="0" algn="l">
              <a:spcBef>
                <a:spcPts val="1000"/>
              </a:spcBef>
              <a:spcAft>
                <a:spcPts val="0"/>
              </a:spcAft>
              <a:buSzPts val="2000"/>
              <a:buChar char="★"/>
            </a:pPr>
            <a:r>
              <a:rPr lang="en" sz="2000"/>
              <a:t>Few features  focus</a:t>
            </a:r>
            <a:endParaRPr sz="2000"/>
          </a:p>
          <a:p>
            <a:pPr indent="-355600" lvl="0" marL="457200" rtl="0" algn="l">
              <a:spcBef>
                <a:spcPts val="1000"/>
              </a:spcBef>
              <a:spcAft>
                <a:spcPts val="0"/>
              </a:spcAft>
              <a:buSzPts val="2000"/>
              <a:buChar char="★"/>
            </a:pPr>
            <a:r>
              <a:rPr lang="en" sz="2000"/>
              <a:t>High correlation </a:t>
            </a:r>
            <a:r>
              <a:rPr lang="en" sz="2000"/>
              <a:t>doesn't</a:t>
            </a:r>
            <a:r>
              <a:rPr lang="en" sz="2000"/>
              <a:t> imply </a:t>
            </a:r>
            <a:r>
              <a:rPr lang="en" sz="2000"/>
              <a:t>causation.</a:t>
            </a:r>
            <a:endParaRPr sz="2000"/>
          </a:p>
          <a:p>
            <a:pPr indent="-355600" lvl="0" marL="457200" rtl="0" algn="l">
              <a:spcBef>
                <a:spcPts val="1000"/>
              </a:spcBef>
              <a:spcAft>
                <a:spcPts val="200"/>
              </a:spcAft>
              <a:buSzPts val="2000"/>
              <a:buChar char="★"/>
            </a:pPr>
            <a:r>
              <a:rPr lang="en" sz="2000"/>
              <a:t>Regional economic bias.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1023600" y="1863750"/>
            <a:ext cx="70968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FB8500"/>
                </a:solidFill>
                <a:latin typeface="Lexend SemiBold"/>
                <a:ea typeface="Lexend SemiBold"/>
                <a:cs typeface="Lexend SemiBold"/>
                <a:sym typeface="Lexend SemiBold"/>
              </a:rPr>
              <a:t>Regressions</a:t>
            </a:r>
            <a:r>
              <a:rPr lang="en" sz="4000">
                <a:solidFill>
                  <a:srgbClr val="FB8500"/>
                </a:solidFill>
                <a:latin typeface="Lexend SemiBold"/>
                <a:ea typeface="Lexend SemiBold"/>
                <a:cs typeface="Lexend SemiBold"/>
                <a:sym typeface="Lexend SemiBold"/>
              </a:rPr>
              <a:t>:</a:t>
            </a:r>
            <a:endParaRPr sz="2500">
              <a:solidFill>
                <a:srgbClr val="023047"/>
              </a:solidFill>
              <a:latin typeface="Lexend SemiBold"/>
              <a:ea typeface="Lexend SemiBold"/>
              <a:cs typeface="Lexend SemiBold"/>
              <a:sym typeface="Lexend SemiBold"/>
            </a:endParaRPr>
          </a:p>
          <a:p>
            <a:pPr indent="-355600" lvl="0" marL="457200" rtl="0" algn="l">
              <a:spcBef>
                <a:spcPts val="0"/>
              </a:spcBef>
              <a:spcAft>
                <a:spcPts val="0"/>
              </a:spcAft>
              <a:buClr>
                <a:srgbClr val="023047"/>
              </a:buClr>
              <a:buSzPts val="2000"/>
              <a:buFont typeface="Lexend SemiBold"/>
              <a:buChar char="●"/>
            </a:pPr>
            <a:r>
              <a:rPr lang="en" sz="2000">
                <a:solidFill>
                  <a:srgbClr val="023047"/>
                </a:solidFill>
                <a:latin typeface="Lexend SemiBold"/>
                <a:ea typeface="Lexend SemiBold"/>
                <a:cs typeface="Lexend SemiBold"/>
                <a:sym typeface="Lexend SemiBold"/>
              </a:rPr>
              <a:t>W</a:t>
            </a:r>
            <a:r>
              <a:rPr lang="en" sz="2000">
                <a:solidFill>
                  <a:srgbClr val="023047"/>
                </a:solidFill>
                <a:latin typeface="Lexend SemiBold"/>
                <a:ea typeface="Lexend SemiBold"/>
                <a:cs typeface="Lexend SemiBold"/>
                <a:sym typeface="Lexend SemiBold"/>
              </a:rPr>
              <a:t>hat variables have the most noticeable regressions?</a:t>
            </a:r>
            <a:endParaRPr sz="2000">
              <a:solidFill>
                <a:srgbClr val="023047"/>
              </a:solidFill>
              <a:latin typeface="Lexend SemiBold"/>
              <a:ea typeface="Lexend SemiBold"/>
              <a:cs typeface="Lexend SemiBold"/>
              <a:sym typeface="Lexend SemiBold"/>
            </a:endParaRPr>
          </a:p>
          <a:p>
            <a:pPr indent="-355600" lvl="0" marL="457200" rtl="0" algn="l">
              <a:spcBef>
                <a:spcPts val="0"/>
              </a:spcBef>
              <a:spcAft>
                <a:spcPts val="0"/>
              </a:spcAft>
              <a:buClr>
                <a:srgbClr val="023047"/>
              </a:buClr>
              <a:buSzPts val="2000"/>
              <a:buFont typeface="Lexend SemiBold"/>
              <a:buChar char="●"/>
            </a:pPr>
            <a:r>
              <a:rPr lang="en" sz="2000">
                <a:solidFill>
                  <a:srgbClr val="023047"/>
                </a:solidFill>
                <a:latin typeface="Lexend SemiBold"/>
                <a:ea typeface="Lexend SemiBold"/>
                <a:cs typeface="Lexend SemiBold"/>
                <a:sym typeface="Lexend SemiBold"/>
              </a:rPr>
              <a:t>What kind of regressions appear in our data and what stories do they tell?</a:t>
            </a:r>
            <a:endParaRPr sz="2000">
              <a:solidFill>
                <a:srgbClr val="023047"/>
              </a:solidFill>
              <a:latin typeface="Lexend SemiBold"/>
              <a:ea typeface="Lexend SemiBold"/>
              <a:cs typeface="Lexend SemiBold"/>
              <a:sym typeface="Lexend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idx="1" type="body"/>
          </p:nvPr>
        </p:nvSpPr>
        <p:spPr>
          <a:xfrm>
            <a:off x="311700" y="4431884"/>
            <a:ext cx="8520600" cy="580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FB8500"/>
              </a:buClr>
              <a:buSzPts val="1500"/>
              <a:buChar char="-"/>
            </a:pPr>
            <a:r>
              <a:rPr b="1" lang="en" sz="1500">
                <a:solidFill>
                  <a:srgbClr val="FB8500"/>
                </a:solidFill>
              </a:rPr>
              <a:t>In general terms, more space in an apartment means more rooms</a:t>
            </a:r>
            <a:endParaRPr b="1" sz="1500">
              <a:solidFill>
                <a:srgbClr val="FB8500"/>
              </a:solidFill>
            </a:endParaRPr>
          </a:p>
        </p:txBody>
      </p:sp>
      <p:sp>
        <p:nvSpPr>
          <p:cNvPr id="192" name="Google Shape;192;p31"/>
          <p:cNvSpPr txBox="1"/>
          <p:nvPr/>
        </p:nvSpPr>
        <p:spPr>
          <a:xfrm>
            <a:off x="435300" y="249925"/>
            <a:ext cx="827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B8500"/>
                </a:solidFill>
                <a:latin typeface="Lexend SemiBold"/>
                <a:ea typeface="Lexend SemiBold"/>
                <a:cs typeface="Lexend SemiBold"/>
                <a:sym typeface="Lexend SemiBold"/>
              </a:rPr>
              <a:t>Consistent Positive Regressions</a:t>
            </a:r>
            <a:endParaRPr sz="2000">
              <a:solidFill>
                <a:srgbClr val="FB8500"/>
              </a:solidFill>
              <a:latin typeface="Lexend SemiBold"/>
              <a:ea typeface="Lexend SemiBold"/>
              <a:cs typeface="Lexend SemiBold"/>
              <a:sym typeface="Lexend SemiBold"/>
            </a:endParaRPr>
          </a:p>
        </p:txBody>
      </p:sp>
      <p:pic>
        <p:nvPicPr>
          <p:cNvPr id="193" name="Google Shape;193;p31"/>
          <p:cNvPicPr preferRelativeResize="0"/>
          <p:nvPr/>
        </p:nvPicPr>
        <p:blipFill>
          <a:blip r:embed="rId3">
            <a:alphaModFix/>
          </a:blip>
          <a:stretch>
            <a:fillRect/>
          </a:stretch>
        </p:blipFill>
        <p:spPr>
          <a:xfrm>
            <a:off x="0" y="1120300"/>
            <a:ext cx="4498425" cy="2902900"/>
          </a:xfrm>
          <a:prstGeom prst="rect">
            <a:avLst/>
          </a:prstGeom>
          <a:noFill/>
          <a:ln>
            <a:noFill/>
          </a:ln>
        </p:spPr>
      </p:pic>
      <p:pic>
        <p:nvPicPr>
          <p:cNvPr id="194" name="Google Shape;194;p31"/>
          <p:cNvPicPr preferRelativeResize="0"/>
          <p:nvPr/>
        </p:nvPicPr>
        <p:blipFill>
          <a:blip r:embed="rId4">
            <a:alphaModFix/>
          </a:blip>
          <a:stretch>
            <a:fillRect/>
          </a:stretch>
        </p:blipFill>
        <p:spPr>
          <a:xfrm>
            <a:off x="4572000" y="1151842"/>
            <a:ext cx="4498424" cy="28707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06275" y="202150"/>
            <a:ext cx="217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023047"/>
                </a:solidFill>
                <a:latin typeface="Lexend SemiBold"/>
                <a:ea typeface="Lexend SemiBold"/>
                <a:cs typeface="Lexend SemiBold"/>
                <a:sym typeface="Lexend SemiBold"/>
              </a:rPr>
              <a:t>Our Dataset</a:t>
            </a:r>
            <a:endParaRPr sz="2500">
              <a:solidFill>
                <a:srgbClr val="023047"/>
              </a:solidFill>
              <a:latin typeface="Lexend SemiBold"/>
              <a:ea typeface="Lexend SemiBold"/>
              <a:cs typeface="Lexend SemiBold"/>
              <a:sym typeface="Lexend SemiBold"/>
            </a:endParaRPr>
          </a:p>
        </p:txBody>
      </p:sp>
      <p:sp>
        <p:nvSpPr>
          <p:cNvPr id="61" name="Google Shape;61;p14"/>
          <p:cNvSpPr txBox="1"/>
          <p:nvPr/>
        </p:nvSpPr>
        <p:spPr>
          <a:xfrm>
            <a:off x="406275" y="707150"/>
            <a:ext cx="31932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exend"/>
                <a:ea typeface="Lexend"/>
                <a:cs typeface="Lexend"/>
                <a:sym typeface="Lexend"/>
              </a:rPr>
              <a:t>We analyzed the Kaggle dataset </a:t>
            </a:r>
            <a:r>
              <a:rPr b="1" lang="en" sz="1800">
                <a:solidFill>
                  <a:srgbClr val="219EBC"/>
                </a:solidFill>
                <a:latin typeface="Lexend"/>
                <a:ea typeface="Lexend"/>
                <a:cs typeface="Lexend"/>
                <a:sym typeface="Lexend"/>
              </a:rPr>
              <a:t>Apartments for Rent Classified.</a:t>
            </a:r>
            <a:r>
              <a:rPr lang="en" sz="1800">
                <a:solidFill>
                  <a:schemeClr val="dk2"/>
                </a:solidFill>
                <a:latin typeface="Lexend"/>
                <a:ea typeface="Lexend"/>
                <a:cs typeface="Lexend"/>
                <a:sym typeface="Lexend"/>
              </a:rPr>
              <a:t> It has:</a:t>
            </a:r>
            <a:endParaRPr sz="1800">
              <a:solidFill>
                <a:schemeClr val="dk2"/>
              </a:solidFill>
              <a:latin typeface="Lexend"/>
              <a:ea typeface="Lexend"/>
              <a:cs typeface="Lexend"/>
              <a:sym typeface="Lexend"/>
            </a:endParaRPr>
          </a:p>
          <a:p>
            <a:pPr indent="-342900" lvl="0" marL="457200" rtl="0" algn="l">
              <a:spcBef>
                <a:spcPts val="0"/>
              </a:spcBef>
              <a:spcAft>
                <a:spcPts val="0"/>
              </a:spcAft>
              <a:buClr>
                <a:schemeClr val="dk2"/>
              </a:buClr>
              <a:buSzPts val="1800"/>
              <a:buFont typeface="Lexend"/>
              <a:buChar char="●"/>
            </a:pPr>
            <a:r>
              <a:rPr lang="en" sz="1800">
                <a:solidFill>
                  <a:schemeClr val="dk2"/>
                </a:solidFill>
                <a:latin typeface="Lexend"/>
                <a:ea typeface="Lexend"/>
                <a:cs typeface="Lexend"/>
                <a:sym typeface="Lexend"/>
              </a:rPr>
              <a:t>100,000 entries</a:t>
            </a:r>
            <a:endParaRPr sz="1800">
              <a:solidFill>
                <a:schemeClr val="dk2"/>
              </a:solidFill>
              <a:latin typeface="Lexend"/>
              <a:ea typeface="Lexend"/>
              <a:cs typeface="Lexend"/>
              <a:sym typeface="Lexend"/>
            </a:endParaRPr>
          </a:p>
          <a:p>
            <a:pPr indent="-342900" lvl="0" marL="457200" rtl="0" algn="l">
              <a:spcBef>
                <a:spcPts val="0"/>
              </a:spcBef>
              <a:spcAft>
                <a:spcPts val="0"/>
              </a:spcAft>
              <a:buClr>
                <a:schemeClr val="dk2"/>
              </a:buClr>
              <a:buSzPts val="1800"/>
              <a:buFont typeface="Lexend"/>
              <a:buChar char="●"/>
            </a:pPr>
            <a:r>
              <a:rPr lang="en" sz="1800">
                <a:solidFill>
                  <a:schemeClr val="dk2"/>
                </a:solidFill>
                <a:latin typeface="Lexend"/>
                <a:ea typeface="Lexend"/>
                <a:cs typeface="Lexend"/>
                <a:sym typeface="Lexend"/>
              </a:rPr>
              <a:t>Data on price, bed, bath, location, etc.</a:t>
            </a:r>
            <a:endParaRPr sz="1800">
              <a:solidFill>
                <a:schemeClr val="dk2"/>
              </a:solidFill>
              <a:latin typeface="Lexend"/>
              <a:ea typeface="Lexend"/>
              <a:cs typeface="Lexend"/>
              <a:sym typeface="Lexend"/>
            </a:endParaRPr>
          </a:p>
          <a:p>
            <a:pPr indent="-342900" lvl="0" marL="457200" rtl="0" algn="l">
              <a:spcBef>
                <a:spcPts val="0"/>
              </a:spcBef>
              <a:spcAft>
                <a:spcPts val="0"/>
              </a:spcAft>
              <a:buClr>
                <a:schemeClr val="dk2"/>
              </a:buClr>
              <a:buSzPts val="1800"/>
              <a:buFont typeface="Lexend"/>
              <a:buChar char="●"/>
            </a:pPr>
            <a:r>
              <a:rPr lang="en" sz="1800">
                <a:solidFill>
                  <a:schemeClr val="dk2"/>
                </a:solidFill>
                <a:latin typeface="Lexend"/>
                <a:ea typeface="Lexend"/>
                <a:cs typeface="Lexend"/>
                <a:sym typeface="Lexend"/>
              </a:rPr>
              <a:t>Clean data that was improved upon</a:t>
            </a:r>
            <a:endParaRPr sz="1800">
              <a:solidFill>
                <a:schemeClr val="dk2"/>
              </a:solidFill>
              <a:latin typeface="Lexend"/>
              <a:ea typeface="Lexend"/>
              <a:cs typeface="Lexend"/>
              <a:sym typeface="Lexend"/>
            </a:endParaRPr>
          </a:p>
          <a:p>
            <a:pPr indent="0" lvl="0" marL="0" rtl="0" algn="l">
              <a:spcBef>
                <a:spcPts val="0"/>
              </a:spcBef>
              <a:spcAft>
                <a:spcPts val="0"/>
              </a:spcAft>
              <a:buNone/>
            </a:pPr>
            <a:r>
              <a:t/>
            </a:r>
            <a:endParaRPr sz="1800">
              <a:solidFill>
                <a:schemeClr val="dk2"/>
              </a:solidFill>
              <a:latin typeface="Lexend"/>
              <a:ea typeface="Lexend"/>
              <a:cs typeface="Lexend"/>
              <a:sym typeface="Lexend"/>
            </a:endParaRPr>
          </a:p>
          <a:p>
            <a:pPr indent="0" lvl="0" marL="0" rtl="0" algn="l">
              <a:spcBef>
                <a:spcPts val="0"/>
              </a:spcBef>
              <a:spcAft>
                <a:spcPts val="0"/>
              </a:spcAft>
              <a:buNone/>
            </a:pPr>
            <a:r>
              <a:rPr lang="en" sz="1800">
                <a:solidFill>
                  <a:schemeClr val="dk2"/>
                </a:solidFill>
                <a:latin typeface="Lexend"/>
                <a:ea typeface="Lexend"/>
                <a:cs typeface="Lexend"/>
                <a:sym typeface="Lexend"/>
              </a:rPr>
              <a:t>There are many practical uses for a dataset like this!</a:t>
            </a:r>
            <a:endParaRPr sz="1800">
              <a:solidFill>
                <a:schemeClr val="dk2"/>
              </a:solidFill>
              <a:latin typeface="Lexend"/>
              <a:ea typeface="Lexend"/>
              <a:cs typeface="Lexend"/>
              <a:sym typeface="Lexend"/>
            </a:endParaRPr>
          </a:p>
        </p:txBody>
      </p:sp>
      <p:sp>
        <p:nvSpPr>
          <p:cNvPr id="62" name="Google Shape;62;p14"/>
          <p:cNvSpPr/>
          <p:nvPr/>
        </p:nvSpPr>
        <p:spPr>
          <a:xfrm>
            <a:off x="406275" y="3903850"/>
            <a:ext cx="8369400" cy="1054800"/>
          </a:xfrm>
          <a:prstGeom prst="roundRect">
            <a:avLst>
              <a:gd fmla="val 16667" name="adj"/>
            </a:avLst>
          </a:prstGeom>
          <a:noFill/>
          <a:ln cap="flat" cmpd="sng" w="9525">
            <a:solidFill>
              <a:srgbClr val="8ECA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nvSpPr>
        <p:spPr>
          <a:xfrm>
            <a:off x="680175" y="3992650"/>
            <a:ext cx="78216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Lexend"/>
                <a:ea typeface="Lexend"/>
                <a:cs typeface="Lexend"/>
                <a:sym typeface="Lexend"/>
              </a:rPr>
              <a:t>Renting an apartment is a common experience for most people at some point in their lives. This research aims to explore price variations across the United States and uncover insights about trends and patterns in rental pricing.</a:t>
            </a:r>
            <a:endParaRPr sz="1500">
              <a:solidFill>
                <a:schemeClr val="dk2"/>
              </a:solidFill>
              <a:latin typeface="Lexend"/>
              <a:ea typeface="Lexend"/>
              <a:cs typeface="Lexend"/>
              <a:sym typeface="Lexend"/>
            </a:endParaRPr>
          </a:p>
        </p:txBody>
      </p:sp>
      <p:pic>
        <p:nvPicPr>
          <p:cNvPr id="64" name="Google Shape;64;p14"/>
          <p:cNvPicPr preferRelativeResize="0"/>
          <p:nvPr/>
        </p:nvPicPr>
        <p:blipFill>
          <a:blip r:embed="rId3">
            <a:alphaModFix/>
          </a:blip>
          <a:stretch>
            <a:fillRect/>
          </a:stretch>
        </p:blipFill>
        <p:spPr>
          <a:xfrm>
            <a:off x="3351900" y="707150"/>
            <a:ext cx="5487300" cy="2627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1514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solidFill>
                  <a:srgbClr val="FB8500"/>
                </a:solidFill>
              </a:rPr>
              <a:t>Regression Between Bedrooms &amp; Bathrooms</a:t>
            </a:r>
            <a:endParaRPr b="1" sz="2020">
              <a:solidFill>
                <a:srgbClr val="FB8500"/>
              </a:solidFill>
            </a:endParaRPr>
          </a:p>
        </p:txBody>
      </p:sp>
      <p:pic>
        <p:nvPicPr>
          <p:cNvPr id="200" name="Google Shape;200;p32"/>
          <p:cNvPicPr preferRelativeResize="0"/>
          <p:nvPr/>
        </p:nvPicPr>
        <p:blipFill>
          <a:blip r:embed="rId3">
            <a:alphaModFix/>
          </a:blip>
          <a:stretch>
            <a:fillRect/>
          </a:stretch>
        </p:blipFill>
        <p:spPr>
          <a:xfrm>
            <a:off x="1000526" y="645750"/>
            <a:ext cx="6623550" cy="4294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nvSpPr>
        <p:spPr>
          <a:xfrm>
            <a:off x="320150" y="840000"/>
            <a:ext cx="8242800" cy="516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000">
                <a:solidFill>
                  <a:srgbClr val="023047"/>
                </a:solidFill>
              </a:rPr>
              <a:t>Geographical </a:t>
            </a:r>
            <a:endParaRPr b="1" sz="2000">
              <a:solidFill>
                <a:srgbClr val="023047"/>
              </a:solidFill>
            </a:endParaRPr>
          </a:p>
          <a:p>
            <a:pPr indent="0" lvl="0" marL="457200" rtl="0" algn="l">
              <a:spcBef>
                <a:spcPts val="0"/>
              </a:spcBef>
              <a:spcAft>
                <a:spcPts val="0"/>
              </a:spcAft>
              <a:buNone/>
            </a:pPr>
            <a:r>
              <a:rPr b="1" lang="en" sz="2000">
                <a:solidFill>
                  <a:srgbClr val="023047"/>
                </a:solidFill>
              </a:rPr>
              <a:t>Regressions</a:t>
            </a:r>
            <a:endParaRPr b="1" sz="2000">
              <a:solidFill>
                <a:srgbClr val="023047"/>
              </a:solidFill>
            </a:endParaRPr>
          </a:p>
        </p:txBody>
      </p:sp>
      <p:pic>
        <p:nvPicPr>
          <p:cNvPr id="206" name="Google Shape;206;p33"/>
          <p:cNvPicPr preferRelativeResize="0"/>
          <p:nvPr/>
        </p:nvPicPr>
        <p:blipFill>
          <a:blip r:embed="rId3">
            <a:alphaModFix/>
          </a:blip>
          <a:stretch>
            <a:fillRect/>
          </a:stretch>
        </p:blipFill>
        <p:spPr>
          <a:xfrm>
            <a:off x="284800" y="2359100"/>
            <a:ext cx="4880700" cy="2608925"/>
          </a:xfrm>
          <a:prstGeom prst="rect">
            <a:avLst/>
          </a:prstGeom>
          <a:noFill/>
          <a:ln>
            <a:noFill/>
          </a:ln>
        </p:spPr>
      </p:pic>
      <p:pic>
        <p:nvPicPr>
          <p:cNvPr id="207" name="Google Shape;207;p33"/>
          <p:cNvPicPr preferRelativeResize="0"/>
          <p:nvPr/>
        </p:nvPicPr>
        <p:blipFill>
          <a:blip r:embed="rId4">
            <a:alphaModFix/>
          </a:blip>
          <a:stretch>
            <a:fillRect/>
          </a:stretch>
        </p:blipFill>
        <p:spPr>
          <a:xfrm>
            <a:off x="3904825" y="480400"/>
            <a:ext cx="4880700" cy="25958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nvSpPr>
        <p:spPr>
          <a:xfrm>
            <a:off x="1568100" y="428350"/>
            <a:ext cx="6007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023047"/>
                </a:solidFill>
                <a:latin typeface="Lexend SemiBold"/>
                <a:ea typeface="Lexend SemiBold"/>
                <a:cs typeface="Lexend SemiBold"/>
                <a:sym typeface="Lexend SemiBold"/>
              </a:rPr>
              <a:t>Conclusion</a:t>
            </a:r>
            <a:endParaRPr sz="4000">
              <a:solidFill>
                <a:srgbClr val="023047"/>
              </a:solidFill>
              <a:latin typeface="Lexend SemiBold"/>
              <a:ea typeface="Lexend SemiBold"/>
              <a:cs typeface="Lexend SemiBold"/>
              <a:sym typeface="Lexend SemiBold"/>
            </a:endParaRPr>
          </a:p>
        </p:txBody>
      </p:sp>
      <p:sp>
        <p:nvSpPr>
          <p:cNvPr id="213" name="Google Shape;213;p34"/>
          <p:cNvSpPr txBox="1"/>
          <p:nvPr/>
        </p:nvSpPr>
        <p:spPr>
          <a:xfrm>
            <a:off x="1209450" y="1228750"/>
            <a:ext cx="6725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rgbClr val="8ECAE6"/>
                </a:solidFill>
                <a:latin typeface="Lexend"/>
                <a:ea typeface="Lexend"/>
                <a:cs typeface="Lexend"/>
                <a:sym typeface="Lexend"/>
              </a:rPr>
              <a:t>Question 1:</a:t>
            </a:r>
            <a:r>
              <a:rPr lang="en" sz="1800">
                <a:solidFill>
                  <a:srgbClr val="FB8500"/>
                </a:solidFill>
                <a:latin typeface="Lexend"/>
                <a:ea typeface="Lexend"/>
                <a:cs typeface="Lexend"/>
                <a:sym typeface="Lexend"/>
              </a:rPr>
              <a:t> Fall and spring have higher average prices with October </a:t>
            </a:r>
            <a:r>
              <a:rPr lang="en" sz="1800">
                <a:solidFill>
                  <a:srgbClr val="FB8500"/>
                </a:solidFill>
                <a:latin typeface="Lexend"/>
                <a:ea typeface="Lexend"/>
                <a:cs typeface="Lexend"/>
                <a:sym typeface="Lexend"/>
              </a:rPr>
              <a:t>being</a:t>
            </a:r>
            <a:r>
              <a:rPr lang="en" sz="1800">
                <a:solidFill>
                  <a:srgbClr val="FB8500"/>
                </a:solidFill>
                <a:latin typeface="Lexend"/>
                <a:ea typeface="Lexend"/>
                <a:cs typeface="Lexend"/>
                <a:sym typeface="Lexend"/>
              </a:rPr>
              <a:t> the highest overall</a:t>
            </a:r>
            <a:endParaRPr sz="1800">
              <a:solidFill>
                <a:srgbClr val="FB8500"/>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800">
              <a:solidFill>
                <a:srgbClr val="FB8500"/>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 sz="1800">
                <a:solidFill>
                  <a:srgbClr val="8ECAE6"/>
                </a:solidFill>
                <a:latin typeface="Lexend"/>
                <a:ea typeface="Lexend"/>
                <a:cs typeface="Lexend"/>
                <a:sym typeface="Lexend"/>
              </a:rPr>
              <a:t>Question 2:</a:t>
            </a:r>
            <a:r>
              <a:rPr lang="en" sz="1800">
                <a:solidFill>
                  <a:srgbClr val="FB8500"/>
                </a:solidFill>
                <a:latin typeface="Lexend"/>
                <a:ea typeface="Lexend"/>
                <a:cs typeface="Lexend"/>
                <a:sym typeface="Lexend"/>
              </a:rPr>
              <a:t> California, New York, and Hawaii have the highest state prices while Wyoming, New Mexico and West Virginia have the lowest. Cities with the highest rent prices are: Sebastopol (CA), </a:t>
            </a:r>
            <a:r>
              <a:rPr lang="en" sz="1800">
                <a:solidFill>
                  <a:srgbClr val="FB8500"/>
                </a:solidFill>
                <a:latin typeface="Lexend"/>
                <a:ea typeface="Lexend"/>
                <a:cs typeface="Lexend"/>
                <a:sym typeface="Lexend"/>
              </a:rPr>
              <a:t>Monticello</a:t>
            </a:r>
            <a:r>
              <a:rPr lang="en" sz="1800">
                <a:solidFill>
                  <a:srgbClr val="FB8500"/>
                </a:solidFill>
                <a:latin typeface="Lexend"/>
                <a:ea typeface="Lexend"/>
                <a:cs typeface="Lexend"/>
                <a:sym typeface="Lexend"/>
              </a:rPr>
              <a:t> (CA), and Key Biscayne (FL). The least expensive cities are: Michigan City (MI), Huron (OH), and Glasco (KS).</a:t>
            </a:r>
            <a:endParaRPr sz="1800">
              <a:solidFill>
                <a:srgbClr val="FB8500"/>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800">
              <a:solidFill>
                <a:srgbClr val="FB8500"/>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 sz="1800">
                <a:solidFill>
                  <a:srgbClr val="8ECAE6"/>
                </a:solidFill>
                <a:latin typeface="Lexend"/>
                <a:ea typeface="Lexend"/>
                <a:cs typeface="Lexend"/>
                <a:sym typeface="Lexend"/>
              </a:rPr>
              <a:t>Question 3:</a:t>
            </a:r>
            <a:r>
              <a:rPr lang="en" sz="1800">
                <a:solidFill>
                  <a:srgbClr val="FB8500"/>
                </a:solidFill>
                <a:latin typeface="Lexend"/>
                <a:ea typeface="Lexend"/>
                <a:cs typeface="Lexend"/>
                <a:sym typeface="Lexend"/>
              </a:rPr>
              <a:t> Renters value more square footage above amount of bathrooms and bedrooms</a:t>
            </a:r>
            <a:endParaRPr sz="1800">
              <a:solidFill>
                <a:srgbClr val="FB85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536300" y="3030850"/>
            <a:ext cx="2372700" cy="1405800"/>
          </a:xfrm>
          <a:prstGeom prst="roundRect">
            <a:avLst>
              <a:gd fmla="val 16667" name="adj"/>
            </a:avLst>
          </a:prstGeom>
          <a:noFill/>
          <a:ln cap="flat" cmpd="sng" w="9525">
            <a:solidFill>
              <a:srgbClr val="8ECA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5"/>
          <p:cNvSpPr txBox="1"/>
          <p:nvPr/>
        </p:nvSpPr>
        <p:spPr>
          <a:xfrm>
            <a:off x="406275" y="202150"/>
            <a:ext cx="1901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023047"/>
                </a:solidFill>
                <a:latin typeface="Lexend SemiBold"/>
                <a:ea typeface="Lexend SemiBold"/>
                <a:cs typeface="Lexend SemiBold"/>
                <a:sym typeface="Lexend SemiBold"/>
              </a:rPr>
              <a:t>Objective</a:t>
            </a:r>
            <a:endParaRPr sz="2500">
              <a:solidFill>
                <a:srgbClr val="023047"/>
              </a:solidFill>
              <a:latin typeface="Lexend SemiBold"/>
              <a:ea typeface="Lexend SemiBold"/>
              <a:cs typeface="Lexend SemiBold"/>
              <a:sym typeface="Lexend SemiBold"/>
            </a:endParaRPr>
          </a:p>
        </p:txBody>
      </p:sp>
      <p:pic>
        <p:nvPicPr>
          <p:cNvPr id="71" name="Google Shape;71;p15"/>
          <p:cNvPicPr preferRelativeResize="0"/>
          <p:nvPr/>
        </p:nvPicPr>
        <p:blipFill>
          <a:blip r:embed="rId3">
            <a:alphaModFix/>
          </a:blip>
          <a:stretch>
            <a:fillRect/>
          </a:stretch>
        </p:blipFill>
        <p:spPr>
          <a:xfrm>
            <a:off x="4948475" y="202150"/>
            <a:ext cx="3827100" cy="2575074"/>
          </a:xfrm>
          <a:prstGeom prst="rect">
            <a:avLst/>
          </a:prstGeom>
          <a:noFill/>
          <a:ln>
            <a:noFill/>
          </a:ln>
          <a:effectLst>
            <a:outerShdw blurRad="57150" rotWithShape="0" algn="bl" dir="5400000" dist="19050">
              <a:srgbClr val="000000">
                <a:alpha val="50000"/>
              </a:srgbClr>
            </a:outerShdw>
          </a:effectLst>
        </p:spPr>
      </p:pic>
      <p:sp>
        <p:nvSpPr>
          <p:cNvPr id="72" name="Google Shape;72;p15"/>
          <p:cNvSpPr txBox="1"/>
          <p:nvPr/>
        </p:nvSpPr>
        <p:spPr>
          <a:xfrm>
            <a:off x="406275" y="707150"/>
            <a:ext cx="3827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exend"/>
                <a:ea typeface="Lexend"/>
                <a:cs typeface="Lexend"/>
                <a:sym typeface="Lexend"/>
              </a:rPr>
              <a:t>Analyze our data to find most important factors to customers when they are renting for apartments.</a:t>
            </a:r>
            <a:endParaRPr sz="1800">
              <a:solidFill>
                <a:schemeClr val="dk2"/>
              </a:solidFill>
              <a:latin typeface="Lexend"/>
              <a:ea typeface="Lexend"/>
              <a:cs typeface="Lexend"/>
              <a:sym typeface="Lexend"/>
            </a:endParaRPr>
          </a:p>
          <a:p>
            <a:pPr indent="0" lvl="0" marL="0" rtl="0" algn="l">
              <a:spcBef>
                <a:spcPts val="0"/>
              </a:spcBef>
              <a:spcAft>
                <a:spcPts val="0"/>
              </a:spcAft>
              <a:buNone/>
            </a:pPr>
            <a:r>
              <a:t/>
            </a:r>
            <a:endParaRPr sz="1800">
              <a:solidFill>
                <a:schemeClr val="dk2"/>
              </a:solidFill>
              <a:latin typeface="Lexend"/>
              <a:ea typeface="Lexend"/>
              <a:cs typeface="Lexend"/>
              <a:sym typeface="Lexend"/>
            </a:endParaRPr>
          </a:p>
          <a:p>
            <a:pPr indent="0" lvl="0" marL="0" rtl="0" algn="l">
              <a:spcBef>
                <a:spcPts val="0"/>
              </a:spcBef>
              <a:spcAft>
                <a:spcPts val="0"/>
              </a:spcAft>
              <a:buNone/>
            </a:pPr>
            <a:r>
              <a:rPr lang="en" sz="1800">
                <a:solidFill>
                  <a:schemeClr val="dk2"/>
                </a:solidFill>
                <a:latin typeface="Lexend"/>
                <a:ea typeface="Lexend"/>
                <a:cs typeface="Lexend"/>
                <a:sym typeface="Lexend"/>
              </a:rPr>
              <a:t>We will attempt to answer the following questions:</a:t>
            </a:r>
            <a:endParaRPr sz="1800">
              <a:solidFill>
                <a:schemeClr val="dk2"/>
              </a:solidFill>
              <a:latin typeface="Lexend"/>
              <a:ea typeface="Lexend"/>
              <a:cs typeface="Lexend"/>
              <a:sym typeface="Lexend"/>
            </a:endParaRPr>
          </a:p>
        </p:txBody>
      </p:sp>
      <p:sp>
        <p:nvSpPr>
          <p:cNvPr id="73" name="Google Shape;73;p15"/>
          <p:cNvSpPr txBox="1"/>
          <p:nvPr/>
        </p:nvSpPr>
        <p:spPr>
          <a:xfrm>
            <a:off x="678500" y="3032300"/>
            <a:ext cx="2088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9EBC"/>
                </a:solidFill>
                <a:latin typeface="Lexend SemiBold"/>
                <a:ea typeface="Lexend SemiBold"/>
                <a:cs typeface="Lexend SemiBold"/>
                <a:sym typeface="Lexend SemiBold"/>
              </a:rPr>
              <a:t>Seasonal Trends</a:t>
            </a:r>
            <a:endParaRPr sz="1800">
              <a:solidFill>
                <a:srgbClr val="219EBC"/>
              </a:solidFill>
              <a:latin typeface="Lexend SemiBold"/>
              <a:ea typeface="Lexend SemiBold"/>
              <a:cs typeface="Lexend SemiBold"/>
              <a:sym typeface="Lexend SemiBold"/>
            </a:endParaRPr>
          </a:p>
        </p:txBody>
      </p:sp>
      <p:sp>
        <p:nvSpPr>
          <p:cNvPr id="74" name="Google Shape;74;p15"/>
          <p:cNvSpPr txBox="1"/>
          <p:nvPr/>
        </p:nvSpPr>
        <p:spPr>
          <a:xfrm>
            <a:off x="633800" y="3494000"/>
            <a:ext cx="21777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Lexend"/>
                <a:ea typeface="Lexend"/>
                <a:cs typeface="Lexend"/>
                <a:sym typeface="Lexend"/>
              </a:rPr>
              <a:t>Are there any trends in apartments prices throughout the year?</a:t>
            </a:r>
            <a:endParaRPr sz="1500">
              <a:solidFill>
                <a:schemeClr val="dk2"/>
              </a:solidFill>
              <a:latin typeface="Lexend"/>
              <a:ea typeface="Lexend"/>
              <a:cs typeface="Lexend"/>
              <a:sym typeface="Lexend"/>
            </a:endParaRPr>
          </a:p>
        </p:txBody>
      </p:sp>
      <p:sp>
        <p:nvSpPr>
          <p:cNvPr id="75" name="Google Shape;75;p15"/>
          <p:cNvSpPr/>
          <p:nvPr/>
        </p:nvSpPr>
        <p:spPr>
          <a:xfrm>
            <a:off x="3281275" y="3030850"/>
            <a:ext cx="2460000" cy="1405800"/>
          </a:xfrm>
          <a:prstGeom prst="roundRect">
            <a:avLst>
              <a:gd fmla="val 16667" name="adj"/>
            </a:avLst>
          </a:prstGeom>
          <a:noFill/>
          <a:ln cap="flat" cmpd="sng" w="9525">
            <a:solidFill>
              <a:srgbClr val="8ECA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5"/>
          <p:cNvSpPr txBox="1"/>
          <p:nvPr/>
        </p:nvSpPr>
        <p:spPr>
          <a:xfrm>
            <a:off x="3281275" y="3032300"/>
            <a:ext cx="246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9EBC"/>
                </a:solidFill>
                <a:latin typeface="Lexend SemiBold"/>
                <a:ea typeface="Lexend SemiBold"/>
                <a:cs typeface="Lexend SemiBold"/>
                <a:sym typeface="Lexend SemiBold"/>
              </a:rPr>
              <a:t>Regional Variations</a:t>
            </a:r>
            <a:endParaRPr sz="1800">
              <a:solidFill>
                <a:srgbClr val="219EBC"/>
              </a:solidFill>
              <a:latin typeface="Lexend SemiBold"/>
              <a:ea typeface="Lexend SemiBold"/>
              <a:cs typeface="Lexend SemiBold"/>
              <a:sym typeface="Lexend SemiBold"/>
            </a:endParaRPr>
          </a:p>
        </p:txBody>
      </p:sp>
      <p:sp>
        <p:nvSpPr>
          <p:cNvPr id="77" name="Google Shape;77;p15"/>
          <p:cNvSpPr txBox="1"/>
          <p:nvPr/>
        </p:nvSpPr>
        <p:spPr>
          <a:xfrm>
            <a:off x="3401125" y="3437125"/>
            <a:ext cx="2220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Lexend"/>
                <a:ea typeface="Lexend"/>
                <a:cs typeface="Lexend"/>
                <a:sym typeface="Lexend"/>
              </a:rPr>
              <a:t>How do apartment prices vary by state and by city?</a:t>
            </a:r>
            <a:endParaRPr sz="1500">
              <a:solidFill>
                <a:schemeClr val="dk2"/>
              </a:solidFill>
              <a:latin typeface="Lexend"/>
              <a:ea typeface="Lexend"/>
              <a:cs typeface="Lexend"/>
              <a:sym typeface="Lexend"/>
            </a:endParaRPr>
          </a:p>
        </p:txBody>
      </p:sp>
      <p:sp>
        <p:nvSpPr>
          <p:cNvPr id="78" name="Google Shape;78;p15"/>
          <p:cNvSpPr/>
          <p:nvPr/>
        </p:nvSpPr>
        <p:spPr>
          <a:xfrm>
            <a:off x="6211050" y="3030850"/>
            <a:ext cx="2460000" cy="1405800"/>
          </a:xfrm>
          <a:prstGeom prst="roundRect">
            <a:avLst>
              <a:gd fmla="val 16667" name="adj"/>
            </a:avLst>
          </a:prstGeom>
          <a:noFill/>
          <a:ln cap="flat" cmpd="sng" w="9525">
            <a:solidFill>
              <a:srgbClr val="8ECA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txBox="1"/>
          <p:nvPr/>
        </p:nvSpPr>
        <p:spPr>
          <a:xfrm>
            <a:off x="7020000" y="3032288"/>
            <a:ext cx="842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9EBC"/>
                </a:solidFill>
                <a:latin typeface="Lexend SemiBold"/>
                <a:ea typeface="Lexend SemiBold"/>
                <a:cs typeface="Lexend SemiBold"/>
                <a:sym typeface="Lexend SemiBold"/>
              </a:rPr>
              <a:t>Value</a:t>
            </a:r>
            <a:endParaRPr sz="1800">
              <a:solidFill>
                <a:srgbClr val="219EBC"/>
              </a:solidFill>
              <a:latin typeface="Lexend SemiBold"/>
              <a:ea typeface="Lexend SemiBold"/>
              <a:cs typeface="Lexend SemiBold"/>
              <a:sym typeface="Lexend SemiBold"/>
            </a:endParaRPr>
          </a:p>
        </p:txBody>
      </p:sp>
      <p:sp>
        <p:nvSpPr>
          <p:cNvPr id="80" name="Google Shape;80;p15"/>
          <p:cNvSpPr txBox="1"/>
          <p:nvPr/>
        </p:nvSpPr>
        <p:spPr>
          <a:xfrm>
            <a:off x="6330900" y="3323438"/>
            <a:ext cx="2220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Lexend"/>
                <a:ea typeface="Lexend"/>
                <a:cs typeface="Lexend"/>
                <a:sym typeface="Lexend"/>
              </a:rPr>
              <a:t>What is more important to renters - more bed/bath or more square feet?</a:t>
            </a:r>
            <a:endParaRPr sz="1500">
              <a:solidFill>
                <a:schemeClr val="dk2"/>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3050550" y="1604403"/>
            <a:ext cx="304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FB8500"/>
                </a:solidFill>
                <a:latin typeface="Lexend SemiBold"/>
                <a:ea typeface="Lexend SemiBold"/>
                <a:cs typeface="Lexend SemiBold"/>
                <a:sym typeface="Lexend SemiBold"/>
              </a:rPr>
              <a:t>Question 1:</a:t>
            </a:r>
            <a:endParaRPr sz="4000">
              <a:solidFill>
                <a:srgbClr val="FB8500"/>
              </a:solidFill>
              <a:latin typeface="Lexend SemiBold"/>
              <a:ea typeface="Lexend SemiBold"/>
              <a:cs typeface="Lexend SemiBold"/>
              <a:sym typeface="Lexend SemiBold"/>
            </a:endParaRPr>
          </a:p>
        </p:txBody>
      </p:sp>
      <p:sp>
        <p:nvSpPr>
          <p:cNvPr id="86" name="Google Shape;86;p16"/>
          <p:cNvSpPr txBox="1"/>
          <p:nvPr/>
        </p:nvSpPr>
        <p:spPr>
          <a:xfrm>
            <a:off x="1823400" y="2584797"/>
            <a:ext cx="5497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500">
                <a:solidFill>
                  <a:srgbClr val="023047"/>
                </a:solidFill>
                <a:latin typeface="Lexend"/>
                <a:ea typeface="Lexend"/>
                <a:cs typeface="Lexend"/>
                <a:sym typeface="Lexend"/>
              </a:rPr>
              <a:t>Are there any trends in apartment prices throughout the year?</a:t>
            </a:r>
            <a:endParaRPr sz="3500">
              <a:solidFill>
                <a:srgbClr val="02304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251875" y="138124"/>
            <a:ext cx="3599640" cy="2080188"/>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7"/>
          <p:cNvSpPr txBox="1"/>
          <p:nvPr/>
        </p:nvSpPr>
        <p:spPr>
          <a:xfrm>
            <a:off x="644498" y="611688"/>
            <a:ext cx="2938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B8500"/>
                </a:solidFill>
                <a:latin typeface="Lexend ExtraBold"/>
                <a:ea typeface="Lexend ExtraBold"/>
                <a:cs typeface="Lexend ExtraBold"/>
                <a:sym typeface="Lexend ExtraBold"/>
              </a:rPr>
              <a:t>Feature Engineering:</a:t>
            </a:r>
            <a:endParaRPr sz="1800">
              <a:solidFill>
                <a:srgbClr val="FB8500"/>
              </a:solidFill>
              <a:latin typeface="Lexend ExtraBold"/>
              <a:ea typeface="Lexend ExtraBold"/>
              <a:cs typeface="Lexend ExtraBold"/>
              <a:sym typeface="Lexend ExtraBold"/>
            </a:endParaRPr>
          </a:p>
          <a:p>
            <a:pPr indent="0" lvl="0" marL="0" rtl="0" algn="ctr">
              <a:spcBef>
                <a:spcPts val="0"/>
              </a:spcBef>
              <a:spcAft>
                <a:spcPts val="0"/>
              </a:spcAft>
              <a:buClr>
                <a:schemeClr val="dk1"/>
              </a:buClr>
              <a:buSzPts val="1100"/>
              <a:buFont typeface="Arial"/>
              <a:buNone/>
            </a:pPr>
            <a:r>
              <a:rPr lang="en" sz="1600">
                <a:solidFill>
                  <a:srgbClr val="219EBC"/>
                </a:solidFill>
                <a:latin typeface="Lexend Medium"/>
                <a:ea typeface="Lexend Medium"/>
                <a:cs typeface="Lexend Medium"/>
                <a:sym typeface="Lexend Medium"/>
              </a:rPr>
              <a:t>Create a column to sort by seasons</a:t>
            </a:r>
            <a:endParaRPr sz="1500">
              <a:solidFill>
                <a:srgbClr val="FB8500"/>
              </a:solidFill>
              <a:latin typeface="Lexend ExtraBold"/>
              <a:ea typeface="Lexend ExtraBold"/>
              <a:cs typeface="Lexend ExtraBold"/>
              <a:sym typeface="Lexend ExtraBold"/>
            </a:endParaRPr>
          </a:p>
        </p:txBody>
      </p:sp>
      <p:sp>
        <p:nvSpPr>
          <p:cNvPr id="93" name="Google Shape;93;p17"/>
          <p:cNvSpPr/>
          <p:nvPr/>
        </p:nvSpPr>
        <p:spPr>
          <a:xfrm>
            <a:off x="4403100" y="828800"/>
            <a:ext cx="788100" cy="438900"/>
          </a:xfrm>
          <a:prstGeom prst="striped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7"/>
          <p:cNvSpPr txBox="1"/>
          <p:nvPr/>
        </p:nvSpPr>
        <p:spPr>
          <a:xfrm>
            <a:off x="5362900" y="739425"/>
            <a:ext cx="2665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219EBC"/>
                </a:solidFill>
                <a:latin typeface="Lexend SemiBold"/>
                <a:ea typeface="Lexend SemiBold"/>
                <a:cs typeface="Lexend SemiBold"/>
                <a:sym typeface="Lexend SemiBold"/>
              </a:rPr>
              <a:t>Ability to see seasonal trends</a:t>
            </a:r>
            <a:endParaRPr sz="2400">
              <a:solidFill>
                <a:srgbClr val="219EBC"/>
              </a:solidFill>
              <a:latin typeface="Lexend SemiBold"/>
              <a:ea typeface="Lexend SemiBold"/>
              <a:cs typeface="Lexend SemiBold"/>
              <a:sym typeface="Lexend SemiBold"/>
            </a:endParaRPr>
          </a:p>
        </p:txBody>
      </p:sp>
      <p:sp>
        <p:nvSpPr>
          <p:cNvPr id="95" name="Google Shape;95;p17"/>
          <p:cNvSpPr txBox="1"/>
          <p:nvPr/>
        </p:nvSpPr>
        <p:spPr>
          <a:xfrm>
            <a:off x="1747000" y="2624575"/>
            <a:ext cx="6931200" cy="17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B8500"/>
                </a:solidFill>
                <a:latin typeface="Lexend SemiBold"/>
                <a:ea typeface="Lexend SemiBold"/>
                <a:cs typeface="Lexend SemiBold"/>
                <a:sym typeface="Lexend SemiBold"/>
              </a:rPr>
              <a:t>Winter and Fall have the most data</a:t>
            </a:r>
            <a:endParaRPr sz="1800">
              <a:solidFill>
                <a:srgbClr val="FB8500"/>
              </a:solidFill>
              <a:latin typeface="Lexend SemiBold"/>
              <a:ea typeface="Lexend SemiBold"/>
              <a:cs typeface="Lexend SemiBold"/>
              <a:sym typeface="Lexend SemiBold"/>
            </a:endParaRPr>
          </a:p>
          <a:p>
            <a:pPr indent="0" lvl="0" marL="0" rtl="0" algn="l">
              <a:spcBef>
                <a:spcPts val="0"/>
              </a:spcBef>
              <a:spcAft>
                <a:spcPts val="0"/>
              </a:spcAft>
              <a:buNone/>
            </a:pPr>
            <a:r>
              <a:t/>
            </a:r>
            <a:endParaRPr sz="1800">
              <a:solidFill>
                <a:srgbClr val="FB8500"/>
              </a:solidFill>
              <a:latin typeface="Lexend SemiBold"/>
              <a:ea typeface="Lexend SemiBold"/>
              <a:cs typeface="Lexend SemiBold"/>
              <a:sym typeface="Lexend SemiBold"/>
            </a:endParaRPr>
          </a:p>
          <a:p>
            <a:pPr indent="0" lvl="0" marL="0" rtl="0" algn="l">
              <a:spcBef>
                <a:spcPts val="0"/>
              </a:spcBef>
              <a:spcAft>
                <a:spcPts val="0"/>
              </a:spcAft>
              <a:buNone/>
            </a:pPr>
            <a:r>
              <a:t/>
            </a:r>
            <a:endParaRPr sz="1800">
              <a:solidFill>
                <a:srgbClr val="FB8500"/>
              </a:solidFill>
              <a:latin typeface="Lexend SemiBold"/>
              <a:ea typeface="Lexend SemiBold"/>
              <a:cs typeface="Lexend SemiBold"/>
              <a:sym typeface="Lexend SemiBold"/>
            </a:endParaRPr>
          </a:p>
          <a:p>
            <a:pPr indent="0" lvl="0" marL="0" rtl="0" algn="l">
              <a:spcBef>
                <a:spcPts val="0"/>
              </a:spcBef>
              <a:spcAft>
                <a:spcPts val="0"/>
              </a:spcAft>
              <a:buNone/>
            </a:pPr>
            <a:r>
              <a:rPr lang="en" sz="1800">
                <a:solidFill>
                  <a:srgbClr val="FB8500"/>
                </a:solidFill>
                <a:latin typeface="Lexend SemiBold"/>
                <a:ea typeface="Lexend SemiBold"/>
                <a:cs typeface="Lexend SemiBold"/>
                <a:sym typeface="Lexend SemiBold"/>
              </a:rPr>
              <a:t>Fall and Spring have the highest average rental price</a:t>
            </a:r>
            <a:endParaRPr sz="1800">
              <a:solidFill>
                <a:srgbClr val="FB8500"/>
              </a:solidFill>
              <a:latin typeface="Lexend SemiBold"/>
              <a:ea typeface="Lexend SemiBold"/>
              <a:cs typeface="Lexend SemiBold"/>
              <a:sym typeface="Lexend SemiBold"/>
            </a:endParaRPr>
          </a:p>
        </p:txBody>
      </p:sp>
      <p:pic>
        <p:nvPicPr>
          <p:cNvPr id="96" name="Google Shape;96;p17"/>
          <p:cNvPicPr preferRelativeResize="0"/>
          <p:nvPr/>
        </p:nvPicPr>
        <p:blipFill>
          <a:blip r:embed="rId3">
            <a:alphaModFix/>
          </a:blip>
          <a:stretch>
            <a:fillRect/>
          </a:stretch>
        </p:blipFill>
        <p:spPr>
          <a:xfrm>
            <a:off x="1272066" y="2624566"/>
            <a:ext cx="515575" cy="515600"/>
          </a:xfrm>
          <a:prstGeom prst="rect">
            <a:avLst/>
          </a:prstGeom>
          <a:noFill/>
          <a:ln>
            <a:noFill/>
          </a:ln>
        </p:spPr>
      </p:pic>
      <p:pic>
        <p:nvPicPr>
          <p:cNvPr id="97" name="Google Shape;97;p17"/>
          <p:cNvPicPr preferRelativeResize="0"/>
          <p:nvPr/>
        </p:nvPicPr>
        <p:blipFill>
          <a:blip r:embed="rId3">
            <a:alphaModFix/>
          </a:blip>
          <a:stretch>
            <a:fillRect/>
          </a:stretch>
        </p:blipFill>
        <p:spPr>
          <a:xfrm>
            <a:off x="1272066" y="3440816"/>
            <a:ext cx="515575" cy="51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4634831" y="713001"/>
            <a:ext cx="3944525" cy="3264100"/>
          </a:xfrm>
          <a:prstGeom prst="rect">
            <a:avLst/>
          </a:prstGeom>
          <a:noFill/>
          <a:ln>
            <a:noFill/>
          </a:ln>
        </p:spPr>
      </p:pic>
      <p:pic>
        <p:nvPicPr>
          <p:cNvPr id="103" name="Google Shape;103;p18"/>
          <p:cNvPicPr preferRelativeResize="0"/>
          <p:nvPr/>
        </p:nvPicPr>
        <p:blipFill>
          <a:blip r:embed="rId4">
            <a:alphaModFix/>
          </a:blip>
          <a:stretch>
            <a:fillRect/>
          </a:stretch>
        </p:blipFill>
        <p:spPr>
          <a:xfrm>
            <a:off x="564644" y="713001"/>
            <a:ext cx="3941064" cy="3264409"/>
          </a:xfrm>
          <a:prstGeom prst="rect">
            <a:avLst/>
          </a:prstGeom>
          <a:noFill/>
          <a:ln>
            <a:noFill/>
          </a:ln>
        </p:spPr>
      </p:pic>
      <p:sp>
        <p:nvSpPr>
          <p:cNvPr id="104" name="Google Shape;104;p18"/>
          <p:cNvSpPr txBox="1"/>
          <p:nvPr/>
        </p:nvSpPr>
        <p:spPr>
          <a:xfrm>
            <a:off x="564650" y="3802750"/>
            <a:ext cx="8121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9EBC"/>
                </a:solidFill>
                <a:latin typeface="Lexend Medium"/>
                <a:ea typeface="Lexend Medium"/>
                <a:cs typeface="Lexend Medium"/>
                <a:sym typeface="Lexend Medium"/>
              </a:rPr>
              <a:t>Key Insights</a:t>
            </a:r>
            <a:endParaRPr sz="1600">
              <a:solidFill>
                <a:srgbClr val="219EBC"/>
              </a:solidFill>
              <a:latin typeface="Lexend Medium"/>
              <a:ea typeface="Lexend Medium"/>
              <a:cs typeface="Lexend Medium"/>
              <a:sym typeface="Lexend Medium"/>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Demand is HIGHEST in Spring and Fall</a:t>
            </a:r>
            <a:endParaRPr>
              <a:solidFill>
                <a:schemeClr val="dk2"/>
              </a:solidFill>
              <a:latin typeface="Lexend Light"/>
              <a:ea typeface="Lexend Light"/>
              <a:cs typeface="Lexend Light"/>
              <a:sym typeface="Lexend Light"/>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Best value for size is during Summer when demand is low</a:t>
            </a:r>
            <a:endParaRPr>
              <a:solidFill>
                <a:schemeClr val="dk2"/>
              </a:solidFill>
              <a:latin typeface="Lexend Light"/>
              <a:ea typeface="Lexend Light"/>
              <a:cs typeface="Lexend Light"/>
              <a:sym typeface="Lexend Light"/>
            </a:endParaRPr>
          </a:p>
        </p:txBody>
      </p:sp>
      <p:sp>
        <p:nvSpPr>
          <p:cNvPr id="105" name="Google Shape;105;p18"/>
          <p:cNvSpPr txBox="1"/>
          <p:nvPr/>
        </p:nvSpPr>
        <p:spPr>
          <a:xfrm>
            <a:off x="944550" y="105625"/>
            <a:ext cx="7254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23047"/>
                </a:solidFill>
                <a:latin typeface="Lexend Medium"/>
                <a:ea typeface="Lexend Medium"/>
                <a:cs typeface="Lexend Medium"/>
                <a:sym typeface="Lexend Medium"/>
              </a:rPr>
              <a:t>Seasonal Trends: Price per square foot vs Rental Price</a:t>
            </a:r>
            <a:endParaRPr sz="1800">
              <a:solidFill>
                <a:srgbClr val="023047"/>
              </a:solidFill>
              <a:latin typeface="Lexend Medium"/>
              <a:ea typeface="Lexend Medium"/>
              <a:cs typeface="Lexend Medium"/>
              <a:sym typeface="Lexen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4689975" y="567325"/>
            <a:ext cx="4318275" cy="2913975"/>
          </a:xfrm>
          <a:prstGeom prst="rect">
            <a:avLst/>
          </a:prstGeom>
          <a:noFill/>
          <a:ln>
            <a:noFill/>
          </a:ln>
        </p:spPr>
      </p:pic>
      <p:pic>
        <p:nvPicPr>
          <p:cNvPr id="111" name="Google Shape;111;p19"/>
          <p:cNvPicPr preferRelativeResize="0"/>
          <p:nvPr/>
        </p:nvPicPr>
        <p:blipFill>
          <a:blip r:embed="rId4">
            <a:alphaModFix/>
          </a:blip>
          <a:stretch>
            <a:fillRect/>
          </a:stretch>
        </p:blipFill>
        <p:spPr>
          <a:xfrm>
            <a:off x="135750" y="567325"/>
            <a:ext cx="4315971" cy="2916937"/>
          </a:xfrm>
          <a:prstGeom prst="rect">
            <a:avLst/>
          </a:prstGeom>
          <a:noFill/>
          <a:ln>
            <a:noFill/>
          </a:ln>
        </p:spPr>
      </p:pic>
      <p:sp>
        <p:nvSpPr>
          <p:cNvPr id="112" name="Google Shape;112;p19"/>
          <p:cNvSpPr txBox="1"/>
          <p:nvPr/>
        </p:nvSpPr>
        <p:spPr>
          <a:xfrm>
            <a:off x="916500" y="105625"/>
            <a:ext cx="73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800">
                <a:solidFill>
                  <a:srgbClr val="023047"/>
                </a:solidFill>
                <a:latin typeface="Lexend Medium"/>
                <a:ea typeface="Lexend Medium"/>
                <a:cs typeface="Lexend Medium"/>
                <a:sym typeface="Lexend Medium"/>
              </a:rPr>
              <a:t>Monthly </a:t>
            </a:r>
            <a:r>
              <a:rPr lang="en" sz="1800">
                <a:solidFill>
                  <a:srgbClr val="023047"/>
                </a:solidFill>
                <a:latin typeface="Lexend Medium"/>
                <a:ea typeface="Lexend Medium"/>
                <a:cs typeface="Lexend Medium"/>
                <a:sym typeface="Lexend Medium"/>
              </a:rPr>
              <a:t>Trends: Price per Square Foot vs Rental Price</a:t>
            </a:r>
            <a:endParaRPr sz="1800">
              <a:solidFill>
                <a:schemeClr val="dk2"/>
              </a:solidFill>
              <a:latin typeface="Lexend Medium"/>
              <a:ea typeface="Lexend Medium"/>
              <a:cs typeface="Lexend Medium"/>
              <a:sym typeface="Lexend Medium"/>
            </a:endParaRPr>
          </a:p>
        </p:txBody>
      </p:sp>
      <p:sp>
        <p:nvSpPr>
          <p:cNvPr id="113" name="Google Shape;113;p19"/>
          <p:cNvSpPr txBox="1"/>
          <p:nvPr/>
        </p:nvSpPr>
        <p:spPr>
          <a:xfrm>
            <a:off x="564650" y="3802750"/>
            <a:ext cx="8121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Lexend Medium"/>
                <a:ea typeface="Lexend Medium"/>
                <a:cs typeface="Lexend Medium"/>
                <a:sym typeface="Lexend Medium"/>
              </a:rPr>
              <a:t>Key Insights</a:t>
            </a:r>
            <a:endParaRPr sz="1600">
              <a:solidFill>
                <a:schemeClr val="dk2"/>
              </a:solidFill>
              <a:latin typeface="Lexend Medium"/>
              <a:ea typeface="Lexend Medium"/>
              <a:cs typeface="Lexend Medium"/>
              <a:sym typeface="Lexend Medium"/>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Demand is HIGHEST in October</a:t>
            </a:r>
            <a:endParaRPr>
              <a:solidFill>
                <a:schemeClr val="dk2"/>
              </a:solidFill>
              <a:latin typeface="Lexend Light"/>
              <a:ea typeface="Lexend Light"/>
              <a:cs typeface="Lexend Light"/>
              <a:sym typeface="Lexend Light"/>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Best value for size is in July when demand is low</a:t>
            </a:r>
            <a:endParaRPr>
              <a:solidFill>
                <a:schemeClr val="dk2"/>
              </a:solidFill>
              <a:latin typeface="Lexend Light"/>
              <a:ea typeface="Lexend Light"/>
              <a:cs typeface="Lexend Light"/>
              <a:sym typeface="Lexen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240674" y="567325"/>
            <a:ext cx="4133086" cy="3090670"/>
          </a:xfrm>
          <a:prstGeom prst="rect">
            <a:avLst/>
          </a:prstGeom>
          <a:noFill/>
          <a:ln>
            <a:noFill/>
          </a:ln>
        </p:spPr>
      </p:pic>
      <p:pic>
        <p:nvPicPr>
          <p:cNvPr id="119" name="Google Shape;119;p20"/>
          <p:cNvPicPr preferRelativeResize="0"/>
          <p:nvPr/>
        </p:nvPicPr>
        <p:blipFill>
          <a:blip r:embed="rId4">
            <a:alphaModFix/>
          </a:blip>
          <a:stretch>
            <a:fillRect/>
          </a:stretch>
        </p:blipFill>
        <p:spPr>
          <a:xfrm>
            <a:off x="4773549" y="567325"/>
            <a:ext cx="4129777" cy="3092924"/>
          </a:xfrm>
          <a:prstGeom prst="rect">
            <a:avLst/>
          </a:prstGeom>
          <a:noFill/>
          <a:ln>
            <a:noFill/>
          </a:ln>
        </p:spPr>
      </p:pic>
      <p:sp>
        <p:nvSpPr>
          <p:cNvPr id="120" name="Google Shape;120;p20"/>
          <p:cNvSpPr txBox="1"/>
          <p:nvPr/>
        </p:nvSpPr>
        <p:spPr>
          <a:xfrm>
            <a:off x="916500" y="105625"/>
            <a:ext cx="73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23047"/>
                </a:solidFill>
                <a:latin typeface="Lexend Medium"/>
                <a:ea typeface="Lexend Medium"/>
                <a:cs typeface="Lexend Medium"/>
                <a:sym typeface="Lexend Medium"/>
              </a:rPr>
              <a:t>Seasonal Distribution: Price per Square Foot vs Rental Price</a:t>
            </a:r>
            <a:endParaRPr sz="1800">
              <a:solidFill>
                <a:srgbClr val="023047"/>
              </a:solidFill>
              <a:latin typeface="Lexend Medium"/>
              <a:ea typeface="Lexend Medium"/>
              <a:cs typeface="Lexend Medium"/>
              <a:sym typeface="Lexend Medium"/>
            </a:endParaRPr>
          </a:p>
        </p:txBody>
      </p:sp>
      <p:sp>
        <p:nvSpPr>
          <p:cNvPr id="121" name="Google Shape;121;p20"/>
          <p:cNvSpPr txBox="1"/>
          <p:nvPr/>
        </p:nvSpPr>
        <p:spPr>
          <a:xfrm>
            <a:off x="564650" y="3802750"/>
            <a:ext cx="8121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Lexend Medium"/>
                <a:ea typeface="Lexend Medium"/>
                <a:cs typeface="Lexend Medium"/>
                <a:sym typeface="Lexend Medium"/>
              </a:rPr>
              <a:t>Key Insights</a:t>
            </a:r>
            <a:endParaRPr sz="1600">
              <a:solidFill>
                <a:schemeClr val="dk2"/>
              </a:solidFill>
              <a:latin typeface="Lexend Medium"/>
              <a:ea typeface="Lexend Medium"/>
              <a:cs typeface="Lexend Medium"/>
              <a:sym typeface="Lexend Medium"/>
            </a:endParaRPr>
          </a:p>
          <a:p>
            <a:pPr indent="-317500" lvl="0" marL="457200" rtl="0" algn="l">
              <a:spcBef>
                <a:spcPts val="0"/>
              </a:spcBef>
              <a:spcAft>
                <a:spcPts val="0"/>
              </a:spcAft>
              <a:buClr>
                <a:schemeClr val="dk2"/>
              </a:buClr>
              <a:buSzPts val="1400"/>
              <a:buFont typeface="Lexend Light"/>
              <a:buChar char="●"/>
            </a:pPr>
            <a:r>
              <a:rPr lang="en">
                <a:solidFill>
                  <a:schemeClr val="dk2"/>
                </a:solidFill>
                <a:latin typeface="Lexend Light"/>
                <a:ea typeface="Lexend Light"/>
                <a:cs typeface="Lexend Light"/>
                <a:sym typeface="Lexend Light"/>
              </a:rPr>
              <a:t>Distributions are skewed with a large clump of lower-priced apartments and a few high-priced outliers</a:t>
            </a:r>
            <a:endParaRPr>
              <a:solidFill>
                <a:schemeClr val="dk2"/>
              </a:solidFill>
              <a:latin typeface="Lexend Light"/>
              <a:ea typeface="Lexend Light"/>
              <a:cs typeface="Lexend Light"/>
              <a:sym typeface="Lexen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2966700" y="1668550"/>
            <a:ext cx="304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FB8500"/>
                </a:solidFill>
                <a:latin typeface="Lexend SemiBold"/>
                <a:ea typeface="Lexend SemiBold"/>
                <a:cs typeface="Lexend SemiBold"/>
                <a:sym typeface="Lexend SemiBold"/>
              </a:rPr>
              <a:t>Question 2:</a:t>
            </a:r>
            <a:endParaRPr sz="4000">
              <a:solidFill>
                <a:srgbClr val="FB8500"/>
              </a:solidFill>
              <a:latin typeface="Lexend SemiBold"/>
              <a:ea typeface="Lexend SemiBold"/>
              <a:cs typeface="Lexend SemiBold"/>
              <a:sym typeface="Lexend SemiBold"/>
            </a:endParaRPr>
          </a:p>
        </p:txBody>
      </p:sp>
      <p:sp>
        <p:nvSpPr>
          <p:cNvPr id="127" name="Google Shape;127;p21"/>
          <p:cNvSpPr txBox="1"/>
          <p:nvPr/>
        </p:nvSpPr>
        <p:spPr>
          <a:xfrm>
            <a:off x="2034000" y="2520650"/>
            <a:ext cx="5076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023047"/>
                </a:solidFill>
                <a:latin typeface="Lexend"/>
                <a:ea typeface="Lexend"/>
                <a:cs typeface="Lexend"/>
                <a:sym typeface="Lexend"/>
              </a:rPr>
              <a:t>How do apartment prices vary between states and cities?</a:t>
            </a:r>
            <a:endParaRPr sz="2500">
              <a:solidFill>
                <a:srgbClr val="023047"/>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