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3"/>
  </p:normalViewPr>
  <p:slideViewPr>
    <p:cSldViewPr snapToGrid="0" snapToObjects="1">
      <p:cViewPr varScale="1">
        <p:scale>
          <a:sx n="203" d="100"/>
          <a:sy n="203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F56E-4A01-C041-9EF5-D169B08BE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FDBDB-8E4B-A846-88DC-2F698221E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55BA-665E-2546-A0EF-258C937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53FC-E5C1-0B41-9B5C-9288A04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5522-9FE2-FB40-A7F4-70511E79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982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8971-0500-AA4B-B535-21D955A1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5954-B16C-644F-B01C-F68258CA9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0168-4D44-664F-8E6B-43E9AB18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1017-FF7B-264B-ABCC-5F60F3B0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CDED-9BA5-0848-B002-D4893DBA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154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D0A2E-035D-534E-9664-8130CA7FD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9CABC-06B7-1F42-ADEC-53C40D99E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3080-78EF-F542-B1E1-7F28AACB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D85E-24C4-4A4C-BE5A-82C5C537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FB90-D395-9540-8B38-FE09A614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30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09E4-E188-7B4A-B847-44B29C4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6CAB-B9A5-3743-88C5-38EF2D43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2886-C4C6-BF4F-B1F9-E9C7E89B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DC21-F1E2-194C-B6E7-B802EF1D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32C1-EF49-AE45-8138-DC7DB5D4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22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35C0-E83B-8447-BFA1-F137119F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B897-29E5-C84F-B09E-2EA4788ED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A493-CC65-D140-9DB7-E7976196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0913-FA08-0547-8EF5-3FB10616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B8CA-7D83-1F4D-8CB2-B0CC9A8B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080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1FDB-9534-BB44-9299-3083D076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1A8E-A418-0840-AA57-FF232CDF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11A59-AD37-9546-B755-FDE8500C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5C79-150E-D848-B1EF-0C64EC2F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EFF7D-237B-D84F-B265-986616F0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581ED-2F24-0E41-B222-689786A0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991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5568-CE9D-E741-B77C-2D044A75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213B-972E-FA40-87CF-5142E114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7B3B7-B625-4A49-A2EF-A7000A241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CB435-D0E2-9D41-9731-91D940FD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92CD0-A9A2-7144-A7B4-E8E510200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60983-33C2-4C44-A749-80061B71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8C949-3000-F941-A0F1-AC6BCA55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BB2AD-A762-9845-905A-1B5EBC3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520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5866-48EC-E345-852A-A18AA951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7ED80-8584-6246-8449-69A31136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FCF66-D46B-5248-A251-4A0E19B0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2A0BF-3ED4-A24B-8580-F045BFCB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144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82FDF-E087-2B44-9D41-B629AA7B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F4AB8-AF74-2741-8F29-CAABFC42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D21F-5541-6540-BEE9-F3B875A7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676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66F1-0490-A44B-BDE5-02F3901B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E8A9-0D2C-9049-BD19-2F4DAD38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FBE6-3DFF-BC4D-8F79-F53D46C4F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5DA73-04EA-2445-9A69-63C755BF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5C1F8-E1C3-A142-A7C4-4337B0ED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D4A7-5A8B-5147-869C-A202F94E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770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19E3-AFDC-AD44-8DB8-47338361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00B09-86BD-C94B-82F4-A3FEEE95D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EBDF4-D05C-8749-A1D1-8AD51736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E8243-5E37-0E48-B4B2-FB235B23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4166-064A-134A-BCDE-0A669384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B446-DA6E-BC4F-9513-F2913EB7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18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8CCB0-8257-1445-A7D3-B7A91574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1A30B-5B50-974A-9A1C-B67699B9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612B-7A63-424F-929E-D4437D466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079F-A5D5-7041-BF07-3AA0F3B7D11B}" type="datetimeFigureOut">
              <a:rPr lang="en-KR" smtClean="0"/>
              <a:t>2023/03/18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D346-FD65-D841-BE0D-6D12AF8A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01A2-1731-CC4B-A56F-6939E8D73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7A79-96FF-0D4D-BB60-780D673162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90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iSdD3ljCIE&amp;t=269s" TargetMode="External"/><Relationship Id="rId2" Type="http://schemas.openxmlformats.org/officeDocument/2006/relationships/hyperlink" Target="https://afteracademy.com/blog/sliding-window-maximu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educative.io/courses/coderust-hacking-the-coding-interview/k5l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888796-D7D4-6A48-B743-461334A8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/>
          </a:bodyPr>
          <a:lstStyle/>
          <a:p>
            <a:r>
              <a:rPr lang="en-US" sz="3200" b="1" dirty="0"/>
              <a:t>862. Shortest Subarray with Sum at Least K</a:t>
            </a:r>
            <a:endParaRPr lang="en-KR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62D71-5865-3240-8AD1-8B552DD9D43C}"/>
              </a:ext>
            </a:extLst>
          </p:cNvPr>
          <p:cNvSpPr txBox="1"/>
          <p:nvPr/>
        </p:nvSpPr>
        <p:spPr>
          <a:xfrm>
            <a:off x="838200" y="1366345"/>
            <a:ext cx="5508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To skip minus effect range, use doulble ended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Minus values make size of window larger.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Goal is to minimize size of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Example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nums</a:t>
            </a:r>
            <a:r>
              <a:rPr lang="en-US" dirty="0"/>
              <a:t> = [2,5, -3,1, 6] and limit=6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minus effect range = [2,3]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K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BFEC56-4F5F-8D45-8AC5-30C2E51436A5}"/>
              </a:ext>
            </a:extLst>
          </p:cNvPr>
          <p:cNvCxnSpPr/>
          <p:nvPr/>
        </p:nvCxnSpPr>
        <p:spPr>
          <a:xfrm>
            <a:off x="8084745" y="3429000"/>
            <a:ext cx="2643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41BB9A-AC53-1F46-A5DF-9EA76F2AAEC3}"/>
              </a:ext>
            </a:extLst>
          </p:cNvPr>
          <p:cNvCxnSpPr/>
          <p:nvPr/>
        </p:nvCxnSpPr>
        <p:spPr>
          <a:xfrm flipV="1">
            <a:off x="8302028" y="1647731"/>
            <a:ext cx="0" cy="20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2EC288-CF80-D04B-8B76-F9F2C97522C4}"/>
              </a:ext>
            </a:extLst>
          </p:cNvPr>
          <p:cNvSpPr txBox="1"/>
          <p:nvPr/>
        </p:nvSpPr>
        <p:spPr>
          <a:xfrm>
            <a:off x="10855105" y="3429000"/>
            <a:ext cx="61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7E29F-9000-654A-9439-8B00B1484F1E}"/>
              </a:ext>
            </a:extLst>
          </p:cNvPr>
          <p:cNvSpPr txBox="1"/>
          <p:nvPr/>
        </p:nvSpPr>
        <p:spPr>
          <a:xfrm>
            <a:off x="7686392" y="1647731"/>
            <a:ext cx="6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r>
              <a:rPr lang="en-KR" sz="1200" dirty="0"/>
              <a:t>cc 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838DD-B337-EC4F-A017-19EA775ACC86}"/>
              </a:ext>
            </a:extLst>
          </p:cNvPr>
          <p:cNvSpPr txBox="1"/>
          <p:nvPr/>
        </p:nvSpPr>
        <p:spPr>
          <a:xfrm>
            <a:off x="8084745" y="3429000"/>
            <a:ext cx="9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6CA900-2FC3-CF4F-A55F-74E6034BA5F9}"/>
              </a:ext>
            </a:extLst>
          </p:cNvPr>
          <p:cNvCxnSpPr>
            <a:cxnSpLocks/>
          </p:cNvCxnSpPr>
          <p:nvPr/>
        </p:nvCxnSpPr>
        <p:spPr>
          <a:xfrm flipV="1">
            <a:off x="8302028" y="2494928"/>
            <a:ext cx="584702" cy="93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717EC-A182-4245-9569-7DDEEA0E122D}"/>
              </a:ext>
            </a:extLst>
          </p:cNvPr>
          <p:cNvCxnSpPr>
            <a:cxnSpLocks/>
          </p:cNvCxnSpPr>
          <p:nvPr/>
        </p:nvCxnSpPr>
        <p:spPr>
          <a:xfrm>
            <a:off x="8896257" y="2494928"/>
            <a:ext cx="386185" cy="34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A2507B-3A81-164C-BA82-180698502F53}"/>
              </a:ext>
            </a:extLst>
          </p:cNvPr>
          <p:cNvCxnSpPr>
            <a:cxnSpLocks/>
          </p:cNvCxnSpPr>
          <p:nvPr/>
        </p:nvCxnSpPr>
        <p:spPr>
          <a:xfrm flipV="1">
            <a:off x="9282442" y="1921181"/>
            <a:ext cx="1065669" cy="92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8E0058-6A49-2640-9599-72F8AB72FE0F}"/>
              </a:ext>
            </a:extLst>
          </p:cNvPr>
          <p:cNvCxnSpPr>
            <a:cxnSpLocks/>
          </p:cNvCxnSpPr>
          <p:nvPr/>
        </p:nvCxnSpPr>
        <p:spPr>
          <a:xfrm>
            <a:off x="8885049" y="2518566"/>
            <a:ext cx="31104" cy="272614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CE77C7-37E3-114C-A030-B226C35FC606}"/>
              </a:ext>
            </a:extLst>
          </p:cNvPr>
          <p:cNvCxnSpPr>
            <a:cxnSpLocks/>
          </p:cNvCxnSpPr>
          <p:nvPr/>
        </p:nvCxnSpPr>
        <p:spPr>
          <a:xfrm>
            <a:off x="9667589" y="2506303"/>
            <a:ext cx="0" cy="274470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7B2662-9550-004C-87B4-2D551F9341DE}"/>
              </a:ext>
            </a:extLst>
          </p:cNvPr>
          <p:cNvCxnSpPr>
            <a:cxnSpLocks/>
          </p:cNvCxnSpPr>
          <p:nvPr/>
        </p:nvCxnSpPr>
        <p:spPr>
          <a:xfrm>
            <a:off x="8905785" y="3657600"/>
            <a:ext cx="761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EFD1C8-6B6E-DF41-8424-43A5129A6B4C}"/>
              </a:ext>
            </a:extLst>
          </p:cNvPr>
          <p:cNvSpPr txBox="1"/>
          <p:nvPr/>
        </p:nvSpPr>
        <p:spPr>
          <a:xfrm>
            <a:off x="8637001" y="3696260"/>
            <a:ext cx="2227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</a:t>
            </a:r>
            <a:r>
              <a:rPr lang="en-KR" sz="1400" dirty="0">
                <a:solidFill>
                  <a:srgbClr val="FF0000"/>
                </a:solidFill>
              </a:rPr>
              <a:t>inus effect range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DC1BFE96-6001-2B47-A857-E86D44FBE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64366"/>
              </p:ext>
            </p:extLst>
          </p:nvPr>
        </p:nvGraphicFramePr>
        <p:xfrm>
          <a:off x="1648313" y="3083910"/>
          <a:ext cx="4946208" cy="9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68">
                  <a:extLst>
                    <a:ext uri="{9D8B030D-6E8A-4147-A177-3AD203B41FA5}">
                      <a16:colId xmlns:a16="http://schemas.microsoft.com/office/drawing/2014/main" val="4263297910"/>
                    </a:ext>
                  </a:extLst>
                </a:gridCol>
                <a:gridCol w="824368">
                  <a:extLst>
                    <a:ext uri="{9D8B030D-6E8A-4147-A177-3AD203B41FA5}">
                      <a16:colId xmlns:a16="http://schemas.microsoft.com/office/drawing/2014/main" val="563068028"/>
                    </a:ext>
                  </a:extLst>
                </a:gridCol>
                <a:gridCol w="824368">
                  <a:extLst>
                    <a:ext uri="{9D8B030D-6E8A-4147-A177-3AD203B41FA5}">
                      <a16:colId xmlns:a16="http://schemas.microsoft.com/office/drawing/2014/main" val="730743968"/>
                    </a:ext>
                  </a:extLst>
                </a:gridCol>
                <a:gridCol w="824368">
                  <a:extLst>
                    <a:ext uri="{9D8B030D-6E8A-4147-A177-3AD203B41FA5}">
                      <a16:colId xmlns:a16="http://schemas.microsoft.com/office/drawing/2014/main" val="1788711767"/>
                    </a:ext>
                  </a:extLst>
                </a:gridCol>
                <a:gridCol w="824368">
                  <a:extLst>
                    <a:ext uri="{9D8B030D-6E8A-4147-A177-3AD203B41FA5}">
                      <a16:colId xmlns:a16="http://schemas.microsoft.com/office/drawing/2014/main" val="665964794"/>
                    </a:ext>
                  </a:extLst>
                </a:gridCol>
                <a:gridCol w="824368">
                  <a:extLst>
                    <a:ext uri="{9D8B030D-6E8A-4147-A177-3AD203B41FA5}">
                      <a16:colId xmlns:a16="http://schemas.microsoft.com/office/drawing/2014/main" val="1479561366"/>
                    </a:ext>
                  </a:extLst>
                </a:gridCol>
              </a:tblGrid>
              <a:tr h="261872">
                <a:tc>
                  <a:txBody>
                    <a:bodyPr/>
                    <a:lstStyle/>
                    <a:p>
                      <a:r>
                        <a:rPr lang="en-KR" sz="1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93139"/>
                  </a:ext>
                </a:extLst>
              </a:tr>
              <a:tr h="261872">
                <a:tc>
                  <a:txBody>
                    <a:bodyPr/>
                    <a:lstStyle/>
                    <a:p>
                      <a:r>
                        <a:rPr lang="en-KR" sz="1200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95057"/>
                  </a:ext>
                </a:extLst>
              </a:tr>
              <a:tr h="37148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  <a:r>
                        <a:rPr lang="en-KR" sz="1200" dirty="0"/>
                        <a:t>cc 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4333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194BBE7-E440-D94F-B3B4-0D28E05B2485}"/>
              </a:ext>
            </a:extLst>
          </p:cNvPr>
          <p:cNvSpPr txBox="1"/>
          <p:nvPr/>
        </p:nvSpPr>
        <p:spPr>
          <a:xfrm>
            <a:off x="9432199" y="2103939"/>
            <a:ext cx="47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  <a:endParaRPr lang="en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32179F-0E22-1A43-913C-9497A132C494}"/>
              </a:ext>
            </a:extLst>
          </p:cNvPr>
          <p:cNvSpPr txBox="1"/>
          <p:nvPr/>
        </p:nvSpPr>
        <p:spPr>
          <a:xfrm>
            <a:off x="8520250" y="2123993"/>
            <a:ext cx="56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  <a:endParaRPr lang="en-KR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A09A0B-1545-4A4D-A51E-804033F73906}"/>
              </a:ext>
            </a:extLst>
          </p:cNvPr>
          <p:cNvSpPr/>
          <p:nvPr/>
        </p:nvSpPr>
        <p:spPr>
          <a:xfrm>
            <a:off x="8637008" y="4585622"/>
            <a:ext cx="1030581" cy="230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53CEEC-3A13-5C42-8578-BD467E50E6B3}"/>
              </a:ext>
            </a:extLst>
          </p:cNvPr>
          <p:cNvSpPr txBox="1"/>
          <p:nvPr/>
        </p:nvSpPr>
        <p:spPr>
          <a:xfrm>
            <a:off x="7659238" y="4547132"/>
            <a:ext cx="64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deque</a:t>
            </a:r>
            <a:endParaRPr lang="en-KR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877413-3228-7742-B319-DB35E0B9117C}"/>
              </a:ext>
            </a:extLst>
          </p:cNvPr>
          <p:cNvSpPr/>
          <p:nvPr/>
        </p:nvSpPr>
        <p:spPr>
          <a:xfrm>
            <a:off x="8897296" y="4588899"/>
            <a:ext cx="770292" cy="2307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7CBB9C-E749-574B-8919-C77F880079C4}"/>
              </a:ext>
            </a:extLst>
          </p:cNvPr>
          <p:cNvSpPr txBox="1"/>
          <p:nvPr/>
        </p:nvSpPr>
        <p:spPr>
          <a:xfrm>
            <a:off x="838200" y="4501492"/>
            <a:ext cx="5508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Minus effect range is deteced by neighobor acc sum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accSum</a:t>
            </a:r>
            <a:r>
              <a:rPr lang="en-US" dirty="0"/>
              <a:t>[end] &lt; </a:t>
            </a:r>
            <a:r>
              <a:rPr lang="en-US" dirty="0" err="1"/>
              <a:t>accSum</a:t>
            </a:r>
            <a:r>
              <a:rPr lang="en-US" dirty="0"/>
              <a:t>[</a:t>
            </a:r>
            <a:r>
              <a:rPr lang="en-US" dirty="0" err="1"/>
              <a:t>deque.peekLast</a:t>
            </a:r>
            <a:r>
              <a:rPr lang="en-US" dirty="0"/>
              <a:t>()],</a:t>
            </a:r>
            <a:br>
              <a:rPr lang="en-US" dirty="0"/>
            </a:br>
            <a:r>
              <a:rPr lang="en-US" dirty="0"/>
              <a:t>minus effect range: [</a:t>
            </a:r>
            <a:r>
              <a:rPr lang="en-US" dirty="0" err="1"/>
              <a:t>deque.peekLast</a:t>
            </a:r>
            <a:r>
              <a:rPr lang="en-US" dirty="0"/>
              <a:t>(), end]</a:t>
            </a:r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Candidate of start position is storeed deque.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So it need to not store minus effect range.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047A5C-53BC-8040-A39D-B6C26E35C469}"/>
              </a:ext>
            </a:extLst>
          </p:cNvPr>
          <p:cNvSpPr txBox="1"/>
          <p:nvPr/>
        </p:nvSpPr>
        <p:spPr>
          <a:xfrm>
            <a:off x="9453907" y="5255663"/>
            <a:ext cx="12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 be removed</a:t>
            </a:r>
            <a:endParaRPr lang="en-KR" sz="1400" dirty="0">
              <a:solidFill>
                <a:srgbClr val="FF0000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E716DA2-EAE2-5643-9304-A60C1C8838CE}"/>
              </a:ext>
            </a:extLst>
          </p:cNvPr>
          <p:cNvCxnSpPr>
            <a:cxnSpLocks/>
            <a:stCxn id="47" idx="1"/>
            <a:endCxn id="34" idx="2"/>
          </p:cNvCxnSpPr>
          <p:nvPr/>
        </p:nvCxnSpPr>
        <p:spPr>
          <a:xfrm rot="10800000">
            <a:off x="9282443" y="4819698"/>
            <a:ext cx="171465" cy="589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5BFA5-4EE1-8243-B524-403206BBC7BF}"/>
              </a:ext>
            </a:extLst>
          </p:cNvPr>
          <p:cNvSpPr/>
          <p:nvPr/>
        </p:nvSpPr>
        <p:spPr>
          <a:xfrm>
            <a:off x="8396524" y="4588899"/>
            <a:ext cx="268761" cy="2307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12F204-4F29-A749-A356-06782F521357}"/>
              </a:ext>
            </a:extLst>
          </p:cNvPr>
          <p:cNvSpPr txBox="1"/>
          <p:nvPr/>
        </p:nvSpPr>
        <p:spPr>
          <a:xfrm>
            <a:off x="7586807" y="5255663"/>
            <a:ext cx="86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Removed</a:t>
            </a:r>
            <a:endParaRPr lang="en-KR" sz="1400" dirty="0">
              <a:solidFill>
                <a:srgbClr val="FF0000"/>
              </a:solidFill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AC1F223-71D0-5D44-BC9C-764A6818084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451686" y="4822978"/>
            <a:ext cx="83064" cy="58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2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86B7-B223-7E4F-B988-B416349F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239. Sliding Window Maximum</a:t>
            </a:r>
            <a:endParaRPr lang="en-K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EFB8-F79C-784D-B81E-8C1D97AAB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476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KR" sz="2000" dirty="0"/>
              <a:t>Approaches</a:t>
            </a:r>
          </a:p>
          <a:p>
            <a:pPr lvl="1"/>
            <a:r>
              <a:rPr lang="en-KR" sz="1800" dirty="0"/>
              <a:t>Na</a:t>
            </a:r>
            <a:r>
              <a:rPr lang="en-US" sz="1800" dirty="0" err="1"/>
              <a:t>ï</a:t>
            </a:r>
            <a:r>
              <a:rPr lang="en-KR" sz="1800" dirty="0"/>
              <a:t>ve: O(NK)</a:t>
            </a:r>
          </a:p>
          <a:p>
            <a:pPr lvl="1"/>
            <a:r>
              <a:rPr lang="en-KR" sz="1800" dirty="0"/>
              <a:t>Max heap: O(Nlogk)</a:t>
            </a:r>
          </a:p>
          <a:p>
            <a:pPr lvl="1"/>
            <a:r>
              <a:rPr lang="en-KR" sz="1800" dirty="0"/>
              <a:t>Deque: O(N)</a:t>
            </a:r>
          </a:p>
          <a:p>
            <a:pPr lvl="1"/>
            <a:endParaRPr lang="en-KR" sz="1800" dirty="0"/>
          </a:p>
          <a:p>
            <a:r>
              <a:rPr lang="en-KR" sz="2000" dirty="0"/>
              <a:t>Solution with deque</a:t>
            </a:r>
          </a:p>
          <a:p>
            <a:pPr lvl="1"/>
            <a:r>
              <a:rPr lang="en-US" sz="1800" dirty="0"/>
              <a:t>Deque keeps decreasing order. </a:t>
            </a:r>
          </a:p>
          <a:p>
            <a:pPr lvl="1"/>
            <a:r>
              <a:rPr lang="en-US" sz="1800" dirty="0"/>
              <a:t>Deque stores only promising elements.</a:t>
            </a:r>
          </a:p>
          <a:p>
            <a:pPr lvl="2"/>
            <a:r>
              <a:rPr lang="en-US" sz="1600" dirty="0"/>
              <a:t>When add new element, check whether current element is promising.</a:t>
            </a:r>
          </a:p>
          <a:p>
            <a:pPr lvl="1"/>
            <a:r>
              <a:rPr lang="en-US" sz="1600" dirty="0"/>
              <a:t>Deque stores index instead of value to check out of window</a:t>
            </a:r>
          </a:p>
          <a:p>
            <a:pPr lvl="1"/>
            <a:r>
              <a:rPr lang="en-US" sz="1600" dirty="0"/>
              <a:t>When window is expands</a:t>
            </a:r>
          </a:p>
          <a:p>
            <a:pPr lvl="2"/>
            <a:r>
              <a:rPr lang="en-US" sz="1200" dirty="0"/>
              <a:t>Insert new element to deque like </a:t>
            </a:r>
            <a:r>
              <a:rPr lang="en-US" sz="1200"/>
              <a:t>insert sort.</a:t>
            </a:r>
            <a:endParaRPr lang="en-US" sz="1200" dirty="0"/>
          </a:p>
          <a:p>
            <a:pPr lvl="2"/>
            <a:r>
              <a:rPr lang="en-US" sz="1200" dirty="0"/>
              <a:t>Check check whether current element is promising.</a:t>
            </a:r>
          </a:p>
          <a:p>
            <a:pPr lvl="2"/>
            <a:r>
              <a:rPr lang="en-US" sz="1200" dirty="0"/>
              <a:t>Discard no promising elements.</a:t>
            </a:r>
          </a:p>
          <a:p>
            <a:pPr lvl="1"/>
            <a:r>
              <a:rPr lang="en-US" sz="1600" dirty="0"/>
              <a:t>When window is shrink</a:t>
            </a:r>
          </a:p>
          <a:p>
            <a:pPr lvl="2"/>
            <a:r>
              <a:rPr lang="en-US" sz="1200" dirty="0"/>
              <a:t>Check max value is out of window.</a:t>
            </a:r>
          </a:p>
          <a:p>
            <a:pPr lvl="2"/>
            <a:endParaRPr lang="en-US" sz="1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A6AF66-E059-B64F-B68B-A3BEF82D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2052"/>
              </p:ext>
            </p:extLst>
          </p:nvPr>
        </p:nvGraphicFramePr>
        <p:xfrm>
          <a:off x="7540431" y="2098040"/>
          <a:ext cx="4344991" cy="58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713">
                  <a:extLst>
                    <a:ext uri="{9D8B030D-6E8A-4147-A177-3AD203B41FA5}">
                      <a16:colId xmlns:a16="http://schemas.microsoft.com/office/drawing/2014/main" val="303462403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79950406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924681738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070577678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3697284535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395034959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3973780621"/>
                    </a:ext>
                  </a:extLst>
                </a:gridCol>
              </a:tblGrid>
              <a:tr h="585916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886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919D06-6EC2-BE4C-A1FE-4E4383F5E563}"/>
              </a:ext>
            </a:extLst>
          </p:cNvPr>
          <p:cNvSpPr txBox="1"/>
          <p:nvPr/>
        </p:nvSpPr>
        <p:spPr>
          <a:xfrm>
            <a:off x="6194013" y="2208960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0E30B-C3D8-1C42-9728-1F6A6F544BC2}"/>
              </a:ext>
            </a:extLst>
          </p:cNvPr>
          <p:cNvSpPr txBox="1"/>
          <p:nvPr/>
        </p:nvSpPr>
        <p:spPr>
          <a:xfrm>
            <a:off x="6218397" y="5615188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Deque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4368B4F-B3DA-BE4F-B121-65B548135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7294"/>
              </p:ext>
            </p:extLst>
          </p:nvPr>
        </p:nvGraphicFramePr>
        <p:xfrm>
          <a:off x="8829735" y="5506896"/>
          <a:ext cx="112808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41">
                  <a:extLst>
                    <a:ext uri="{9D8B030D-6E8A-4147-A177-3AD203B41FA5}">
                      <a16:colId xmlns:a16="http://schemas.microsoft.com/office/drawing/2014/main" val="2538751485"/>
                    </a:ext>
                  </a:extLst>
                </a:gridCol>
                <a:gridCol w="564041">
                  <a:extLst>
                    <a:ext uri="{9D8B030D-6E8A-4147-A177-3AD203B41FA5}">
                      <a16:colId xmlns:a16="http://schemas.microsoft.com/office/drawing/2014/main" val="3999596171"/>
                    </a:ext>
                  </a:extLst>
                </a:gridCol>
              </a:tblGrid>
              <a:tr h="585916">
                <a:tc>
                  <a:txBody>
                    <a:bodyPr/>
                    <a:lstStyle/>
                    <a:p>
                      <a:r>
                        <a:rPr lang="en-KR" dirty="0"/>
                        <a:t>8</a:t>
                      </a:r>
                      <a:br>
                        <a:rPr lang="en-KR" dirty="0"/>
                      </a:b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3</a:t>
                      </a:r>
                      <a:br>
                        <a:rPr lang="en-KR" dirty="0"/>
                      </a:br>
                      <a:r>
                        <a:rPr lang="en-KR" dirty="0"/>
                        <a:t>(5)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621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FBD703E-6D3A-4449-AF2A-C977B9A300E5}"/>
              </a:ext>
            </a:extLst>
          </p:cNvPr>
          <p:cNvSpPr txBox="1"/>
          <p:nvPr/>
        </p:nvSpPr>
        <p:spPr>
          <a:xfrm>
            <a:off x="8003888" y="563232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C6450-A281-6E46-AC6F-0F39F9914C63}"/>
              </a:ext>
            </a:extLst>
          </p:cNvPr>
          <p:cNvSpPr txBox="1"/>
          <p:nvPr/>
        </p:nvSpPr>
        <p:spPr>
          <a:xfrm>
            <a:off x="9987976" y="5615188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back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8A4A91-6007-5940-854C-233ACAF8527C}"/>
              </a:ext>
            </a:extLst>
          </p:cNvPr>
          <p:cNvCxnSpPr/>
          <p:nvPr/>
        </p:nvCxnSpPr>
        <p:spPr>
          <a:xfrm>
            <a:off x="8747439" y="160020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586B7B-9050-684E-A422-6B7A851F6865}"/>
              </a:ext>
            </a:extLst>
          </p:cNvPr>
          <p:cNvCxnSpPr/>
          <p:nvPr/>
        </p:nvCxnSpPr>
        <p:spPr>
          <a:xfrm>
            <a:off x="11258991" y="1603121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AC9CBC-5A12-3C46-BDEC-69C9DE38936F}"/>
              </a:ext>
            </a:extLst>
          </p:cNvPr>
          <p:cNvCxnSpPr/>
          <p:nvPr/>
        </p:nvCxnSpPr>
        <p:spPr>
          <a:xfrm>
            <a:off x="8747439" y="1849120"/>
            <a:ext cx="2511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D52CB2-92D6-0645-B667-E4A1548A8750}"/>
              </a:ext>
            </a:extLst>
          </p:cNvPr>
          <p:cNvSpPr txBox="1"/>
          <p:nvPr/>
        </p:nvSpPr>
        <p:spPr>
          <a:xfrm>
            <a:off x="9208007" y="1505405"/>
            <a:ext cx="21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Sliding window</a:t>
            </a:r>
            <a:endParaRPr lang="en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DD0B1-4A26-334D-AE68-6D12964CCBA7}"/>
              </a:ext>
            </a:extLst>
          </p:cNvPr>
          <p:cNvSpPr txBox="1"/>
          <p:nvPr/>
        </p:nvSpPr>
        <p:spPr>
          <a:xfrm>
            <a:off x="8829735" y="2852928"/>
            <a:ext cx="35512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/>
              <a:t>-5</a:t>
            </a:r>
            <a:r>
              <a:rPr lang="ko-KR" altLang="en-US" sz="1400" dirty="0"/>
              <a:t>는 유망하지 않습니다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8</a:t>
            </a:r>
            <a:r>
              <a:rPr lang="ko-KR" altLang="en-US" sz="1400" dirty="0"/>
              <a:t>이 존재하는 한 </a:t>
            </a:r>
            <a:r>
              <a:rPr lang="en-US" altLang="ko-KR" sz="1400" dirty="0"/>
              <a:t>max</a:t>
            </a:r>
            <a:r>
              <a:rPr lang="ko-KR" altLang="en-US" sz="1400" dirty="0"/>
              <a:t>가 될 수 없습니다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-1</a:t>
            </a:r>
            <a:r>
              <a:rPr lang="ko-KR" altLang="en-US" sz="1400" dirty="0"/>
              <a:t>도 유망하지 않습니다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이 존재하는 한 </a:t>
            </a:r>
            <a:r>
              <a:rPr lang="en-US" altLang="ko-KR" sz="1400" dirty="0"/>
              <a:t>max</a:t>
            </a:r>
            <a:r>
              <a:rPr lang="ko-KR" altLang="en-US" sz="1400" dirty="0"/>
              <a:t>가 될 수 없습니다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는 유망합니다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8</a:t>
            </a:r>
            <a:r>
              <a:rPr lang="ko-KR" altLang="en-US" sz="1400" dirty="0"/>
              <a:t>이 윈도우 밖에 나가면 </a:t>
            </a:r>
            <a:r>
              <a:rPr lang="en-US" altLang="ko-KR" sz="1400" dirty="0"/>
              <a:t>max</a:t>
            </a:r>
            <a:r>
              <a:rPr lang="ko-KR" altLang="en-US" sz="1400" dirty="0"/>
              <a:t>가 될 수 있기 때문입니다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109857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86B7-B223-7E4F-B988-B416349F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239. Sliding Window Maximum (2)</a:t>
            </a:r>
            <a:endParaRPr lang="en-K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EFB8-F79C-784D-B81E-8C1D97AAB8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KR" dirty="0"/>
              <a:t>References</a:t>
            </a:r>
          </a:p>
          <a:p>
            <a:pPr lvl="1"/>
            <a:r>
              <a:rPr lang="en-US" dirty="0">
                <a:hlinkClick r:id="rId2"/>
              </a:rPr>
              <a:t>https://afteracademy.com/blog/sliding-window-maximum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https://www.youtube.com/watch?v=LiSdD3ljCIE&amp;t=269s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https://www.educative.io/courses/coderust-hacking-the-coding-interview/k5llE</a:t>
            </a:r>
            <a:endParaRPr lang="en-US" dirty="0"/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7528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793A-726D-8C14-80E7-50F6AC4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/>
          <a:lstStyle/>
          <a:p>
            <a:r>
              <a:rPr lang="en-KR" sz="2800" b="1" dirty="0"/>
              <a:t>300. </a:t>
            </a:r>
            <a:r>
              <a:rPr lang="en-US" sz="2800" b="1" dirty="0"/>
              <a:t>Longest Increasing Subsequence(LIS)</a:t>
            </a:r>
            <a:endParaRPr lang="en-KR" sz="2800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1477AA-FF01-9CE2-3AAA-5F5268C5A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15596"/>
              </p:ext>
            </p:extLst>
          </p:nvPr>
        </p:nvGraphicFramePr>
        <p:xfrm>
          <a:off x="838200" y="2533104"/>
          <a:ext cx="4873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6">
                  <a:extLst>
                    <a:ext uri="{9D8B030D-6E8A-4147-A177-3AD203B41FA5}">
                      <a16:colId xmlns:a16="http://schemas.microsoft.com/office/drawing/2014/main" val="2558598603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404728097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2045139880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3945916351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1784801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23007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B6B72EF6-B338-134A-F6FC-5B4E97656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08156"/>
              </p:ext>
            </p:extLst>
          </p:nvPr>
        </p:nvGraphicFramePr>
        <p:xfrm>
          <a:off x="838200" y="3429000"/>
          <a:ext cx="4873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6">
                  <a:extLst>
                    <a:ext uri="{9D8B030D-6E8A-4147-A177-3AD203B41FA5}">
                      <a16:colId xmlns:a16="http://schemas.microsoft.com/office/drawing/2014/main" val="2558598603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404728097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2045139880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3945916351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1784801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23007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9A7CBCB-78E1-2889-9680-B287FC54C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16025"/>
              </p:ext>
            </p:extLst>
          </p:nvPr>
        </p:nvGraphicFramePr>
        <p:xfrm>
          <a:off x="838200" y="5987867"/>
          <a:ext cx="4873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6">
                  <a:extLst>
                    <a:ext uri="{9D8B030D-6E8A-4147-A177-3AD203B41FA5}">
                      <a16:colId xmlns:a16="http://schemas.microsoft.com/office/drawing/2014/main" val="2558598603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404728097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2045139880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3945916351"/>
                    </a:ext>
                  </a:extLst>
                </a:gridCol>
                <a:gridCol w="974796">
                  <a:extLst>
                    <a:ext uri="{9D8B030D-6E8A-4147-A177-3AD203B41FA5}">
                      <a16:colId xmlns:a16="http://schemas.microsoft.com/office/drawing/2014/main" val="1784801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23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AD758B-CDB1-8587-5307-758A458D327B}"/>
              </a:ext>
            </a:extLst>
          </p:cNvPr>
          <p:cNvSpPr txBox="1"/>
          <p:nvPr/>
        </p:nvSpPr>
        <p:spPr>
          <a:xfrm>
            <a:off x="5867517" y="2943983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Input: [0,1,3,9,</a:t>
            </a:r>
            <a:r>
              <a:rPr lang="en-KR" dirty="0">
                <a:solidFill>
                  <a:srgbClr val="FF0000"/>
                </a:solidFill>
              </a:rPr>
              <a:t>2</a:t>
            </a:r>
            <a:r>
              <a:rPr lang="en-KR" dirty="0"/>
              <a:t>,5,6}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EA6F7-97AF-9EBC-F4CD-18D52F2970AA}"/>
              </a:ext>
            </a:extLst>
          </p:cNvPr>
          <p:cNvSpPr txBox="1"/>
          <p:nvPr/>
        </p:nvSpPr>
        <p:spPr>
          <a:xfrm>
            <a:off x="2868459" y="3951962"/>
            <a:ext cx="754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9 </a:t>
            </a:r>
            <a:r>
              <a:rPr lang="ko-KR" altLang="en-US" dirty="0"/>
              <a:t>보다 작기 때문에 </a:t>
            </a:r>
            <a:endParaRPr lang="en-US" altLang="ko-KR" dirty="0"/>
          </a:p>
          <a:p>
            <a:r>
              <a:rPr lang="ko-KR" altLang="en-US" dirty="0"/>
              <a:t>당장은 가치가 없이 보여도 향후에 유망해 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향후 </a:t>
            </a:r>
            <a:r>
              <a:rPr lang="en-US" altLang="ko-KR" dirty="0"/>
              <a:t>Input </a:t>
            </a:r>
            <a:r>
              <a:rPr lang="ko-KR" altLang="en-US" dirty="0"/>
              <a:t>에 </a:t>
            </a:r>
            <a:r>
              <a:rPr lang="ko-KR" altLang="en-US" dirty="0" err="1"/>
              <a:t>뒷쪽에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보다 큰 수가 올 수 있기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여기에 </a:t>
            </a:r>
            <a:r>
              <a:rPr lang="en-US" altLang="ko-KR" dirty="0"/>
              <a:t>replace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83B19-A692-C6E5-95D2-893C279746DB}"/>
              </a:ext>
            </a:extLst>
          </p:cNvPr>
          <p:cNvSpPr txBox="1"/>
          <p:nvPr/>
        </p:nvSpPr>
        <p:spPr>
          <a:xfrm>
            <a:off x="731846" y="1743130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[0,1,3,9,2,5,6}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             </a:t>
            </a:r>
            <a:r>
              <a:rPr lang="en-US" altLang="ko-KR" dirty="0">
                <a:solidFill>
                  <a:srgbClr val="FF0000"/>
                </a:solidFill>
              </a:rPr>
              <a:t>^</a:t>
            </a:r>
            <a:r>
              <a:rPr lang="ko-KR" altLang="en-US" dirty="0">
                <a:solidFill>
                  <a:srgbClr val="FF0000"/>
                </a:solidFill>
              </a:rPr>
              <a:t> 흥미로운 점</a:t>
            </a:r>
            <a:endParaRPr lang="en-KR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55719-871E-34DC-42F3-C34530217B9D}"/>
              </a:ext>
            </a:extLst>
          </p:cNvPr>
          <p:cNvSpPr txBox="1"/>
          <p:nvPr/>
        </p:nvSpPr>
        <p:spPr>
          <a:xfrm>
            <a:off x="6096000" y="1196236"/>
            <a:ext cx="5816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</a:t>
            </a:r>
            <a:r>
              <a:rPr lang="ko-KR" altLang="en-US" dirty="0"/>
              <a:t>의 크기가 </a:t>
            </a:r>
            <a:r>
              <a:rPr lang="en-US" altLang="ko-KR" dirty="0"/>
              <a:t>Len(LIS)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유망한</a:t>
            </a:r>
            <a:r>
              <a:rPr lang="en-US" altLang="ko-KR" dirty="0"/>
              <a:t> (promising)</a:t>
            </a:r>
            <a:r>
              <a:rPr lang="ko-KR" altLang="en-US" dirty="0"/>
              <a:t> 원소를 </a:t>
            </a:r>
            <a:r>
              <a:rPr lang="en-US" altLang="ko-KR" dirty="0"/>
              <a:t>List </a:t>
            </a:r>
            <a:r>
              <a:rPr lang="ko-KR" altLang="en-US" dirty="0"/>
              <a:t>에 </a:t>
            </a:r>
            <a:r>
              <a:rPr lang="en-US" altLang="ko-KR" dirty="0"/>
              <a:t>replace </a:t>
            </a:r>
            <a:r>
              <a:rPr lang="ko-KR" altLang="en-US" dirty="0"/>
              <a:t>시켜서 보관합니다</a:t>
            </a:r>
            <a:r>
              <a:rPr lang="en-US" altLang="ko-KR" dirty="0"/>
              <a:t>. </a:t>
            </a:r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사용 될 수 있기 때문입니다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A8E1F-ED0F-8ECE-08E8-EE2BBA806DB5}"/>
              </a:ext>
            </a:extLst>
          </p:cNvPr>
          <p:cNvSpPr txBox="1"/>
          <p:nvPr/>
        </p:nvSpPr>
        <p:spPr>
          <a:xfrm>
            <a:off x="884246" y="1191999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Input: [0,1,3,9,2,5,6}</a:t>
            </a:r>
          </a:p>
          <a:p>
            <a:r>
              <a:rPr lang="en-KR" dirty="0"/>
              <a:t>Output: [0,1,2,5,6}</a:t>
            </a:r>
          </a:p>
        </p:txBody>
      </p:sp>
    </p:spTree>
    <p:extLst>
      <p:ext uri="{BB962C8B-B14F-4D97-AF65-F5344CB8AC3E}">
        <p14:creationId xmlns:p14="http://schemas.microsoft.com/office/powerpoint/2010/main" val="380062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46D4-29DA-5B60-332C-60F03B82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0" y="246903"/>
            <a:ext cx="11299521" cy="65102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1838. Frequency of the Most Frequent Element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499B-E100-8DC1-37C2-8B61D9E72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460" y="1033398"/>
            <a:ext cx="5699340" cy="57306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Approach #1</a:t>
            </a:r>
          </a:p>
          <a:p>
            <a:pPr lvl="1"/>
            <a:r>
              <a:rPr lang="en-US" dirty="0"/>
              <a:t>Brute force: Consider to increase one for each element with K add op.</a:t>
            </a:r>
          </a:p>
          <a:p>
            <a:pPr lvl="1"/>
            <a:r>
              <a:rPr lang="en-US" dirty="0"/>
              <a:t>TC: O(L ^ K) &lt;- It makes TLE</a:t>
            </a:r>
          </a:p>
          <a:p>
            <a:pPr lvl="1"/>
            <a:r>
              <a:rPr lang="en-US" dirty="0"/>
              <a:t>SC: O(1)</a:t>
            </a:r>
          </a:p>
          <a:p>
            <a:pPr lvl="1"/>
            <a:endParaRPr lang="en-US" dirty="0"/>
          </a:p>
          <a:p>
            <a:r>
              <a:rPr lang="en-US" dirty="0"/>
              <a:t>Approach #2</a:t>
            </a:r>
          </a:p>
          <a:p>
            <a:pPr lvl="1"/>
            <a:r>
              <a:rPr lang="en-US" dirty="0"/>
              <a:t>Main idea: Sliding window  &amp;&amp; Greedy </a:t>
            </a:r>
            <a:r>
              <a:rPr lang="en-US" dirty="0" err="1"/>
              <a:t>alg</a:t>
            </a:r>
            <a:r>
              <a:rPr lang="en-US" dirty="0"/>
              <a:t>: do max add operation in window ASAP.</a:t>
            </a:r>
          </a:p>
          <a:p>
            <a:pPr lvl="1"/>
            <a:r>
              <a:rPr lang="en-US" dirty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Sort array by ASC.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Slide window with valid condition.</a:t>
            </a:r>
          </a:p>
          <a:p>
            <a:pPr marL="1371600" lvl="3" indent="0">
              <a:buNone/>
            </a:pPr>
            <a:r>
              <a:rPr lang="en-US" dirty="0"/>
              <a:t>Extend when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Sum(window) + K &gt;= max value in win * win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endParaRPr lang="en-US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dirty="0"/>
              <a:t>Else shrink left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That means  that same values exist in that window. And same value is max value. Frequency is win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Keep max win </a:t>
            </a:r>
            <a:r>
              <a:rPr lang="en-US" dirty="0" err="1"/>
              <a:t>len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Complexity</a:t>
            </a:r>
          </a:p>
          <a:p>
            <a:pPr lvl="2"/>
            <a:r>
              <a:rPr lang="en-US" dirty="0"/>
              <a:t>TC: O(N log N)</a:t>
            </a:r>
          </a:p>
          <a:p>
            <a:pPr lvl="2"/>
            <a:r>
              <a:rPr lang="en-US" dirty="0"/>
              <a:t>SC: O(1) </a:t>
            </a:r>
          </a:p>
          <a:p>
            <a:endParaRPr lang="en-KR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6459F7-3C6D-3EB4-4DF9-768DC46BD2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4333335"/>
              </p:ext>
            </p:extLst>
          </p:nvPr>
        </p:nvGraphicFramePr>
        <p:xfrm>
          <a:off x="6313118" y="2776682"/>
          <a:ext cx="5181603" cy="3097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384889126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61513868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62321855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90184698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37482081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881482607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026642965"/>
                    </a:ext>
                  </a:extLst>
                </a:gridCol>
              </a:tblGrid>
              <a:tr h="342885">
                <a:tc>
                  <a:txBody>
                    <a:bodyPr/>
                    <a:lstStyle/>
                    <a:p>
                      <a:r>
                        <a:rPr lang="en-KR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15885"/>
                  </a:ext>
                </a:extLst>
              </a:tr>
              <a:tr h="342885">
                <a:tc>
                  <a:txBody>
                    <a:bodyPr/>
                    <a:lstStyle/>
                    <a:p>
                      <a:r>
                        <a:rPr lang="en-KR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00712"/>
                  </a:ext>
                </a:extLst>
              </a:tr>
              <a:tr h="571475">
                <a:tc>
                  <a:txBody>
                    <a:bodyPr/>
                    <a:lstStyle/>
                    <a:p>
                      <a:r>
                        <a:rPr lang="en-KR" dirty="0"/>
                        <a:t>Cond</a:t>
                      </a:r>
                      <a:br>
                        <a:rPr lang="en-KR" dirty="0"/>
                      </a:br>
                      <a:r>
                        <a:rPr lang="en-KR" sz="1600" dirty="0"/>
                        <a:t>(Left)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46741"/>
                  </a:ext>
                </a:extLst>
              </a:tr>
              <a:tr h="571475">
                <a:tc>
                  <a:txBody>
                    <a:bodyPr/>
                    <a:lstStyle/>
                    <a:p>
                      <a:r>
                        <a:rPr lang="en-KR" dirty="0"/>
                        <a:t>Cond</a:t>
                      </a:r>
                      <a:br>
                        <a:rPr lang="en-KR" dirty="0"/>
                      </a:br>
                      <a:r>
                        <a:rPr lang="en-KR" sz="1600" dirty="0"/>
                        <a:t>(Right)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02641"/>
                  </a:ext>
                </a:extLst>
              </a:tr>
              <a:tr h="342885">
                <a:tc>
                  <a:txBody>
                    <a:bodyPr/>
                    <a:lstStyle/>
                    <a:p>
                      <a:r>
                        <a:rPr lang="en-KR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3324"/>
                  </a:ext>
                </a:extLst>
              </a:tr>
              <a:tr h="780858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  <a:p>
                      <a:r>
                        <a:rPr lang="en-US" dirty="0"/>
                        <a:t>L</a:t>
                      </a:r>
                      <a:r>
                        <a:rPr lang="en-KR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177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A166E2-14CD-19DF-18F9-1A418C82B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01826"/>
              </p:ext>
            </p:extLst>
          </p:nvPr>
        </p:nvGraphicFramePr>
        <p:xfrm>
          <a:off x="6285979" y="1562580"/>
          <a:ext cx="5699340" cy="854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68">
                  <a:extLst>
                    <a:ext uri="{9D8B030D-6E8A-4147-A177-3AD203B41FA5}">
                      <a16:colId xmlns:a16="http://schemas.microsoft.com/office/drawing/2014/main" val="2850873246"/>
                    </a:ext>
                  </a:extLst>
                </a:gridCol>
                <a:gridCol w="1139868">
                  <a:extLst>
                    <a:ext uri="{9D8B030D-6E8A-4147-A177-3AD203B41FA5}">
                      <a16:colId xmlns:a16="http://schemas.microsoft.com/office/drawing/2014/main" val="683827667"/>
                    </a:ext>
                  </a:extLst>
                </a:gridCol>
                <a:gridCol w="1139868">
                  <a:extLst>
                    <a:ext uri="{9D8B030D-6E8A-4147-A177-3AD203B41FA5}">
                      <a16:colId xmlns:a16="http://schemas.microsoft.com/office/drawing/2014/main" val="1428309808"/>
                    </a:ext>
                  </a:extLst>
                </a:gridCol>
                <a:gridCol w="1139868">
                  <a:extLst>
                    <a:ext uri="{9D8B030D-6E8A-4147-A177-3AD203B41FA5}">
                      <a16:colId xmlns:a16="http://schemas.microsoft.com/office/drawing/2014/main" val="3646586774"/>
                    </a:ext>
                  </a:extLst>
                </a:gridCol>
                <a:gridCol w="1139868">
                  <a:extLst>
                    <a:ext uri="{9D8B030D-6E8A-4147-A177-3AD203B41FA5}">
                      <a16:colId xmlns:a16="http://schemas.microsoft.com/office/drawing/2014/main" val="4058965861"/>
                    </a:ext>
                  </a:extLst>
                </a:gridCol>
              </a:tblGrid>
              <a:tr h="427473">
                <a:tc>
                  <a:txBody>
                    <a:bodyPr/>
                    <a:lstStyle/>
                    <a:p>
                      <a:r>
                        <a:rPr lang="en-KR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53079"/>
                  </a:ext>
                </a:extLst>
              </a:tr>
              <a:tr h="427473">
                <a:tc>
                  <a:txBody>
                    <a:bodyPr/>
                    <a:lstStyle/>
                    <a:p>
                      <a:r>
                        <a:rPr lang="en-K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141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45BDC-B00D-2B73-B54C-0226D6B0D7C7}"/>
              </a:ext>
            </a:extLst>
          </p:cNvPr>
          <p:cNvSpPr txBox="1">
            <a:spLocks/>
          </p:cNvSpPr>
          <p:nvPr/>
        </p:nvSpPr>
        <p:spPr>
          <a:xfrm>
            <a:off x="5878883" y="103648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4782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C1E5-91E9-DA94-89D7-F99A7861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80" y="154725"/>
            <a:ext cx="10515600" cy="574001"/>
          </a:xfrm>
        </p:spPr>
        <p:txBody>
          <a:bodyPr>
            <a:normAutofit/>
          </a:bodyPr>
          <a:lstStyle/>
          <a:p>
            <a:r>
              <a:rPr lang="en-US" sz="2800" b="1" dirty="0"/>
              <a:t>Algo master- Minimum Number of Decreasing Subsequence Partitions</a:t>
            </a:r>
            <a:endParaRPr lang="en-KR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626F-3A49-7752-8831-BA949F85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0" y="871888"/>
            <a:ext cx="10515600" cy="2721323"/>
          </a:xfrm>
        </p:spPr>
        <p:txBody>
          <a:bodyPr>
            <a:normAutofit/>
          </a:bodyPr>
          <a:lstStyle/>
          <a:p>
            <a:r>
              <a:rPr lang="en-KR" sz="2400" dirty="0"/>
              <a:t>To make minimum for subsequnces</a:t>
            </a:r>
          </a:p>
          <a:p>
            <a:pPr lvl="1"/>
            <a:r>
              <a:rPr lang="en-KR" sz="2000" dirty="0">
                <a:solidFill>
                  <a:srgbClr val="0070C0"/>
                </a:solidFill>
              </a:rPr>
              <a:t>Each element should belong to any subsequnces.</a:t>
            </a:r>
          </a:p>
          <a:p>
            <a:pPr lvl="1"/>
            <a:r>
              <a:rPr lang="en-KR" sz="2000" dirty="0"/>
              <a:t>Add each element to closest value of previouse elements.</a:t>
            </a:r>
          </a:p>
          <a:p>
            <a:pPr lvl="2"/>
            <a:r>
              <a:rPr lang="en-KR" sz="1800" dirty="0"/>
              <a:t>Closest value is </a:t>
            </a:r>
            <a:r>
              <a:rPr lang="en-KR" sz="1800" dirty="0">
                <a:solidFill>
                  <a:srgbClr val="FF0000"/>
                </a:solidFill>
              </a:rPr>
              <a:t>largest less than</a:t>
            </a:r>
            <a:r>
              <a:rPr lang="en-KR" sz="1800" dirty="0"/>
              <a:t> value.</a:t>
            </a:r>
          </a:p>
          <a:p>
            <a:pPr lvl="2"/>
            <a:r>
              <a:rPr lang="en-KR" sz="1800" dirty="0"/>
              <a:t>Binary search is good solution for that.</a:t>
            </a:r>
            <a:endParaRPr lang="en-KR" sz="1800" dirty="0">
              <a:solidFill>
                <a:srgbClr val="0070C0"/>
              </a:solidFill>
            </a:endParaRPr>
          </a:p>
          <a:p>
            <a:pPr lvl="1"/>
            <a:r>
              <a:rPr lang="en-KR" sz="2000" dirty="0"/>
              <a:t>That way make each subsequnce </a:t>
            </a:r>
            <a:r>
              <a:rPr lang="en-KR" sz="2000" dirty="0">
                <a:solidFill>
                  <a:srgbClr val="0070C0"/>
                </a:solidFill>
              </a:rPr>
              <a:t>as long as possible</a:t>
            </a:r>
            <a:r>
              <a:rPr lang="en-KR" sz="2000" dirty="0"/>
              <a:t>.</a:t>
            </a:r>
            <a:br>
              <a:rPr lang="en-KR" sz="2000" dirty="0"/>
            </a:br>
            <a:r>
              <a:rPr lang="en-US" sz="2000" dirty="0"/>
              <a:t>As a result, number of subsequences is </a:t>
            </a:r>
            <a:r>
              <a:rPr lang="en-US" sz="2000" dirty="0">
                <a:solidFill>
                  <a:srgbClr val="0070C0"/>
                </a:solidFill>
              </a:rPr>
              <a:t>minimum</a:t>
            </a:r>
            <a:r>
              <a:rPr lang="en-US" sz="2000" dirty="0"/>
              <a:t>.</a:t>
            </a:r>
            <a:endParaRPr lang="en-KR" sz="2000" dirty="0"/>
          </a:p>
          <a:p>
            <a:pPr lvl="2"/>
            <a:endParaRPr lang="en-KR" sz="1800" dirty="0"/>
          </a:p>
          <a:p>
            <a:pPr lvl="2"/>
            <a:endParaRPr lang="en-KR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900698-4805-09FD-9E42-FBD29BFE6C7F}"/>
              </a:ext>
            </a:extLst>
          </p:cNvPr>
          <p:cNvGrpSpPr/>
          <p:nvPr/>
        </p:nvGrpSpPr>
        <p:grpSpPr>
          <a:xfrm>
            <a:off x="944671" y="3879535"/>
            <a:ext cx="5907066" cy="2585323"/>
            <a:chOff x="944671" y="3879535"/>
            <a:chExt cx="5907066" cy="25853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EB2F49-6F19-C662-C217-8EF2D56433E9}"/>
                </a:ext>
              </a:extLst>
            </p:cNvPr>
            <p:cNvSpPr txBox="1"/>
            <p:nvPr/>
          </p:nvSpPr>
          <p:spPr>
            <a:xfrm>
              <a:off x="944671" y="3879535"/>
              <a:ext cx="373307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dirty="0"/>
                <a:t>Input: [2, 9, 13, 14, 4, 8, 7, 6, 10]</a:t>
              </a:r>
            </a:p>
            <a:p>
              <a:endParaRPr lang="en-KR" dirty="0"/>
            </a:p>
            <a:p>
              <a:r>
                <a:rPr lang="en-KR" dirty="0"/>
                <a:t>In view of piles.</a:t>
              </a:r>
            </a:p>
            <a:p>
              <a:r>
                <a:rPr lang="en-KR" b="0" i="0" dirty="0">
                  <a:solidFill>
                    <a:srgbClr val="D63384"/>
                  </a:solidFill>
                  <a:effectLst/>
                  <a:latin typeface="SFMono-Regular"/>
                </a:rPr>
                <a:t>[2], [9, 4], [13, 10], [14, 8, 7, 6]</a:t>
              </a:r>
            </a:p>
            <a:p>
              <a:endParaRPr lang="en-KR" dirty="0"/>
            </a:p>
            <a:p>
              <a:r>
                <a:rPr lang="en-KR" dirty="0"/>
                <a:t>2   9   13   14</a:t>
              </a:r>
            </a:p>
            <a:p>
              <a:r>
                <a:rPr lang="en-KR" dirty="0"/>
                <a:t>     4    10    8</a:t>
              </a:r>
            </a:p>
            <a:p>
              <a:r>
                <a:rPr lang="en-KR" dirty="0"/>
                <a:t>                    7</a:t>
              </a:r>
            </a:p>
            <a:p>
              <a:r>
                <a:rPr lang="en-KR" dirty="0"/>
                <a:t>                    6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971FE8-766B-C4D5-A68E-884CEE8D9C51}"/>
                </a:ext>
              </a:extLst>
            </p:cNvPr>
            <p:cNvSpPr txBox="1"/>
            <p:nvPr/>
          </p:nvSpPr>
          <p:spPr>
            <a:xfrm>
              <a:off x="4552889" y="4750780"/>
              <a:ext cx="2298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dirty="0"/>
                <a:t>Output: len(piles) = 4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C6749108-48CA-D308-2D45-3FEEABD87F64}"/>
                </a:ext>
              </a:extLst>
            </p:cNvPr>
            <p:cNvSpPr/>
            <p:nvPr/>
          </p:nvSpPr>
          <p:spPr>
            <a:xfrm>
              <a:off x="4107418" y="4828785"/>
              <a:ext cx="368228" cy="204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F48108-222F-E0C8-C852-3CCD1808C6AC}"/>
              </a:ext>
            </a:extLst>
          </p:cNvPr>
          <p:cNvSpPr txBox="1"/>
          <p:nvPr/>
        </p:nvSpPr>
        <p:spPr>
          <a:xfrm>
            <a:off x="582460" y="3388291"/>
            <a:ext cx="236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400" dirty="0"/>
              <a:t>Example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6454A-8159-38C1-10C1-7B24843231E2}"/>
              </a:ext>
            </a:extLst>
          </p:cNvPr>
          <p:cNvSpPr txBox="1"/>
          <p:nvPr/>
        </p:nvSpPr>
        <p:spPr>
          <a:xfrm>
            <a:off x="7233781" y="5023956"/>
            <a:ext cx="4659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Piles can converted arrays with last element of each piles.</a:t>
            </a:r>
            <a:br>
              <a:rPr lang="en-KR" dirty="0"/>
            </a:br>
            <a:r>
              <a:rPr lang="en-KR" dirty="0"/>
              <a:t>Piles: [2] [9,4] [13,10]</a:t>
            </a:r>
            <a:br>
              <a:rPr lang="en-KR" dirty="0"/>
            </a:br>
            <a:r>
              <a:rPr lang="en-KR" dirty="0"/>
              <a:t>Array: [2, 4,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With array, binary search can process.</a:t>
            </a:r>
          </a:p>
        </p:txBody>
      </p:sp>
    </p:spTree>
    <p:extLst>
      <p:ext uri="{BB962C8B-B14F-4D97-AF65-F5344CB8AC3E}">
        <p14:creationId xmlns:p14="http://schemas.microsoft.com/office/powerpoint/2010/main" val="284071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0F88-77A1-6412-5A93-D82437E7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79" y="77027"/>
            <a:ext cx="11818307" cy="611905"/>
          </a:xfrm>
        </p:spPr>
        <p:txBody>
          <a:bodyPr>
            <a:normAutofit/>
          </a:bodyPr>
          <a:lstStyle/>
          <a:p>
            <a:r>
              <a:rPr lang="en-US" sz="2800" b="1" dirty="0"/>
              <a:t>Algo master- Minimum Number of Decreasing Subsequence Partitions (2)</a:t>
            </a:r>
            <a:endParaRPr lang="en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C08EE-3312-F8B2-D3D6-30AADC4EB174}"/>
              </a:ext>
            </a:extLst>
          </p:cNvPr>
          <p:cNvSpPr txBox="1"/>
          <p:nvPr/>
        </p:nvSpPr>
        <p:spPr>
          <a:xfrm>
            <a:off x="656573" y="1292916"/>
            <a:ext cx="3682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Input: </a:t>
            </a:r>
            <a:r>
              <a:rPr lang="en-KR" b="0" i="0" dirty="0">
                <a:solidFill>
                  <a:srgbClr val="D63384"/>
                </a:solidFill>
                <a:effectLst/>
                <a:latin typeface="SFMono-Regular"/>
              </a:rPr>
              <a:t>[5, 2, 4, 3, 1, 7]</a:t>
            </a:r>
          </a:p>
          <a:p>
            <a:endParaRPr lang="en-KR" dirty="0"/>
          </a:p>
          <a:p>
            <a:r>
              <a:rPr lang="en-KR" dirty="0"/>
              <a:t>In view of piles.</a:t>
            </a:r>
          </a:p>
          <a:p>
            <a:r>
              <a:rPr lang="en-KR" b="0" i="0" dirty="0">
                <a:solidFill>
                  <a:srgbClr val="D63384"/>
                </a:solidFill>
                <a:effectLst/>
                <a:latin typeface="SFMono-Regular"/>
              </a:rPr>
              <a:t>[4,3], [5,2,1], [7]</a:t>
            </a:r>
          </a:p>
          <a:p>
            <a:endParaRPr lang="en-KR" dirty="0"/>
          </a:p>
          <a:p>
            <a:r>
              <a:rPr lang="en-KR" dirty="0"/>
              <a:t>4  5  7</a:t>
            </a:r>
          </a:p>
          <a:p>
            <a:r>
              <a:rPr lang="en-KR" dirty="0"/>
              <a:t>3  2 </a:t>
            </a:r>
          </a:p>
          <a:p>
            <a:r>
              <a:rPr lang="en-KR" dirty="0"/>
              <a:t>    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30192-465D-73F4-7DE7-EDDF25FBD987}"/>
              </a:ext>
            </a:extLst>
          </p:cNvPr>
          <p:cNvSpPr txBox="1"/>
          <p:nvPr/>
        </p:nvSpPr>
        <p:spPr>
          <a:xfrm>
            <a:off x="4216051" y="2164161"/>
            <a:ext cx="368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Output: len(piles) = 3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B460DC4-18FE-0AD3-3186-638EAD7CA74E}"/>
              </a:ext>
            </a:extLst>
          </p:cNvPr>
          <p:cNvSpPr/>
          <p:nvPr/>
        </p:nvSpPr>
        <p:spPr>
          <a:xfrm>
            <a:off x="3776598" y="2242166"/>
            <a:ext cx="363254" cy="20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29CBE-7E76-3BA9-ECD8-95373B1CFB8E}"/>
              </a:ext>
            </a:extLst>
          </p:cNvPr>
          <p:cNvSpPr txBox="1"/>
          <p:nvPr/>
        </p:nvSpPr>
        <p:spPr>
          <a:xfrm>
            <a:off x="294362" y="901880"/>
            <a:ext cx="178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Example #2</a:t>
            </a:r>
          </a:p>
        </p:txBody>
      </p:sp>
    </p:spTree>
    <p:extLst>
      <p:ext uri="{BB962C8B-B14F-4D97-AF65-F5344CB8AC3E}">
        <p14:creationId xmlns:p14="http://schemas.microsoft.com/office/powerpoint/2010/main" val="227510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922</Words>
  <Application>Microsoft Macintosh PowerPoint</Application>
  <PresentationFormat>Widescreen</PresentationFormat>
  <Paragraphs>208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SFMono-Regular</vt:lpstr>
      <vt:lpstr>Arial</vt:lpstr>
      <vt:lpstr>Calibri</vt:lpstr>
      <vt:lpstr>Calibri Light</vt:lpstr>
      <vt:lpstr>Office Theme</vt:lpstr>
      <vt:lpstr>862. Shortest Subarray with Sum at Least K</vt:lpstr>
      <vt:lpstr>239. Sliding Window Maximum</vt:lpstr>
      <vt:lpstr>239. Sliding Window Maximum (2)</vt:lpstr>
      <vt:lpstr>300. Longest Increasing Subsequence(LIS)</vt:lpstr>
      <vt:lpstr>1838. Frequency of the Most Frequent Element</vt:lpstr>
      <vt:lpstr>Algo master- Minimum Number of Decreasing Subsequence Partitions</vt:lpstr>
      <vt:lpstr>Algo master- Minimum Number of Decreasing Subsequence Partitions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862. Shortest Subarray with Sum at Least K</dc:title>
  <dc:creator>Won-Sik Kim</dc:creator>
  <cp:lastModifiedBy>Won-Sik Kim</cp:lastModifiedBy>
  <cp:revision>53</cp:revision>
  <dcterms:created xsi:type="dcterms:W3CDTF">2020-09-05T12:06:09Z</dcterms:created>
  <dcterms:modified xsi:type="dcterms:W3CDTF">2023-03-18T08:55:48Z</dcterms:modified>
</cp:coreProperties>
</file>