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 id="2147483661" r:id="rId5"/>
  </p:sldMasterIdLst>
  <p:notesMasterIdLst>
    <p:notesMasterId r:id="rId7"/>
  </p:notesMasterIdLst>
  <p:handoutMasterIdLst>
    <p:handoutMasterId r:id="rId8"/>
  </p:handoutMasterIdLst>
  <p:sldIdLst>
    <p:sldId id="257" r:id="rId6"/>
  </p:sldIdLst>
  <p:sldSz cx="32918400" cy="32918400"/>
  <p:notesSz cx="7315200" cy="96012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userDrawn="1">
          <p15:clr>
            <a:srgbClr val="A4A3A4"/>
          </p15:clr>
        </p15:guide>
        <p15:guide id="2" orient="horz" pos="288" userDrawn="1">
          <p15:clr>
            <a:srgbClr val="A4A3A4"/>
          </p15:clr>
        </p15:guide>
        <p15:guide id="3" orient="horz" pos="20160" userDrawn="1">
          <p15:clr>
            <a:srgbClr val="A4A3A4"/>
          </p15:clr>
        </p15:guide>
        <p15:guide id="4" orient="horz" userDrawn="1">
          <p15:clr>
            <a:srgbClr val="A4A3A4"/>
          </p15:clr>
        </p15:guide>
        <p15:guide id="5" pos="436" userDrawn="1">
          <p15:clr>
            <a:srgbClr val="A4A3A4"/>
          </p15:clr>
        </p15:guide>
        <p15:guide id="6" pos="20302" userDrawn="1">
          <p15:clr>
            <a:srgbClr val="A4A3A4"/>
          </p15:clr>
        </p15:guide>
        <p15:guide id="7" pos="211" userDrawn="1">
          <p15:clr>
            <a:srgbClr val="A4A3A4"/>
          </p15:clr>
        </p15:guide>
        <p15:guide id="8" pos="20527"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F5FA"/>
    <a:srgbClr val="EAEAEA"/>
    <a:srgbClr val="CDD2DE"/>
    <a:srgbClr val="F892E2"/>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94694" autoAdjust="0"/>
  </p:normalViewPr>
  <p:slideViewPr>
    <p:cSldViewPr snapToGrid="0" snapToObjects="1" showGuides="1">
      <p:cViewPr>
        <p:scale>
          <a:sx n="40" d="100"/>
          <a:sy n="40" d="100"/>
        </p:scale>
        <p:origin x="-2155" y="-4954"/>
      </p:cViewPr>
      <p:guideLst>
        <p:guide orient="horz" pos="3318"/>
        <p:guide orient="horz" pos="288"/>
        <p:guide orient="horz" pos="20160"/>
        <p:guide orient="horz"/>
        <p:guide pos="436"/>
        <p:guide pos="20302"/>
        <p:guide pos="211"/>
        <p:guide pos="2052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158C5BC-9A70-462C-B28D-9600239EAC64}" type="datetimeFigureOut">
              <a:rPr lang="en-US" smtClean="0"/>
              <a:pPr/>
              <a:t>5/27/2020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5/27/2020</a:t>
            </a:fld>
            <a:endParaRPr lang="en-US"/>
          </a:p>
        </p:txBody>
      </p:sp>
      <p:sp>
        <p:nvSpPr>
          <p:cNvPr id="4" name="Slide Image Placeholder 3"/>
          <p:cNvSpPr>
            <a:spLocks noGrp="1" noRot="1" noChangeAspect="1"/>
          </p:cNvSpPr>
          <p:nvPr>
            <p:ph type="sldImg" idx="2"/>
          </p:nvPr>
        </p:nvSpPr>
        <p:spPr>
          <a:xfrm>
            <a:off x="1857375" y="720725"/>
            <a:ext cx="360045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3505639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4756" y="6378482"/>
            <a:ext cx="754261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8371" y="5264057"/>
            <a:ext cx="7536656" cy="1323431"/>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58369" y="14212514"/>
            <a:ext cx="7537847"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595121" y="6378482"/>
            <a:ext cx="7536656"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595122" y="5264057"/>
            <a:ext cx="7536656" cy="1323431"/>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836634" y="6378482"/>
            <a:ext cx="7536656"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830680" y="5548750"/>
            <a:ext cx="75438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5066532" y="5548750"/>
            <a:ext cx="753526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5066532" y="6378482"/>
            <a:ext cx="753526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5066532" y="14272739"/>
            <a:ext cx="753526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5066532" y="15011403"/>
            <a:ext cx="753903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5066532" y="25394709"/>
            <a:ext cx="7535264" cy="1323431"/>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5066532" y="26433447"/>
            <a:ext cx="753903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44756" y="14951553"/>
            <a:ext cx="754261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3383947"/>
            <a:ext cx="23999226"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103787"/>
            <a:ext cx="23999226"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465814"/>
            <a:ext cx="23999226"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a:t>‹#›</a:t>
            </a:fld>
            <a:endParaRPr lang="en-US"/>
          </a:p>
        </p:txBody>
      </p:sp>
    </p:spTree>
    <p:extLst>
      <p:ext uri="{BB962C8B-B14F-4D97-AF65-F5344CB8AC3E}">
        <p14:creationId xmlns:p14="http://schemas.microsoft.com/office/powerpoint/2010/main" val="148540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a:t>‹#›</a:t>
            </a:fld>
            <a:endParaRPr lang="en-US"/>
          </a:p>
        </p:txBody>
      </p:sp>
    </p:spTree>
    <p:extLst>
      <p:ext uri="{BB962C8B-B14F-4D97-AF65-F5344CB8AC3E}">
        <p14:creationId xmlns:p14="http://schemas.microsoft.com/office/powerpoint/2010/main" val="4215006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1805"/>
            <a:ext cx="14319504"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4530" y="3291840"/>
            <a:ext cx="10410444" cy="10357843"/>
          </a:xfrm>
        </p:spPr>
        <p:txBody>
          <a:bodyPr anchor="t">
            <a:noAutofit/>
          </a:bodyPr>
          <a:lstStyle>
            <a:lvl1pPr>
              <a:lnSpc>
                <a:spcPct val="84000"/>
              </a:lnSpc>
              <a:defRPr sz="1584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16891254" y="3291845"/>
            <a:ext cx="14072616" cy="24841200"/>
          </a:xfrm>
        </p:spPr>
        <p:txBody>
          <a:bodyPr/>
          <a:lstStyle>
            <a:lvl1pPr>
              <a:defRPr sz="5400"/>
            </a:lvl1pPr>
            <a:lvl2pPr>
              <a:defRPr sz="5400"/>
            </a:lvl2pPr>
            <a:lvl3pPr>
              <a:defRPr sz="4860"/>
            </a:lvl3pPr>
            <a:lvl4pPr>
              <a:defRPr sz="4860"/>
            </a:lvl4pPr>
            <a:lvl5pPr>
              <a:defRPr sz="4320"/>
            </a:lvl5pPr>
            <a:lvl6pPr>
              <a:defRPr sz="4320"/>
            </a:lvl6pPr>
            <a:lvl7pPr>
              <a:defRPr sz="4320"/>
            </a:lvl7pPr>
            <a:lvl8pPr>
              <a:defRPr sz="4320"/>
            </a:lvl8pPr>
            <a:lvl9pPr>
              <a:defRPr sz="4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54530" y="13710451"/>
            <a:ext cx="10410444" cy="14453069"/>
          </a:xfrm>
        </p:spPr>
        <p:txBody>
          <a:bodyPr>
            <a:normAutofit/>
          </a:bodyPr>
          <a:lstStyle>
            <a:lvl1pPr marL="0" indent="0">
              <a:lnSpc>
                <a:spcPct val="113000"/>
              </a:lnSpc>
              <a:spcBef>
                <a:spcPts val="0"/>
              </a:spcBef>
              <a:spcAft>
                <a:spcPts val="5400"/>
              </a:spcAft>
              <a:buNone/>
              <a:defRPr sz="576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p:cNvSpPr>
            <a:spLocks noGrp="1"/>
          </p:cNvSpPr>
          <p:nvPr>
            <p:ph type="dt" sz="half" idx="10"/>
          </p:nvPr>
        </p:nvSpPr>
        <p:spPr>
          <a:xfrm>
            <a:off x="1954532" y="30976253"/>
            <a:ext cx="3252344" cy="1942147"/>
          </a:xfrm>
        </p:spPr>
        <p:txBody>
          <a:bodyPr/>
          <a:lstStyle>
            <a:lvl1pPr>
              <a:defRPr>
                <a:solidFill>
                  <a:schemeClr val="tx2"/>
                </a:solidFill>
              </a:defRPr>
            </a:lvl1pPr>
          </a:lstStyle>
          <a:p>
            <a:fld id="{87DE6118-2437-4B30-8E3C-4D2BE6020583}" type="datetimeFigureOut">
              <a:rPr lang="en-US"/>
              <a:pPr/>
              <a:t>5/27/2020</a:t>
            </a:fld>
            <a:endParaRPr lang="en-US"/>
          </a:p>
        </p:txBody>
      </p:sp>
      <p:sp>
        <p:nvSpPr>
          <p:cNvPr id="6" name="Footer Placeholder 5"/>
          <p:cNvSpPr>
            <a:spLocks noGrp="1"/>
          </p:cNvSpPr>
          <p:nvPr>
            <p:ph type="ftr" sz="quarter" idx="11"/>
          </p:nvPr>
        </p:nvSpPr>
        <p:spPr>
          <a:xfrm>
            <a:off x="5956052" y="30976253"/>
            <a:ext cx="6408922" cy="1942147"/>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26684480" y="30976253"/>
            <a:ext cx="4309988" cy="1942147"/>
          </a:xfrm>
        </p:spPr>
        <p:txBody>
          <a:bodyPr/>
          <a:lstStyle>
            <a:lvl1pPr>
              <a:defRPr>
                <a:solidFill>
                  <a:schemeClr val="tx2"/>
                </a:solidFill>
              </a:defRPr>
            </a:lvl1pPr>
          </a:lstStyle>
          <a:p>
            <a:fld id="{69E57DC2-970A-4B3E-BB1C-7A09969E49DF}" type="slidenum">
              <a:rPr lang="en-US"/>
              <a:pPr/>
              <a:t>‹#›</a:t>
            </a:fld>
            <a:endParaRPr lang="en-US"/>
          </a:p>
        </p:txBody>
      </p:sp>
      <p:sp>
        <p:nvSpPr>
          <p:cNvPr id="9" name="Rectangle 8"/>
          <p:cNvSpPr/>
          <p:nvPr/>
        </p:nvSpPr>
        <p:spPr>
          <a:xfrm>
            <a:off x="14319504" y="1805"/>
            <a:ext cx="61722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14319504" y="1805"/>
            <a:ext cx="61722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9176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1805"/>
            <a:ext cx="14319504"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4530" y="3291840"/>
            <a:ext cx="10410444" cy="10357843"/>
          </a:xfrm>
        </p:spPr>
        <p:txBody>
          <a:bodyPr anchor="t">
            <a:normAutofit/>
          </a:bodyPr>
          <a:lstStyle>
            <a:lvl1pPr>
              <a:lnSpc>
                <a:spcPct val="84000"/>
              </a:lnSpc>
              <a:defRPr sz="1584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936724" y="7"/>
            <a:ext cx="17981676" cy="32918395"/>
          </a:xfrm>
        </p:spPr>
        <p:txBody>
          <a:bodyPr anchor="t">
            <a:normAutofit/>
          </a:bodyPr>
          <a:lstStyle>
            <a:lvl1pPr marL="0" indent="0">
              <a:buNone/>
              <a:defRPr sz="5400"/>
            </a:lvl1pPr>
            <a:lvl2pPr marL="1234440" indent="0">
              <a:buNone/>
              <a:defRPr sz="5400"/>
            </a:lvl2pPr>
            <a:lvl3pPr marL="2468880" indent="0">
              <a:buNone/>
              <a:defRPr sz="540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r>
              <a:rPr lang="en-US"/>
              <a:t>Click icon to add picture</a:t>
            </a:r>
          </a:p>
        </p:txBody>
      </p:sp>
      <p:sp>
        <p:nvSpPr>
          <p:cNvPr id="4" name="Text Placeholder 3"/>
          <p:cNvSpPr>
            <a:spLocks noGrp="1"/>
          </p:cNvSpPr>
          <p:nvPr>
            <p:ph type="body" sz="half" idx="2"/>
          </p:nvPr>
        </p:nvSpPr>
        <p:spPr>
          <a:xfrm>
            <a:off x="1954530" y="13708646"/>
            <a:ext cx="10410444" cy="14454874"/>
          </a:xfrm>
        </p:spPr>
        <p:txBody>
          <a:bodyPr>
            <a:normAutofit/>
          </a:bodyPr>
          <a:lstStyle>
            <a:lvl1pPr marL="0" indent="0">
              <a:lnSpc>
                <a:spcPct val="113000"/>
              </a:lnSpc>
              <a:spcBef>
                <a:spcPts val="0"/>
              </a:spcBef>
              <a:spcAft>
                <a:spcPts val="5400"/>
              </a:spcAft>
              <a:buNone/>
              <a:defRPr sz="576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p:cNvSpPr>
            <a:spLocks noGrp="1"/>
          </p:cNvSpPr>
          <p:nvPr>
            <p:ph type="dt" sz="half" idx="10"/>
          </p:nvPr>
        </p:nvSpPr>
        <p:spPr>
          <a:xfrm>
            <a:off x="1954532" y="30976253"/>
            <a:ext cx="3252344" cy="1942147"/>
          </a:xfrm>
        </p:spPr>
        <p:txBody>
          <a:bodyPr/>
          <a:lstStyle>
            <a:lvl1pPr>
              <a:defRPr>
                <a:solidFill>
                  <a:schemeClr val="tx2"/>
                </a:solidFill>
              </a:defRPr>
            </a:lvl1pPr>
          </a:lstStyle>
          <a:p>
            <a:fld id="{87DE6118-2437-4B30-8E3C-4D2BE6020583}" type="datetimeFigureOut">
              <a:rPr lang="en-US"/>
              <a:pPr/>
              <a:t>5/27/2020</a:t>
            </a:fld>
            <a:endParaRPr lang="en-US"/>
          </a:p>
        </p:txBody>
      </p:sp>
      <p:sp>
        <p:nvSpPr>
          <p:cNvPr id="6" name="Footer Placeholder 5"/>
          <p:cNvSpPr>
            <a:spLocks noGrp="1"/>
          </p:cNvSpPr>
          <p:nvPr>
            <p:ph type="ftr" sz="quarter" idx="11"/>
          </p:nvPr>
        </p:nvSpPr>
        <p:spPr>
          <a:xfrm>
            <a:off x="5956052" y="30976253"/>
            <a:ext cx="6408922" cy="1942147"/>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26684480" y="30976253"/>
            <a:ext cx="4309988" cy="1942147"/>
          </a:xfrm>
        </p:spPr>
        <p:txBody>
          <a:bodyPr/>
          <a:lstStyle>
            <a:lvl1pPr>
              <a:defRPr>
                <a:solidFill>
                  <a:schemeClr val="tx2"/>
                </a:solidFill>
              </a:defRPr>
            </a:lvl1pPr>
          </a:lstStyle>
          <a:p>
            <a:fld id="{69E57DC2-970A-4B3E-BB1C-7A09969E49DF}" type="slidenum">
              <a:rPr lang="en-US"/>
              <a:pPr/>
              <a:t>‹#›</a:t>
            </a:fld>
            <a:endParaRPr lang="en-US"/>
          </a:p>
        </p:txBody>
      </p:sp>
      <p:sp>
        <p:nvSpPr>
          <p:cNvPr id="9" name="Rectangle 8"/>
          <p:cNvSpPr/>
          <p:nvPr/>
        </p:nvSpPr>
        <p:spPr>
          <a:xfrm>
            <a:off x="14319504" y="1805"/>
            <a:ext cx="61722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14319504" y="1805"/>
            <a:ext cx="61722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4602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703320" y="11018527"/>
            <a:ext cx="25923240" cy="1714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extLst>
      <p:ext uri="{BB962C8B-B14F-4D97-AF65-F5344CB8AC3E}">
        <p14:creationId xmlns:p14="http://schemas.microsoft.com/office/powerpoint/2010/main" val="280316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770869" y="2995949"/>
            <a:ext cx="5367420" cy="2516757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03322" y="2995949"/>
            <a:ext cx="20608290" cy="251675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extLst>
      <p:ext uri="{BB962C8B-B14F-4D97-AF65-F5344CB8AC3E}">
        <p14:creationId xmlns:p14="http://schemas.microsoft.com/office/powerpoint/2010/main" val="1949783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4756" y="6378482"/>
            <a:ext cx="754261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8371" y="5264057"/>
            <a:ext cx="7536656" cy="1323431"/>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58369" y="14212514"/>
            <a:ext cx="7537847"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595121" y="6378482"/>
            <a:ext cx="7536656"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595122" y="5264057"/>
            <a:ext cx="7536656" cy="1323431"/>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836634" y="6378482"/>
            <a:ext cx="7536656"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830680" y="5548750"/>
            <a:ext cx="75438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5066532" y="5548750"/>
            <a:ext cx="753526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5066532" y="6378482"/>
            <a:ext cx="753526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5066532" y="14272739"/>
            <a:ext cx="753526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5066532" y="15011403"/>
            <a:ext cx="753903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5066532" y="25394709"/>
            <a:ext cx="7535264" cy="1323431"/>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5066532" y="26433447"/>
            <a:ext cx="753903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44756" y="14951553"/>
            <a:ext cx="754261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3383947"/>
            <a:ext cx="23999226"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103787"/>
            <a:ext cx="23999226"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465814"/>
            <a:ext cx="23999226"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8941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4756" y="6378482"/>
            <a:ext cx="754261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8371" y="5264057"/>
            <a:ext cx="7536656" cy="1323431"/>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58369" y="14212514"/>
            <a:ext cx="7537847"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595121" y="6378482"/>
            <a:ext cx="7536656"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595122" y="5264057"/>
            <a:ext cx="7536656" cy="1323431"/>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836634" y="6378482"/>
            <a:ext cx="7536656"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830680" y="5548750"/>
            <a:ext cx="75438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5066532" y="5548750"/>
            <a:ext cx="753526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5066532" y="6378482"/>
            <a:ext cx="753526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5066532" y="14272739"/>
            <a:ext cx="753526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5066532" y="15011403"/>
            <a:ext cx="753903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5066532" y="25394709"/>
            <a:ext cx="7535264" cy="1323431"/>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5066532" y="26433447"/>
            <a:ext cx="753903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44756" y="14951553"/>
            <a:ext cx="754261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3383947"/>
            <a:ext cx="23999226"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103787"/>
            <a:ext cx="23999226"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465814"/>
            <a:ext cx="23999226"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86175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6295353"/>
            <a:ext cx="10193458"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5431996"/>
            <a:ext cx="1017984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8240478"/>
            <a:ext cx="10194648"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7409230"/>
            <a:ext cx="1017984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21595083"/>
            <a:ext cx="1017865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20739664"/>
            <a:ext cx="10178651"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6295353"/>
            <a:ext cx="1017865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5708" y="5431996"/>
            <a:ext cx="1018460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5431996"/>
            <a:ext cx="1018202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6295353"/>
            <a:ext cx="10182022"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7377123"/>
            <a:ext cx="10182022"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8157350"/>
            <a:ext cx="10185796"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25845658"/>
            <a:ext cx="1018202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26625887"/>
            <a:ext cx="10185796"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449445" y="3383947"/>
            <a:ext cx="23999226"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103787"/>
            <a:ext cx="23999226"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465814"/>
            <a:ext cx="23999226"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6212226"/>
            <a:ext cx="754261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5064175"/>
            <a:ext cx="7536656" cy="1323431"/>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5043763"/>
            <a:ext cx="754380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14212514"/>
            <a:ext cx="7537847"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0372" y="6204288"/>
            <a:ext cx="15540036"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0373" y="5348868"/>
            <a:ext cx="1554003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90373" y="21896539"/>
            <a:ext cx="1554003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0371" y="21074747"/>
            <a:ext cx="1554003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5348868"/>
            <a:ext cx="753526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6212226"/>
            <a:ext cx="753526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14272739"/>
            <a:ext cx="753526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5011403"/>
            <a:ext cx="753903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25385184"/>
            <a:ext cx="7535264" cy="1323431"/>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26436775"/>
            <a:ext cx="753903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4449445" y="3383947"/>
            <a:ext cx="23999226"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103787"/>
            <a:ext cx="23999226"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465814"/>
            <a:ext cx="23999226"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70846" y="8584579"/>
            <a:ext cx="22575319" cy="10071485"/>
          </a:xfrm>
        </p:spPr>
        <p:txBody>
          <a:bodyPr anchor="b">
            <a:noAutofit/>
          </a:bodyPr>
          <a:lstStyle>
            <a:lvl1pPr algn="ctr">
              <a:defRPr sz="216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235750" y="18990146"/>
            <a:ext cx="18445518" cy="5213938"/>
          </a:xfrm>
        </p:spPr>
        <p:txBody>
          <a:bodyPr>
            <a:normAutofit/>
          </a:bodyPr>
          <a:lstStyle>
            <a:lvl1pPr marL="0" indent="0" algn="ctr">
              <a:lnSpc>
                <a:spcPct val="112000"/>
              </a:lnSpc>
              <a:spcBef>
                <a:spcPts val="0"/>
              </a:spcBef>
              <a:spcAft>
                <a:spcPts val="0"/>
              </a:spcAft>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endParaRPr lang="en-US" dirty="0"/>
          </a:p>
        </p:txBody>
      </p:sp>
      <p:sp>
        <p:nvSpPr>
          <p:cNvPr id="4" name="Date Placeholder 3"/>
          <p:cNvSpPr>
            <a:spLocks noGrp="1"/>
          </p:cNvSpPr>
          <p:nvPr>
            <p:ph type="dt" sz="half" idx="10"/>
          </p:nvPr>
        </p:nvSpPr>
        <p:spPr>
          <a:xfrm>
            <a:off x="2032718" y="30976253"/>
            <a:ext cx="4341449" cy="1942147"/>
          </a:xfrm>
        </p:spPr>
        <p:txBody>
          <a:bodyPr/>
          <a:lstStyle>
            <a:lvl1pPr>
              <a:defRPr baseline="0">
                <a:solidFill>
                  <a:schemeClr val="tx2"/>
                </a:solidFill>
              </a:defRPr>
            </a:lvl1pPr>
          </a:lstStyle>
          <a:p>
            <a:fld id="{87DE6118-2437-4B30-8E3C-4D2BE6020583}" type="datetimeFigureOut">
              <a:rPr lang="en-US"/>
              <a:pPr/>
              <a:t>5/27/2020</a:t>
            </a:fld>
            <a:endParaRPr lang="en-US"/>
          </a:p>
        </p:txBody>
      </p:sp>
      <p:sp>
        <p:nvSpPr>
          <p:cNvPr id="5" name="Footer Placeholder 4"/>
          <p:cNvSpPr>
            <a:spLocks noGrp="1"/>
          </p:cNvSpPr>
          <p:nvPr>
            <p:ph type="ftr" sz="quarter" idx="11"/>
          </p:nvPr>
        </p:nvSpPr>
        <p:spPr>
          <a:xfrm>
            <a:off x="6976949" y="30976253"/>
            <a:ext cx="18963119" cy="1942147"/>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26542845" y="30976253"/>
            <a:ext cx="4309988" cy="1942147"/>
          </a:xfrm>
        </p:spPr>
        <p:txBody>
          <a:bodyPr/>
          <a:lstStyle>
            <a:lvl1pPr>
              <a:defRPr baseline="0">
                <a:solidFill>
                  <a:schemeClr val="tx2"/>
                </a:solidFill>
              </a:defRPr>
            </a:lvl1pPr>
          </a:lstStyle>
          <a:p>
            <a:fld id="{69E57DC2-970A-4B3E-BB1C-7A09969E49DF}" type="slidenum">
              <a:rPr lang="en-US"/>
              <a:pPr/>
              <a:t>‹#›</a:t>
            </a:fld>
            <a:endParaRPr lang="en-US"/>
          </a:p>
        </p:txBody>
      </p:sp>
      <p:grpSp>
        <p:nvGrpSpPr>
          <p:cNvPr id="8" name="Group 7"/>
          <p:cNvGrpSpPr/>
          <p:nvPr/>
        </p:nvGrpSpPr>
        <p:grpSpPr>
          <a:xfrm>
            <a:off x="2032717" y="3573454"/>
            <a:ext cx="28820120" cy="2567842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0209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extLst>
      <p:ext uri="{BB962C8B-B14F-4D97-AF65-F5344CB8AC3E}">
        <p14:creationId xmlns:p14="http://schemas.microsoft.com/office/powerpoint/2010/main" val="1564275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65568" y="6246535"/>
            <a:ext cx="25955021" cy="13693138"/>
          </a:xfrm>
        </p:spPr>
        <p:txBody>
          <a:bodyPr anchor="b">
            <a:normAutofit/>
          </a:bodyPr>
          <a:lstStyle>
            <a:lvl1pPr algn="r">
              <a:defRPr sz="216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65568" y="20238375"/>
            <a:ext cx="25955021" cy="5487955"/>
          </a:xfrm>
        </p:spPr>
        <p:txBody>
          <a:bodyPr/>
          <a:lstStyle>
            <a:lvl1pPr marL="0" indent="0" algn="r">
              <a:lnSpc>
                <a:spcPct val="112000"/>
              </a:lnSpc>
              <a:spcBef>
                <a:spcPts val="0"/>
              </a:spcBef>
              <a:spcAft>
                <a:spcPts val="0"/>
              </a:spcAft>
              <a:buNone/>
              <a:defRPr sz="6480">
                <a:solidFill>
                  <a:schemeClr val="tx2"/>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995053" y="30976253"/>
            <a:ext cx="4380505" cy="1942147"/>
          </a:xfrm>
        </p:spPr>
        <p:txBody>
          <a:bodyPr/>
          <a:lstStyle>
            <a:lvl1pPr>
              <a:defRPr>
                <a:solidFill>
                  <a:schemeClr val="tx2"/>
                </a:solidFill>
              </a:defRPr>
            </a:lvl1pPr>
          </a:lstStyle>
          <a:p>
            <a:fld id="{87DE6118-2437-4B30-8E3C-4D2BE6020583}" type="datetimeFigureOut">
              <a:rPr lang="en-US"/>
              <a:pPr/>
              <a:t>5/27/2020</a:t>
            </a:fld>
            <a:endParaRPr lang="en-US"/>
          </a:p>
        </p:txBody>
      </p:sp>
      <p:sp>
        <p:nvSpPr>
          <p:cNvPr id="5" name="Footer Placeholder 4"/>
          <p:cNvSpPr>
            <a:spLocks noGrp="1"/>
          </p:cNvSpPr>
          <p:nvPr>
            <p:ph type="ftr" sz="quarter" idx="11"/>
          </p:nvPr>
        </p:nvSpPr>
        <p:spPr>
          <a:xfrm>
            <a:off x="6977644" y="30976253"/>
            <a:ext cx="18963119" cy="1942147"/>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26542845" y="30976253"/>
            <a:ext cx="4309988" cy="1942147"/>
          </a:xfrm>
        </p:spPr>
        <p:txBody>
          <a:bodyPr/>
          <a:lstStyle>
            <a:lvl1pPr>
              <a:defRPr>
                <a:solidFill>
                  <a:schemeClr val="tx2"/>
                </a:solidFill>
              </a:defRPr>
            </a:lvl1pPr>
          </a:lstStyle>
          <a:p>
            <a:fld id="{69E57DC2-970A-4B3E-BB1C-7A09969E49DF}" type="slidenum">
              <a:rPr lang="en-US"/>
              <a:pPr/>
              <a:t>‹#›</a:t>
            </a:fld>
            <a:endParaRPr lang="en-US"/>
          </a:p>
        </p:txBody>
      </p:sp>
      <p:sp>
        <p:nvSpPr>
          <p:cNvPr id="7" name="Freeform 6"/>
          <p:cNvSpPr/>
          <p:nvPr/>
        </p:nvSpPr>
        <p:spPr bwMode="auto">
          <a:xfrm>
            <a:off x="22010299" y="8091130"/>
            <a:ext cx="8842536"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22010299" y="8091130"/>
            <a:ext cx="8842536"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0172118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703320" y="10972802"/>
            <a:ext cx="12009024" cy="1719072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618587" y="10972802"/>
            <a:ext cx="12009024" cy="171907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a:t>‹#›</a:t>
            </a:fld>
            <a:endParaRPr lang="en-US"/>
          </a:p>
        </p:txBody>
      </p:sp>
    </p:spTree>
    <p:extLst>
      <p:ext uri="{BB962C8B-B14F-4D97-AF65-F5344CB8AC3E}">
        <p14:creationId xmlns:p14="http://schemas.microsoft.com/office/powerpoint/2010/main" val="319999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03320" y="3291840"/>
            <a:ext cx="25923240" cy="713232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03320" y="11233104"/>
            <a:ext cx="12009024" cy="3954778"/>
          </a:xfrm>
        </p:spPr>
        <p:txBody>
          <a:bodyPr anchor="b">
            <a:noAutofit/>
          </a:bodyPr>
          <a:lstStyle>
            <a:lvl1pPr marL="0" indent="0">
              <a:lnSpc>
                <a:spcPct val="84000"/>
              </a:lnSpc>
              <a:spcBef>
                <a:spcPts val="0"/>
              </a:spcBef>
              <a:spcAft>
                <a:spcPts val="0"/>
              </a:spcAft>
              <a:buNone/>
              <a:defRPr sz="8640" b="0" baseline="0">
                <a:solidFill>
                  <a:schemeClr val="tx2"/>
                </a:solidFill>
              </a:defRPr>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4" name="Content Placeholder 3"/>
          <p:cNvSpPr>
            <a:spLocks noGrp="1"/>
          </p:cNvSpPr>
          <p:nvPr>
            <p:ph sz="half" idx="2"/>
          </p:nvPr>
        </p:nvSpPr>
        <p:spPr>
          <a:xfrm>
            <a:off x="3703322" y="15865001"/>
            <a:ext cx="12009020"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617536" y="11278819"/>
            <a:ext cx="12009024" cy="3954778"/>
          </a:xfrm>
        </p:spPr>
        <p:txBody>
          <a:bodyPr anchor="b">
            <a:noAutofit/>
          </a:bodyPr>
          <a:lstStyle>
            <a:lvl1pPr marL="0" indent="0">
              <a:lnSpc>
                <a:spcPct val="84000"/>
              </a:lnSpc>
              <a:spcBef>
                <a:spcPts val="0"/>
              </a:spcBef>
              <a:spcAft>
                <a:spcPts val="0"/>
              </a:spcAft>
              <a:buNone/>
              <a:defRPr sz="8640" b="0" baseline="0">
                <a:solidFill>
                  <a:schemeClr val="tx2"/>
                </a:solidFill>
              </a:defRPr>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6" name="Content Placeholder 5"/>
          <p:cNvSpPr>
            <a:spLocks noGrp="1"/>
          </p:cNvSpPr>
          <p:nvPr>
            <p:ph sz="quarter" idx="4"/>
          </p:nvPr>
        </p:nvSpPr>
        <p:spPr>
          <a:xfrm>
            <a:off x="17617536" y="15865001"/>
            <a:ext cx="12009024"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a:t>‹#›</a:t>
            </a:fld>
            <a:endParaRPr lang="en-US"/>
          </a:p>
        </p:txBody>
      </p:sp>
    </p:spTree>
    <p:extLst>
      <p:ext uri="{BB962C8B-B14F-4D97-AF65-F5344CB8AC3E}">
        <p14:creationId xmlns:p14="http://schemas.microsoft.com/office/powerpoint/2010/main" val="21780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5.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7.xml"/><Relationship Id="rId21" Type="http://schemas.openxmlformats.org/officeDocument/2006/relationships/image" Target="../media/image7.png"/><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4.png"/><Relationship Id="rId2" Type="http://schemas.openxmlformats.org/officeDocument/2006/relationships/slideLayout" Target="../slideLayouts/slideLayout6.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2.png"/><Relationship Id="rId10" Type="http://schemas.openxmlformats.org/officeDocument/2006/relationships/slideLayout" Target="../slideLayouts/slideLayout14.xml"/><Relationship Id="rId19" Type="http://schemas.openxmlformats.org/officeDocument/2006/relationships/image" Target="../media/image5.png"/><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334555" y="5475146"/>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40" name="Rounded Rectangle 39"/>
          <p:cNvSpPr/>
          <p:nvPr userDrawn="1"/>
        </p:nvSpPr>
        <p:spPr>
          <a:xfrm>
            <a:off x="8571703" y="5475143"/>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42" name="Rounded Rectangle 41"/>
          <p:cNvSpPr/>
          <p:nvPr userDrawn="1"/>
        </p:nvSpPr>
        <p:spPr>
          <a:xfrm>
            <a:off x="16808851" y="5475144"/>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64" name="Rounded Rectangle 63"/>
          <p:cNvSpPr/>
          <p:nvPr userDrawn="1"/>
        </p:nvSpPr>
        <p:spPr>
          <a:xfrm>
            <a:off x="25045998" y="5475145"/>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471" name="Rounded Rectangle 470"/>
          <p:cNvSpPr/>
          <p:nvPr userDrawn="1"/>
        </p:nvSpPr>
        <p:spPr>
          <a:xfrm>
            <a:off x="0" y="0"/>
            <a:ext cx="329184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cxnSp>
        <p:nvCxnSpPr>
          <p:cNvPr id="1494" name="Straight Connector 1493"/>
          <p:cNvCxnSpPr/>
          <p:nvPr userDrawn="1"/>
        </p:nvCxnSpPr>
        <p:spPr>
          <a:xfrm>
            <a:off x="0" y="4800600"/>
            <a:ext cx="329184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Text Box 14"/>
          <p:cNvSpPr txBox="1">
            <a:spLocks noChangeArrowheads="1"/>
          </p:cNvSpPr>
          <p:nvPr userDrawn="1"/>
        </p:nvSpPr>
        <p:spPr bwMode="auto">
          <a:xfrm>
            <a:off x="1113133" y="32124583"/>
            <a:ext cx="1885950" cy="569640"/>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66" name="Table 65">
            <a:extLst>
              <a:ext uri="{FF2B5EF4-FFF2-40B4-BE49-F238E27FC236}">
                <a16:creationId xmlns:a16="http://schemas.microsoft.com/office/drawing/2014/main" id="{76A3035E-71B1-1640-B420-D98F0A833870}"/>
              </a:ext>
            </a:extLst>
          </p:cNvPr>
          <p:cNvGraphicFramePr>
            <a:graphicFrameLocks noGrp="1"/>
          </p:cNvGraphicFramePr>
          <p:nvPr userDrawn="1">
            <p:extLst>
              <p:ext uri="{D42A27DB-BD31-4B8C-83A1-F6EECF244321}">
                <p14:modId xmlns:p14="http://schemas.microsoft.com/office/powerpoint/2010/main" val="2677946538"/>
              </p:ext>
            </p:extLst>
          </p:nvPr>
        </p:nvGraphicFramePr>
        <p:xfrm>
          <a:off x="-7958340" y="14098"/>
          <a:ext cx="7332652" cy="34042846"/>
        </p:xfrm>
        <a:graphic>
          <a:graphicData uri="http://schemas.openxmlformats.org/drawingml/2006/table">
            <a:tbl>
              <a:tblPr firstRow="1" bandRow="1">
                <a:tableStyleId>{5C22544A-7EE6-4342-B048-85BDC9FD1C3A}</a:tableStyleId>
              </a:tblPr>
              <a:tblGrid>
                <a:gridCol w="3144184">
                  <a:extLst>
                    <a:ext uri="{9D8B030D-6E8A-4147-A177-3AD203B41FA5}">
                      <a16:colId xmlns:a16="http://schemas.microsoft.com/office/drawing/2014/main" val="20000"/>
                    </a:ext>
                  </a:extLst>
                </a:gridCol>
                <a:gridCol w="4188468">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37160" marR="685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37160" marR="685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marL="68580" marR="6858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37160" marR="685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marL="68580" marR="68580">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37160" marR="685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68580" marR="6858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marL="68580" marR="68580">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37160" marR="685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marL="68580" marR="6858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37160" marR="685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37160" marR="685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37160" marR="685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37160" marR="685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26822A6E-BF9E-4424-B03A-69B60E0F831F}"/>
              </a:ext>
            </a:extLst>
          </p:cNvPr>
          <p:cNvGraphicFramePr>
            <a:graphicFrameLocks noGrp="1"/>
          </p:cNvGraphicFramePr>
          <p:nvPr userDrawn="1">
            <p:extLst>
              <p:ext uri="{D42A27DB-BD31-4B8C-83A1-F6EECF244321}">
                <p14:modId xmlns:p14="http://schemas.microsoft.com/office/powerpoint/2010/main" val="3703067226"/>
              </p:ext>
            </p:extLst>
          </p:nvPr>
        </p:nvGraphicFramePr>
        <p:xfrm>
          <a:off x="33521422" y="-84749"/>
          <a:ext cx="7072641" cy="36703021"/>
        </p:xfrm>
        <a:graphic>
          <a:graphicData uri="http://schemas.openxmlformats.org/drawingml/2006/table">
            <a:tbl>
              <a:tblPr firstRow="1" bandRow="1">
                <a:tableStyleId>{5C22544A-7EE6-4342-B048-85BDC9FD1C3A}</a:tableStyleId>
              </a:tblPr>
              <a:tblGrid>
                <a:gridCol w="2507876">
                  <a:extLst>
                    <a:ext uri="{9D8B030D-6E8A-4147-A177-3AD203B41FA5}">
                      <a16:colId xmlns:a16="http://schemas.microsoft.com/office/drawing/2014/main" val="20000"/>
                    </a:ext>
                  </a:extLst>
                </a:gridCol>
                <a:gridCol w="1036169">
                  <a:extLst>
                    <a:ext uri="{9D8B030D-6E8A-4147-A177-3AD203B41FA5}">
                      <a16:colId xmlns:a16="http://schemas.microsoft.com/office/drawing/2014/main" val="997673227"/>
                    </a:ext>
                  </a:extLst>
                </a:gridCol>
                <a:gridCol w="3528596">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37160" marR="685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37160" marR="685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37160" marR="685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37160" marR="685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37160" marR="685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37160" marR="685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37160" marR="685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37160" marR="685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37160" marR="685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334555" y="5475146"/>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40" name="Rounded Rectangle 39"/>
          <p:cNvSpPr/>
          <p:nvPr userDrawn="1"/>
        </p:nvSpPr>
        <p:spPr>
          <a:xfrm>
            <a:off x="8571703" y="5475143"/>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42" name="Rounded Rectangle 41"/>
          <p:cNvSpPr/>
          <p:nvPr userDrawn="1"/>
        </p:nvSpPr>
        <p:spPr>
          <a:xfrm>
            <a:off x="16808851" y="5475144"/>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64" name="Rounded Rectangle 63"/>
          <p:cNvSpPr/>
          <p:nvPr userDrawn="1"/>
        </p:nvSpPr>
        <p:spPr>
          <a:xfrm>
            <a:off x="25045998" y="5475145"/>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471" name="Rounded Rectangle 470"/>
          <p:cNvSpPr/>
          <p:nvPr userDrawn="1"/>
        </p:nvSpPr>
        <p:spPr>
          <a:xfrm>
            <a:off x="0" y="0"/>
            <a:ext cx="329184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cxnSp>
        <p:nvCxnSpPr>
          <p:cNvPr id="1494" name="Straight Connector 1493"/>
          <p:cNvCxnSpPr/>
          <p:nvPr userDrawn="1"/>
        </p:nvCxnSpPr>
        <p:spPr>
          <a:xfrm>
            <a:off x="0" y="4800600"/>
            <a:ext cx="329184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Text Box 14"/>
          <p:cNvSpPr txBox="1">
            <a:spLocks noChangeArrowheads="1"/>
          </p:cNvSpPr>
          <p:nvPr userDrawn="1"/>
        </p:nvSpPr>
        <p:spPr bwMode="auto">
          <a:xfrm>
            <a:off x="1113133" y="32124583"/>
            <a:ext cx="1885950" cy="569640"/>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837582451"/>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0459951" y="11526118"/>
            <a:ext cx="10183077"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2036971" y="5392018"/>
            <a:ext cx="1018307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42" name="Rounded Rectangle 41"/>
          <p:cNvSpPr/>
          <p:nvPr userDrawn="1"/>
        </p:nvSpPr>
        <p:spPr>
          <a:xfrm>
            <a:off x="11367662" y="5370819"/>
            <a:ext cx="1018307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43" name="Rounded Rectangle 42"/>
          <p:cNvSpPr/>
          <p:nvPr userDrawn="1"/>
        </p:nvSpPr>
        <p:spPr>
          <a:xfrm>
            <a:off x="698352" y="5413217"/>
            <a:ext cx="1018307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74" name="Rounded Rectangle 73"/>
          <p:cNvSpPr/>
          <p:nvPr userDrawn="1"/>
        </p:nvSpPr>
        <p:spPr>
          <a:xfrm>
            <a:off x="0" y="0"/>
            <a:ext cx="329184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cxnSp>
        <p:nvCxnSpPr>
          <p:cNvPr id="75" name="Straight Connector 74"/>
          <p:cNvCxnSpPr/>
          <p:nvPr userDrawn="1"/>
        </p:nvCxnSpPr>
        <p:spPr>
          <a:xfrm>
            <a:off x="0" y="4800600"/>
            <a:ext cx="329184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Text Box 14"/>
          <p:cNvSpPr txBox="1">
            <a:spLocks noChangeArrowheads="1"/>
          </p:cNvSpPr>
          <p:nvPr userDrawn="1"/>
        </p:nvSpPr>
        <p:spPr bwMode="auto">
          <a:xfrm>
            <a:off x="1113133" y="32124583"/>
            <a:ext cx="1885950" cy="569640"/>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50" name="Table 49">
            <a:extLst>
              <a:ext uri="{FF2B5EF4-FFF2-40B4-BE49-F238E27FC236}">
                <a16:creationId xmlns:a16="http://schemas.microsoft.com/office/drawing/2014/main" id="{386BF4CF-00EE-1C48-A30C-22D5BB1910E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7958340" y="14098"/>
          <a:ext cx="7332652" cy="34042846"/>
        </p:xfrm>
        <a:graphic>
          <a:graphicData uri="http://schemas.openxmlformats.org/drawingml/2006/table">
            <a:tbl>
              <a:tblPr firstRow="1" bandRow="1">
                <a:tableStyleId>{5C22544A-7EE6-4342-B048-85BDC9FD1C3A}</a:tableStyleId>
              </a:tblPr>
              <a:tblGrid>
                <a:gridCol w="3144184">
                  <a:extLst>
                    <a:ext uri="{9D8B030D-6E8A-4147-A177-3AD203B41FA5}">
                      <a16:colId xmlns:a16="http://schemas.microsoft.com/office/drawing/2014/main" val="20000"/>
                    </a:ext>
                  </a:extLst>
                </a:gridCol>
                <a:gridCol w="4188468">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37160" marR="685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37160" marR="685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marL="68580" marR="6858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37160" marR="685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marL="68580" marR="68580">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37160" marR="685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68580" marR="6858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marL="68580" marR="68580">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37160" marR="685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marL="68580" marR="6858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37160" marR="685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37160" marR="685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37160" marR="685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37160" marR="685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01B3C8F6-0FB7-49C8-BA8E-2A8434F33666}"/>
              </a:ext>
            </a:extLst>
          </p:cNvPr>
          <p:cNvGraphicFramePr>
            <a:graphicFrameLocks noGrp="1"/>
          </p:cNvGraphicFramePr>
          <p:nvPr userDrawn="1">
            <p:extLst>
              <p:ext uri="{D42A27DB-BD31-4B8C-83A1-F6EECF244321}">
                <p14:modId xmlns:p14="http://schemas.microsoft.com/office/powerpoint/2010/main" val="3703067226"/>
              </p:ext>
            </p:extLst>
          </p:nvPr>
        </p:nvGraphicFramePr>
        <p:xfrm>
          <a:off x="33521422" y="-84749"/>
          <a:ext cx="7072641" cy="36703021"/>
        </p:xfrm>
        <a:graphic>
          <a:graphicData uri="http://schemas.openxmlformats.org/drawingml/2006/table">
            <a:tbl>
              <a:tblPr firstRow="1" bandRow="1">
                <a:tableStyleId>{5C22544A-7EE6-4342-B048-85BDC9FD1C3A}</a:tableStyleId>
              </a:tblPr>
              <a:tblGrid>
                <a:gridCol w="2507876">
                  <a:extLst>
                    <a:ext uri="{9D8B030D-6E8A-4147-A177-3AD203B41FA5}">
                      <a16:colId xmlns:a16="http://schemas.microsoft.com/office/drawing/2014/main" val="20000"/>
                    </a:ext>
                  </a:extLst>
                </a:gridCol>
                <a:gridCol w="1036169">
                  <a:extLst>
                    <a:ext uri="{9D8B030D-6E8A-4147-A177-3AD203B41FA5}">
                      <a16:colId xmlns:a16="http://schemas.microsoft.com/office/drawing/2014/main" val="997673227"/>
                    </a:ext>
                  </a:extLst>
                </a:gridCol>
                <a:gridCol w="3528596">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37160" marR="685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37160" marR="685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37160" marR="685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37160" marR="685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37160" marR="685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37160" marR="685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37160" marR="685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37160" marR="685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37160" marR="685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5" name="Rounded Rectangle 34"/>
          <p:cNvSpPr/>
          <p:nvPr userDrawn="1"/>
        </p:nvSpPr>
        <p:spPr>
          <a:xfrm>
            <a:off x="592431" y="5392018"/>
            <a:ext cx="31627618"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36" name="Rounded Rectangle 35"/>
          <p:cNvSpPr/>
          <p:nvPr userDrawn="1"/>
        </p:nvSpPr>
        <p:spPr>
          <a:xfrm>
            <a:off x="0" y="0"/>
            <a:ext cx="329184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cxnSp>
        <p:nvCxnSpPr>
          <p:cNvPr id="40" name="Straight Connector 39"/>
          <p:cNvCxnSpPr/>
          <p:nvPr userDrawn="1"/>
        </p:nvCxnSpPr>
        <p:spPr>
          <a:xfrm>
            <a:off x="0" y="4800600"/>
            <a:ext cx="329184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Text Box 14"/>
          <p:cNvSpPr txBox="1">
            <a:spLocks noChangeArrowheads="1"/>
          </p:cNvSpPr>
          <p:nvPr userDrawn="1"/>
        </p:nvSpPr>
        <p:spPr bwMode="auto">
          <a:xfrm>
            <a:off x="1113133" y="32124583"/>
            <a:ext cx="1885950" cy="569640"/>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F81CA8CE-59DF-4841-8B47-D59A40CA747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7958340" y="14098"/>
          <a:ext cx="7332652" cy="34042846"/>
        </p:xfrm>
        <a:graphic>
          <a:graphicData uri="http://schemas.openxmlformats.org/drawingml/2006/table">
            <a:tbl>
              <a:tblPr firstRow="1" bandRow="1">
                <a:tableStyleId>{5C22544A-7EE6-4342-B048-85BDC9FD1C3A}</a:tableStyleId>
              </a:tblPr>
              <a:tblGrid>
                <a:gridCol w="3144184">
                  <a:extLst>
                    <a:ext uri="{9D8B030D-6E8A-4147-A177-3AD203B41FA5}">
                      <a16:colId xmlns:a16="http://schemas.microsoft.com/office/drawing/2014/main" val="20000"/>
                    </a:ext>
                  </a:extLst>
                </a:gridCol>
                <a:gridCol w="4188468">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37160" marR="685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37160" marR="685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marL="68580" marR="6858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37160" marR="685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marL="68580" marR="68580">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37160" marR="685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68580" marR="6858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marL="68580" marR="68580">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37160" marR="685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marL="68580" marR="6858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37160" marR="685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37160" marR="685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37160" marR="685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37160" marR="685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07733046-A143-41AE-9668-823EBDF22EAA}"/>
              </a:ext>
            </a:extLst>
          </p:cNvPr>
          <p:cNvGraphicFramePr>
            <a:graphicFrameLocks noGrp="1"/>
          </p:cNvGraphicFramePr>
          <p:nvPr userDrawn="1">
            <p:extLst>
              <p:ext uri="{D42A27DB-BD31-4B8C-83A1-F6EECF244321}">
                <p14:modId xmlns:p14="http://schemas.microsoft.com/office/powerpoint/2010/main" val="3703067226"/>
              </p:ext>
            </p:extLst>
          </p:nvPr>
        </p:nvGraphicFramePr>
        <p:xfrm>
          <a:off x="33521422" y="-84749"/>
          <a:ext cx="7072641" cy="36703021"/>
        </p:xfrm>
        <a:graphic>
          <a:graphicData uri="http://schemas.openxmlformats.org/drawingml/2006/table">
            <a:tbl>
              <a:tblPr firstRow="1" bandRow="1">
                <a:tableStyleId>{5C22544A-7EE6-4342-B048-85BDC9FD1C3A}</a:tableStyleId>
              </a:tblPr>
              <a:tblGrid>
                <a:gridCol w="2507876">
                  <a:extLst>
                    <a:ext uri="{9D8B030D-6E8A-4147-A177-3AD203B41FA5}">
                      <a16:colId xmlns:a16="http://schemas.microsoft.com/office/drawing/2014/main" val="20000"/>
                    </a:ext>
                  </a:extLst>
                </a:gridCol>
                <a:gridCol w="1036169">
                  <a:extLst>
                    <a:ext uri="{9D8B030D-6E8A-4147-A177-3AD203B41FA5}">
                      <a16:colId xmlns:a16="http://schemas.microsoft.com/office/drawing/2014/main" val="997673227"/>
                    </a:ext>
                  </a:extLst>
                </a:gridCol>
                <a:gridCol w="3528596">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37160" marR="685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37160" marR="685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37160" marR="685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37160" marR="685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37160" marR="685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37160" marR="685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37160" marR="685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37160" marR="685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37160" marR="685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03320" y="3291840"/>
            <a:ext cx="25923240" cy="713232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703320" y="10972800"/>
            <a:ext cx="25923240" cy="17190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54755" y="30976253"/>
            <a:ext cx="3252344" cy="1942147"/>
          </a:xfrm>
          <a:prstGeom prst="rect">
            <a:avLst/>
          </a:prstGeom>
        </p:spPr>
        <p:txBody>
          <a:bodyPr vert="horz" lIns="91440" tIns="45720" rIns="91440" bIns="45720" rtlCol="0" anchor="ctr"/>
          <a:lstStyle>
            <a:lvl1pPr algn="l">
              <a:defRPr sz="3600" baseline="0">
                <a:solidFill>
                  <a:schemeClr val="tx2"/>
                </a:solidFill>
              </a:defRPr>
            </a:lvl1pPr>
          </a:lstStyle>
          <a:p>
            <a:fld id="{87DE6118-2437-4B30-8E3C-4D2BE6020583}" type="datetimeFigureOut">
              <a:rPr lang="en-US"/>
              <a:pPr/>
              <a:t>5/27/2020</a:t>
            </a:fld>
            <a:endParaRPr lang="en-US"/>
          </a:p>
        </p:txBody>
      </p:sp>
      <p:sp>
        <p:nvSpPr>
          <p:cNvPr id="5" name="Footer Placeholder 4"/>
          <p:cNvSpPr>
            <a:spLocks noGrp="1"/>
          </p:cNvSpPr>
          <p:nvPr>
            <p:ph type="ftr" sz="quarter" idx="3"/>
          </p:nvPr>
        </p:nvSpPr>
        <p:spPr>
          <a:xfrm>
            <a:off x="7812625" y="30976253"/>
            <a:ext cx="16958243" cy="1942147"/>
          </a:xfrm>
          <a:prstGeom prst="rect">
            <a:avLst/>
          </a:prstGeom>
        </p:spPr>
        <p:txBody>
          <a:bodyPr vert="horz" lIns="91440" tIns="45720" rIns="91440" bIns="45720" rtlCol="0" anchor="ctr"/>
          <a:lstStyle>
            <a:lvl1pPr algn="l">
              <a:defRPr sz="3600" baseline="0">
                <a:solidFill>
                  <a:schemeClr val="tx2"/>
                </a:solidFill>
              </a:defRPr>
            </a:lvl1pPr>
          </a:lstStyle>
          <a:p>
            <a:endParaRPr lang="en-US"/>
          </a:p>
        </p:txBody>
      </p:sp>
      <p:sp>
        <p:nvSpPr>
          <p:cNvPr id="6" name="Slide Number Placeholder 5"/>
          <p:cNvSpPr>
            <a:spLocks noGrp="1"/>
          </p:cNvSpPr>
          <p:nvPr>
            <p:ph type="sldNum" sz="quarter" idx="4"/>
          </p:nvPr>
        </p:nvSpPr>
        <p:spPr>
          <a:xfrm>
            <a:off x="25576389" y="30976253"/>
            <a:ext cx="4309988" cy="1942147"/>
          </a:xfrm>
          <a:prstGeom prst="rect">
            <a:avLst/>
          </a:prstGeom>
        </p:spPr>
        <p:txBody>
          <a:bodyPr vert="horz" lIns="91440" tIns="45720" rIns="91440" bIns="45720" rtlCol="0" anchor="ctr"/>
          <a:lstStyle>
            <a:lvl1pPr algn="r">
              <a:defRPr sz="3600" baseline="0">
                <a:solidFill>
                  <a:schemeClr val="tx2"/>
                </a:solidFill>
              </a:defRPr>
            </a:lvl1pPr>
          </a:lstStyle>
          <a:p>
            <a:fld id="{69E57DC2-970A-4B3E-BB1C-7A09969E49DF}" type="slidenum">
              <a:rPr lang="en-US"/>
              <a:pPr/>
              <a:t>‹#›</a:t>
            </a:fld>
            <a:endParaRPr lang="en-US"/>
          </a:p>
        </p:txBody>
      </p:sp>
      <p:sp>
        <p:nvSpPr>
          <p:cNvPr id="9" name="Rectangle 8"/>
          <p:cNvSpPr/>
          <p:nvPr/>
        </p:nvSpPr>
        <p:spPr>
          <a:xfrm>
            <a:off x="1290856" y="1805"/>
            <a:ext cx="61722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1290856" y="1805"/>
            <a:ext cx="61722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ounded Rectangle 1">
            <a:extLst>
              <a:ext uri="{FF2B5EF4-FFF2-40B4-BE49-F238E27FC236}">
                <a16:creationId xmlns:a16="http://schemas.microsoft.com/office/drawing/2014/main" id="{39F6BDF9-090B-4CFD-B671-F47B9F402825}"/>
              </a:ext>
            </a:extLst>
          </p:cNvPr>
          <p:cNvSpPr/>
          <p:nvPr userDrawn="1"/>
        </p:nvSpPr>
        <p:spPr>
          <a:xfrm>
            <a:off x="334555" y="5475146"/>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11" name="Rounded Rectangle 39">
            <a:extLst>
              <a:ext uri="{FF2B5EF4-FFF2-40B4-BE49-F238E27FC236}">
                <a16:creationId xmlns:a16="http://schemas.microsoft.com/office/drawing/2014/main" id="{41107631-1789-4AED-90FD-61AC3EC2BC0E}"/>
              </a:ext>
            </a:extLst>
          </p:cNvPr>
          <p:cNvSpPr/>
          <p:nvPr userDrawn="1"/>
        </p:nvSpPr>
        <p:spPr>
          <a:xfrm>
            <a:off x="8571703" y="5475143"/>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12" name="Rounded Rectangle 41">
            <a:extLst>
              <a:ext uri="{FF2B5EF4-FFF2-40B4-BE49-F238E27FC236}">
                <a16:creationId xmlns:a16="http://schemas.microsoft.com/office/drawing/2014/main" id="{23C67249-5B39-42DF-8EAB-71863A99ECEC}"/>
              </a:ext>
            </a:extLst>
          </p:cNvPr>
          <p:cNvSpPr/>
          <p:nvPr userDrawn="1"/>
        </p:nvSpPr>
        <p:spPr>
          <a:xfrm>
            <a:off x="16808851" y="5475144"/>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13" name="Rounded Rectangle 63">
            <a:extLst>
              <a:ext uri="{FF2B5EF4-FFF2-40B4-BE49-F238E27FC236}">
                <a16:creationId xmlns:a16="http://schemas.microsoft.com/office/drawing/2014/main" id="{98DF0745-0D26-4C53-8118-2559432AB24B}"/>
              </a:ext>
            </a:extLst>
          </p:cNvPr>
          <p:cNvSpPr/>
          <p:nvPr userDrawn="1"/>
        </p:nvSpPr>
        <p:spPr>
          <a:xfrm>
            <a:off x="25045998" y="5475145"/>
            <a:ext cx="75438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14" name="Rounded Rectangle 470">
            <a:extLst>
              <a:ext uri="{FF2B5EF4-FFF2-40B4-BE49-F238E27FC236}">
                <a16:creationId xmlns:a16="http://schemas.microsoft.com/office/drawing/2014/main" id="{5278A8E6-C704-45C2-8DF5-F45E2663FAEC}"/>
              </a:ext>
            </a:extLst>
          </p:cNvPr>
          <p:cNvSpPr/>
          <p:nvPr userDrawn="1"/>
        </p:nvSpPr>
        <p:spPr>
          <a:xfrm>
            <a:off x="0" y="0"/>
            <a:ext cx="329184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cxnSp>
        <p:nvCxnSpPr>
          <p:cNvPr id="15" name="Straight Connector 14">
            <a:extLst>
              <a:ext uri="{FF2B5EF4-FFF2-40B4-BE49-F238E27FC236}">
                <a16:creationId xmlns:a16="http://schemas.microsoft.com/office/drawing/2014/main" id="{494B720F-B882-4006-B2F9-6674537A6AC1}"/>
              </a:ext>
            </a:extLst>
          </p:cNvPr>
          <p:cNvCxnSpPr/>
          <p:nvPr userDrawn="1"/>
        </p:nvCxnSpPr>
        <p:spPr>
          <a:xfrm>
            <a:off x="0" y="4800600"/>
            <a:ext cx="329184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Text Box 14">
            <a:extLst>
              <a:ext uri="{FF2B5EF4-FFF2-40B4-BE49-F238E27FC236}">
                <a16:creationId xmlns:a16="http://schemas.microsoft.com/office/drawing/2014/main" id="{13E10B0E-B3DD-4F46-9FBB-DC687D643AC0}"/>
              </a:ext>
            </a:extLst>
          </p:cNvPr>
          <p:cNvSpPr txBox="1">
            <a:spLocks noChangeArrowheads="1"/>
          </p:cNvSpPr>
          <p:nvPr userDrawn="1"/>
        </p:nvSpPr>
        <p:spPr bwMode="auto">
          <a:xfrm>
            <a:off x="1113133" y="32124583"/>
            <a:ext cx="1885950" cy="569640"/>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17" name="Table 16">
            <a:extLst>
              <a:ext uri="{FF2B5EF4-FFF2-40B4-BE49-F238E27FC236}">
                <a16:creationId xmlns:a16="http://schemas.microsoft.com/office/drawing/2014/main" id="{17AF0DAD-5F63-4A20-BAB2-A9C65B631717}"/>
              </a:ext>
            </a:extLst>
          </p:cNvPr>
          <p:cNvGraphicFramePr>
            <a:graphicFrameLocks noGrp="1"/>
          </p:cNvGraphicFramePr>
          <p:nvPr userDrawn="1">
            <p:extLst>
              <p:ext uri="{D42A27DB-BD31-4B8C-83A1-F6EECF244321}">
                <p14:modId xmlns:p14="http://schemas.microsoft.com/office/powerpoint/2010/main" val="2677946538"/>
              </p:ext>
            </p:extLst>
          </p:nvPr>
        </p:nvGraphicFramePr>
        <p:xfrm>
          <a:off x="-7958340" y="14098"/>
          <a:ext cx="7332652" cy="34042846"/>
        </p:xfrm>
        <a:graphic>
          <a:graphicData uri="http://schemas.openxmlformats.org/drawingml/2006/table">
            <a:tbl>
              <a:tblPr firstRow="1" bandRow="1">
                <a:tableStyleId>{5C22544A-7EE6-4342-B048-85BDC9FD1C3A}</a:tableStyleId>
              </a:tblPr>
              <a:tblGrid>
                <a:gridCol w="3144184">
                  <a:extLst>
                    <a:ext uri="{9D8B030D-6E8A-4147-A177-3AD203B41FA5}">
                      <a16:colId xmlns:a16="http://schemas.microsoft.com/office/drawing/2014/main" val="20000"/>
                    </a:ext>
                  </a:extLst>
                </a:gridCol>
                <a:gridCol w="4188468">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37160" marR="685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37160" marR="685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marL="68580" marR="6858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37160" marR="685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marL="68580" marR="68580">
                    <a:blipFill rotWithShape="1">
                      <a:blip r:embed="rId14"/>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37160" marR="685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68580" marR="6858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marL="68580" marR="68580">
                    <a:blipFill rotWithShape="1">
                      <a:blip r:embed="rId15"/>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37160" marR="685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marL="68580" marR="6858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37160" marR="685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37160" marR="685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37160" marR="685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37160" marR="685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8" name="Table 17">
            <a:extLst>
              <a:ext uri="{FF2B5EF4-FFF2-40B4-BE49-F238E27FC236}">
                <a16:creationId xmlns:a16="http://schemas.microsoft.com/office/drawing/2014/main" id="{B1DC8069-DBC4-4AB6-AA4B-09C4533425A4}"/>
              </a:ext>
            </a:extLst>
          </p:cNvPr>
          <p:cNvGraphicFramePr>
            <a:graphicFrameLocks noGrp="1"/>
          </p:cNvGraphicFramePr>
          <p:nvPr userDrawn="1">
            <p:extLst>
              <p:ext uri="{D42A27DB-BD31-4B8C-83A1-F6EECF244321}">
                <p14:modId xmlns:p14="http://schemas.microsoft.com/office/powerpoint/2010/main" val="3703067226"/>
              </p:ext>
            </p:extLst>
          </p:nvPr>
        </p:nvGraphicFramePr>
        <p:xfrm>
          <a:off x="33521422" y="-84749"/>
          <a:ext cx="7072641" cy="36703021"/>
        </p:xfrm>
        <a:graphic>
          <a:graphicData uri="http://schemas.openxmlformats.org/drawingml/2006/table">
            <a:tbl>
              <a:tblPr firstRow="1" bandRow="1">
                <a:tableStyleId>{5C22544A-7EE6-4342-B048-85BDC9FD1C3A}</a:tableStyleId>
              </a:tblPr>
              <a:tblGrid>
                <a:gridCol w="2507876">
                  <a:extLst>
                    <a:ext uri="{9D8B030D-6E8A-4147-A177-3AD203B41FA5}">
                      <a16:colId xmlns:a16="http://schemas.microsoft.com/office/drawing/2014/main" val="20000"/>
                    </a:ext>
                  </a:extLst>
                </a:gridCol>
                <a:gridCol w="1036169">
                  <a:extLst>
                    <a:ext uri="{9D8B030D-6E8A-4147-A177-3AD203B41FA5}">
                      <a16:colId xmlns:a16="http://schemas.microsoft.com/office/drawing/2014/main" val="997673227"/>
                    </a:ext>
                  </a:extLst>
                </a:gridCol>
                <a:gridCol w="3528596">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37160" marR="685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37160" marR="685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37160" marR="685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37160" marR="685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37160" marR="685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37160" marR="685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37160" marR="685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37160" marR="685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37160" marR="685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37160" marR="685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737702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2468880" rtl="0" eaLnBrk="1" latinLnBrk="0" hangingPunct="1">
        <a:lnSpc>
          <a:spcPct val="89000"/>
        </a:lnSpc>
        <a:spcBef>
          <a:spcPct val="0"/>
        </a:spcBef>
        <a:buNone/>
        <a:defRPr sz="15840" kern="1200" baseline="0">
          <a:solidFill>
            <a:schemeClr val="tx2"/>
          </a:solidFill>
          <a:latin typeface="+mj-lt"/>
          <a:ea typeface="+mj-ea"/>
          <a:cs typeface="+mj-cs"/>
        </a:defRPr>
      </a:lvl1pPr>
    </p:titleStyle>
    <p:bodyStyle>
      <a:lvl1pPr marL="1382573" indent="-1382573" algn="l" defTabSz="2468880" rtl="0" eaLnBrk="1" latinLnBrk="0" hangingPunct="1">
        <a:lnSpc>
          <a:spcPct val="94000"/>
        </a:lnSpc>
        <a:spcBef>
          <a:spcPts val="3600"/>
        </a:spcBef>
        <a:spcAft>
          <a:spcPts val="720"/>
        </a:spcAft>
        <a:buFont typeface="Franklin Gothic Book" panose="020B0503020102020204" pitchFamily="34" charset="0"/>
        <a:buChar char="■"/>
        <a:defRPr sz="7200" kern="1200" baseline="0">
          <a:solidFill>
            <a:schemeClr val="tx2"/>
          </a:solidFill>
          <a:latin typeface="+mn-lt"/>
          <a:ea typeface="+mn-ea"/>
          <a:cs typeface="+mn-cs"/>
        </a:defRPr>
      </a:lvl1pPr>
      <a:lvl2pPr marL="32918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7200" i="1" kern="1200" baseline="0">
          <a:solidFill>
            <a:schemeClr val="tx2"/>
          </a:solidFill>
          <a:latin typeface="+mn-lt"/>
          <a:ea typeface="+mn-ea"/>
          <a:cs typeface="+mn-cs"/>
        </a:defRPr>
      </a:lvl2pPr>
      <a:lvl3pPr marL="49377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6480" kern="1200" baseline="0">
          <a:solidFill>
            <a:schemeClr val="tx2"/>
          </a:solidFill>
          <a:latin typeface="+mn-lt"/>
          <a:ea typeface="+mn-ea"/>
          <a:cs typeface="+mn-cs"/>
        </a:defRPr>
      </a:lvl3pPr>
      <a:lvl4pPr marL="65836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6480" i="1" kern="1200" baseline="0">
          <a:solidFill>
            <a:schemeClr val="tx2"/>
          </a:solidFill>
          <a:latin typeface="+mn-lt"/>
          <a:ea typeface="+mn-ea"/>
          <a:cs typeface="+mn-cs"/>
        </a:defRPr>
      </a:lvl4pPr>
      <a:lvl5pPr marL="822960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kern="1200" baseline="0">
          <a:solidFill>
            <a:schemeClr val="tx2"/>
          </a:solidFill>
          <a:latin typeface="+mn-lt"/>
          <a:ea typeface="+mn-ea"/>
          <a:cs typeface="+mn-cs"/>
        </a:defRPr>
      </a:lvl5pPr>
      <a:lvl6pPr marL="987552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i="1" kern="1200" baseline="0">
          <a:solidFill>
            <a:schemeClr val="tx2"/>
          </a:solidFill>
          <a:latin typeface="+mn-lt"/>
          <a:ea typeface="+mn-ea"/>
          <a:cs typeface="+mn-cs"/>
        </a:defRPr>
      </a:lvl6pPr>
      <a:lvl7pPr marL="115214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7pPr>
      <a:lvl8pPr marL="131673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i="1" kern="1200" baseline="0">
          <a:solidFill>
            <a:schemeClr val="tx2"/>
          </a:solidFill>
          <a:latin typeface="+mn-lt"/>
          <a:ea typeface="+mn-ea"/>
          <a:cs typeface="+mn-cs"/>
        </a:defRPr>
      </a:lvl8pPr>
      <a:lvl9pPr marL="148132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semanticscholar.org/paper/Proposed-approach-for-breast-cancer-diagnosis-using-Saoud-Ghadi/6fec944321a94b13f6671e6cc23d6fabc7ba58c3/figure/3" TargetMode="External"/><Relationship Id="rId13" Type="http://schemas.openxmlformats.org/officeDocument/2006/relationships/image" Target="../media/image15.png"/><Relationship Id="rId18" Type="http://schemas.openxmlformats.org/officeDocument/2006/relationships/image" Target="../media/image19.png"/><Relationship Id="rId3" Type="http://schemas.openxmlformats.org/officeDocument/2006/relationships/image" Target="../media/image9.png"/><Relationship Id="rId21" Type="http://schemas.openxmlformats.org/officeDocument/2006/relationships/hyperlink" Target="http://www.ijmlc.org/vol9/794-L0201.pdf" TargetMode="External"/><Relationship Id="rId7" Type="http://schemas.openxmlformats.org/officeDocument/2006/relationships/hyperlink" Target="https://www.nationalbreastcancer.org/breast-cancer-facts" TargetMode="External"/><Relationship Id="rId12" Type="http://schemas.microsoft.com/office/2007/relationships/hdphoto" Target="../media/hdphoto1.wdp"/><Relationship Id="rId17" Type="http://schemas.microsoft.com/office/2007/relationships/hdphoto" Target="../media/hdphoto2.wdp"/><Relationship Id="rId2" Type="http://schemas.openxmlformats.org/officeDocument/2006/relationships/notesSlide" Target="../notesSlides/notesSlide1.xml"/><Relationship Id="rId16" Type="http://schemas.openxmlformats.org/officeDocument/2006/relationships/image" Target="../media/image18.png"/><Relationship Id="rId20" Type="http://schemas.openxmlformats.org/officeDocument/2006/relationships/hyperlink" Target="https://www.cancer.org/content/dam/cancer-org/research/cancer-facts-and-statistics/breast-cancer-facts-and-figures/breast-cancer-facts-and-figures-2019-2020.pdf" TargetMode="External"/><Relationship Id="rId1" Type="http://schemas.openxmlformats.org/officeDocument/2006/relationships/slideLayout" Target="../slideLayouts/slideLayout16.xml"/><Relationship Id="rId6" Type="http://schemas.openxmlformats.org/officeDocument/2006/relationships/image" Target="../media/image12.png"/><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7.png"/><Relationship Id="rId10" Type="http://schemas.openxmlformats.org/officeDocument/2006/relationships/hyperlink" Target="https://aip.scitation.org/doi/pdf/10.1063/1.5014010" TargetMode="External"/><Relationship Id="rId19" Type="http://schemas.microsoft.com/office/2007/relationships/hdphoto" Target="../media/hdphoto3.wdp"/><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9171" y="6175247"/>
            <a:ext cx="7542610" cy="7608086"/>
          </a:xfrm>
        </p:spPr>
        <p:txBody>
          <a:bodyPr/>
          <a:lstStyle/>
          <a:p>
            <a:r>
              <a:rPr lang="en-US" sz="2600"/>
              <a:t>Breast cancer is the most common diagnosed cancer in women. It is also the second cause of cancer death with lung cancer being the first. Men are also susceptible to this disease, but the odds are fewer. An estimated 41,760 women will die this year from breast cancer as well as 500 men. When breast cancer is detected early at a localized stage, the five-year survival rate is 99%. Early detection and an accurate diagnosis are vital to increase survival rates. Mammogram screening is the primary technology for diagnosis and human error can result as doctors make these observations/diagnoses themselves. Machine learning classifiers can help doctors make accurate diagnoses quickly and affordably, thus an option to help prolong lives. The goal of this project is to identify how machine learning techniques can be applied to detect breast cancer and highlight several algorithms that might be best suited based on research.</a:t>
            </a:r>
          </a:p>
        </p:txBody>
      </p:sp>
      <p:sp>
        <p:nvSpPr>
          <p:cNvPr id="3" name="Text Placeholder 2"/>
          <p:cNvSpPr>
            <a:spLocks noGrp="1"/>
          </p:cNvSpPr>
          <p:nvPr>
            <p:ph type="body" sz="quarter" idx="11"/>
          </p:nvPr>
        </p:nvSpPr>
        <p:spPr>
          <a:xfrm>
            <a:off x="358371" y="5565838"/>
            <a:ext cx="7536656" cy="719869"/>
          </a:xfrm>
        </p:spPr>
        <p:txBody>
          <a:bodyPr/>
          <a:lstStyle/>
          <a:p>
            <a:r>
              <a:rPr lang="en-US"/>
              <a:t>INTRODUCTION</a:t>
            </a:r>
          </a:p>
        </p:txBody>
      </p:sp>
      <p:sp>
        <p:nvSpPr>
          <p:cNvPr id="8" name="Text Placeholder 7"/>
          <p:cNvSpPr>
            <a:spLocks noGrp="1"/>
          </p:cNvSpPr>
          <p:nvPr>
            <p:ph type="body" sz="quarter" idx="24"/>
          </p:nvPr>
        </p:nvSpPr>
        <p:spPr>
          <a:xfrm>
            <a:off x="16830680" y="5565838"/>
            <a:ext cx="7543800" cy="719869"/>
          </a:xfrm>
        </p:spPr>
        <p:txBody>
          <a:bodyPr/>
          <a:lstStyle/>
          <a:p>
            <a:r>
              <a:rPr lang="en-US"/>
              <a:t>DELIVERABLE</a:t>
            </a:r>
          </a:p>
        </p:txBody>
      </p:sp>
      <p:sp>
        <p:nvSpPr>
          <p:cNvPr id="9" name="Text Placeholder 8"/>
          <p:cNvSpPr>
            <a:spLocks noGrp="1"/>
          </p:cNvSpPr>
          <p:nvPr>
            <p:ph type="body" sz="quarter" idx="25"/>
          </p:nvPr>
        </p:nvSpPr>
        <p:spPr>
          <a:xfrm>
            <a:off x="25020991" y="15384239"/>
            <a:ext cx="7535264" cy="719869"/>
          </a:xfrm>
        </p:spPr>
        <p:txBody>
          <a:bodyPr/>
          <a:lstStyle/>
          <a:p>
            <a:r>
              <a:rPr lang="en-US"/>
              <a:t>CONCLUSIONS</a:t>
            </a:r>
          </a:p>
        </p:txBody>
      </p:sp>
      <p:sp>
        <p:nvSpPr>
          <p:cNvPr id="13" name="Text Placeholder 12"/>
          <p:cNvSpPr>
            <a:spLocks noGrp="1"/>
          </p:cNvSpPr>
          <p:nvPr>
            <p:ph type="body" sz="quarter" idx="29"/>
          </p:nvPr>
        </p:nvSpPr>
        <p:spPr>
          <a:xfrm>
            <a:off x="25062286" y="21360453"/>
            <a:ext cx="7535264" cy="719869"/>
          </a:xfrm>
        </p:spPr>
        <p:txBody>
          <a:bodyPr/>
          <a:lstStyle/>
          <a:p>
            <a:r>
              <a:rPr lang="en-US"/>
              <a:t>ACKNOWLEDGMENTS</a:t>
            </a:r>
          </a:p>
        </p:txBody>
      </p:sp>
      <p:sp>
        <p:nvSpPr>
          <p:cNvPr id="14" name="Text Placeholder 13"/>
          <p:cNvSpPr>
            <a:spLocks noGrp="1"/>
          </p:cNvSpPr>
          <p:nvPr>
            <p:ph type="body" sz="quarter" idx="30"/>
          </p:nvPr>
        </p:nvSpPr>
        <p:spPr>
          <a:xfrm>
            <a:off x="25062286" y="21985365"/>
            <a:ext cx="7539038" cy="4020374"/>
          </a:xfrm>
        </p:spPr>
        <p:txBody>
          <a:bodyPr/>
          <a:lstStyle/>
          <a:p>
            <a:pPr>
              <a:spcBef>
                <a:spcPts val="0"/>
              </a:spcBef>
              <a:spcAft>
                <a:spcPts val="0"/>
              </a:spcAft>
            </a:pPr>
            <a:r>
              <a:rPr lang="en-US" sz="2600" dirty="0"/>
              <a:t>I’d like to take a moment to acknowledge anyone who is currently diagnosed with cancer or had a loved one who lost the battle to this disease. My thoughts are with you. We will win this fight.</a:t>
            </a:r>
          </a:p>
          <a:p>
            <a:pPr>
              <a:spcBef>
                <a:spcPts val="0"/>
              </a:spcBef>
              <a:spcAft>
                <a:spcPts val="0"/>
              </a:spcAft>
            </a:pPr>
            <a:endParaRPr lang="en-US" sz="1200" dirty="0"/>
          </a:p>
          <a:p>
            <a:pPr>
              <a:spcBef>
                <a:spcPts val="0"/>
              </a:spcBef>
              <a:spcAft>
                <a:spcPts val="0"/>
              </a:spcAft>
            </a:pPr>
            <a:r>
              <a:rPr lang="en-US" sz="2600" dirty="0"/>
              <a:t>A sincere appreciation and thank you to my friends and family for their encouragement and support. I would also like to thank Professor Singh and the wonderful faculty at Bellevue University for the opportunity to make a difference in this world.</a:t>
            </a:r>
          </a:p>
        </p:txBody>
      </p:sp>
      <p:sp>
        <p:nvSpPr>
          <p:cNvPr id="15" name="Text Placeholder 14"/>
          <p:cNvSpPr>
            <a:spLocks noGrp="1"/>
          </p:cNvSpPr>
          <p:nvPr>
            <p:ph type="body" sz="quarter" idx="96"/>
          </p:nvPr>
        </p:nvSpPr>
        <p:spPr>
          <a:xfrm>
            <a:off x="347263" y="16239364"/>
            <a:ext cx="7542610" cy="1155935"/>
          </a:xfrm>
        </p:spPr>
        <p:style>
          <a:lnRef idx="1">
            <a:schemeClr val="accent6"/>
          </a:lnRef>
          <a:fillRef idx="2">
            <a:schemeClr val="accent6"/>
          </a:fillRef>
          <a:effectRef idx="1">
            <a:schemeClr val="accent6"/>
          </a:effectRef>
          <a:fontRef idx="minor">
            <a:schemeClr val="dk1"/>
          </a:fontRef>
        </p:style>
        <p:txBody>
          <a:bodyPr/>
          <a:lstStyle/>
          <a:p>
            <a:pPr algn="ctr"/>
            <a:r>
              <a:rPr lang="en-US" b="1"/>
              <a:t>One in Eight Women Will Develop Breast Cancer in    Her Lifetime</a:t>
            </a:r>
          </a:p>
        </p:txBody>
      </p:sp>
      <p:sp>
        <p:nvSpPr>
          <p:cNvPr id="16" name="Text Placeholder 15"/>
          <p:cNvSpPr>
            <a:spLocks noGrp="1"/>
          </p:cNvSpPr>
          <p:nvPr>
            <p:ph type="body" sz="quarter" idx="150"/>
          </p:nvPr>
        </p:nvSpPr>
        <p:spPr/>
        <p:txBody>
          <a:bodyPr/>
          <a:lstStyle/>
          <a:p>
            <a:r>
              <a:rPr lang="en-US"/>
              <a:t>Bellevue University</a:t>
            </a:r>
          </a:p>
        </p:txBody>
      </p:sp>
      <p:sp>
        <p:nvSpPr>
          <p:cNvPr id="17" name="Text Placeholder 16"/>
          <p:cNvSpPr>
            <a:spLocks noGrp="1"/>
          </p:cNvSpPr>
          <p:nvPr>
            <p:ph type="body" sz="quarter" idx="151"/>
          </p:nvPr>
        </p:nvSpPr>
        <p:spPr/>
        <p:txBody>
          <a:bodyPr>
            <a:normAutofit/>
          </a:bodyPr>
          <a:lstStyle/>
          <a:p>
            <a:r>
              <a:rPr lang="en-US"/>
              <a:t>Trish Girmus</a:t>
            </a:r>
          </a:p>
        </p:txBody>
      </p:sp>
      <p:sp>
        <p:nvSpPr>
          <p:cNvPr id="18" name="Text Placeholder 17"/>
          <p:cNvSpPr>
            <a:spLocks noGrp="1"/>
          </p:cNvSpPr>
          <p:nvPr>
            <p:ph type="body" sz="quarter" idx="153"/>
          </p:nvPr>
        </p:nvSpPr>
        <p:spPr/>
        <p:txBody>
          <a:bodyPr>
            <a:normAutofit fontScale="85000" lnSpcReduction="10000"/>
          </a:bodyPr>
          <a:lstStyle/>
          <a:p>
            <a:r>
              <a:rPr lang="en-US"/>
              <a:t>Breast cancer detection applying machine learning</a:t>
            </a:r>
          </a:p>
        </p:txBody>
      </p:sp>
      <p:pic>
        <p:nvPicPr>
          <p:cNvPr id="20" name="Picture 19" descr="A picture containing drawing&#10;&#10;Description automatically generated">
            <a:extLst>
              <a:ext uri="{FF2B5EF4-FFF2-40B4-BE49-F238E27FC236}">
                <a16:creationId xmlns:a16="http://schemas.microsoft.com/office/drawing/2014/main" id="{D81CA297-E7BB-40B5-8E4F-F7D9AE5BE3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684" y="1681139"/>
            <a:ext cx="4111358" cy="2347711"/>
          </a:xfrm>
          <a:prstGeom prst="rect">
            <a:avLst/>
          </a:prstGeom>
        </p:spPr>
      </p:pic>
      <p:sp>
        <p:nvSpPr>
          <p:cNvPr id="22" name="Rectangle 21">
            <a:extLst>
              <a:ext uri="{FF2B5EF4-FFF2-40B4-BE49-F238E27FC236}">
                <a16:creationId xmlns:a16="http://schemas.microsoft.com/office/drawing/2014/main" id="{F020574E-F247-4C16-9F0C-0B17BA410B9A}"/>
              </a:ext>
            </a:extLst>
          </p:cNvPr>
          <p:cNvSpPr/>
          <p:nvPr/>
        </p:nvSpPr>
        <p:spPr>
          <a:xfrm>
            <a:off x="26591216" y="3459634"/>
            <a:ext cx="6152197" cy="704295"/>
          </a:xfrm>
          <a:prstGeom prst="rect">
            <a:avLst/>
          </a:prstGeom>
        </p:spPr>
        <p:txBody>
          <a:bodyPr wrap="none">
            <a:spAutoFit/>
          </a:bodyPr>
          <a:lstStyle/>
          <a:p>
            <a:pPr>
              <a:lnSpc>
                <a:spcPct val="107000"/>
              </a:lnSpc>
              <a:spcAft>
                <a:spcPts val="800"/>
              </a:spcAft>
            </a:pPr>
            <a:r>
              <a:rPr lang="en-US" sz="3600">
                <a:solidFill>
                  <a:schemeClr val="accent5">
                    <a:lumMod val="50000"/>
                  </a:schemeClr>
                </a:solidFill>
                <a:latin typeface="+mj-lt"/>
              </a:rPr>
              <a:t>tgirmus@my365.</a:t>
            </a:r>
            <a:r>
              <a:rPr lang="en-US" sz="4000">
                <a:solidFill>
                  <a:schemeClr val="accent5">
                    <a:lumMod val="50000"/>
                  </a:schemeClr>
                </a:solidFill>
                <a:latin typeface="+mj-lt"/>
              </a:rPr>
              <a:t>bellevue</a:t>
            </a:r>
            <a:r>
              <a:rPr lang="en-US" sz="3600">
                <a:solidFill>
                  <a:schemeClr val="accent5">
                    <a:lumMod val="50000"/>
                  </a:schemeClr>
                </a:solidFill>
                <a:latin typeface="+mj-lt"/>
              </a:rPr>
              <a:t>.edu</a:t>
            </a:r>
          </a:p>
        </p:txBody>
      </p:sp>
      <p:pic>
        <p:nvPicPr>
          <p:cNvPr id="31" name="Picture 30" descr="A picture containing light&#10;&#10;Description automatically generated">
            <a:extLst>
              <a:ext uri="{FF2B5EF4-FFF2-40B4-BE49-F238E27FC236}">
                <a16:creationId xmlns:a16="http://schemas.microsoft.com/office/drawing/2014/main" id="{02229702-7276-4332-A867-ED50D72D2F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59704" y="26483487"/>
            <a:ext cx="3806046" cy="5684658"/>
          </a:xfrm>
          <a:prstGeom prst="rect">
            <a:avLst/>
          </a:prstGeom>
        </p:spPr>
      </p:pic>
      <p:sp>
        <p:nvSpPr>
          <p:cNvPr id="33" name="Text Placeholder 10">
            <a:extLst>
              <a:ext uri="{FF2B5EF4-FFF2-40B4-BE49-F238E27FC236}">
                <a16:creationId xmlns:a16="http://schemas.microsoft.com/office/drawing/2014/main" id="{B1A07B84-A37B-4E14-886A-FF4646690E85}"/>
              </a:ext>
            </a:extLst>
          </p:cNvPr>
          <p:cNvSpPr txBox="1">
            <a:spLocks/>
          </p:cNvSpPr>
          <p:nvPr/>
        </p:nvSpPr>
        <p:spPr>
          <a:xfrm>
            <a:off x="25126586" y="10855388"/>
            <a:ext cx="7535264" cy="719869"/>
          </a:xfrm>
          <a:prstGeom prst="rect">
            <a:avLst/>
          </a:prstGeom>
          <a:noFill/>
        </p:spPr>
        <p:txBody>
          <a:bodyPr vert="horz" wrap="square" lIns="91436" tIns="91436" rIns="91436" bIns="91436" rtlCol="0" anchor="ctr" anchorCtr="0">
            <a:spAutoFit/>
          </a:bodyPr>
          <a:lstStyle>
            <a:lvl1pPr marL="0" indent="0" algn="ctr" defTabSz="2468880" rtl="0" eaLnBrk="1" latinLnBrk="0" hangingPunct="1">
              <a:lnSpc>
                <a:spcPct val="94000"/>
              </a:lnSpc>
              <a:spcBef>
                <a:spcPts val="3600"/>
              </a:spcBef>
              <a:spcAft>
                <a:spcPts val="720"/>
              </a:spcAft>
              <a:buFont typeface="Franklin Gothic Book" panose="020B0503020102020204" pitchFamily="34" charset="0"/>
              <a:buNone/>
              <a:defRPr sz="3700" b="1" u="sng" kern="1200" baseline="0">
                <a:solidFill>
                  <a:schemeClr val="accent5">
                    <a:lumMod val="50000"/>
                  </a:schemeClr>
                </a:solidFill>
                <a:latin typeface="+mn-lt"/>
                <a:ea typeface="+mn-ea"/>
                <a:cs typeface="+mn-cs"/>
              </a:defRPr>
            </a:lvl1pPr>
            <a:lvl2pPr marL="32918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7200" i="1" kern="1200" baseline="0">
                <a:solidFill>
                  <a:schemeClr val="tx2"/>
                </a:solidFill>
                <a:latin typeface="+mn-lt"/>
                <a:ea typeface="+mn-ea"/>
                <a:cs typeface="+mn-cs"/>
              </a:defRPr>
            </a:lvl2pPr>
            <a:lvl3pPr marL="49377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6480" kern="1200" baseline="0">
                <a:solidFill>
                  <a:schemeClr val="tx2"/>
                </a:solidFill>
                <a:latin typeface="+mn-lt"/>
                <a:ea typeface="+mn-ea"/>
                <a:cs typeface="+mn-cs"/>
              </a:defRPr>
            </a:lvl3pPr>
            <a:lvl4pPr marL="65836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6480" i="1" kern="1200" baseline="0">
                <a:solidFill>
                  <a:schemeClr val="tx2"/>
                </a:solidFill>
                <a:latin typeface="+mn-lt"/>
                <a:ea typeface="+mn-ea"/>
                <a:cs typeface="+mn-cs"/>
              </a:defRPr>
            </a:lvl4pPr>
            <a:lvl5pPr marL="822960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kern="1200" baseline="0">
                <a:solidFill>
                  <a:schemeClr val="tx2"/>
                </a:solidFill>
                <a:latin typeface="+mn-lt"/>
                <a:ea typeface="+mn-ea"/>
                <a:cs typeface="+mn-cs"/>
              </a:defRPr>
            </a:lvl5pPr>
            <a:lvl6pPr marL="987552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i="1" kern="1200" baseline="0">
                <a:solidFill>
                  <a:schemeClr val="tx2"/>
                </a:solidFill>
                <a:latin typeface="+mn-lt"/>
                <a:ea typeface="+mn-ea"/>
                <a:cs typeface="+mn-cs"/>
              </a:defRPr>
            </a:lvl6pPr>
            <a:lvl7pPr marL="115214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7pPr>
            <a:lvl8pPr marL="131673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i="1" kern="1200" baseline="0">
                <a:solidFill>
                  <a:schemeClr val="tx2"/>
                </a:solidFill>
                <a:latin typeface="+mn-lt"/>
                <a:ea typeface="+mn-ea"/>
                <a:cs typeface="+mn-cs"/>
              </a:defRPr>
            </a:lvl8pPr>
            <a:lvl9pPr marL="148132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9pPr>
          </a:lstStyle>
          <a:p>
            <a:r>
              <a:rPr lang="en-US"/>
              <a:t>WHY IS THIS DATA SCIENCE?</a:t>
            </a:r>
          </a:p>
        </p:txBody>
      </p:sp>
      <p:sp>
        <p:nvSpPr>
          <p:cNvPr id="35" name="Text Placeholder 28">
            <a:extLst>
              <a:ext uri="{FF2B5EF4-FFF2-40B4-BE49-F238E27FC236}">
                <a16:creationId xmlns:a16="http://schemas.microsoft.com/office/drawing/2014/main" id="{9CD4CF8C-86C1-4FE0-A4D2-EFD8F99D6834}"/>
              </a:ext>
            </a:extLst>
          </p:cNvPr>
          <p:cNvSpPr txBox="1">
            <a:spLocks/>
          </p:cNvSpPr>
          <p:nvPr/>
        </p:nvSpPr>
        <p:spPr>
          <a:xfrm>
            <a:off x="25061839" y="15970758"/>
            <a:ext cx="7535264" cy="5351315"/>
          </a:xfrm>
          <a:prstGeom prst="rect">
            <a:avLst/>
          </a:prstGeom>
        </p:spPr>
        <p:txBody>
          <a:bodyPr vert="horz" wrap="square" lIns="228589" tIns="228589" rIns="228589" bIns="228589" rtlCol="0">
            <a:spAutoFit/>
          </a:bodyPr>
          <a:lstStyle>
            <a:lvl1pPr marL="0" indent="0" algn="l" defTabSz="2468880" rtl="0" eaLnBrk="1" latinLnBrk="0" hangingPunct="1">
              <a:lnSpc>
                <a:spcPct val="94000"/>
              </a:lnSpc>
              <a:spcBef>
                <a:spcPts val="3600"/>
              </a:spcBef>
              <a:spcAft>
                <a:spcPts val="720"/>
              </a:spcAft>
              <a:buFont typeface="Franklin Gothic Book" panose="020B0503020102020204" pitchFamily="34" charset="0"/>
              <a:buNone/>
              <a:defRPr sz="2400" kern="1200" baseline="0">
                <a:solidFill>
                  <a:schemeClr val="accent5">
                    <a:lumMod val="50000"/>
                  </a:schemeClr>
                </a:solidFill>
                <a:latin typeface="Times New Roman" pitchFamily="18" charset="0"/>
                <a:ea typeface="+mn-ea"/>
                <a:cs typeface="Times New Roman" pitchFamily="18" charset="0"/>
              </a:defRPr>
            </a:lvl1pPr>
            <a:lvl2pPr marL="1485825"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tx2"/>
                </a:solidFill>
                <a:latin typeface="Trebuchet MS" pitchFamily="34" charset="0"/>
                <a:ea typeface="+mn-ea"/>
                <a:cs typeface="+mn-cs"/>
              </a:defRPr>
            </a:lvl2pPr>
            <a:lvl3pPr marL="2057297"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tx2"/>
                </a:solidFill>
                <a:latin typeface="Trebuchet MS" pitchFamily="34" charset="0"/>
                <a:ea typeface="+mn-ea"/>
                <a:cs typeface="+mn-cs"/>
              </a:defRPr>
            </a:lvl3pPr>
            <a:lvl4pPr marL="2685916" indent="-628619"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tx2"/>
                </a:solidFill>
                <a:latin typeface="Trebuchet MS" pitchFamily="34" charset="0"/>
                <a:ea typeface="+mn-ea"/>
                <a:cs typeface="+mn-cs"/>
              </a:defRPr>
            </a:lvl4pPr>
            <a:lvl5pPr marL="3143093" indent="-457177"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tx2"/>
                </a:solidFill>
                <a:latin typeface="Trebuchet MS" pitchFamily="34" charset="0"/>
                <a:ea typeface="+mn-ea"/>
                <a:cs typeface="+mn-cs"/>
              </a:defRPr>
            </a:lvl5pPr>
            <a:lvl6pPr marL="987552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i="1" kern="1200" baseline="0">
                <a:solidFill>
                  <a:schemeClr val="tx2"/>
                </a:solidFill>
                <a:latin typeface="+mn-lt"/>
                <a:ea typeface="+mn-ea"/>
                <a:cs typeface="+mn-cs"/>
              </a:defRPr>
            </a:lvl6pPr>
            <a:lvl7pPr marL="115214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7pPr>
            <a:lvl8pPr marL="131673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i="1" kern="1200" baseline="0">
                <a:solidFill>
                  <a:schemeClr val="tx2"/>
                </a:solidFill>
                <a:latin typeface="+mn-lt"/>
                <a:ea typeface="+mn-ea"/>
                <a:cs typeface="+mn-cs"/>
              </a:defRPr>
            </a:lvl8pPr>
            <a:lvl9pPr marL="148132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9pPr>
          </a:lstStyle>
          <a:p>
            <a:r>
              <a:rPr lang="en-US" sz="2600"/>
              <a:t>Breast cancer is a horrible disease and claimed the lives of many women as well as men. It is commonly detected by a doctor through a medical examination. Unfortunately, the human eye and other factors can cause a misdiagnosis. Early detection is vital to save lives as well as to increase survival rates of those who have been diagnosed with breast cancer. By utilizing machine learning and applying classification algorithms, doctors and other medical professionals can accurately diagnose this disease. This poster highlighted several different methods and common supervised learning models, showing the reliability and accuracy with prediction techniques.</a:t>
            </a:r>
          </a:p>
        </p:txBody>
      </p:sp>
      <p:grpSp>
        <p:nvGrpSpPr>
          <p:cNvPr id="69" name="Group 68">
            <a:extLst>
              <a:ext uri="{FF2B5EF4-FFF2-40B4-BE49-F238E27FC236}">
                <a16:creationId xmlns:a16="http://schemas.microsoft.com/office/drawing/2014/main" id="{D474E73B-A1D7-4AC2-9C50-0736FE74F597}"/>
              </a:ext>
            </a:extLst>
          </p:cNvPr>
          <p:cNvGrpSpPr/>
          <p:nvPr/>
        </p:nvGrpSpPr>
        <p:grpSpPr>
          <a:xfrm>
            <a:off x="339258" y="17673598"/>
            <a:ext cx="7542610" cy="13331504"/>
            <a:chOff x="318966" y="18308549"/>
            <a:chExt cx="7542610" cy="13331504"/>
          </a:xfrm>
        </p:grpSpPr>
        <p:grpSp>
          <p:nvGrpSpPr>
            <p:cNvPr id="67" name="Group 66">
              <a:extLst>
                <a:ext uri="{FF2B5EF4-FFF2-40B4-BE49-F238E27FC236}">
                  <a16:creationId xmlns:a16="http://schemas.microsoft.com/office/drawing/2014/main" id="{BA495EB6-A9EF-4A39-93AB-CEF408E5D500}"/>
                </a:ext>
              </a:extLst>
            </p:cNvPr>
            <p:cNvGrpSpPr/>
            <p:nvPr/>
          </p:nvGrpSpPr>
          <p:grpSpPr>
            <a:xfrm>
              <a:off x="468930" y="18308549"/>
              <a:ext cx="7245587" cy="7098632"/>
              <a:chOff x="358371" y="16459200"/>
              <a:chExt cx="7245587" cy="7098632"/>
            </a:xfrm>
          </p:grpSpPr>
          <p:sp>
            <p:nvSpPr>
              <p:cNvPr id="61" name="Rectangle: Rounded Corners 60">
                <a:extLst>
                  <a:ext uri="{FF2B5EF4-FFF2-40B4-BE49-F238E27FC236}">
                    <a16:creationId xmlns:a16="http://schemas.microsoft.com/office/drawing/2014/main" id="{038CB3A4-EB05-4816-AB8A-CAA8AD333F3D}"/>
                  </a:ext>
                </a:extLst>
              </p:cNvPr>
              <p:cNvSpPr/>
              <p:nvPr/>
            </p:nvSpPr>
            <p:spPr>
              <a:xfrm>
                <a:off x="358371" y="16459200"/>
                <a:ext cx="7245587" cy="7098632"/>
              </a:xfrm>
              <a:prstGeom prst="roundRect">
                <a:avLst/>
              </a:prstGeom>
              <a:gradFill>
                <a:gsLst>
                  <a:gs pos="0">
                    <a:schemeClr val="accent6">
                      <a:tint val="67000"/>
                      <a:satMod val="105000"/>
                      <a:lumMod val="110000"/>
                    </a:schemeClr>
                  </a:gs>
                  <a:gs pos="0">
                    <a:schemeClr val="bg1">
                      <a:lumMod val="75000"/>
                    </a:schemeClr>
                  </a:gs>
                  <a:gs pos="100000">
                    <a:schemeClr val="accent6">
                      <a:tint val="81000"/>
                      <a:satMod val="109000"/>
                      <a:lumMod val="105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6CF6281B-F3AC-4C74-9EE8-710CD9E089AA}"/>
                  </a:ext>
                </a:extLst>
              </p:cNvPr>
              <p:cNvGrpSpPr/>
              <p:nvPr/>
            </p:nvGrpSpPr>
            <p:grpSpPr>
              <a:xfrm>
                <a:off x="703450" y="16750898"/>
                <a:ext cx="6551482" cy="6474080"/>
                <a:chOff x="703450" y="16750898"/>
                <a:chExt cx="6551482" cy="6474080"/>
              </a:xfrm>
            </p:grpSpPr>
            <p:pic>
              <p:nvPicPr>
                <p:cNvPr id="24" name="Picture 23" descr="A close up of a sign&#10;&#10;Description automatically generated">
                  <a:extLst>
                    <a:ext uri="{FF2B5EF4-FFF2-40B4-BE49-F238E27FC236}">
                      <a16:creationId xmlns:a16="http://schemas.microsoft.com/office/drawing/2014/main" id="{AE3E0B60-A81F-4F9F-8CFB-ACF0A69B27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260" y="16796962"/>
                  <a:ext cx="1528284" cy="3056567"/>
                </a:xfrm>
                <a:prstGeom prst="rect">
                  <a:avLst/>
                </a:prstGeom>
                <a:noFill/>
              </p:spPr>
            </p:pic>
            <p:pic>
              <p:nvPicPr>
                <p:cNvPr id="48" name="Picture 47" descr="A close up of a sign&#10;&#10;Description automatically generated">
                  <a:extLst>
                    <a:ext uri="{FF2B5EF4-FFF2-40B4-BE49-F238E27FC236}">
                      <a16:creationId xmlns:a16="http://schemas.microsoft.com/office/drawing/2014/main" id="{40B868BC-DBD7-40AD-ACF4-8CB6F024D6DD}"/>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04242" y="16763341"/>
                  <a:ext cx="1545094" cy="3090188"/>
                </a:xfrm>
                <a:prstGeom prst="rect">
                  <a:avLst/>
                </a:prstGeom>
                <a:noFill/>
              </p:spPr>
            </p:pic>
            <p:pic>
              <p:nvPicPr>
                <p:cNvPr id="50" name="Picture 49" descr="A close up of a sign&#10;&#10;Description automatically generated">
                  <a:extLst>
                    <a:ext uri="{FF2B5EF4-FFF2-40B4-BE49-F238E27FC236}">
                      <a16:creationId xmlns:a16="http://schemas.microsoft.com/office/drawing/2014/main" id="{BD220AC6-B13B-4E70-AF86-780755848F43}"/>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017707" y="16763341"/>
                  <a:ext cx="1545094" cy="3090188"/>
                </a:xfrm>
                <a:prstGeom prst="rect">
                  <a:avLst/>
                </a:prstGeom>
                <a:noFill/>
              </p:spPr>
            </p:pic>
            <p:pic>
              <p:nvPicPr>
                <p:cNvPr id="51" name="Picture 50" descr="A close up of a sign&#10;&#10;Description automatically generated">
                  <a:extLst>
                    <a:ext uri="{FF2B5EF4-FFF2-40B4-BE49-F238E27FC236}">
                      <a16:creationId xmlns:a16="http://schemas.microsoft.com/office/drawing/2014/main" id="{EEB747A7-A0F4-466C-B8C6-FBD4991578F8}"/>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5690412" y="16750898"/>
                  <a:ext cx="1545094" cy="3090188"/>
                </a:xfrm>
                <a:prstGeom prst="rect">
                  <a:avLst/>
                </a:prstGeom>
                <a:noFill/>
              </p:spPr>
            </p:pic>
            <p:pic>
              <p:nvPicPr>
                <p:cNvPr id="56" name="Picture 55" descr="A close up of a sign&#10;&#10;Description automatically generated">
                  <a:extLst>
                    <a:ext uri="{FF2B5EF4-FFF2-40B4-BE49-F238E27FC236}">
                      <a16:creationId xmlns:a16="http://schemas.microsoft.com/office/drawing/2014/main" id="{3F4EED90-FFBD-4D42-A1A3-BCAE299ACDE6}"/>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703450" y="20134790"/>
                  <a:ext cx="1545094" cy="3090188"/>
                </a:xfrm>
                <a:prstGeom prst="rect">
                  <a:avLst/>
                </a:prstGeom>
                <a:noFill/>
              </p:spPr>
            </p:pic>
            <p:pic>
              <p:nvPicPr>
                <p:cNvPr id="57" name="Picture 56" descr="A close up of a sign&#10;&#10;Description automatically generated">
                  <a:extLst>
                    <a:ext uri="{FF2B5EF4-FFF2-40B4-BE49-F238E27FC236}">
                      <a16:creationId xmlns:a16="http://schemas.microsoft.com/office/drawing/2014/main" id="{07FAB05A-C197-4385-BE3C-2BB199F13C43}"/>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416915" y="20134790"/>
                  <a:ext cx="1545094" cy="3090188"/>
                </a:xfrm>
                <a:prstGeom prst="rect">
                  <a:avLst/>
                </a:prstGeom>
                <a:noFill/>
              </p:spPr>
            </p:pic>
            <p:pic>
              <p:nvPicPr>
                <p:cNvPr id="58" name="Picture 57" descr="A close up of a sign&#10;&#10;Description automatically generated">
                  <a:extLst>
                    <a:ext uri="{FF2B5EF4-FFF2-40B4-BE49-F238E27FC236}">
                      <a16:creationId xmlns:a16="http://schemas.microsoft.com/office/drawing/2014/main" id="{0A451B14-B9C3-4020-93AC-8EA953B1C0F0}"/>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089620" y="20122347"/>
                  <a:ext cx="1545094" cy="3090188"/>
                </a:xfrm>
                <a:prstGeom prst="rect">
                  <a:avLst/>
                </a:prstGeom>
                <a:noFill/>
              </p:spPr>
            </p:pic>
            <p:pic>
              <p:nvPicPr>
                <p:cNvPr id="59" name="Picture 58" descr="A close up of a sign&#10;&#10;Description automatically generated">
                  <a:extLst>
                    <a:ext uri="{FF2B5EF4-FFF2-40B4-BE49-F238E27FC236}">
                      <a16:creationId xmlns:a16="http://schemas.microsoft.com/office/drawing/2014/main" id="{6EDFEA2F-EE9E-4988-971D-A53775C5F90A}"/>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5709838" y="20122347"/>
                  <a:ext cx="1545094" cy="3090188"/>
                </a:xfrm>
                <a:prstGeom prst="rect">
                  <a:avLst/>
                </a:prstGeom>
                <a:noFill/>
              </p:spPr>
            </p:pic>
          </p:grpSp>
        </p:grpSp>
        <p:sp>
          <p:nvSpPr>
            <p:cNvPr id="63" name="Text Placeholder 14">
              <a:extLst>
                <a:ext uri="{FF2B5EF4-FFF2-40B4-BE49-F238E27FC236}">
                  <a16:creationId xmlns:a16="http://schemas.microsoft.com/office/drawing/2014/main" id="{D0064CA9-D036-4243-987A-02494052DACA}"/>
                </a:ext>
              </a:extLst>
            </p:cNvPr>
            <p:cNvSpPr txBox="1">
              <a:spLocks/>
            </p:cNvSpPr>
            <p:nvPr/>
          </p:nvSpPr>
          <p:spPr>
            <a:xfrm>
              <a:off x="318966" y="26179223"/>
              <a:ext cx="7542610" cy="115593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228589" tIns="228589" rIns="228589" bIns="228589" rtlCol="0">
              <a:spAutoFit/>
            </a:bodyPr>
            <a:lstStyle>
              <a:lvl1pPr marL="0" indent="0" algn="l" defTabSz="2468880" rtl="0" eaLnBrk="1" latinLnBrk="0" hangingPunct="1">
                <a:lnSpc>
                  <a:spcPct val="94000"/>
                </a:lnSpc>
                <a:spcBef>
                  <a:spcPts val="3600"/>
                </a:spcBef>
                <a:spcAft>
                  <a:spcPts val="720"/>
                </a:spcAft>
                <a:buFont typeface="Franklin Gothic Book" panose="020B0503020102020204" pitchFamily="34" charset="0"/>
                <a:buNone/>
                <a:defRPr sz="2400" kern="1200" baseline="0">
                  <a:solidFill>
                    <a:schemeClr val="accent5">
                      <a:lumMod val="50000"/>
                    </a:schemeClr>
                  </a:solidFill>
                  <a:latin typeface="Times New Roman" pitchFamily="18" charset="0"/>
                  <a:ea typeface="+mn-ea"/>
                  <a:cs typeface="Times New Roman" pitchFamily="18" charset="0"/>
                </a:defRPr>
              </a:lvl1pPr>
              <a:lvl2pPr marL="1485825"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dk1"/>
                  </a:solidFill>
                  <a:latin typeface="Trebuchet MS" pitchFamily="34" charset="0"/>
                  <a:ea typeface="+mn-ea"/>
                  <a:cs typeface="+mn-cs"/>
                </a:defRPr>
              </a:lvl2pPr>
              <a:lvl3pPr marL="2057297"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dk1"/>
                  </a:solidFill>
                  <a:latin typeface="Trebuchet MS" pitchFamily="34" charset="0"/>
                  <a:ea typeface="+mn-ea"/>
                  <a:cs typeface="+mn-cs"/>
                </a:defRPr>
              </a:lvl3pPr>
              <a:lvl4pPr marL="2685916" indent="-628619"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dk1"/>
                  </a:solidFill>
                  <a:latin typeface="Trebuchet MS" pitchFamily="34" charset="0"/>
                  <a:ea typeface="+mn-ea"/>
                  <a:cs typeface="+mn-cs"/>
                </a:defRPr>
              </a:lvl4pPr>
              <a:lvl5pPr marL="3143093" indent="-457177"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dk1"/>
                  </a:solidFill>
                  <a:latin typeface="Trebuchet MS" pitchFamily="34" charset="0"/>
                  <a:ea typeface="+mn-ea"/>
                  <a:cs typeface="+mn-cs"/>
                </a:defRPr>
              </a:lvl5pPr>
              <a:lvl6pPr marL="987552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i="1" kern="1200" baseline="0">
                  <a:solidFill>
                    <a:schemeClr val="dk1"/>
                  </a:solidFill>
                  <a:latin typeface="+mn-lt"/>
                  <a:ea typeface="+mn-ea"/>
                  <a:cs typeface="+mn-cs"/>
                </a:defRPr>
              </a:lvl6pPr>
              <a:lvl7pPr marL="115214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dk1"/>
                  </a:solidFill>
                  <a:latin typeface="+mn-lt"/>
                  <a:ea typeface="+mn-ea"/>
                  <a:cs typeface="+mn-cs"/>
                </a:defRPr>
              </a:lvl7pPr>
              <a:lvl8pPr marL="131673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i="1" kern="1200" baseline="0">
                  <a:solidFill>
                    <a:schemeClr val="dk1"/>
                  </a:solidFill>
                  <a:latin typeface="+mn-lt"/>
                  <a:ea typeface="+mn-ea"/>
                  <a:cs typeface="+mn-cs"/>
                </a:defRPr>
              </a:lvl8pPr>
              <a:lvl9pPr marL="148132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dk1"/>
                  </a:solidFill>
                  <a:latin typeface="+mn-lt"/>
                  <a:ea typeface="+mn-ea"/>
                  <a:cs typeface="+mn-cs"/>
                </a:defRPr>
              </a:lvl9pPr>
            </a:lstStyle>
            <a:p>
              <a:pPr algn="ctr"/>
              <a:r>
                <a:rPr lang="en-US" b="1"/>
                <a:t>Men Can Also Be Diagnosed with Breast Cancer But Less Likely Than Women</a:t>
              </a:r>
            </a:p>
          </p:txBody>
        </p:sp>
        <p:grpSp>
          <p:nvGrpSpPr>
            <p:cNvPr id="66" name="Group 65">
              <a:extLst>
                <a:ext uri="{FF2B5EF4-FFF2-40B4-BE49-F238E27FC236}">
                  <a16:creationId xmlns:a16="http://schemas.microsoft.com/office/drawing/2014/main" id="{73818F02-33A3-42B7-910B-113AF93876F3}"/>
                </a:ext>
              </a:extLst>
            </p:cNvPr>
            <p:cNvGrpSpPr/>
            <p:nvPr/>
          </p:nvGrpSpPr>
          <p:grpSpPr>
            <a:xfrm>
              <a:off x="822517" y="27615043"/>
              <a:ext cx="6515246" cy="3406717"/>
              <a:chOff x="720260" y="25860574"/>
              <a:chExt cx="6515246" cy="3406717"/>
            </a:xfrm>
          </p:grpSpPr>
          <p:sp>
            <p:nvSpPr>
              <p:cNvPr id="62" name="Rectangle: Rounded Corners 61">
                <a:extLst>
                  <a:ext uri="{FF2B5EF4-FFF2-40B4-BE49-F238E27FC236}">
                    <a16:creationId xmlns:a16="http://schemas.microsoft.com/office/drawing/2014/main" id="{C7A41E8E-7940-4434-AD6E-6F8BBA20E097}"/>
                  </a:ext>
                </a:extLst>
              </p:cNvPr>
              <p:cNvSpPr/>
              <p:nvPr/>
            </p:nvSpPr>
            <p:spPr>
              <a:xfrm>
                <a:off x="720260" y="25860574"/>
                <a:ext cx="6515246" cy="3406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clock&#10;&#10;Description automatically generated">
                <a:extLst>
                  <a:ext uri="{FF2B5EF4-FFF2-40B4-BE49-F238E27FC236}">
                    <a16:creationId xmlns:a16="http://schemas.microsoft.com/office/drawing/2014/main" id="{1F352C16-31D7-486B-808B-451D5E76BF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89480" y="26017327"/>
                <a:ext cx="1546605" cy="3093209"/>
              </a:xfrm>
              <a:prstGeom prst="rect">
                <a:avLst/>
              </a:prstGeom>
            </p:spPr>
          </p:pic>
          <p:sp>
            <p:nvSpPr>
              <p:cNvPr id="64" name="Text Placeholder 28">
                <a:extLst>
                  <a:ext uri="{FF2B5EF4-FFF2-40B4-BE49-F238E27FC236}">
                    <a16:creationId xmlns:a16="http://schemas.microsoft.com/office/drawing/2014/main" id="{0C193FDB-E625-4CF2-8E95-AFFEA3E9FA1E}"/>
                  </a:ext>
                </a:extLst>
              </p:cNvPr>
              <p:cNvSpPr txBox="1">
                <a:spLocks/>
              </p:cNvSpPr>
              <p:nvPr/>
            </p:nvSpPr>
            <p:spPr>
              <a:xfrm>
                <a:off x="3743149" y="26541747"/>
                <a:ext cx="2422453" cy="1850228"/>
              </a:xfrm>
              <a:prstGeom prst="rect">
                <a:avLst/>
              </a:prstGeom>
            </p:spPr>
            <p:txBody>
              <a:bodyPr vert="horz" wrap="square" lIns="228589" tIns="228589" rIns="228589" bIns="228589" rtlCol="0">
                <a:spAutoFit/>
              </a:bodyPr>
              <a:lstStyle>
                <a:lvl1pPr marL="0" indent="0" algn="l" defTabSz="2468880" rtl="0" eaLnBrk="1" latinLnBrk="0" hangingPunct="1">
                  <a:lnSpc>
                    <a:spcPct val="94000"/>
                  </a:lnSpc>
                  <a:spcBef>
                    <a:spcPts val="3600"/>
                  </a:spcBef>
                  <a:spcAft>
                    <a:spcPts val="720"/>
                  </a:spcAft>
                  <a:buFont typeface="Franklin Gothic Book" panose="020B0503020102020204" pitchFamily="34" charset="0"/>
                  <a:buNone/>
                  <a:defRPr sz="2400" kern="1200" baseline="0">
                    <a:solidFill>
                      <a:schemeClr val="accent5">
                        <a:lumMod val="50000"/>
                      </a:schemeClr>
                    </a:solidFill>
                    <a:latin typeface="Times New Roman" pitchFamily="18" charset="0"/>
                    <a:ea typeface="+mn-ea"/>
                    <a:cs typeface="Times New Roman" pitchFamily="18" charset="0"/>
                  </a:defRPr>
                </a:lvl1pPr>
                <a:lvl2pPr marL="1485825"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tx2"/>
                    </a:solidFill>
                    <a:latin typeface="Trebuchet MS" pitchFamily="34" charset="0"/>
                    <a:ea typeface="+mn-ea"/>
                    <a:cs typeface="+mn-cs"/>
                  </a:defRPr>
                </a:lvl2pPr>
                <a:lvl3pPr marL="2057297"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tx2"/>
                    </a:solidFill>
                    <a:latin typeface="Trebuchet MS" pitchFamily="34" charset="0"/>
                    <a:ea typeface="+mn-ea"/>
                    <a:cs typeface="+mn-cs"/>
                  </a:defRPr>
                </a:lvl3pPr>
                <a:lvl4pPr marL="2685916" indent="-628619"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tx2"/>
                    </a:solidFill>
                    <a:latin typeface="Trebuchet MS" pitchFamily="34" charset="0"/>
                    <a:ea typeface="+mn-ea"/>
                    <a:cs typeface="+mn-cs"/>
                  </a:defRPr>
                </a:lvl4pPr>
                <a:lvl5pPr marL="3143093" indent="-457177"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tx2"/>
                    </a:solidFill>
                    <a:latin typeface="Trebuchet MS" pitchFamily="34" charset="0"/>
                    <a:ea typeface="+mn-ea"/>
                    <a:cs typeface="+mn-cs"/>
                  </a:defRPr>
                </a:lvl5pPr>
                <a:lvl6pPr marL="987552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i="1" kern="1200" baseline="0">
                    <a:solidFill>
                      <a:schemeClr val="tx2"/>
                    </a:solidFill>
                    <a:latin typeface="+mn-lt"/>
                    <a:ea typeface="+mn-ea"/>
                    <a:cs typeface="+mn-cs"/>
                  </a:defRPr>
                </a:lvl6pPr>
                <a:lvl7pPr marL="115214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7pPr>
                <a:lvl8pPr marL="131673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i="1" kern="1200" baseline="0">
                    <a:solidFill>
                      <a:schemeClr val="tx2"/>
                    </a:solidFill>
                    <a:latin typeface="+mn-lt"/>
                    <a:ea typeface="+mn-ea"/>
                    <a:cs typeface="+mn-cs"/>
                  </a:defRPr>
                </a:lvl8pPr>
                <a:lvl9pPr marL="148132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9pPr>
              </a:lstStyle>
              <a:p>
                <a:r>
                  <a:rPr lang="en-US" b="1">
                    <a:solidFill>
                      <a:srgbClr val="F3F5FA"/>
                    </a:solidFill>
                  </a:rPr>
                  <a:t>1 in 1,000 Men Will Develop Breast Cancer in His Lifetime</a:t>
                </a:r>
              </a:p>
            </p:txBody>
          </p:sp>
        </p:grpSp>
        <p:sp>
          <p:nvSpPr>
            <p:cNvPr id="65" name="Rectangle 64">
              <a:extLst>
                <a:ext uri="{FF2B5EF4-FFF2-40B4-BE49-F238E27FC236}">
                  <a16:creationId xmlns:a16="http://schemas.microsoft.com/office/drawing/2014/main" id="{7AF39CC2-111B-416E-B12B-8226BE13D6F0}"/>
                </a:ext>
              </a:extLst>
            </p:cNvPr>
            <p:cNvSpPr/>
            <p:nvPr/>
          </p:nvSpPr>
          <p:spPr>
            <a:xfrm>
              <a:off x="740337" y="31239943"/>
              <a:ext cx="6515246" cy="400110"/>
            </a:xfrm>
            <a:prstGeom prst="rect">
              <a:avLst/>
            </a:prstGeom>
          </p:spPr>
          <p:txBody>
            <a:bodyPr wrap="square">
              <a:spAutoFit/>
            </a:bodyPr>
            <a:lstStyle/>
            <a:p>
              <a:r>
                <a:rPr lang="en-US" sz="2000">
                  <a:solidFill>
                    <a:schemeClr val="accent5">
                      <a:lumMod val="75000"/>
                    </a:schemeClr>
                  </a:solidFill>
                  <a:hlinkClick r:id="rId7">
                    <a:extLst>
                      <a:ext uri="{A12FA001-AC4F-418D-AE19-62706E023703}">
                        <ahyp:hlinkClr xmlns:ahyp="http://schemas.microsoft.com/office/drawing/2018/hyperlinkcolor" val="tx"/>
                      </a:ext>
                    </a:extLst>
                  </a:hlinkClick>
                </a:rPr>
                <a:t>https://www.nationalbreastcancer.org/breast-cancer-facts</a:t>
              </a:r>
              <a:r>
                <a:rPr lang="en-US" sz="2000">
                  <a:solidFill>
                    <a:schemeClr val="accent5">
                      <a:lumMod val="75000"/>
                    </a:schemeClr>
                  </a:solidFill>
                </a:rPr>
                <a:t>  </a:t>
              </a:r>
            </a:p>
          </p:txBody>
        </p:sp>
      </p:grpSp>
      <p:sp>
        <p:nvSpPr>
          <p:cNvPr id="71" name="Text Placeholder 10">
            <a:extLst>
              <a:ext uri="{FF2B5EF4-FFF2-40B4-BE49-F238E27FC236}">
                <a16:creationId xmlns:a16="http://schemas.microsoft.com/office/drawing/2014/main" id="{B8AABB86-87D0-4046-BA94-E1B71E915E08}"/>
              </a:ext>
            </a:extLst>
          </p:cNvPr>
          <p:cNvSpPr txBox="1">
            <a:spLocks/>
          </p:cNvSpPr>
          <p:nvPr/>
        </p:nvSpPr>
        <p:spPr>
          <a:xfrm>
            <a:off x="357589" y="14422129"/>
            <a:ext cx="7535264" cy="1790290"/>
          </a:xfrm>
          <a:prstGeom prst="rect">
            <a:avLst/>
          </a:prstGeom>
          <a:noFill/>
        </p:spPr>
        <p:txBody>
          <a:bodyPr vert="horz" wrap="square" lIns="91436" tIns="91436" rIns="91436" bIns="91436" rtlCol="0" anchor="ctr" anchorCtr="0">
            <a:spAutoFit/>
          </a:bodyPr>
          <a:lstStyle>
            <a:lvl1pPr marL="0" indent="0" algn="ctr" defTabSz="2468880" rtl="0" eaLnBrk="1" latinLnBrk="0" hangingPunct="1">
              <a:lnSpc>
                <a:spcPct val="94000"/>
              </a:lnSpc>
              <a:spcBef>
                <a:spcPts val="3600"/>
              </a:spcBef>
              <a:spcAft>
                <a:spcPts val="720"/>
              </a:spcAft>
              <a:buFont typeface="Franklin Gothic Book" panose="020B0503020102020204" pitchFamily="34" charset="0"/>
              <a:buNone/>
              <a:defRPr sz="3700" b="1" u="sng" kern="1200" baseline="0">
                <a:solidFill>
                  <a:schemeClr val="accent5">
                    <a:lumMod val="50000"/>
                  </a:schemeClr>
                </a:solidFill>
                <a:latin typeface="+mn-lt"/>
                <a:ea typeface="+mn-ea"/>
                <a:cs typeface="+mn-cs"/>
              </a:defRPr>
            </a:lvl1pPr>
            <a:lvl2pPr marL="32918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7200" i="1" kern="1200" baseline="0">
                <a:solidFill>
                  <a:schemeClr val="tx2"/>
                </a:solidFill>
                <a:latin typeface="+mn-lt"/>
                <a:ea typeface="+mn-ea"/>
                <a:cs typeface="+mn-cs"/>
              </a:defRPr>
            </a:lvl2pPr>
            <a:lvl3pPr marL="49377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6480" kern="1200" baseline="0">
                <a:solidFill>
                  <a:schemeClr val="tx2"/>
                </a:solidFill>
                <a:latin typeface="+mn-lt"/>
                <a:ea typeface="+mn-ea"/>
                <a:cs typeface="+mn-cs"/>
              </a:defRPr>
            </a:lvl3pPr>
            <a:lvl4pPr marL="65836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6480" i="1" kern="1200" baseline="0">
                <a:solidFill>
                  <a:schemeClr val="tx2"/>
                </a:solidFill>
                <a:latin typeface="+mn-lt"/>
                <a:ea typeface="+mn-ea"/>
                <a:cs typeface="+mn-cs"/>
              </a:defRPr>
            </a:lvl4pPr>
            <a:lvl5pPr marL="822960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kern="1200" baseline="0">
                <a:solidFill>
                  <a:schemeClr val="tx2"/>
                </a:solidFill>
                <a:latin typeface="+mn-lt"/>
                <a:ea typeface="+mn-ea"/>
                <a:cs typeface="+mn-cs"/>
              </a:defRPr>
            </a:lvl5pPr>
            <a:lvl6pPr marL="987552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i="1" kern="1200" baseline="0">
                <a:solidFill>
                  <a:schemeClr val="tx2"/>
                </a:solidFill>
                <a:latin typeface="+mn-lt"/>
                <a:ea typeface="+mn-ea"/>
                <a:cs typeface="+mn-cs"/>
              </a:defRPr>
            </a:lvl6pPr>
            <a:lvl7pPr marL="115214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7pPr>
            <a:lvl8pPr marL="131673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i="1" kern="1200" baseline="0">
                <a:solidFill>
                  <a:schemeClr val="tx2"/>
                </a:solidFill>
                <a:latin typeface="+mn-lt"/>
                <a:ea typeface="+mn-ea"/>
                <a:cs typeface="+mn-cs"/>
              </a:defRPr>
            </a:lvl8pPr>
            <a:lvl9pPr marL="148132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9pPr>
          </a:lstStyle>
          <a:p>
            <a:r>
              <a:rPr lang="en-US" dirty="0"/>
              <a:t>FIGURE 1 – Comparison of Women vs. Men in Development                       of Breast Cancer</a:t>
            </a:r>
          </a:p>
        </p:txBody>
      </p:sp>
      <p:grpSp>
        <p:nvGrpSpPr>
          <p:cNvPr id="80" name="Group 79">
            <a:extLst>
              <a:ext uri="{FF2B5EF4-FFF2-40B4-BE49-F238E27FC236}">
                <a16:creationId xmlns:a16="http://schemas.microsoft.com/office/drawing/2014/main" id="{FC72C01D-4D16-4AB5-A5F2-785993E122DA}"/>
              </a:ext>
            </a:extLst>
          </p:cNvPr>
          <p:cNvGrpSpPr/>
          <p:nvPr/>
        </p:nvGrpSpPr>
        <p:grpSpPr>
          <a:xfrm>
            <a:off x="9647320" y="27959161"/>
            <a:ext cx="5402179" cy="3035638"/>
            <a:chOff x="16879467" y="21266846"/>
            <a:chExt cx="6505642" cy="4093571"/>
          </a:xfrm>
        </p:grpSpPr>
        <p:sp>
          <p:nvSpPr>
            <p:cNvPr id="73" name="Rectangle: Rounded Corners 72">
              <a:extLst>
                <a:ext uri="{FF2B5EF4-FFF2-40B4-BE49-F238E27FC236}">
                  <a16:creationId xmlns:a16="http://schemas.microsoft.com/office/drawing/2014/main" id="{C6FDD04F-0560-4552-B2E6-5B527017D084}"/>
                </a:ext>
              </a:extLst>
            </p:cNvPr>
            <p:cNvSpPr/>
            <p:nvPr/>
          </p:nvSpPr>
          <p:spPr>
            <a:xfrm>
              <a:off x="16879467" y="21266846"/>
              <a:ext cx="6505642" cy="409357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CE18E5AD-F15F-4BE1-8D4A-B2C26976721A}"/>
                </a:ext>
              </a:extLst>
            </p:cNvPr>
            <p:cNvSpPr txBox="1"/>
            <p:nvPr/>
          </p:nvSpPr>
          <p:spPr>
            <a:xfrm>
              <a:off x="18579499" y="21714485"/>
              <a:ext cx="3865022" cy="1286617"/>
            </a:xfrm>
            <a:prstGeom prst="rect">
              <a:avLst/>
            </a:prstGeom>
            <a:noFill/>
          </p:spPr>
          <p:txBody>
            <a:bodyPr wrap="square" rtlCol="0">
              <a:spAutoFit/>
            </a:bodyPr>
            <a:lstStyle/>
            <a:p>
              <a:r>
                <a:rPr lang="en-US" sz="2800" b="1">
                  <a:solidFill>
                    <a:schemeClr val="accent5">
                      <a:lumMod val="50000"/>
                    </a:schemeClr>
                  </a:solidFill>
                  <a:latin typeface="Times New Roman" pitchFamily="18" charset="0"/>
                  <a:cs typeface="Times New Roman" pitchFamily="18" charset="0"/>
                </a:rPr>
                <a:t>Source of the data of breast cancer</a:t>
              </a:r>
            </a:p>
          </p:txBody>
        </p:sp>
        <p:sp>
          <p:nvSpPr>
            <p:cNvPr id="75" name="TextBox 74">
              <a:extLst>
                <a:ext uri="{FF2B5EF4-FFF2-40B4-BE49-F238E27FC236}">
                  <a16:creationId xmlns:a16="http://schemas.microsoft.com/office/drawing/2014/main" id="{D07526C8-4F94-4E44-8BD8-78210FCE5D1B}"/>
                </a:ext>
              </a:extLst>
            </p:cNvPr>
            <p:cNvSpPr txBox="1"/>
            <p:nvPr/>
          </p:nvSpPr>
          <p:spPr>
            <a:xfrm>
              <a:off x="18579499" y="22959900"/>
              <a:ext cx="3602140" cy="523220"/>
            </a:xfrm>
            <a:prstGeom prst="rect">
              <a:avLst/>
            </a:prstGeom>
            <a:noFill/>
          </p:spPr>
          <p:txBody>
            <a:bodyPr wrap="none" rtlCol="0">
              <a:spAutoFit/>
            </a:bodyPr>
            <a:lstStyle/>
            <a:p>
              <a:r>
                <a:rPr lang="en-US" sz="2800" b="1">
                  <a:solidFill>
                    <a:schemeClr val="accent5">
                      <a:lumMod val="50000"/>
                    </a:schemeClr>
                  </a:solidFill>
                  <a:latin typeface="Times New Roman" pitchFamily="18" charset="0"/>
                  <a:cs typeface="Times New Roman" pitchFamily="18" charset="0"/>
                </a:rPr>
                <a:t>Pre-processing of data</a:t>
              </a:r>
            </a:p>
          </p:txBody>
        </p:sp>
        <p:sp>
          <p:nvSpPr>
            <p:cNvPr id="76" name="Arrow: Down 75">
              <a:extLst>
                <a:ext uri="{FF2B5EF4-FFF2-40B4-BE49-F238E27FC236}">
                  <a16:creationId xmlns:a16="http://schemas.microsoft.com/office/drawing/2014/main" id="{D64B6FB9-44C3-4953-8FE2-ADFFE64E2F01}"/>
                </a:ext>
              </a:extLst>
            </p:cNvPr>
            <p:cNvSpPr/>
            <p:nvPr/>
          </p:nvSpPr>
          <p:spPr>
            <a:xfrm>
              <a:off x="17743151" y="23587548"/>
              <a:ext cx="890337" cy="1515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Down 76">
              <a:extLst>
                <a:ext uri="{FF2B5EF4-FFF2-40B4-BE49-F238E27FC236}">
                  <a16:creationId xmlns:a16="http://schemas.microsoft.com/office/drawing/2014/main" id="{6DFEF5F5-F2B0-4B36-9F11-7DC1A8857B32}"/>
                </a:ext>
              </a:extLst>
            </p:cNvPr>
            <p:cNvSpPr/>
            <p:nvPr/>
          </p:nvSpPr>
          <p:spPr>
            <a:xfrm>
              <a:off x="17738627" y="22913598"/>
              <a:ext cx="890337" cy="1515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Down 73">
              <a:extLst>
                <a:ext uri="{FF2B5EF4-FFF2-40B4-BE49-F238E27FC236}">
                  <a16:creationId xmlns:a16="http://schemas.microsoft.com/office/drawing/2014/main" id="{C1716CE7-DA1E-4387-942F-12D90BA067E9}"/>
                </a:ext>
              </a:extLst>
            </p:cNvPr>
            <p:cNvSpPr/>
            <p:nvPr/>
          </p:nvSpPr>
          <p:spPr>
            <a:xfrm>
              <a:off x="17713895" y="22638708"/>
              <a:ext cx="890337" cy="11027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Down 69">
              <a:extLst>
                <a:ext uri="{FF2B5EF4-FFF2-40B4-BE49-F238E27FC236}">
                  <a16:creationId xmlns:a16="http://schemas.microsoft.com/office/drawing/2014/main" id="{AE016004-F211-434E-82C2-C03A330D8DA3}"/>
                </a:ext>
              </a:extLst>
            </p:cNvPr>
            <p:cNvSpPr/>
            <p:nvPr/>
          </p:nvSpPr>
          <p:spPr>
            <a:xfrm>
              <a:off x="17689163" y="21762046"/>
              <a:ext cx="915069" cy="12185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BBB77D0-71BE-4C84-8369-8759CCA38484}"/>
                </a:ext>
              </a:extLst>
            </p:cNvPr>
            <p:cNvSpPr txBox="1"/>
            <p:nvPr/>
          </p:nvSpPr>
          <p:spPr>
            <a:xfrm>
              <a:off x="18579499" y="23739925"/>
              <a:ext cx="2917722" cy="523220"/>
            </a:xfrm>
            <a:prstGeom prst="rect">
              <a:avLst/>
            </a:prstGeom>
            <a:noFill/>
          </p:spPr>
          <p:txBody>
            <a:bodyPr wrap="none" rtlCol="0">
              <a:spAutoFit/>
            </a:bodyPr>
            <a:lstStyle/>
            <a:p>
              <a:r>
                <a:rPr lang="en-US" sz="2800" b="1">
                  <a:solidFill>
                    <a:schemeClr val="accent5">
                      <a:lumMod val="50000"/>
                    </a:schemeClr>
                  </a:solidFill>
                  <a:latin typeface="Times New Roman" pitchFamily="18" charset="0"/>
                  <a:cs typeface="Times New Roman" pitchFamily="18" charset="0"/>
                </a:rPr>
                <a:t>Features selection</a:t>
              </a:r>
            </a:p>
          </p:txBody>
        </p:sp>
        <p:sp>
          <p:nvSpPr>
            <p:cNvPr id="79" name="TextBox 78">
              <a:extLst>
                <a:ext uri="{FF2B5EF4-FFF2-40B4-BE49-F238E27FC236}">
                  <a16:creationId xmlns:a16="http://schemas.microsoft.com/office/drawing/2014/main" id="{C50A5D59-98A4-46DF-B49E-97572CAD7E91}"/>
                </a:ext>
              </a:extLst>
            </p:cNvPr>
            <p:cNvSpPr txBox="1"/>
            <p:nvPr/>
          </p:nvSpPr>
          <p:spPr>
            <a:xfrm>
              <a:off x="18604231" y="24439194"/>
              <a:ext cx="2258952" cy="523220"/>
            </a:xfrm>
            <a:prstGeom prst="rect">
              <a:avLst/>
            </a:prstGeom>
            <a:noFill/>
          </p:spPr>
          <p:txBody>
            <a:bodyPr wrap="none" rtlCol="0">
              <a:spAutoFit/>
            </a:bodyPr>
            <a:lstStyle/>
            <a:p>
              <a:r>
                <a:rPr lang="en-US" sz="2800" b="1">
                  <a:solidFill>
                    <a:schemeClr val="accent5">
                      <a:lumMod val="50000"/>
                    </a:schemeClr>
                  </a:solidFill>
                  <a:latin typeface="Times New Roman" pitchFamily="18" charset="0"/>
                  <a:cs typeface="Times New Roman" pitchFamily="18" charset="0"/>
                </a:rPr>
                <a:t>Classification</a:t>
              </a:r>
            </a:p>
          </p:txBody>
        </p:sp>
      </p:grpSp>
      <p:sp>
        <p:nvSpPr>
          <p:cNvPr id="81" name="Rectangle 80">
            <a:extLst>
              <a:ext uri="{FF2B5EF4-FFF2-40B4-BE49-F238E27FC236}">
                <a16:creationId xmlns:a16="http://schemas.microsoft.com/office/drawing/2014/main" id="{C88F98F8-0F2F-4D05-9621-905F9941B25B}"/>
              </a:ext>
            </a:extLst>
          </p:cNvPr>
          <p:cNvSpPr/>
          <p:nvPr/>
        </p:nvSpPr>
        <p:spPr>
          <a:xfrm>
            <a:off x="8734327" y="31098651"/>
            <a:ext cx="7452797" cy="1323439"/>
          </a:xfrm>
          <a:prstGeom prst="rect">
            <a:avLst/>
          </a:prstGeom>
        </p:spPr>
        <p:txBody>
          <a:bodyPr wrap="square">
            <a:spAutoFit/>
          </a:bodyPr>
          <a:lstStyle/>
          <a:p>
            <a:r>
              <a:rPr lang="en-US" sz="2000">
                <a:solidFill>
                  <a:schemeClr val="accent5">
                    <a:lumMod val="75000"/>
                  </a:schemeClr>
                </a:solidFill>
                <a:hlinkClick r:id="rId8">
                  <a:extLst>
                    <a:ext uri="{A12FA001-AC4F-418D-AE19-62706E023703}">
                      <ahyp:hlinkClr xmlns:ahyp="http://schemas.microsoft.com/office/drawing/2018/hyperlinkcolor" val="tx"/>
                    </a:ext>
                  </a:extLst>
                </a:hlinkClick>
              </a:rPr>
              <a:t>https://www.semanticscholar.org/paper/Proposed-approach-for-breast-cancer-diagnosis-using-Saoud-Ghadi/6fec944321a94b13f6671e6cc23d6fabc7ba58c3/figure/3</a:t>
            </a:r>
            <a:endParaRPr lang="en-US" sz="2000">
              <a:solidFill>
                <a:schemeClr val="accent5">
                  <a:lumMod val="75000"/>
                </a:schemeClr>
              </a:solidFill>
            </a:endParaRPr>
          </a:p>
          <a:p>
            <a:endParaRPr lang="en-US" sz="2000"/>
          </a:p>
        </p:txBody>
      </p:sp>
      <p:pic>
        <p:nvPicPr>
          <p:cNvPr id="86" name="Picture 85" descr="A picture containing drawing&#10;&#10;Description automatically generated">
            <a:extLst>
              <a:ext uri="{FF2B5EF4-FFF2-40B4-BE49-F238E27FC236}">
                <a16:creationId xmlns:a16="http://schemas.microsoft.com/office/drawing/2014/main" id="{C1EA9F94-64FE-4A88-BAB0-D675E066D1F5}"/>
              </a:ext>
            </a:extLst>
          </p:cNvPr>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8466321" y="2163006"/>
            <a:ext cx="3778410" cy="1280160"/>
          </a:xfrm>
          <a:prstGeom prst="rect">
            <a:avLst/>
          </a:prstGeom>
        </p:spPr>
      </p:pic>
      <p:sp>
        <p:nvSpPr>
          <p:cNvPr id="68" name="Rectangle 67">
            <a:extLst>
              <a:ext uri="{FF2B5EF4-FFF2-40B4-BE49-F238E27FC236}">
                <a16:creationId xmlns:a16="http://schemas.microsoft.com/office/drawing/2014/main" id="{BD8A5AA3-3E3C-42C7-A2F3-30F7EF34217A}"/>
              </a:ext>
            </a:extLst>
          </p:cNvPr>
          <p:cNvSpPr/>
          <p:nvPr/>
        </p:nvSpPr>
        <p:spPr>
          <a:xfrm>
            <a:off x="635629" y="4946196"/>
            <a:ext cx="1345571" cy="5243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0604276-5EED-4B5E-885F-9999D6B6F255}"/>
              </a:ext>
            </a:extLst>
          </p:cNvPr>
          <p:cNvGrpSpPr/>
          <p:nvPr/>
        </p:nvGrpSpPr>
        <p:grpSpPr>
          <a:xfrm>
            <a:off x="1162050" y="32003908"/>
            <a:ext cx="1676400" cy="914492"/>
            <a:chOff x="1162050" y="32003908"/>
            <a:chExt cx="1676400" cy="914492"/>
          </a:xfrm>
        </p:grpSpPr>
        <p:sp>
          <p:nvSpPr>
            <p:cNvPr id="4" name="Rectangle 3">
              <a:extLst>
                <a:ext uri="{FF2B5EF4-FFF2-40B4-BE49-F238E27FC236}">
                  <a16:creationId xmlns:a16="http://schemas.microsoft.com/office/drawing/2014/main" id="{3A412077-AE2E-4061-9905-1E8865E7FDEE}"/>
                </a:ext>
              </a:extLst>
            </p:cNvPr>
            <p:cNvSpPr/>
            <p:nvPr/>
          </p:nvSpPr>
          <p:spPr>
            <a:xfrm>
              <a:off x="1162050" y="32225536"/>
              <a:ext cx="1676400" cy="6928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0E4D91-DECC-4AF7-B564-6FA123D22CC9}"/>
                </a:ext>
              </a:extLst>
            </p:cNvPr>
            <p:cNvSpPr/>
            <p:nvPr/>
          </p:nvSpPr>
          <p:spPr>
            <a:xfrm>
              <a:off x="1162050" y="32003908"/>
              <a:ext cx="1676400" cy="2216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 Placeholder 36">
            <a:extLst>
              <a:ext uri="{FF2B5EF4-FFF2-40B4-BE49-F238E27FC236}">
                <a16:creationId xmlns:a16="http://schemas.microsoft.com/office/drawing/2014/main" id="{24E55DEC-D0C9-4DD9-BAB5-A1C0C0F0F382}"/>
              </a:ext>
            </a:extLst>
          </p:cNvPr>
          <p:cNvSpPr>
            <a:spLocks noGrp="1"/>
          </p:cNvSpPr>
          <p:nvPr>
            <p:ph type="body" sz="quarter" idx="26"/>
          </p:nvPr>
        </p:nvSpPr>
        <p:spPr>
          <a:xfrm>
            <a:off x="25060245" y="11516528"/>
            <a:ext cx="7535264" cy="3846800"/>
          </a:xfrm>
        </p:spPr>
        <p:txBody>
          <a:bodyPr/>
          <a:lstStyle/>
          <a:p>
            <a:r>
              <a:rPr lang="en-US" sz="2600"/>
              <a:t>Machine learning and data science are providing efficiency, accuracy and giving professionals in the medical field a second opinion on the diagnosis of breast cancer disease. The use of machine learning algorithms can help identify, classify, and predict outcomes effectively. With the increase in breast cancer over the years, more data has been compiled which can be used for partnering together data science and medicine for further study and research.</a:t>
            </a:r>
            <a:endParaRPr lang="en-US" sz="2600" b="1"/>
          </a:p>
        </p:txBody>
      </p:sp>
      <p:sp>
        <p:nvSpPr>
          <p:cNvPr id="91" name="Text Placeholder 18">
            <a:extLst>
              <a:ext uri="{FF2B5EF4-FFF2-40B4-BE49-F238E27FC236}">
                <a16:creationId xmlns:a16="http://schemas.microsoft.com/office/drawing/2014/main" id="{C6696746-F12A-41C0-ABA5-457D906CB29C}"/>
              </a:ext>
            </a:extLst>
          </p:cNvPr>
          <p:cNvSpPr txBox="1">
            <a:spLocks/>
          </p:cNvSpPr>
          <p:nvPr/>
        </p:nvSpPr>
        <p:spPr>
          <a:xfrm>
            <a:off x="16903722" y="6152941"/>
            <a:ext cx="7536656" cy="26121680"/>
          </a:xfrm>
          <a:prstGeom prst="rect">
            <a:avLst/>
          </a:prstGeom>
        </p:spPr>
        <p:txBody>
          <a:bodyPr vert="horz" wrap="square" lIns="228589" tIns="228589" rIns="228589" bIns="228589" rtlCol="0">
            <a:spAutoFit/>
          </a:bodyPr>
          <a:lstStyle>
            <a:lvl1pPr marL="0" indent="0" algn="l" defTabSz="2468880" rtl="0" eaLnBrk="1" latinLnBrk="0" hangingPunct="1">
              <a:lnSpc>
                <a:spcPct val="94000"/>
              </a:lnSpc>
              <a:spcBef>
                <a:spcPts val="3600"/>
              </a:spcBef>
              <a:spcAft>
                <a:spcPts val="720"/>
              </a:spcAft>
              <a:buFont typeface="Franklin Gothic Book" panose="020B0503020102020204" pitchFamily="34" charset="0"/>
              <a:buNone/>
              <a:defRPr sz="2400" kern="1200" baseline="0">
                <a:solidFill>
                  <a:schemeClr val="accent5">
                    <a:lumMod val="50000"/>
                  </a:schemeClr>
                </a:solidFill>
                <a:latin typeface="Times New Roman" pitchFamily="18" charset="0"/>
                <a:ea typeface="+mn-ea"/>
                <a:cs typeface="Times New Roman" pitchFamily="18" charset="0"/>
              </a:defRPr>
            </a:lvl1pPr>
            <a:lvl2pPr marL="1485825"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tx2"/>
                </a:solidFill>
                <a:latin typeface="Trebuchet MS" pitchFamily="34" charset="0"/>
                <a:ea typeface="+mn-ea"/>
                <a:cs typeface="+mn-cs"/>
              </a:defRPr>
            </a:lvl2pPr>
            <a:lvl3pPr marL="2057297"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tx2"/>
                </a:solidFill>
                <a:latin typeface="Trebuchet MS" pitchFamily="34" charset="0"/>
                <a:ea typeface="+mn-ea"/>
                <a:cs typeface="+mn-cs"/>
              </a:defRPr>
            </a:lvl3pPr>
            <a:lvl4pPr marL="2685916" indent="-628619"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tx2"/>
                </a:solidFill>
                <a:latin typeface="Trebuchet MS" pitchFamily="34" charset="0"/>
                <a:ea typeface="+mn-ea"/>
                <a:cs typeface="+mn-cs"/>
              </a:defRPr>
            </a:lvl4pPr>
            <a:lvl5pPr marL="3143093" indent="-457177"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tx2"/>
                </a:solidFill>
                <a:latin typeface="Trebuchet MS" pitchFamily="34" charset="0"/>
                <a:ea typeface="+mn-ea"/>
                <a:cs typeface="+mn-cs"/>
              </a:defRPr>
            </a:lvl5pPr>
            <a:lvl6pPr marL="987552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i="1" kern="1200" baseline="0">
                <a:solidFill>
                  <a:schemeClr val="tx2"/>
                </a:solidFill>
                <a:latin typeface="+mn-lt"/>
                <a:ea typeface="+mn-ea"/>
                <a:cs typeface="+mn-cs"/>
              </a:defRPr>
            </a:lvl6pPr>
            <a:lvl7pPr marL="115214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7pPr>
            <a:lvl8pPr marL="131673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i="1" kern="1200" baseline="0">
                <a:solidFill>
                  <a:schemeClr val="tx2"/>
                </a:solidFill>
                <a:latin typeface="+mn-lt"/>
                <a:ea typeface="+mn-ea"/>
                <a:cs typeface="+mn-cs"/>
              </a:defRPr>
            </a:lvl8pPr>
            <a:lvl9pPr marL="148132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9pPr>
          </a:lstStyle>
          <a:p>
            <a:r>
              <a:rPr lang="en-US" sz="2600"/>
              <a:t>Machine learning (ML) is gaining momentum in the medical profession as it can help with predicting cancer susceptibility, survival rates and treatments. It creates and trains models which can be used for classification or prediction purposes. Machine learning could help with identifying and predicting cancer. The supervised classification model can determine whether a tumor is malignant or benign. </a:t>
            </a:r>
          </a:p>
          <a:p>
            <a:pPr>
              <a:spcBef>
                <a:spcPts val="100"/>
              </a:spcBef>
              <a:spcAft>
                <a:spcPts val="100"/>
              </a:spcAft>
            </a:pPr>
            <a:r>
              <a:rPr lang="en-US" sz="2600"/>
              <a:t>                                                                                                                                                                                                                                                                                                                                                                                                                                                     </a:t>
            </a:r>
          </a:p>
          <a:p>
            <a:pPr algn="ctr">
              <a:spcBef>
                <a:spcPts val="100"/>
              </a:spcBef>
              <a:spcAft>
                <a:spcPts val="100"/>
              </a:spcAft>
            </a:pPr>
            <a:endParaRPr lang="en-US" sz="100" b="1" u="sng">
              <a:latin typeface="+mn-lt"/>
              <a:cs typeface="+mn-cs"/>
            </a:endParaRPr>
          </a:p>
          <a:p>
            <a:pPr algn="ctr">
              <a:spcBef>
                <a:spcPts val="100"/>
              </a:spcBef>
              <a:spcAft>
                <a:spcPts val="100"/>
              </a:spcAft>
            </a:pPr>
            <a:r>
              <a:rPr lang="en-US" sz="3700" b="1" u="sng">
                <a:latin typeface="+mn-lt"/>
                <a:cs typeface="+mn-cs"/>
              </a:rPr>
              <a:t>FIGURE 5 – Breast Cancer Image Classification Model</a:t>
            </a:r>
          </a:p>
          <a:p>
            <a:endParaRPr lang="en-US"/>
          </a:p>
          <a:p>
            <a:endParaRPr lang="en-US" sz="2600"/>
          </a:p>
          <a:p>
            <a:r>
              <a:rPr lang="en-US" sz="2550"/>
              <a:t>In the study using this classification model five non-linear machine learning algorithms were used: Multilayer perceptron (MLP), K-Nearest Neighbors (KNN), Classification and Regression Trees (CART), Naïve Bayes (NB) and Support Vector Machines (SVM). The steps for this model were to measure the classification test accuracy, recall and precision.  Using the Wisconsin Breast Cancer Diagnostic (WBCD) dataset, the study concluded the MLP classifier had the highest accuracy to classify a tumor as benign or malignant. </a:t>
            </a:r>
          </a:p>
          <a:p>
            <a:pPr>
              <a:spcBef>
                <a:spcPts val="100"/>
              </a:spcBef>
            </a:pPr>
            <a:endParaRPr lang="en-US"/>
          </a:p>
          <a:p>
            <a:endParaRPr lang="en-US"/>
          </a:p>
          <a:p>
            <a:pPr algn="ctr" defTabSz="4388900"/>
            <a:endParaRPr lang="en-US"/>
          </a:p>
          <a:p>
            <a:pPr algn="ctr" defTabSz="4388900"/>
            <a:r>
              <a:rPr lang="en-US" sz="3700" b="1" u="sng">
                <a:latin typeface="+mn-lt"/>
                <a:cs typeface="+mn-cs"/>
              </a:rPr>
              <a:t>                     </a:t>
            </a:r>
          </a:p>
          <a:p>
            <a:pPr algn="ctr" defTabSz="4388900"/>
            <a:r>
              <a:rPr lang="en-US" sz="3700" b="1" u="sng">
                <a:latin typeface="+mn-lt"/>
                <a:cs typeface="+mn-cs"/>
              </a:rPr>
              <a:t>FIGURE 7 - Conceptual Model for Early Detection of Breast Cancer </a:t>
            </a:r>
          </a:p>
          <a:p>
            <a:pPr algn="ctr" defTabSz="4388900"/>
            <a:endParaRPr lang="en-US" sz="3700" b="1" u="sng">
              <a:latin typeface="+mn-lt"/>
              <a:cs typeface="+mn-cs"/>
            </a:endParaRPr>
          </a:p>
          <a:p>
            <a:endParaRPr lang="en-US"/>
          </a:p>
          <a:p>
            <a:endParaRPr lang="en-US"/>
          </a:p>
          <a:p>
            <a:endParaRPr lang="en-US"/>
          </a:p>
          <a:p>
            <a:endParaRPr lang="en-US"/>
          </a:p>
          <a:p>
            <a:r>
              <a:rPr lang="en-US" sz="2000">
                <a:solidFill>
                  <a:schemeClr val="accent5">
                    <a:lumMod val="75000"/>
                  </a:schemeClr>
                </a:solidFill>
                <a:latin typeface="+mn-lt"/>
                <a:cs typeface="+mn-cs"/>
              </a:rPr>
              <a:t>   </a:t>
            </a:r>
          </a:p>
          <a:p>
            <a:r>
              <a:rPr lang="en-US" sz="2000">
                <a:solidFill>
                  <a:schemeClr val="accent5">
                    <a:lumMod val="75000"/>
                  </a:schemeClr>
                </a:solidFill>
                <a:latin typeface="+mn-lt"/>
                <a:cs typeface="+mn-cs"/>
              </a:rPr>
              <a:t>      </a:t>
            </a:r>
            <a:r>
              <a:rPr lang="en-US" sz="2000">
                <a:solidFill>
                  <a:schemeClr val="accent5">
                    <a:lumMod val="75000"/>
                  </a:schemeClr>
                </a:solidFill>
                <a:latin typeface="+mn-lt"/>
                <a:cs typeface="+mn-cs"/>
                <a:hlinkClick r:id="rId10">
                  <a:extLst>
                    <a:ext uri="{A12FA001-AC4F-418D-AE19-62706E023703}">
                      <ahyp:hlinkClr xmlns:ahyp="http://schemas.microsoft.com/office/drawing/2018/hyperlinkcolor" val="tx"/>
                    </a:ext>
                  </a:extLst>
                </a:hlinkClick>
              </a:rPr>
              <a:t>https://aip.scitation.org/doi/pdf/10.1063/1.5014010</a:t>
            </a:r>
            <a:r>
              <a:rPr lang="en-US" sz="2000">
                <a:solidFill>
                  <a:schemeClr val="accent5">
                    <a:lumMod val="75000"/>
                  </a:schemeClr>
                </a:solidFill>
                <a:latin typeface="+mn-lt"/>
                <a:cs typeface="+mn-cs"/>
              </a:rPr>
              <a:t>                                                                               </a:t>
            </a:r>
          </a:p>
          <a:p>
            <a:pPr>
              <a:lnSpc>
                <a:spcPct val="100000"/>
              </a:lnSpc>
              <a:spcBef>
                <a:spcPts val="100"/>
              </a:spcBef>
            </a:pPr>
            <a:endParaRPr lang="en-US" sz="100"/>
          </a:p>
          <a:p>
            <a:pPr>
              <a:lnSpc>
                <a:spcPct val="100000"/>
              </a:lnSpc>
              <a:spcBef>
                <a:spcPts val="100"/>
              </a:spcBef>
            </a:pPr>
            <a:r>
              <a:rPr lang="en-US" sz="2550"/>
              <a:t>Steps for the conceptual model, steps include pre-processing, feature extraction, classification, and performance analysis. As in Figure 5, this model the classification step is important as it classifies whether the data is benign or malignant. Classifiers such as Support Vector Machines (SVM), K-Nearest Neighbors (KNN), Naïve Bayes, and Decision Tree are examples of algorithms for this type of study.</a:t>
            </a:r>
          </a:p>
        </p:txBody>
      </p:sp>
      <p:pic>
        <p:nvPicPr>
          <p:cNvPr id="92" name="Picture 91">
            <a:extLst>
              <a:ext uri="{FF2B5EF4-FFF2-40B4-BE49-F238E27FC236}">
                <a16:creationId xmlns:a16="http://schemas.microsoft.com/office/drawing/2014/main" id="{9B3BDD50-4E83-4E72-A840-BDEF686E17F5}"/>
              </a:ext>
            </a:extLst>
          </p:cNvPr>
          <p:cNvPicPr/>
          <p:nvPr/>
        </p:nvPicPr>
        <p:blipFill>
          <a:blip r:embed="rId11">
            <a:extLst>
              <a:ext uri="{BEBA8EAE-BF5A-486C-A8C5-ECC9F3942E4B}">
                <a14:imgProps xmlns:a14="http://schemas.microsoft.com/office/drawing/2010/main">
                  <a14:imgLayer r:embed="rId12">
                    <a14:imgEffect>
                      <a14:saturation sat="33000"/>
                    </a14:imgEffect>
                  </a14:imgLayer>
                </a14:imgProps>
              </a:ext>
            </a:extLst>
          </a:blip>
          <a:stretch>
            <a:fillRect/>
          </a:stretch>
        </p:blipFill>
        <p:spPr>
          <a:xfrm>
            <a:off x="16971811" y="11068633"/>
            <a:ext cx="7179511" cy="16306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3" name="Picture 92">
            <a:extLst>
              <a:ext uri="{FF2B5EF4-FFF2-40B4-BE49-F238E27FC236}">
                <a16:creationId xmlns:a16="http://schemas.microsoft.com/office/drawing/2014/main" id="{D6C99ED9-948A-4F23-87FE-F3E17DC44FE5}"/>
              </a:ext>
            </a:extLst>
          </p:cNvPr>
          <p:cNvPicPr/>
          <p:nvPr/>
        </p:nvPicPr>
        <p:blipFill>
          <a:blip r:embed="rId13"/>
          <a:stretch>
            <a:fillRect/>
          </a:stretch>
        </p:blipFill>
        <p:spPr>
          <a:xfrm>
            <a:off x="16997574" y="18882571"/>
            <a:ext cx="7280652" cy="1527728"/>
          </a:xfrm>
          <a:prstGeom prst="rect">
            <a:avLst/>
          </a:prstGeom>
        </p:spPr>
      </p:pic>
      <p:sp>
        <p:nvSpPr>
          <p:cNvPr id="94" name="Rectangle 93">
            <a:extLst>
              <a:ext uri="{FF2B5EF4-FFF2-40B4-BE49-F238E27FC236}">
                <a16:creationId xmlns:a16="http://schemas.microsoft.com/office/drawing/2014/main" id="{E2D951B7-2F4D-4328-9053-205F25D8FF8F}"/>
              </a:ext>
            </a:extLst>
          </p:cNvPr>
          <p:cNvSpPr/>
          <p:nvPr/>
        </p:nvSpPr>
        <p:spPr>
          <a:xfrm>
            <a:off x="16903722" y="17626224"/>
            <a:ext cx="7129272" cy="1231106"/>
          </a:xfrm>
          <a:prstGeom prst="rect">
            <a:avLst/>
          </a:prstGeom>
        </p:spPr>
        <p:txBody>
          <a:bodyPr wrap="square">
            <a:spAutoFit/>
          </a:bodyPr>
          <a:lstStyle/>
          <a:p>
            <a:pPr algn="ctr"/>
            <a:r>
              <a:rPr lang="en-US" sz="3700" b="1" u="sng">
                <a:solidFill>
                  <a:schemeClr val="accent5">
                    <a:lumMod val="50000"/>
                  </a:schemeClr>
                </a:solidFill>
              </a:rPr>
              <a:t>FIGURE 6 – Accuracy Scores Using Five Classifiers</a:t>
            </a:r>
          </a:p>
        </p:txBody>
      </p:sp>
      <p:grpSp>
        <p:nvGrpSpPr>
          <p:cNvPr id="96" name="Group 95">
            <a:extLst>
              <a:ext uri="{FF2B5EF4-FFF2-40B4-BE49-F238E27FC236}">
                <a16:creationId xmlns:a16="http://schemas.microsoft.com/office/drawing/2014/main" id="{3C3CDFDC-5199-4E07-A300-7EEA9494B485}"/>
              </a:ext>
            </a:extLst>
          </p:cNvPr>
          <p:cNvGrpSpPr/>
          <p:nvPr/>
        </p:nvGrpSpPr>
        <p:grpSpPr>
          <a:xfrm>
            <a:off x="8709061" y="14286956"/>
            <a:ext cx="7280652" cy="11537715"/>
            <a:chOff x="0" y="0"/>
            <a:chExt cx="2760937" cy="4565483"/>
          </a:xfrm>
        </p:grpSpPr>
        <p:pic>
          <p:nvPicPr>
            <p:cNvPr id="98" name="Picture 97">
              <a:extLst>
                <a:ext uri="{FF2B5EF4-FFF2-40B4-BE49-F238E27FC236}">
                  <a16:creationId xmlns:a16="http://schemas.microsoft.com/office/drawing/2014/main" id="{926239B2-3D0B-4F0B-AB6A-DA8838351470}"/>
                </a:ext>
              </a:extLst>
            </p:cNvPr>
            <p:cNvPicPr>
              <a:picLocks noChangeAspect="1"/>
            </p:cNvPicPr>
            <p:nvPr/>
          </p:nvPicPr>
          <p:blipFill>
            <a:blip r:embed="rId14"/>
            <a:stretch>
              <a:fillRect/>
            </a:stretch>
          </p:blipFill>
          <p:spPr>
            <a:xfrm>
              <a:off x="0" y="0"/>
              <a:ext cx="2760937" cy="4548894"/>
            </a:xfrm>
            <a:prstGeom prst="rect">
              <a:avLst/>
            </a:prstGeom>
          </p:spPr>
        </p:pic>
        <p:sp>
          <p:nvSpPr>
            <p:cNvPr id="99" name="Rectangle 98">
              <a:extLst>
                <a:ext uri="{FF2B5EF4-FFF2-40B4-BE49-F238E27FC236}">
                  <a16:creationId xmlns:a16="http://schemas.microsoft.com/office/drawing/2014/main" id="{E98A92D0-F7D9-439F-BE60-223EC71C2746}"/>
                </a:ext>
              </a:extLst>
            </p:cNvPr>
            <p:cNvSpPr/>
            <p:nvPr/>
          </p:nvSpPr>
          <p:spPr>
            <a:xfrm>
              <a:off x="0" y="16589"/>
              <a:ext cx="2760937" cy="4548894"/>
            </a:xfrm>
            <a:prstGeom prst="rect">
              <a:avLst/>
            </a:prstGeom>
            <a:noFill/>
            <a:ln w="25400" cap="flat" cmpd="sng" algn="ctr">
              <a:solidFill>
                <a:srgbClr val="FF99CC"/>
              </a:solidFill>
              <a:prstDash val="solid"/>
            </a:ln>
            <a:effectLst/>
          </p:spPr>
          <p:txBody>
            <a:bodyPr rtlCol="0" anchor="ctr"/>
            <a:lstStyle/>
            <a:p>
              <a:endParaRPr lang="en-US"/>
            </a:p>
          </p:txBody>
        </p:sp>
      </p:grpSp>
      <p:sp>
        <p:nvSpPr>
          <p:cNvPr id="100" name="Rectangle 99">
            <a:extLst>
              <a:ext uri="{FF2B5EF4-FFF2-40B4-BE49-F238E27FC236}">
                <a16:creationId xmlns:a16="http://schemas.microsoft.com/office/drawing/2014/main" id="{982725F1-7000-4A73-BB23-9901AFDBD613}"/>
              </a:ext>
            </a:extLst>
          </p:cNvPr>
          <p:cNvSpPr/>
          <p:nvPr/>
        </p:nvSpPr>
        <p:spPr>
          <a:xfrm>
            <a:off x="8618302" y="13007929"/>
            <a:ext cx="7473571" cy="1231106"/>
          </a:xfrm>
          <a:prstGeom prst="rect">
            <a:avLst/>
          </a:prstGeom>
        </p:spPr>
        <p:txBody>
          <a:bodyPr wrap="square">
            <a:spAutoFit/>
          </a:bodyPr>
          <a:lstStyle/>
          <a:p>
            <a:pPr algn="ctr"/>
            <a:r>
              <a:rPr lang="en-US" sz="3700" b="1" u="sng">
                <a:solidFill>
                  <a:schemeClr val="accent5">
                    <a:lumMod val="50000"/>
                  </a:schemeClr>
                </a:solidFill>
              </a:rPr>
              <a:t>FIGURE 3 – Increased Risk </a:t>
            </a:r>
            <a:r>
              <a:rPr lang="en-US" sz="3700" b="1" u="sng" err="1">
                <a:solidFill>
                  <a:schemeClr val="accent5">
                    <a:lumMod val="50000"/>
                  </a:schemeClr>
                </a:solidFill>
              </a:rPr>
              <a:t>Ractors</a:t>
            </a:r>
            <a:r>
              <a:rPr lang="en-US" sz="3700" b="1" u="sng">
                <a:solidFill>
                  <a:schemeClr val="accent5">
                    <a:lumMod val="50000"/>
                  </a:schemeClr>
                </a:solidFill>
              </a:rPr>
              <a:t> for Invasive Breast Cancer in Women</a:t>
            </a:r>
          </a:p>
        </p:txBody>
      </p:sp>
      <p:grpSp>
        <p:nvGrpSpPr>
          <p:cNvPr id="102" name="Group 101">
            <a:extLst>
              <a:ext uri="{FF2B5EF4-FFF2-40B4-BE49-F238E27FC236}">
                <a16:creationId xmlns:a16="http://schemas.microsoft.com/office/drawing/2014/main" id="{670CE8CD-5E14-4E16-B6B0-C8182DA30175}"/>
              </a:ext>
            </a:extLst>
          </p:cNvPr>
          <p:cNvGrpSpPr/>
          <p:nvPr/>
        </p:nvGrpSpPr>
        <p:grpSpPr>
          <a:xfrm>
            <a:off x="8706059" y="7376917"/>
            <a:ext cx="7280653" cy="3954739"/>
            <a:chOff x="0" y="0"/>
            <a:chExt cx="3230094" cy="1933575"/>
          </a:xfrm>
        </p:grpSpPr>
        <p:pic>
          <p:nvPicPr>
            <p:cNvPr id="104" name="Picture 103">
              <a:extLst>
                <a:ext uri="{FF2B5EF4-FFF2-40B4-BE49-F238E27FC236}">
                  <a16:creationId xmlns:a16="http://schemas.microsoft.com/office/drawing/2014/main" id="{116AD671-5045-422E-95B8-85D5C59794CA}"/>
                </a:ext>
              </a:extLst>
            </p:cNvPr>
            <p:cNvPicPr>
              <a:picLocks noChangeAspect="1"/>
            </p:cNvPicPr>
            <p:nvPr/>
          </p:nvPicPr>
          <p:blipFill>
            <a:blip r:embed="rId15"/>
            <a:stretch>
              <a:fillRect/>
            </a:stretch>
          </p:blipFill>
          <p:spPr>
            <a:xfrm>
              <a:off x="29694" y="0"/>
              <a:ext cx="3200400" cy="1933575"/>
            </a:xfrm>
            <a:prstGeom prst="rect">
              <a:avLst/>
            </a:prstGeom>
          </p:spPr>
        </p:pic>
        <p:sp>
          <p:nvSpPr>
            <p:cNvPr id="105" name="Rectangle 104">
              <a:extLst>
                <a:ext uri="{FF2B5EF4-FFF2-40B4-BE49-F238E27FC236}">
                  <a16:creationId xmlns:a16="http://schemas.microsoft.com/office/drawing/2014/main" id="{3ED2D5D0-FA5E-4128-93CC-8D81A692757C}"/>
                </a:ext>
              </a:extLst>
            </p:cNvPr>
            <p:cNvSpPr/>
            <p:nvPr/>
          </p:nvSpPr>
          <p:spPr>
            <a:xfrm>
              <a:off x="0" y="0"/>
              <a:ext cx="3230094" cy="1933575"/>
            </a:xfrm>
            <a:prstGeom prst="rect">
              <a:avLst/>
            </a:prstGeom>
            <a:noFill/>
            <a:ln w="25400" cap="flat" cmpd="sng" algn="ctr">
              <a:solidFill>
                <a:srgbClr val="FF99CC"/>
              </a:solidFill>
              <a:prstDash val="solid"/>
            </a:ln>
            <a:effectLst/>
          </p:spPr>
          <p:txBody>
            <a:bodyPr rtlCol="0" anchor="ctr"/>
            <a:lstStyle/>
            <a:p>
              <a:endParaRPr lang="en-US"/>
            </a:p>
          </p:txBody>
        </p:sp>
      </p:grpSp>
      <p:sp>
        <p:nvSpPr>
          <p:cNvPr id="44" name="Rectangle 43">
            <a:extLst>
              <a:ext uri="{FF2B5EF4-FFF2-40B4-BE49-F238E27FC236}">
                <a16:creationId xmlns:a16="http://schemas.microsoft.com/office/drawing/2014/main" id="{4A0E71BD-BE10-420E-8A9D-025058172D4A}"/>
              </a:ext>
            </a:extLst>
          </p:cNvPr>
          <p:cNvSpPr/>
          <p:nvPr/>
        </p:nvSpPr>
        <p:spPr>
          <a:xfrm>
            <a:off x="8590616" y="5631213"/>
            <a:ext cx="7511672" cy="1697965"/>
          </a:xfrm>
          <a:prstGeom prst="rect">
            <a:avLst/>
          </a:prstGeom>
        </p:spPr>
        <p:txBody>
          <a:bodyPr wrap="square">
            <a:spAutoFit/>
          </a:bodyPr>
          <a:lstStyle/>
          <a:p>
            <a:pPr algn="ctr" defTabSz="2468880">
              <a:lnSpc>
                <a:spcPct val="94000"/>
              </a:lnSpc>
              <a:spcBef>
                <a:spcPts val="3600"/>
              </a:spcBef>
              <a:spcAft>
                <a:spcPts val="720"/>
              </a:spcAft>
            </a:pPr>
            <a:r>
              <a:rPr lang="en-US" sz="3700" b="1" u="sng">
                <a:solidFill>
                  <a:schemeClr val="accent5">
                    <a:lumMod val="50000"/>
                  </a:schemeClr>
                </a:solidFill>
              </a:rPr>
              <a:t>FIGURE 2 – Probability of Breast Cancer Diagnosis or Death for US Women Based on Age</a:t>
            </a:r>
          </a:p>
        </p:txBody>
      </p:sp>
      <p:pic>
        <p:nvPicPr>
          <p:cNvPr id="106" name="Picture 105">
            <a:extLst>
              <a:ext uri="{FF2B5EF4-FFF2-40B4-BE49-F238E27FC236}">
                <a16:creationId xmlns:a16="http://schemas.microsoft.com/office/drawing/2014/main" id="{1EDCAC7E-D2D3-4AB7-B64B-2DF5F5EA234D}"/>
              </a:ext>
            </a:extLst>
          </p:cNvPr>
          <p:cNvPicPr/>
          <p:nvPr/>
        </p:nvPicPr>
        <p:blipFill rotWithShape="1">
          <a:blip r:embed="rId16">
            <a:extLst>
              <a:ext uri="{BEBA8EAE-BF5A-486C-A8C5-ECC9F3942E4B}">
                <a14:imgProps xmlns:a14="http://schemas.microsoft.com/office/drawing/2010/main">
                  <a14:imgLayer r:embed="rId17">
                    <a14:imgEffect>
                      <a14:saturation sat="33000"/>
                    </a14:imgEffect>
                  </a14:imgLayer>
                </a14:imgProps>
              </a:ext>
            </a:extLst>
          </a:blip>
          <a:srcRect l="4077"/>
          <a:stretch/>
        </p:blipFill>
        <p:spPr bwMode="auto">
          <a:xfrm>
            <a:off x="17401392" y="22188309"/>
            <a:ext cx="6482766" cy="5953847"/>
          </a:xfrm>
          <a:prstGeom prst="rect">
            <a:avLst/>
          </a:prstGeom>
          <a:ln>
            <a:noFill/>
          </a:ln>
          <a:extLst>
            <a:ext uri="{53640926-AAD7-44D8-BBD7-CCE9431645EC}">
              <a14:shadowObscured xmlns:a14="http://schemas.microsoft.com/office/drawing/2010/main"/>
            </a:ext>
          </a:extLst>
        </p:spPr>
      </p:pic>
      <p:pic>
        <p:nvPicPr>
          <p:cNvPr id="108" name="Picture 107">
            <a:extLst>
              <a:ext uri="{FF2B5EF4-FFF2-40B4-BE49-F238E27FC236}">
                <a16:creationId xmlns:a16="http://schemas.microsoft.com/office/drawing/2014/main" id="{16F219A5-ED94-40D9-A387-6B1D52635931}"/>
              </a:ext>
            </a:extLst>
          </p:cNvPr>
          <p:cNvPicPr/>
          <p:nvPr/>
        </p:nvPicPr>
        <p:blipFill>
          <a:blip r:embed="rId18">
            <a:extLst>
              <a:ext uri="{BEBA8EAE-BF5A-486C-A8C5-ECC9F3942E4B}">
                <a14:imgProps xmlns:a14="http://schemas.microsoft.com/office/drawing/2010/main">
                  <a14:imgLayer r:embed="rId19">
                    <a14:imgEffect>
                      <a14:saturation sat="0"/>
                    </a14:imgEffect>
                  </a14:imgLayer>
                </a14:imgProps>
              </a:ext>
            </a:extLst>
          </a:blip>
          <a:stretch>
            <a:fillRect/>
          </a:stretch>
        </p:blipFill>
        <p:spPr>
          <a:xfrm>
            <a:off x="25168770" y="6890011"/>
            <a:ext cx="7298724" cy="1871766"/>
          </a:xfrm>
          <a:prstGeom prst="rect">
            <a:avLst/>
          </a:prstGeom>
          <a:ln w="88900" cap="sq" cmpd="thickThin">
            <a:solidFill>
              <a:srgbClr val="000000"/>
            </a:solidFill>
            <a:prstDash val="solid"/>
            <a:miter lim="800000"/>
          </a:ln>
          <a:effectLst>
            <a:innerShdw blurRad="76200">
              <a:srgbClr val="000000"/>
            </a:innerShdw>
          </a:effectLst>
        </p:spPr>
      </p:pic>
      <p:sp>
        <p:nvSpPr>
          <p:cNvPr id="49" name="Rectangle 48">
            <a:extLst>
              <a:ext uri="{FF2B5EF4-FFF2-40B4-BE49-F238E27FC236}">
                <a16:creationId xmlns:a16="http://schemas.microsoft.com/office/drawing/2014/main" id="{AB8B915B-F7D7-4807-AD51-180128DBE66F}"/>
              </a:ext>
            </a:extLst>
          </p:cNvPr>
          <p:cNvSpPr/>
          <p:nvPr/>
        </p:nvSpPr>
        <p:spPr>
          <a:xfrm>
            <a:off x="8590616" y="27231689"/>
            <a:ext cx="7596509" cy="661720"/>
          </a:xfrm>
          <a:prstGeom prst="rect">
            <a:avLst/>
          </a:prstGeom>
        </p:spPr>
        <p:txBody>
          <a:bodyPr wrap="square">
            <a:spAutoFit/>
          </a:bodyPr>
          <a:lstStyle/>
          <a:p>
            <a:pPr algn="ctr"/>
            <a:r>
              <a:rPr lang="en-US" sz="3700" b="1" u="sng">
                <a:solidFill>
                  <a:schemeClr val="accent5">
                    <a:lumMod val="50000"/>
                  </a:schemeClr>
                </a:solidFill>
              </a:rPr>
              <a:t>FIGURE 4 – Process of Diagnostic</a:t>
            </a:r>
          </a:p>
        </p:txBody>
      </p:sp>
      <p:sp>
        <p:nvSpPr>
          <p:cNvPr id="52" name="Rectangle 51">
            <a:extLst>
              <a:ext uri="{FF2B5EF4-FFF2-40B4-BE49-F238E27FC236}">
                <a16:creationId xmlns:a16="http://schemas.microsoft.com/office/drawing/2014/main" id="{558E7802-613F-40FE-83CB-8CCB400AB610}"/>
              </a:ext>
            </a:extLst>
          </p:cNvPr>
          <p:cNvSpPr/>
          <p:nvPr/>
        </p:nvSpPr>
        <p:spPr>
          <a:xfrm>
            <a:off x="25020990" y="5561188"/>
            <a:ext cx="7552653" cy="1231106"/>
          </a:xfrm>
          <a:prstGeom prst="rect">
            <a:avLst/>
          </a:prstGeom>
        </p:spPr>
        <p:txBody>
          <a:bodyPr wrap="square">
            <a:spAutoFit/>
          </a:bodyPr>
          <a:lstStyle/>
          <a:p>
            <a:pPr algn="ctr"/>
            <a:r>
              <a:rPr lang="en-US" sz="3700" b="1" u="sng">
                <a:solidFill>
                  <a:schemeClr val="accent5">
                    <a:lumMod val="50000"/>
                  </a:schemeClr>
                </a:solidFill>
              </a:rPr>
              <a:t>FIGURE 8 – NAÏVE BAYES Classifier Performance Results</a:t>
            </a:r>
          </a:p>
        </p:txBody>
      </p:sp>
      <p:sp>
        <p:nvSpPr>
          <p:cNvPr id="5" name="Rectangle 4">
            <a:extLst>
              <a:ext uri="{FF2B5EF4-FFF2-40B4-BE49-F238E27FC236}">
                <a16:creationId xmlns:a16="http://schemas.microsoft.com/office/drawing/2014/main" id="{F047B466-27BE-4325-9716-C1DB5397287C}"/>
              </a:ext>
            </a:extLst>
          </p:cNvPr>
          <p:cNvSpPr/>
          <p:nvPr/>
        </p:nvSpPr>
        <p:spPr>
          <a:xfrm>
            <a:off x="8907887" y="11466808"/>
            <a:ext cx="6960764" cy="1015663"/>
          </a:xfrm>
          <a:prstGeom prst="rect">
            <a:avLst/>
          </a:prstGeom>
        </p:spPr>
        <p:txBody>
          <a:bodyPr wrap="square">
            <a:spAutoFit/>
          </a:bodyPr>
          <a:lstStyle/>
          <a:p>
            <a:pPr algn="just"/>
            <a:r>
              <a:rPr lang="en-US" sz="2000">
                <a:solidFill>
                  <a:schemeClr val="accent5">
                    <a:lumMod val="75000"/>
                  </a:schemeClr>
                </a:solidFill>
                <a:hlinkClick r:id="rId20">
                  <a:extLst>
                    <a:ext uri="{A12FA001-AC4F-418D-AE19-62706E023703}">
                      <ahyp:hlinkClr xmlns:ahyp="http://schemas.microsoft.com/office/drawing/2018/hyperlinkcolor" val="tx"/>
                    </a:ext>
                  </a:extLst>
                </a:hlinkClick>
              </a:rPr>
              <a:t>https://www.cancer.org/content/dam/cancer-org/research/cancer-facts-and-statistics/breast-cancer-facts-and-figures/breast-cancer-facts-and-figures-2019-2020.pdf</a:t>
            </a:r>
            <a:endParaRPr lang="en-US" sz="2000">
              <a:solidFill>
                <a:schemeClr val="accent5">
                  <a:lumMod val="75000"/>
                </a:schemeClr>
              </a:solidFill>
            </a:endParaRPr>
          </a:p>
        </p:txBody>
      </p:sp>
      <p:sp>
        <p:nvSpPr>
          <p:cNvPr id="6" name="Rectangle 5">
            <a:extLst>
              <a:ext uri="{FF2B5EF4-FFF2-40B4-BE49-F238E27FC236}">
                <a16:creationId xmlns:a16="http://schemas.microsoft.com/office/drawing/2014/main" id="{90DF227E-A73B-47FC-8B32-707D35BC932D}"/>
              </a:ext>
            </a:extLst>
          </p:cNvPr>
          <p:cNvSpPr/>
          <p:nvPr/>
        </p:nvSpPr>
        <p:spPr>
          <a:xfrm>
            <a:off x="8827275" y="25878706"/>
            <a:ext cx="7162438" cy="1015663"/>
          </a:xfrm>
          <a:prstGeom prst="rect">
            <a:avLst/>
          </a:prstGeom>
        </p:spPr>
        <p:txBody>
          <a:bodyPr wrap="square">
            <a:spAutoFit/>
          </a:bodyPr>
          <a:lstStyle/>
          <a:p>
            <a:pPr algn="just"/>
            <a:r>
              <a:rPr lang="en-US" sz="2000">
                <a:solidFill>
                  <a:schemeClr val="accent5">
                    <a:lumMod val="75000"/>
                  </a:schemeClr>
                </a:solidFill>
                <a:hlinkClick r:id="rId20">
                  <a:extLst>
                    <a:ext uri="{A12FA001-AC4F-418D-AE19-62706E023703}">
                      <ahyp:hlinkClr xmlns:ahyp="http://schemas.microsoft.com/office/drawing/2018/hyperlinkcolor" val="tx"/>
                    </a:ext>
                  </a:extLst>
                </a:hlinkClick>
              </a:rPr>
              <a:t>https://www.cancer.org/content/dam/cancer-org/research/cancer-facts-and-statistics/breast-cancer-facts-and-figures/breast-cancer-facts-and-figures-2019-2020.pdf</a:t>
            </a:r>
            <a:endParaRPr lang="en-US" sz="2000">
              <a:solidFill>
                <a:schemeClr val="accent5">
                  <a:lumMod val="75000"/>
                </a:schemeClr>
              </a:solidFill>
            </a:endParaRPr>
          </a:p>
        </p:txBody>
      </p:sp>
      <p:sp>
        <p:nvSpPr>
          <p:cNvPr id="83" name="Text Placeholder 36">
            <a:extLst>
              <a:ext uri="{FF2B5EF4-FFF2-40B4-BE49-F238E27FC236}">
                <a16:creationId xmlns:a16="http://schemas.microsoft.com/office/drawing/2014/main" id="{FB7BCCE3-D8BC-48F5-9179-7444237DD8B7}"/>
              </a:ext>
            </a:extLst>
          </p:cNvPr>
          <p:cNvSpPr txBox="1">
            <a:spLocks/>
          </p:cNvSpPr>
          <p:nvPr/>
        </p:nvSpPr>
        <p:spPr>
          <a:xfrm>
            <a:off x="18056353" y="20174784"/>
            <a:ext cx="5051297" cy="750953"/>
          </a:xfrm>
          <a:prstGeom prst="rect">
            <a:avLst/>
          </a:prstGeom>
        </p:spPr>
        <p:txBody>
          <a:bodyPr vert="horz" wrap="square" lIns="228589" tIns="228589" rIns="228589" bIns="228589" rtlCol="0">
            <a:spAutoFit/>
          </a:bodyPr>
          <a:lstStyle>
            <a:lvl1pPr marL="0" indent="0" algn="l" defTabSz="2468880" rtl="0" eaLnBrk="1" latinLnBrk="0" hangingPunct="1">
              <a:lnSpc>
                <a:spcPct val="94000"/>
              </a:lnSpc>
              <a:spcBef>
                <a:spcPts val="3600"/>
              </a:spcBef>
              <a:spcAft>
                <a:spcPts val="720"/>
              </a:spcAft>
              <a:buFont typeface="Franklin Gothic Book" panose="020B0503020102020204" pitchFamily="34" charset="0"/>
              <a:buNone/>
              <a:defRPr sz="2400" kern="1200" baseline="0">
                <a:solidFill>
                  <a:schemeClr val="accent5">
                    <a:lumMod val="50000"/>
                  </a:schemeClr>
                </a:solidFill>
                <a:latin typeface="Times New Roman" pitchFamily="18" charset="0"/>
                <a:ea typeface="+mn-ea"/>
                <a:cs typeface="Times New Roman" pitchFamily="18" charset="0"/>
              </a:defRPr>
            </a:lvl1pPr>
            <a:lvl2pPr marL="1485825"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tx2"/>
                </a:solidFill>
                <a:latin typeface="Trebuchet MS" pitchFamily="34" charset="0"/>
                <a:ea typeface="+mn-ea"/>
                <a:cs typeface="+mn-cs"/>
              </a:defRPr>
            </a:lvl2pPr>
            <a:lvl3pPr marL="2057297"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tx2"/>
                </a:solidFill>
                <a:latin typeface="Trebuchet MS" pitchFamily="34" charset="0"/>
                <a:ea typeface="+mn-ea"/>
                <a:cs typeface="+mn-cs"/>
              </a:defRPr>
            </a:lvl3pPr>
            <a:lvl4pPr marL="2685916" indent="-628619"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tx2"/>
                </a:solidFill>
                <a:latin typeface="Trebuchet MS" pitchFamily="34" charset="0"/>
                <a:ea typeface="+mn-ea"/>
                <a:cs typeface="+mn-cs"/>
              </a:defRPr>
            </a:lvl4pPr>
            <a:lvl5pPr marL="3143093" indent="-457177"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tx2"/>
                </a:solidFill>
                <a:latin typeface="Trebuchet MS" pitchFamily="34" charset="0"/>
                <a:ea typeface="+mn-ea"/>
                <a:cs typeface="+mn-cs"/>
              </a:defRPr>
            </a:lvl5pPr>
            <a:lvl6pPr marL="987552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i="1" kern="1200" baseline="0">
                <a:solidFill>
                  <a:schemeClr val="tx2"/>
                </a:solidFill>
                <a:latin typeface="+mn-lt"/>
                <a:ea typeface="+mn-ea"/>
                <a:cs typeface="+mn-cs"/>
              </a:defRPr>
            </a:lvl6pPr>
            <a:lvl7pPr marL="115214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7pPr>
            <a:lvl8pPr marL="131673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i="1" kern="1200" baseline="0">
                <a:solidFill>
                  <a:schemeClr val="tx2"/>
                </a:solidFill>
                <a:latin typeface="+mn-lt"/>
                <a:ea typeface="+mn-ea"/>
                <a:cs typeface="+mn-cs"/>
              </a:defRPr>
            </a:lvl8pPr>
            <a:lvl9pPr marL="148132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9pPr>
          </a:lstStyle>
          <a:p>
            <a:r>
              <a:rPr lang="en-US" sz="2000">
                <a:solidFill>
                  <a:schemeClr val="accent5">
                    <a:lumMod val="75000"/>
                  </a:schemeClr>
                </a:solidFill>
                <a:latin typeface="+mn-lt"/>
                <a:cs typeface="+mn-cs"/>
                <a:hlinkClick r:id="rId21">
                  <a:extLst>
                    <a:ext uri="{A12FA001-AC4F-418D-AE19-62706E023703}">
                      <ahyp:hlinkClr xmlns:ahyp="http://schemas.microsoft.com/office/drawing/2018/hyperlinkcolor" val="tx"/>
                    </a:ext>
                  </a:extLst>
                </a:hlinkClick>
              </a:rPr>
              <a:t>http://www.ijmlc.org/vol9/794-L0201.pdf</a:t>
            </a:r>
            <a:endParaRPr lang="en-US" sz="2000">
              <a:solidFill>
                <a:schemeClr val="accent5">
                  <a:lumMod val="75000"/>
                </a:schemeClr>
              </a:solidFill>
              <a:latin typeface="+mn-lt"/>
              <a:cs typeface="+mn-cs"/>
            </a:endParaRPr>
          </a:p>
        </p:txBody>
      </p:sp>
      <p:sp>
        <p:nvSpPr>
          <p:cNvPr id="11" name="Rectangle 10">
            <a:extLst>
              <a:ext uri="{FF2B5EF4-FFF2-40B4-BE49-F238E27FC236}">
                <a16:creationId xmlns:a16="http://schemas.microsoft.com/office/drawing/2014/main" id="{5C3E1B6A-8B0A-47C0-BB0A-FC6589028FDF}"/>
              </a:ext>
            </a:extLst>
          </p:cNvPr>
          <p:cNvSpPr/>
          <p:nvPr/>
        </p:nvSpPr>
        <p:spPr>
          <a:xfrm>
            <a:off x="25918112" y="8924100"/>
            <a:ext cx="6534150" cy="400110"/>
          </a:xfrm>
          <a:prstGeom prst="rect">
            <a:avLst/>
          </a:prstGeom>
        </p:spPr>
        <p:txBody>
          <a:bodyPr wrap="square">
            <a:spAutoFit/>
          </a:bodyPr>
          <a:lstStyle/>
          <a:p>
            <a:r>
              <a:rPr lang="en-US" sz="2000">
                <a:solidFill>
                  <a:schemeClr val="accent5">
                    <a:lumMod val="75000"/>
                  </a:schemeClr>
                </a:solidFill>
                <a:hlinkClick r:id="rId10">
                  <a:extLst>
                    <a:ext uri="{A12FA001-AC4F-418D-AE19-62706E023703}">
                      <ahyp:hlinkClr xmlns:ahyp="http://schemas.microsoft.com/office/drawing/2018/hyperlinkcolor" val="tx"/>
                    </a:ext>
                  </a:extLst>
                </a:hlinkClick>
              </a:rPr>
              <a:t>https://aip.scitation.org/doi/pdf/10.1063/1.5014010</a:t>
            </a:r>
            <a:r>
              <a:rPr lang="en-US" sz="2000">
                <a:solidFill>
                  <a:schemeClr val="accent5">
                    <a:lumMod val="75000"/>
                  </a:schemeClr>
                </a:solidFill>
              </a:rPr>
              <a:t> </a:t>
            </a:r>
            <a:endParaRPr lang="en-US" sz="2000"/>
          </a:p>
        </p:txBody>
      </p:sp>
      <p:sp>
        <p:nvSpPr>
          <p:cNvPr id="12" name="Rectangle 11">
            <a:extLst>
              <a:ext uri="{FF2B5EF4-FFF2-40B4-BE49-F238E27FC236}">
                <a16:creationId xmlns:a16="http://schemas.microsoft.com/office/drawing/2014/main" id="{551B7F5B-84EA-4B52-AC4E-50C0C639745D}"/>
              </a:ext>
            </a:extLst>
          </p:cNvPr>
          <p:cNvSpPr/>
          <p:nvPr/>
        </p:nvSpPr>
        <p:spPr>
          <a:xfrm>
            <a:off x="25117368" y="9549072"/>
            <a:ext cx="7457937" cy="892552"/>
          </a:xfrm>
          <a:prstGeom prst="rect">
            <a:avLst/>
          </a:prstGeom>
        </p:spPr>
        <p:txBody>
          <a:bodyPr wrap="square">
            <a:spAutoFit/>
          </a:bodyPr>
          <a:lstStyle/>
          <a:p>
            <a:r>
              <a:rPr lang="en-US" sz="2600">
                <a:solidFill>
                  <a:schemeClr val="accent5">
                    <a:lumMod val="50000"/>
                  </a:schemeClr>
                </a:solidFill>
                <a:latin typeface="Times New Roman" pitchFamily="18" charset="0"/>
                <a:cs typeface="Times New Roman" pitchFamily="18" charset="0"/>
              </a:rPr>
              <a:t>The Naïve Bayes classifier was used for this study and as Figure 8 shows, the accuracy was 97.86%</a:t>
            </a:r>
          </a:p>
        </p:txBody>
      </p:sp>
      <p:sp>
        <p:nvSpPr>
          <p:cNvPr id="84" name="Text Placeholder 36">
            <a:extLst>
              <a:ext uri="{FF2B5EF4-FFF2-40B4-BE49-F238E27FC236}">
                <a16:creationId xmlns:a16="http://schemas.microsoft.com/office/drawing/2014/main" id="{00350AA0-E8B4-44FB-8C4A-E9796715D9EA}"/>
              </a:ext>
            </a:extLst>
          </p:cNvPr>
          <p:cNvSpPr txBox="1">
            <a:spLocks/>
          </p:cNvSpPr>
          <p:nvPr/>
        </p:nvSpPr>
        <p:spPr>
          <a:xfrm>
            <a:off x="18108301" y="12594371"/>
            <a:ext cx="5051297" cy="750953"/>
          </a:xfrm>
          <a:prstGeom prst="rect">
            <a:avLst/>
          </a:prstGeom>
        </p:spPr>
        <p:txBody>
          <a:bodyPr vert="horz" wrap="square" lIns="228589" tIns="228589" rIns="228589" bIns="228589" rtlCol="0">
            <a:spAutoFit/>
          </a:bodyPr>
          <a:lstStyle>
            <a:lvl1pPr marL="0" indent="0" algn="l" defTabSz="2468880" rtl="0" eaLnBrk="1" latinLnBrk="0" hangingPunct="1">
              <a:lnSpc>
                <a:spcPct val="94000"/>
              </a:lnSpc>
              <a:spcBef>
                <a:spcPts val="3600"/>
              </a:spcBef>
              <a:spcAft>
                <a:spcPts val="720"/>
              </a:spcAft>
              <a:buFont typeface="Franklin Gothic Book" panose="020B0503020102020204" pitchFamily="34" charset="0"/>
              <a:buNone/>
              <a:defRPr sz="2400" kern="1200" baseline="0">
                <a:solidFill>
                  <a:schemeClr val="accent5">
                    <a:lumMod val="50000"/>
                  </a:schemeClr>
                </a:solidFill>
                <a:latin typeface="Times New Roman" pitchFamily="18" charset="0"/>
                <a:ea typeface="+mn-ea"/>
                <a:cs typeface="Times New Roman" pitchFamily="18" charset="0"/>
              </a:defRPr>
            </a:lvl1pPr>
            <a:lvl2pPr marL="1485825"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tx2"/>
                </a:solidFill>
                <a:latin typeface="Trebuchet MS" pitchFamily="34" charset="0"/>
                <a:ea typeface="+mn-ea"/>
                <a:cs typeface="+mn-cs"/>
              </a:defRPr>
            </a:lvl2pPr>
            <a:lvl3pPr marL="2057297" indent="-571471"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tx2"/>
                </a:solidFill>
                <a:latin typeface="Trebuchet MS" pitchFamily="34" charset="0"/>
                <a:ea typeface="+mn-ea"/>
                <a:cs typeface="+mn-cs"/>
              </a:defRPr>
            </a:lvl3pPr>
            <a:lvl4pPr marL="2685916" indent="-628619" algn="l" defTabSz="2468880" rtl="0" eaLnBrk="1" latinLnBrk="0" hangingPunct="1">
              <a:lnSpc>
                <a:spcPct val="94000"/>
              </a:lnSpc>
              <a:spcBef>
                <a:spcPts val="1800"/>
              </a:spcBef>
              <a:spcAft>
                <a:spcPts val="720"/>
              </a:spcAft>
              <a:buFont typeface="Franklin Gothic Book" panose="020B0503020102020204" pitchFamily="34" charset="0"/>
              <a:buChar char="–"/>
              <a:defRPr sz="2500" i="1" kern="1200" baseline="0">
                <a:solidFill>
                  <a:schemeClr val="tx2"/>
                </a:solidFill>
                <a:latin typeface="Trebuchet MS" pitchFamily="34" charset="0"/>
                <a:ea typeface="+mn-ea"/>
                <a:cs typeface="+mn-cs"/>
              </a:defRPr>
            </a:lvl4pPr>
            <a:lvl5pPr marL="3143093" indent="-457177" algn="l" defTabSz="2468880" rtl="0" eaLnBrk="1" latinLnBrk="0" hangingPunct="1">
              <a:lnSpc>
                <a:spcPct val="94000"/>
              </a:lnSpc>
              <a:spcBef>
                <a:spcPts val="1800"/>
              </a:spcBef>
              <a:spcAft>
                <a:spcPts val="720"/>
              </a:spcAft>
              <a:buFont typeface="Franklin Gothic Book" panose="020B0503020102020204" pitchFamily="34" charset="0"/>
              <a:buChar char="■"/>
              <a:defRPr sz="2500" kern="1200" baseline="0">
                <a:solidFill>
                  <a:schemeClr val="tx2"/>
                </a:solidFill>
                <a:latin typeface="Trebuchet MS" pitchFamily="34" charset="0"/>
                <a:ea typeface="+mn-ea"/>
                <a:cs typeface="+mn-cs"/>
              </a:defRPr>
            </a:lvl5pPr>
            <a:lvl6pPr marL="987552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760" i="1" kern="1200" baseline="0">
                <a:solidFill>
                  <a:schemeClr val="tx2"/>
                </a:solidFill>
                <a:latin typeface="+mn-lt"/>
                <a:ea typeface="+mn-ea"/>
                <a:cs typeface="+mn-cs"/>
              </a:defRPr>
            </a:lvl6pPr>
            <a:lvl7pPr marL="1152144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7pPr>
            <a:lvl8pPr marL="1316736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i="1" kern="1200" baseline="0">
                <a:solidFill>
                  <a:schemeClr val="tx2"/>
                </a:solidFill>
                <a:latin typeface="+mn-lt"/>
                <a:ea typeface="+mn-ea"/>
                <a:cs typeface="+mn-cs"/>
              </a:defRPr>
            </a:lvl8pPr>
            <a:lvl9pPr marL="14813280" indent="-1382573" algn="l" defTabSz="2468880" rtl="0" eaLnBrk="1" latinLnBrk="0" hangingPunct="1">
              <a:lnSpc>
                <a:spcPct val="94000"/>
              </a:lnSpc>
              <a:spcBef>
                <a:spcPts val="1800"/>
              </a:spcBef>
              <a:spcAft>
                <a:spcPts val="720"/>
              </a:spcAft>
              <a:buFont typeface="Franklin Gothic Book" panose="020B0503020102020204" pitchFamily="34" charset="0"/>
              <a:buChar char="■"/>
              <a:defRPr sz="5040" kern="1200" baseline="0">
                <a:solidFill>
                  <a:schemeClr val="tx2"/>
                </a:solidFill>
                <a:latin typeface="+mn-lt"/>
                <a:ea typeface="+mn-ea"/>
                <a:cs typeface="+mn-cs"/>
              </a:defRPr>
            </a:lvl9pPr>
          </a:lstStyle>
          <a:p>
            <a:r>
              <a:rPr lang="en-US" sz="2000">
                <a:solidFill>
                  <a:schemeClr val="accent5">
                    <a:lumMod val="75000"/>
                  </a:schemeClr>
                </a:solidFill>
                <a:latin typeface="+mn-lt"/>
                <a:cs typeface="+mn-cs"/>
                <a:hlinkClick r:id="rId21">
                  <a:extLst>
                    <a:ext uri="{A12FA001-AC4F-418D-AE19-62706E023703}">
                      <ahyp:hlinkClr xmlns:ahyp="http://schemas.microsoft.com/office/drawing/2018/hyperlinkcolor" val="tx"/>
                    </a:ext>
                  </a:extLst>
                </a:hlinkClick>
              </a:rPr>
              <a:t>http://www.ijmlc.org/vol9/794-L0201.pdf</a:t>
            </a:r>
            <a:endParaRPr lang="en-US" sz="2000">
              <a:solidFill>
                <a:schemeClr val="accent5">
                  <a:lumMod val="75000"/>
                </a:schemeClr>
              </a:solidFill>
              <a:latin typeface="+mn-lt"/>
              <a:cs typeface="+mn-cs"/>
            </a:endParaRPr>
          </a:p>
        </p:txBody>
      </p:sp>
    </p:spTree>
    <p:extLst>
      <p:ext uri="{BB962C8B-B14F-4D97-AF65-F5344CB8AC3E}">
        <p14:creationId xmlns:p14="http://schemas.microsoft.com/office/powerpoint/2010/main" val="224315920"/>
      </p:ext>
    </p:extLst>
  </p:cSld>
  <p:clrMapOvr>
    <a:masterClrMapping/>
  </p:clrMapOvr>
</p:sld>
</file>

<file path=ppt/theme/theme1.xml><?xml version="1.0" encoding="utf-8"?>
<a:theme xmlns:a="http://schemas.openxmlformats.org/drawingml/2006/main" name="36x48-Template-Newfiel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 4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13516</TotalTime>
  <Words>963</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vt:i4>
      </vt:variant>
    </vt:vector>
  </HeadingPairs>
  <TitlesOfParts>
    <vt:vector size="12" baseType="lpstr">
      <vt:lpstr>Arial</vt:lpstr>
      <vt:lpstr>Arial Black</vt:lpstr>
      <vt:lpstr>Calibri</vt:lpstr>
      <vt:lpstr>Franklin Gothic Book</vt:lpstr>
      <vt:lpstr>Times New Roman</vt:lpstr>
      <vt:lpstr>Trebuchet MS</vt:lpstr>
      <vt:lpstr>36x48-Template-Newfield</vt:lpstr>
      <vt:lpstr>Without Quick Guides - 4 Columns</vt:lpstr>
      <vt:lpstr>3 Columns</vt:lpstr>
      <vt:lpstr>Classic - Wide Center</vt:lpstr>
      <vt:lpstr>Crop</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Trish Girmus</cp:lastModifiedBy>
  <cp:revision>155</cp:revision>
  <cp:lastPrinted>2020-05-28T05:06:00Z</cp:lastPrinted>
  <dcterms:created xsi:type="dcterms:W3CDTF">2012-02-03T19:11:35Z</dcterms:created>
  <dcterms:modified xsi:type="dcterms:W3CDTF">2020-05-29T19:48:20Z</dcterms:modified>
</cp:coreProperties>
</file>