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88" r:id="rId7"/>
    <p:sldId id="263" r:id="rId8"/>
    <p:sldId id="276" r:id="rId9"/>
    <p:sldId id="289" r:id="rId10"/>
    <p:sldId id="291" r:id="rId11"/>
    <p:sldId id="277" r:id="rId12"/>
    <p:sldId id="278" r:id="rId13"/>
    <p:sldId id="264" r:id="rId14"/>
    <p:sldId id="265" r:id="rId15"/>
    <p:sldId id="266" r:id="rId16"/>
    <p:sldId id="267" r:id="rId17"/>
    <p:sldId id="268" r:id="rId18"/>
    <p:sldId id="281" r:id="rId19"/>
    <p:sldId id="287" r:id="rId20"/>
    <p:sldId id="282" r:id="rId21"/>
    <p:sldId id="292" r:id="rId22"/>
    <p:sldId id="283" r:id="rId23"/>
    <p:sldId id="280" r:id="rId24"/>
    <p:sldId id="279" r:id="rId25"/>
    <p:sldId id="269" r:id="rId26"/>
    <p:sldId id="270" r:id="rId27"/>
    <p:sldId id="271" r:id="rId28"/>
    <p:sldId id="272" r:id="rId29"/>
    <p:sldId id="273" r:id="rId30"/>
    <p:sldId id="29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166918"/>
            <a:ext cx="5120639" cy="163090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SNAP ELIGIBILITY PREDICTION BY GEOGRAPHIC REGION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883843"/>
            <a:ext cx="4775075" cy="1008480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Trish Girmus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DSC 630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August 14, 2021 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SNAP expansion expected to bring more than $100 million in new food aid to  Virginia">
            <a:extLst>
              <a:ext uri="{FF2B5EF4-FFF2-40B4-BE49-F238E27FC236}">
                <a16:creationId xmlns:a16="http://schemas.microsoft.com/office/drawing/2014/main" id="{41952C84-9110-41F9-90EF-34756AC43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7738"/>
            <a:ext cx="2162175" cy="13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7B3C-4F54-4111-A822-866A5CB8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Target Variables for Analysis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78C3B5C-640F-4977-A2E7-8FE27C678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/>
              <a:t>4 Target Variables are used with analysis</a:t>
            </a:r>
          </a:p>
          <a:p>
            <a:r>
              <a:rPr lang="en-US" dirty="0"/>
              <a:t>Variables are based on 4 different model runs of the map SIPP+ model benefits</a:t>
            </a:r>
          </a:p>
          <a:p>
            <a:r>
              <a:rPr lang="en-US" dirty="0"/>
              <a:t>BENEST1_HH </a:t>
            </a:r>
          </a:p>
          <a:p>
            <a:r>
              <a:rPr lang="en-US" dirty="0"/>
              <a:t>BENEST2_HH</a:t>
            </a:r>
          </a:p>
          <a:p>
            <a:r>
              <a:rPr lang="en-US" dirty="0"/>
              <a:t>BENEST3_HH</a:t>
            </a:r>
          </a:p>
          <a:p>
            <a:r>
              <a:rPr lang="en-US" dirty="0"/>
              <a:t>BENEST4_HH </a:t>
            </a:r>
          </a:p>
        </p:txBody>
      </p:sp>
      <p:pic>
        <p:nvPicPr>
          <p:cNvPr id="6" name="Picture 5" descr="Three arrows on bullseye">
            <a:extLst>
              <a:ext uri="{FF2B5EF4-FFF2-40B4-BE49-F238E27FC236}">
                <a16:creationId xmlns:a16="http://schemas.microsoft.com/office/drawing/2014/main" id="{5FF48AD1-3FB0-4CC1-AD97-DEE371A00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23" b="-2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53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9E4793C-6D8B-49EA-80FF-E242C8EE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Target Variable BENEST1_HH Visualizations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CC3F0D-E86C-41C7-80EC-8B19E9F4E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063345"/>
            <a:ext cx="4438650" cy="441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Monthly SNAP benefits by Region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602C79D-168D-4ED3-A7EC-55FBA40D2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2113489"/>
            <a:ext cx="4629150" cy="3910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Average Monthly Income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F49E5-2101-4932-A6E3-916401F4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542879"/>
            <a:ext cx="914400" cy="796413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5CE53FE-039E-4DD8-B60F-111DADEA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498175"/>
            <a:ext cx="4438650" cy="2895600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FB0F69DA-7C5F-45D3-B322-4960710FF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540" y="2494208"/>
            <a:ext cx="46291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9E4793C-6D8B-49EA-80FF-E242C8EE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Target Variable BENEST2_HH Visualizations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9B83B8-CF50-4DE0-8514-200078FC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542879"/>
            <a:ext cx="914400" cy="796413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03E166B-9AC8-4934-A32D-B7634E939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520315"/>
            <a:ext cx="4476750" cy="291465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31B6C19-8606-4465-9C1C-46848EA8B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464" y="2520315"/>
            <a:ext cx="4543425" cy="300037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0434A83-6801-43BD-96D3-C5E755F2716F}"/>
              </a:ext>
            </a:extLst>
          </p:cNvPr>
          <p:cNvSpPr txBox="1">
            <a:spLocks/>
          </p:cNvSpPr>
          <p:nvPr/>
        </p:nvSpPr>
        <p:spPr>
          <a:xfrm>
            <a:off x="952500" y="2063345"/>
            <a:ext cx="4438650" cy="44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Monthly SNAP benefits by Region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992C8F3-7F48-4D80-A62E-A05558BC481E}"/>
              </a:ext>
            </a:extLst>
          </p:cNvPr>
          <p:cNvSpPr txBox="1">
            <a:spLocks/>
          </p:cNvSpPr>
          <p:nvPr/>
        </p:nvSpPr>
        <p:spPr>
          <a:xfrm>
            <a:off x="5926464" y="2113489"/>
            <a:ext cx="4547226" cy="39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Average Monthly Income</a:t>
            </a:r>
          </a:p>
        </p:txBody>
      </p:sp>
    </p:spTree>
    <p:extLst>
      <p:ext uri="{BB962C8B-B14F-4D97-AF65-F5344CB8AC3E}">
        <p14:creationId xmlns:p14="http://schemas.microsoft.com/office/powerpoint/2010/main" val="158021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9E4793C-6D8B-49EA-80FF-E242C8EE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Target Variable BENEST3_HH Visualizations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E0EFC8-9205-49F4-9E55-0AD537F70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542879"/>
            <a:ext cx="914400" cy="796413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0C20D94-A7B8-4E5D-B0C3-0EBA3558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05" y="2501203"/>
            <a:ext cx="4648200" cy="295275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FAB7605-C386-4936-AC29-8DF49346D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835" y="2501203"/>
            <a:ext cx="4476750" cy="2962275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6947CA-5030-409B-A0BA-B8FA15528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8834" y="2113489"/>
            <a:ext cx="4476751" cy="3910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Average Monthly Income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D10D44A-51EC-4E76-87A5-03ADFB540DA1}"/>
              </a:ext>
            </a:extLst>
          </p:cNvPr>
          <p:cNvSpPr txBox="1">
            <a:spLocks/>
          </p:cNvSpPr>
          <p:nvPr/>
        </p:nvSpPr>
        <p:spPr>
          <a:xfrm>
            <a:off x="878204" y="2063345"/>
            <a:ext cx="4648200" cy="44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Monthly SNAP benefits by Region</a:t>
            </a:r>
          </a:p>
        </p:txBody>
      </p:sp>
    </p:spTree>
    <p:extLst>
      <p:ext uri="{BB962C8B-B14F-4D97-AF65-F5344CB8AC3E}">
        <p14:creationId xmlns:p14="http://schemas.microsoft.com/office/powerpoint/2010/main" val="129516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9E4793C-6D8B-49EA-80FF-E242C8EE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Target Variable BENEST4_HH Visualizations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76437F-2EB2-4016-AA2B-FF4B9B566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542879"/>
            <a:ext cx="914400" cy="796413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43E88DE-AEC3-442A-96DD-617070610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0" y="2491740"/>
            <a:ext cx="4514850" cy="29718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5A408E2-46FB-4389-9722-6397ACF94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540" y="2491740"/>
            <a:ext cx="4514850" cy="298132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48E019-8534-4771-B002-C00AE8D005BA}"/>
              </a:ext>
            </a:extLst>
          </p:cNvPr>
          <p:cNvSpPr txBox="1">
            <a:spLocks/>
          </p:cNvSpPr>
          <p:nvPr/>
        </p:nvSpPr>
        <p:spPr>
          <a:xfrm>
            <a:off x="902970" y="2063345"/>
            <a:ext cx="4514850" cy="44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Monthly SNAP benefits by Region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0E25B14-8B1B-4664-AEF0-0D2C569421D1}"/>
              </a:ext>
            </a:extLst>
          </p:cNvPr>
          <p:cNvSpPr txBox="1">
            <a:spLocks/>
          </p:cNvSpPr>
          <p:nvPr/>
        </p:nvSpPr>
        <p:spPr>
          <a:xfrm>
            <a:off x="5844540" y="2113489"/>
            <a:ext cx="4514850" cy="39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Average Monthly Income</a:t>
            </a:r>
          </a:p>
        </p:txBody>
      </p:sp>
    </p:spTree>
    <p:extLst>
      <p:ext uri="{BB962C8B-B14F-4D97-AF65-F5344CB8AC3E}">
        <p14:creationId xmlns:p14="http://schemas.microsoft.com/office/powerpoint/2010/main" val="230193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75C5-632D-4328-8478-08F38B26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Variable BENEST1_HH&amp; BENEST2_HH Visualizations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0B30F559-08CD-493F-BB8A-10BC09C89C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7179" y="2890214"/>
            <a:ext cx="5388044" cy="3325192"/>
          </a:xfr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C8501E9C-296E-460F-9CB3-EAB003907C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09360" y="2103120"/>
            <a:ext cx="1712850" cy="171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EAC624AE-DE7B-4E1D-9C00-08607CEC8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406" y="2890214"/>
            <a:ext cx="5388044" cy="33251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4A2035-7AF8-4D66-B5E1-51DF6CBAFC41}"/>
              </a:ext>
            </a:extLst>
          </p:cNvPr>
          <p:cNvSpPr txBox="1">
            <a:spLocks/>
          </p:cNvSpPr>
          <p:nvPr/>
        </p:nvSpPr>
        <p:spPr>
          <a:xfrm>
            <a:off x="567179" y="2448982"/>
            <a:ext cx="5388043" cy="44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Family Size by Region – BENEST1_HH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913C9C4-D307-48F2-9C72-C52FF7C3789D}"/>
              </a:ext>
            </a:extLst>
          </p:cNvPr>
          <p:cNvSpPr txBox="1">
            <a:spLocks/>
          </p:cNvSpPr>
          <p:nvPr/>
        </p:nvSpPr>
        <p:spPr>
          <a:xfrm>
            <a:off x="6215405" y="2448982"/>
            <a:ext cx="5388043" cy="44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Family Size by Region – BENEST2_HH</a:t>
            </a:r>
          </a:p>
        </p:txBody>
      </p:sp>
    </p:spTree>
    <p:extLst>
      <p:ext uri="{BB962C8B-B14F-4D97-AF65-F5344CB8AC3E}">
        <p14:creationId xmlns:p14="http://schemas.microsoft.com/office/powerpoint/2010/main" val="37500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5696B27-4485-437E-89DC-ED1482DDC5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7179" y="2889870"/>
            <a:ext cx="5388044" cy="3325192"/>
          </a:xfrm>
        </p:spPr>
      </p:pic>
      <p:pic>
        <p:nvPicPr>
          <p:cNvPr id="10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7BF2160-CEB4-4016-8ABA-316997495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335" y="2889870"/>
            <a:ext cx="5388044" cy="332519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2C78D25-4EA4-488E-8B65-B21049126288}"/>
              </a:ext>
            </a:extLst>
          </p:cNvPr>
          <p:cNvSpPr txBox="1">
            <a:spLocks/>
          </p:cNvSpPr>
          <p:nvPr/>
        </p:nvSpPr>
        <p:spPr>
          <a:xfrm>
            <a:off x="567179" y="2448982"/>
            <a:ext cx="5388043" cy="44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Family Size by Region – BENEST3_HH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555208-7CAD-4862-8650-96BCC3143D8A}"/>
              </a:ext>
            </a:extLst>
          </p:cNvPr>
          <p:cNvSpPr txBox="1">
            <a:spLocks/>
          </p:cNvSpPr>
          <p:nvPr/>
        </p:nvSpPr>
        <p:spPr>
          <a:xfrm>
            <a:off x="6215405" y="2448982"/>
            <a:ext cx="5388043" cy="44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Family Size by Region – BENEST4_HH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B2A320A-79AB-425E-8C9D-905A6887F046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Target Variable BENEST3_HH&amp; BENEST4_HH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37927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20A1-3296-4CF1-BBC1-8C8C1390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Income by Region 1 &amp; Region 2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C21A9BF2-2AAF-4785-AC48-B4C7278E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1" y="2661080"/>
            <a:ext cx="5233450" cy="3229786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0189620-49B0-4345-9DB4-6F7112CF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12" y="2661080"/>
            <a:ext cx="5233448" cy="322978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DCCBF9-992F-4ECB-8BEB-7A894C350620}"/>
              </a:ext>
            </a:extLst>
          </p:cNvPr>
          <p:cNvSpPr txBox="1">
            <a:spLocks/>
          </p:cNvSpPr>
          <p:nvPr/>
        </p:nvSpPr>
        <p:spPr>
          <a:xfrm>
            <a:off x="605791" y="2219848"/>
            <a:ext cx="5233450" cy="44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Region 1 - Northeast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993D70-A2D2-4E61-BA19-3100FE561FBA}"/>
              </a:ext>
            </a:extLst>
          </p:cNvPr>
          <p:cNvSpPr txBox="1">
            <a:spLocks/>
          </p:cNvSpPr>
          <p:nvPr/>
        </p:nvSpPr>
        <p:spPr>
          <a:xfrm>
            <a:off x="6295610" y="2219848"/>
            <a:ext cx="5233450" cy="44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Region 2 - Midwest</a:t>
            </a:r>
          </a:p>
        </p:txBody>
      </p:sp>
    </p:spTree>
    <p:extLst>
      <p:ext uri="{BB962C8B-B14F-4D97-AF65-F5344CB8AC3E}">
        <p14:creationId xmlns:p14="http://schemas.microsoft.com/office/powerpoint/2010/main" val="31276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20A1-3296-4CF1-BBC1-8C8C1390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Income by Region 3 &amp; Region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E4016A-E20D-4B21-8AD5-B2321DA5B9E4}"/>
              </a:ext>
            </a:extLst>
          </p:cNvPr>
          <p:cNvSpPr txBox="1">
            <a:spLocks/>
          </p:cNvSpPr>
          <p:nvPr/>
        </p:nvSpPr>
        <p:spPr>
          <a:xfrm>
            <a:off x="605791" y="2219848"/>
            <a:ext cx="5233450" cy="44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Region 3 - South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B78CC9-9291-430E-AFD7-19887AC5AD14}"/>
              </a:ext>
            </a:extLst>
          </p:cNvPr>
          <p:cNvSpPr txBox="1">
            <a:spLocks/>
          </p:cNvSpPr>
          <p:nvPr/>
        </p:nvSpPr>
        <p:spPr>
          <a:xfrm>
            <a:off x="6249893" y="2196786"/>
            <a:ext cx="5233450" cy="44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Region 4 - West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E9F3E12-EA84-4234-AB31-5D4E19E22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893" y="2661080"/>
            <a:ext cx="5233447" cy="3229784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01372A2-448F-4FE9-BAFF-7F8ABD1C7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99" y="2661080"/>
            <a:ext cx="5233447" cy="32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82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5450-FE82-4463-8AD8-F2FB6DEC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Rural vs. Nonrural Reported </a:t>
            </a:r>
            <a:br>
              <a:rPr lang="en-US" dirty="0"/>
            </a:br>
            <a:r>
              <a:rPr lang="en-US" dirty="0"/>
              <a:t>Monthly Income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C2F75786-36FB-4F6D-A64A-A42BAF9D8A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289" y="2941162"/>
            <a:ext cx="5156057" cy="3182023"/>
          </a:xfr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D6E020A-B0CB-4CDC-AFAF-0CFA1F7E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963" y="2941163"/>
            <a:ext cx="5156057" cy="31820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43465C-B5CE-4FA4-A681-C2923159583C}"/>
              </a:ext>
            </a:extLst>
          </p:cNvPr>
          <p:cNvSpPr txBox="1"/>
          <p:nvPr/>
        </p:nvSpPr>
        <p:spPr>
          <a:xfrm>
            <a:off x="6185963" y="2571831"/>
            <a:ext cx="515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Nonrural Reported Monthly Income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2C6F6-C70E-4D2C-B0F1-D708EA6D0C2F}"/>
              </a:ext>
            </a:extLst>
          </p:cNvPr>
          <p:cNvSpPr txBox="1"/>
          <p:nvPr/>
        </p:nvSpPr>
        <p:spPr>
          <a:xfrm>
            <a:off x="616289" y="2571831"/>
            <a:ext cx="515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Rural Reported Monthly Income</a:t>
            </a:r>
          </a:p>
        </p:txBody>
      </p:sp>
    </p:spTree>
    <p:extLst>
      <p:ext uri="{BB962C8B-B14F-4D97-AF65-F5344CB8AC3E}">
        <p14:creationId xmlns:p14="http://schemas.microsoft.com/office/powerpoint/2010/main" val="346073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39B0BA3-40AE-499A-99AD-525DC9188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599" y="1014317"/>
            <a:ext cx="7696201" cy="482936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E56D3-B193-4D51-B709-6A6F95FB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7DFC-0D4B-4716-A02B-2241CA293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443146"/>
            <a:ext cx="2919756" cy="26190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Background of SNAP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Data used for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Multiple linear regression performed for 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Conclusion of analysis</a:t>
            </a:r>
          </a:p>
        </p:txBody>
      </p:sp>
    </p:spTree>
    <p:extLst>
      <p:ext uri="{BB962C8B-B14F-4D97-AF65-F5344CB8AC3E}">
        <p14:creationId xmlns:p14="http://schemas.microsoft.com/office/powerpoint/2010/main" val="3525147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F37B-3996-47E5-9C5D-57E229FE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5C5D-F0E9-456B-8B99-3D4C9CB21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255068"/>
            <a:ext cx="4663440" cy="2952298"/>
          </a:xfrm>
        </p:spPr>
        <p:txBody>
          <a:bodyPr>
            <a:normAutofit/>
          </a:bodyPr>
          <a:lstStyle/>
          <a:p>
            <a:r>
              <a:rPr lang="en-US" dirty="0"/>
              <a:t>Data cleaning – removing irrelevant features, missing values</a:t>
            </a:r>
          </a:p>
          <a:p>
            <a:r>
              <a:rPr lang="en-US" dirty="0"/>
              <a:t>Used dummy encoding to code for categorical variables</a:t>
            </a:r>
          </a:p>
          <a:p>
            <a:r>
              <a:rPr lang="en-US" dirty="0"/>
              <a:t>Feature extraction &amp; feature selection</a:t>
            </a:r>
          </a:p>
          <a:p>
            <a:r>
              <a:rPr lang="en-US" dirty="0"/>
              <a:t>Used correlation threshold of .75 to drop features that were highly correlated </a:t>
            </a:r>
          </a:p>
        </p:txBody>
      </p:sp>
      <p:pic>
        <p:nvPicPr>
          <p:cNvPr id="6" name="Picture 5" descr="A picture containing wall, indoor, white&#10;&#10;Description automatically generated">
            <a:extLst>
              <a:ext uri="{FF2B5EF4-FFF2-40B4-BE49-F238E27FC236}">
                <a16:creationId xmlns:a16="http://schemas.microsoft.com/office/drawing/2014/main" id="{1AD85DEC-C0F9-4D32-A7EE-B713C45B6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2" y="2255068"/>
            <a:ext cx="46577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88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274B-D1D6-4FCB-AE1E-E73002BA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6CA1B-8720-4059-80B6-477ECF37F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2103120"/>
            <a:ext cx="10235939" cy="2120088"/>
          </a:xfrm>
        </p:spPr>
        <p:txBody>
          <a:bodyPr>
            <a:normAutofit/>
          </a:bodyPr>
          <a:lstStyle/>
          <a:p>
            <a:r>
              <a:rPr lang="en-US" dirty="0"/>
              <a:t>Scikit-learn library in in Python was used</a:t>
            </a:r>
          </a:p>
          <a:p>
            <a:r>
              <a:rPr lang="en-US" dirty="0"/>
              <a:t>Large dataset used for this project / a test and training set were both created</a:t>
            </a:r>
          </a:p>
          <a:p>
            <a:r>
              <a:rPr lang="en-US" dirty="0"/>
              <a:t>What is Linear Regression? </a:t>
            </a:r>
          </a:p>
          <a:p>
            <a:r>
              <a:rPr lang="en-US" dirty="0"/>
              <a:t>Ordinary Least Squares (OLS) model used for further analysis. Used </a:t>
            </a:r>
            <a:r>
              <a:rPr lang="en-US" dirty="0" err="1"/>
              <a:t>statsmodels</a:t>
            </a:r>
            <a:r>
              <a:rPr lang="en-US" dirty="0"/>
              <a:t> package in Python.</a:t>
            </a:r>
          </a:p>
        </p:txBody>
      </p:sp>
    </p:spTree>
    <p:extLst>
      <p:ext uri="{BB962C8B-B14F-4D97-AF65-F5344CB8AC3E}">
        <p14:creationId xmlns:p14="http://schemas.microsoft.com/office/powerpoint/2010/main" val="1358447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4B02-D73C-47C5-9F64-5BD94DE1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BENEST1_HH Regression Analysis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A731125-C7D7-47AB-BCD4-446D5DB3C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Linear Regression model shows a strong relationship with test and predicted values.</a:t>
            </a:r>
          </a:p>
          <a:p>
            <a:r>
              <a:rPr lang="en-US" dirty="0"/>
              <a:t>Using OLS Regression Results, the R-squared score is 0.727.</a:t>
            </a:r>
          </a:p>
          <a:p>
            <a:r>
              <a:rPr lang="en-US" dirty="0"/>
              <a:t>The p-value for region 2 is 0.654, region 3 is 0.867, and region 4 is 0.227, which is not statistically significant.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C02136E-B8C1-48DB-AA78-6C7F0424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685" y="5776912"/>
            <a:ext cx="1605915" cy="10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D7813A8E-8AFE-4C47-ADCA-349564DB5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37" y="1625392"/>
            <a:ext cx="6033418" cy="381931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79AB393-2DF9-44B6-80F5-8B0697C50C43}"/>
              </a:ext>
            </a:extLst>
          </p:cNvPr>
          <p:cNvSpPr txBox="1">
            <a:spLocks/>
          </p:cNvSpPr>
          <p:nvPr/>
        </p:nvSpPr>
        <p:spPr>
          <a:xfrm>
            <a:off x="571837" y="197962"/>
            <a:ext cx="10058400" cy="10952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/>
              <a:t>Regression Analysis Results </a:t>
            </a:r>
          </a:p>
          <a:p>
            <a:r>
              <a:rPr lang="en-US" sz="4000" dirty="0"/>
              <a:t>BENEST1_HH</a:t>
            </a:r>
          </a:p>
        </p:txBody>
      </p:sp>
    </p:spTree>
    <p:extLst>
      <p:ext uri="{BB962C8B-B14F-4D97-AF65-F5344CB8AC3E}">
        <p14:creationId xmlns:p14="http://schemas.microsoft.com/office/powerpoint/2010/main" val="3008164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4B02-D73C-47C5-9F64-5BD94DE1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BENEST2_HH Regression Analysis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A731125-C7D7-47AB-BCD4-446D5DB3C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Linear Regression model shows a strong relationship with test and predicted values.</a:t>
            </a:r>
          </a:p>
          <a:p>
            <a:r>
              <a:rPr lang="en-US" dirty="0"/>
              <a:t>Using OLS Regression Results, the R-squared score is 0.637.</a:t>
            </a:r>
          </a:p>
          <a:p>
            <a:r>
              <a:rPr lang="en-US" dirty="0"/>
              <a:t>The p-value for region 2 is 0.762, region 3 is 0.801, and region 4 is 0.251 which is not statistically significant.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C32F5E60-BC2A-4C25-8336-B9AF7F552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685" y="5776912"/>
            <a:ext cx="1605915" cy="10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3B65A9A-326C-454A-8263-7F4DFD13E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37" y="1589835"/>
            <a:ext cx="6007339" cy="382915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241D624-1165-4935-9404-4A0822D51B71}"/>
              </a:ext>
            </a:extLst>
          </p:cNvPr>
          <p:cNvSpPr txBox="1">
            <a:spLocks/>
          </p:cNvSpPr>
          <p:nvPr/>
        </p:nvSpPr>
        <p:spPr>
          <a:xfrm>
            <a:off x="571837" y="197962"/>
            <a:ext cx="10058400" cy="10952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/>
              <a:t>Regression Analysis Results </a:t>
            </a:r>
          </a:p>
          <a:p>
            <a:r>
              <a:rPr lang="en-US" sz="4000" dirty="0"/>
              <a:t>BENEST2_HH</a:t>
            </a:r>
          </a:p>
        </p:txBody>
      </p:sp>
    </p:spTree>
    <p:extLst>
      <p:ext uri="{BB962C8B-B14F-4D97-AF65-F5344CB8AC3E}">
        <p14:creationId xmlns:p14="http://schemas.microsoft.com/office/powerpoint/2010/main" val="161699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4B02-D73C-47C5-9F64-5BD94DE1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BENEST3_HH Regression Analysis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A731125-C7D7-47AB-BCD4-446D5DB3C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Linear Regression model shows a strong relationship with test and predicted values.</a:t>
            </a:r>
          </a:p>
          <a:p>
            <a:r>
              <a:rPr lang="en-US" dirty="0"/>
              <a:t>Using OLS Regression Results, the R-squared score is 0.741.</a:t>
            </a:r>
          </a:p>
          <a:p>
            <a:r>
              <a:rPr lang="en-US" dirty="0"/>
              <a:t>The p-value for region 2 is 0.545, region 3 is 0.823, and region 4 is 0.202, which is not statistically significant.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773BCD0-67EE-4A93-8B2F-1E37D7938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685" y="5776912"/>
            <a:ext cx="1605915" cy="10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5C1CC48-80EF-431A-82FD-0C1840D27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37" y="1581693"/>
            <a:ext cx="6259301" cy="390671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AED9CF5-0250-4409-BA64-722FF3494796}"/>
              </a:ext>
            </a:extLst>
          </p:cNvPr>
          <p:cNvSpPr txBox="1">
            <a:spLocks/>
          </p:cNvSpPr>
          <p:nvPr/>
        </p:nvSpPr>
        <p:spPr>
          <a:xfrm>
            <a:off x="571837" y="197962"/>
            <a:ext cx="10058400" cy="10952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/>
              <a:t>Regression Analysis Results </a:t>
            </a:r>
          </a:p>
          <a:p>
            <a:r>
              <a:rPr lang="en-US" sz="4000" dirty="0"/>
              <a:t>BENEST3_HH</a:t>
            </a:r>
          </a:p>
        </p:txBody>
      </p:sp>
    </p:spTree>
    <p:extLst>
      <p:ext uri="{BB962C8B-B14F-4D97-AF65-F5344CB8AC3E}">
        <p14:creationId xmlns:p14="http://schemas.microsoft.com/office/powerpoint/2010/main" val="55305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4B02-D73C-47C5-9F64-5BD94DE1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BENEST4_HH Regression Analysis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A731125-C7D7-47AB-BCD4-446D5DB3C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Linear Regression model shows a strong relationship with test and predicted values.</a:t>
            </a:r>
          </a:p>
          <a:p>
            <a:r>
              <a:rPr lang="en-US" dirty="0"/>
              <a:t>Using OLS Regression Results, the R-squared score is 0.664.</a:t>
            </a:r>
          </a:p>
          <a:p>
            <a:r>
              <a:rPr lang="en-US" dirty="0"/>
              <a:t>The p-value for region 2 is 0.617, region 3 is 0.689, and region 4 is 0.222, which is not statistically significant.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5FA72D0-B298-4437-85BF-51E192CF5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685" y="5776912"/>
            <a:ext cx="1605915" cy="10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27BC82B-1222-4A6E-8965-FF391531A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37" y="1578579"/>
            <a:ext cx="6136848" cy="39129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C3538BC-8D90-4808-B722-54CE2570A088}"/>
              </a:ext>
            </a:extLst>
          </p:cNvPr>
          <p:cNvSpPr txBox="1">
            <a:spLocks/>
          </p:cNvSpPr>
          <p:nvPr/>
        </p:nvSpPr>
        <p:spPr>
          <a:xfrm>
            <a:off x="571837" y="197962"/>
            <a:ext cx="10058400" cy="10952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/>
              <a:t>Regression Analysis Results </a:t>
            </a:r>
          </a:p>
          <a:p>
            <a:r>
              <a:rPr lang="en-US" sz="4000" dirty="0"/>
              <a:t>BENEST4_HH</a:t>
            </a:r>
          </a:p>
        </p:txBody>
      </p:sp>
    </p:spTree>
    <p:extLst>
      <p:ext uri="{BB962C8B-B14F-4D97-AF65-F5344CB8AC3E}">
        <p14:creationId xmlns:p14="http://schemas.microsoft.com/office/powerpoint/2010/main" val="1230005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FFFC858-66B8-4CDE-94A0-C51EC2F4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6DF4B36-6A1A-4B73-B866-5B009108E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regression analysis is currently not predicting SNAP eligibility by region based on the p values received by the 4 individual target variables BENEST_HH’s 1, 2, 3, and 4</a:t>
            </a:r>
          </a:p>
          <a:p>
            <a:r>
              <a:rPr lang="en-US" dirty="0"/>
              <a:t>However, strong significant p values were found from other features which may indicate another type of prediction method could be used</a:t>
            </a:r>
          </a:p>
          <a:p>
            <a:r>
              <a:rPr lang="en-US" dirty="0"/>
              <a:t> Other ML models could determine whether region is a strong predictor of snap benefits or not</a:t>
            </a:r>
          </a:p>
          <a:p>
            <a:endParaRPr lang="en-US" dirty="0"/>
          </a:p>
        </p:txBody>
      </p:sp>
      <p:pic>
        <p:nvPicPr>
          <p:cNvPr id="16" name="Picture 15" descr="Magnifying glass showing decling performance">
            <a:extLst>
              <a:ext uri="{FF2B5EF4-FFF2-40B4-BE49-F238E27FC236}">
                <a16:creationId xmlns:a16="http://schemas.microsoft.com/office/drawing/2014/main" id="{AF0349D0-2D75-4A5C-93C6-9BB2E4236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967" b="-2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3077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A7F6-45E2-437E-BCEB-29F50634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24260"/>
            <a:ext cx="10058400" cy="137160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84564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63E9-6F99-4348-B7C5-A1F2B554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5626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349AF-F7D6-4C81-A458-EF1D1DF2537D}"/>
              </a:ext>
            </a:extLst>
          </p:cNvPr>
          <p:cNvSpPr txBox="1"/>
          <p:nvPr/>
        </p:nvSpPr>
        <p:spPr>
          <a:xfrm>
            <a:off x="160255" y="1644133"/>
            <a:ext cx="11378152" cy="5091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1_Household Codebook PUF.pdf</a:t>
            </a:r>
          </a:p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ERS</a:t>
            </a:r>
            <a:r>
              <a:rPr lang="en-US" sz="1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USDA ERS - About ERS. (n.d.). https://www.ers.usda.gov/about-ers/. </a:t>
            </a:r>
            <a:endParaRPr lang="en-US" sz="1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</a:t>
            </a:r>
            <a:r>
              <a:rPr lang="en-US" sz="1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USDA ERS - Background. (n.d.). https://www.ers.usda.gov/data-products/foodaps-national-household-food-acquisition-and-purchase survey/background/. </a:t>
            </a:r>
            <a:endParaRPr lang="en-US" sz="1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Documentation</a:t>
            </a:r>
            <a:r>
              <a:rPr lang="en-US" sz="1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USDA ERS - Documentation. (n.d.). https://www.ers.usda.gov/data-products/foodaps-national-household-food-acquisition-and-purchase-survey/documentation/.</a:t>
            </a:r>
          </a:p>
          <a:p>
            <a:pPr marL="457200">
              <a:lnSpc>
                <a:spcPct val="200000"/>
              </a:lnSpc>
            </a:pPr>
            <a:r>
              <a:rPr lang="en-US" sz="1100" dirty="0"/>
              <a:t>https://www.bts.gov/archive/publications/america_on_the_go/us_business_travel/figure_02</a:t>
            </a:r>
          </a:p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https://fns-prod.azureedge.net/sites/default/files/resource-files/34SNAPmonthly-6.pdf</a:t>
            </a:r>
          </a:p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https://www.ers.usda.gov/data-products/foodaps-national-household-food-acquisition-and-purchase-survey/. (n.d.). </a:t>
            </a:r>
            <a:r>
              <a:rPr lang="en-US" sz="11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Short History of SNAP</a:t>
            </a:r>
            <a:r>
              <a:rPr lang="en-US" sz="1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USDA. (n.d.). </a:t>
            </a:r>
            <a:endParaRPr lang="en-US" sz="1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https://www.fns.usda.gov/snap/short-history-snap. </a:t>
            </a:r>
            <a:r>
              <a:rPr lang="en-US" sz="11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SNAP Data Tables</a:t>
            </a:r>
            <a:r>
              <a:rPr lang="en-US" sz="1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USDA. (n.d.). </a:t>
            </a:r>
          </a:p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www.fns.usda.gov/snap/supplemental-nutrition-assistance-program</a:t>
            </a:r>
          </a:p>
          <a:p>
            <a:pPr marL="457200">
              <a:lnSpc>
                <a:spcPct val="200000"/>
              </a:lnSpc>
            </a:pP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https://mathematica.org/publications/technical-working-paper-creation-of-the-2012-baseline-of-the-2009-math-sipp-microsimulation-model-and-database. (n.d.). </a:t>
            </a:r>
          </a:p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100" dirty="0"/>
              <a:t> www.oreilly.com/library/view/40-algorithms-every/9781789801217/fa0a5d03-e2a7-4f01-bd9c-53c3f54a7da1.xhtml</a:t>
            </a:r>
            <a:endParaRPr lang="en-US" sz="1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98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E1FB115-B3A6-4F6B-9822-09F25A7F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 Origination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FA5A4C0-60F5-4777-B06D-5A66FCA7A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2828" y="2112029"/>
            <a:ext cx="4249463" cy="131697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 grew up in a farm community in south central Nebraska,            population 2,400</a:t>
            </a:r>
          </a:p>
        </p:txBody>
      </p:sp>
      <p:pic>
        <p:nvPicPr>
          <p:cNvPr id="6" name="Picture 5" descr="A picture containing text, grass, outdoor, sign&#10;&#10;Description automatically generated">
            <a:extLst>
              <a:ext uri="{FF2B5EF4-FFF2-40B4-BE49-F238E27FC236}">
                <a16:creationId xmlns:a16="http://schemas.microsoft.com/office/drawing/2014/main" id="{EF91C2CE-D70F-4EAB-AF76-451FDD532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77" y="2264562"/>
            <a:ext cx="5902986" cy="3168971"/>
          </a:xfrm>
          <a:prstGeom prst="rect">
            <a:avLst/>
          </a:prstGeom>
        </p:spPr>
      </p:pic>
      <p:pic>
        <p:nvPicPr>
          <p:cNvPr id="8" name="Content Placeholder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2D3F6278-A9D2-43BD-868D-65DA7AEE52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202830" y="3129291"/>
            <a:ext cx="4249462" cy="2043457"/>
          </a:xfrm>
        </p:spPr>
      </p:pic>
      <p:sp>
        <p:nvSpPr>
          <p:cNvPr id="10" name="Star: 5 Points 9">
            <a:extLst>
              <a:ext uri="{FF2B5EF4-FFF2-40B4-BE49-F238E27FC236}">
                <a16:creationId xmlns:a16="http://schemas.microsoft.com/office/drawing/2014/main" id="{C51DB66F-6527-4228-94D5-07393DA6AEEE}"/>
              </a:ext>
            </a:extLst>
          </p:cNvPr>
          <p:cNvSpPr/>
          <p:nvPr/>
        </p:nvSpPr>
        <p:spPr>
          <a:xfrm>
            <a:off x="10125944" y="4668561"/>
            <a:ext cx="347746" cy="327632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1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03608FA-9FCF-4923-9FB0-8C27B5A3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What Is SNAP?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E0896C6-6CB3-44F9-B835-29E4718A4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/>
              <a:t>SNAP stands for Supplemental Nutrition Assistance Program.</a:t>
            </a:r>
          </a:p>
          <a:p>
            <a:r>
              <a:rPr lang="en-US" dirty="0"/>
              <a:t>The purpose of SNAP is to help families in need by providing supplemental benefits so nutritious food is available, as well as becoming self-sufficient.</a:t>
            </a:r>
          </a:p>
          <a:p>
            <a:r>
              <a:rPr lang="en-US" dirty="0"/>
              <a:t>SNAP has existed in the U.S. since 1939.</a:t>
            </a:r>
          </a:p>
          <a:p>
            <a:r>
              <a:rPr lang="en-US" dirty="0"/>
              <a:t>As of June 2021, 21,864,170 households receive SNAP benefits.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6EA14B7-D821-47BF-860A-FD1B9665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1760" y="2514486"/>
            <a:ext cx="4663440" cy="292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91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54E0-DF13-40CE-BEE4-01D0845B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C8D7F69D-ECA4-4318-9323-B8C52074D2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61125" y="2139921"/>
            <a:ext cx="4664075" cy="352137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7B7F7-F18B-4055-AD08-1A71413A8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2009398"/>
            <a:ext cx="4928648" cy="1949856"/>
          </a:xfrm>
        </p:spPr>
        <p:txBody>
          <a:bodyPr>
            <a:normAutofit/>
          </a:bodyPr>
          <a:lstStyle/>
          <a:p>
            <a:r>
              <a:rPr lang="en-US" sz="2600" dirty="0"/>
              <a:t>Predict if SNAP eligibility assistance distributed is sufficient based where families reside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4EEB7DB-0748-4E7F-9D10-CAB41B2B7FAC}"/>
              </a:ext>
            </a:extLst>
          </p:cNvPr>
          <p:cNvSpPr txBox="1">
            <a:spLocks/>
          </p:cNvSpPr>
          <p:nvPr/>
        </p:nvSpPr>
        <p:spPr>
          <a:xfrm>
            <a:off x="1066800" y="4197990"/>
            <a:ext cx="4663440" cy="1750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 dirty="0"/>
              <a:t>Geographic regions:</a:t>
            </a:r>
          </a:p>
          <a:p>
            <a:pPr lvl="2"/>
            <a:r>
              <a:rPr lang="en-US" sz="2700" dirty="0"/>
              <a:t>West</a:t>
            </a:r>
          </a:p>
          <a:p>
            <a:pPr lvl="2"/>
            <a:r>
              <a:rPr lang="en-US" sz="2700" dirty="0"/>
              <a:t>Midwest</a:t>
            </a:r>
          </a:p>
          <a:p>
            <a:pPr lvl="2"/>
            <a:r>
              <a:rPr lang="en-US" sz="2700" dirty="0"/>
              <a:t>Northeast</a:t>
            </a:r>
          </a:p>
          <a:p>
            <a:pPr lvl="2"/>
            <a:r>
              <a:rPr lang="en-US" sz="2700" dirty="0"/>
              <a:t>South</a:t>
            </a:r>
          </a:p>
        </p:txBody>
      </p:sp>
    </p:spTree>
    <p:extLst>
      <p:ext uri="{BB962C8B-B14F-4D97-AF65-F5344CB8AC3E}">
        <p14:creationId xmlns:p14="http://schemas.microsoft.com/office/powerpoint/2010/main" val="237659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F75F-146C-4070-BE51-CEBADDAA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FoodAPS</a:t>
            </a:r>
            <a:r>
              <a:rPr lang="en-US" dirty="0"/>
              <a:t>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F5109-EECD-4DE9-A7E5-3F09D343D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395354"/>
            <a:ext cx="5756910" cy="2459453"/>
          </a:xfrm>
        </p:spPr>
        <p:txBody>
          <a:bodyPr>
            <a:normAutofit/>
          </a:bodyPr>
          <a:lstStyle/>
          <a:p>
            <a:r>
              <a:rPr lang="en-US" dirty="0"/>
              <a:t>United States Department of Agriculture (U.S.D.A.) conducted a survey from 2012-2013 about food acquisition in American households.</a:t>
            </a:r>
          </a:p>
          <a:p>
            <a:r>
              <a:rPr lang="en-US" dirty="0"/>
              <a:t>Survey was called Food Acquisition and Purchase Survey (</a:t>
            </a:r>
            <a:r>
              <a:rPr lang="en-US" dirty="0" err="1"/>
              <a:t>FoodAPS</a:t>
            </a:r>
            <a:r>
              <a:rPr lang="en-US" dirty="0"/>
              <a:t>)</a:t>
            </a:r>
          </a:p>
          <a:p>
            <a:r>
              <a:rPr lang="en-US" dirty="0"/>
              <a:t>4,826 households participated in survey</a:t>
            </a:r>
          </a:p>
          <a:p>
            <a:pPr lvl="2"/>
            <a:r>
              <a:rPr lang="en-US" dirty="0"/>
              <a:t>4 subgroups of households participated</a:t>
            </a:r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2050" name="Picture 2" descr="Bulletin #4332, Buying Food for Thrifty Small Families - Cooperative  Extension Publications - University of Maine Cooperative Extension">
            <a:extLst>
              <a:ext uri="{FF2B5EF4-FFF2-40B4-BE49-F238E27FC236}">
                <a16:creationId xmlns:a16="http://schemas.microsoft.com/office/drawing/2014/main" id="{6F212FDD-EFC1-499B-898F-5906467AE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924" y="2103120"/>
            <a:ext cx="4229405" cy="314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61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F75F-146C-4070-BE51-CEBADDAA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F5109-EECD-4DE9-A7E5-3F09D343D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2317580"/>
            <a:ext cx="6531401" cy="1111420"/>
          </a:xfrm>
        </p:spPr>
        <p:txBody>
          <a:bodyPr>
            <a:normAutofit fontScale="25000" lnSpcReduction="20000"/>
          </a:bodyPr>
          <a:lstStyle/>
          <a:p>
            <a:r>
              <a:rPr lang="en-US" sz="13600" dirty="0"/>
              <a:t>Dataset used for project:</a:t>
            </a:r>
          </a:p>
          <a:p>
            <a:pPr lvl="2"/>
            <a:r>
              <a:rPr lang="en-US" sz="9600" dirty="0" err="1"/>
              <a:t>faps_household_puf</a:t>
            </a:r>
            <a:endParaRPr lang="en-US" sz="9600" dirty="0"/>
          </a:p>
          <a:p>
            <a:pPr lvl="2"/>
            <a:r>
              <a:rPr lang="en-US" sz="9600" dirty="0"/>
              <a:t>Contains 4,826 rows &amp; 279 variables</a:t>
            </a:r>
          </a:p>
          <a:p>
            <a:r>
              <a:rPr lang="en-US" sz="13600" dirty="0"/>
              <a:t>Data is located on ers.usda.gov</a:t>
            </a:r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E57D605-911D-4B02-B206-09B6C517D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425" y="1717861"/>
            <a:ext cx="3565861" cy="35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8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087F-2CCA-4FFA-8342-1F6A9ED6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SIPP+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4E137-C94D-47CE-8872-11A5AD391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649874"/>
            <a:ext cx="9981414" cy="2393466"/>
          </a:xfrm>
        </p:spPr>
        <p:txBody>
          <a:bodyPr>
            <a:normAutofit/>
          </a:bodyPr>
          <a:lstStyle/>
          <a:p>
            <a:r>
              <a:rPr lang="en-US" sz="2000" dirty="0"/>
              <a:t>SNAP eligibility monthly estimates for </a:t>
            </a:r>
            <a:r>
              <a:rPr lang="en-US" sz="2000" dirty="0" err="1"/>
              <a:t>FoodAPS</a:t>
            </a:r>
            <a:r>
              <a:rPr lang="en-US" sz="2000" dirty="0"/>
              <a:t> survey used MATH SIPP+ Model</a:t>
            </a:r>
          </a:p>
          <a:p>
            <a:r>
              <a:rPr lang="en-US" sz="2000" dirty="0"/>
              <a:t>MATH stands for: </a:t>
            </a:r>
            <a:r>
              <a:rPr lang="en-US" sz="2000" b="1" dirty="0"/>
              <a:t>M</a:t>
            </a:r>
            <a:r>
              <a:rPr lang="en-US" sz="2000" dirty="0"/>
              <a:t>icro </a:t>
            </a:r>
            <a:r>
              <a:rPr lang="en-US" sz="2000" b="1" dirty="0"/>
              <a:t>A</a:t>
            </a:r>
            <a:r>
              <a:rPr lang="en-US" sz="2000" dirty="0"/>
              <a:t>nalysis of </a:t>
            </a:r>
            <a:r>
              <a:rPr lang="en-US" sz="2000" b="1" dirty="0"/>
              <a:t>T</a:t>
            </a:r>
            <a:r>
              <a:rPr lang="en-US" sz="2000" dirty="0"/>
              <a:t>ransfers to </a:t>
            </a:r>
            <a:r>
              <a:rPr lang="en-US" sz="2000" b="1" dirty="0"/>
              <a:t>H</a:t>
            </a:r>
            <a:r>
              <a:rPr lang="en-US" sz="2000" dirty="0"/>
              <a:t>ouseholds</a:t>
            </a:r>
          </a:p>
          <a:p>
            <a:r>
              <a:rPr lang="en-US" sz="2000" dirty="0"/>
              <a:t>SIPP stands for: </a:t>
            </a:r>
            <a:r>
              <a:rPr lang="en-US" sz="2000" b="1" dirty="0"/>
              <a:t>S</a:t>
            </a:r>
            <a:r>
              <a:rPr lang="en-US" sz="2000" dirty="0"/>
              <a:t>urvey of </a:t>
            </a:r>
            <a:r>
              <a:rPr lang="en-US" sz="2000" b="1" dirty="0"/>
              <a:t>I</a:t>
            </a:r>
            <a:r>
              <a:rPr lang="en-US" sz="2000" dirty="0"/>
              <a:t>ncome and </a:t>
            </a:r>
            <a:r>
              <a:rPr lang="en-US" sz="2000" b="1" dirty="0"/>
              <a:t>P</a:t>
            </a:r>
            <a:r>
              <a:rPr lang="en-US" sz="2000" dirty="0"/>
              <a:t>rogram </a:t>
            </a:r>
            <a:r>
              <a:rPr lang="en-US" sz="2000" b="1" dirty="0"/>
              <a:t>P</a:t>
            </a:r>
            <a:r>
              <a:rPr lang="en-US" sz="2000" dirty="0"/>
              <a:t>articipation</a:t>
            </a:r>
          </a:p>
          <a:p>
            <a:r>
              <a:rPr lang="en-US" sz="2000" dirty="0"/>
              <a:t>SNAP eligibility based on Federal and State rules</a:t>
            </a:r>
          </a:p>
          <a:p>
            <a:r>
              <a:rPr lang="en-US" sz="2000" dirty="0"/>
              <a:t>Monthly estimates resulted in 4 target variables used for statistical analysis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F918F3C9-EE8A-4490-AF54-E71553143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445" y="886120"/>
            <a:ext cx="3912505" cy="10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E7B4-BFD4-4AE0-A4D9-1D2763EB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782693" cy="1371600"/>
          </a:xfrm>
        </p:spPr>
        <p:txBody>
          <a:bodyPr/>
          <a:lstStyle/>
          <a:p>
            <a:r>
              <a:rPr lang="en-US" dirty="0"/>
              <a:t>SNAP Eligibility Results of 4 Target Variables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7340556-71D3-4EFE-9596-02D136E36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816451"/>
              </p:ext>
            </p:extLst>
          </p:nvPr>
        </p:nvGraphicFramePr>
        <p:xfrm>
          <a:off x="979995" y="2181552"/>
          <a:ext cx="10439400" cy="303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10439528" imgH="3038325" progId="Excel.Sheet.12">
                  <p:embed/>
                </p:oleObj>
              </mc:Choice>
              <mc:Fallback>
                <p:oleObj name="Worksheet" r:id="rId3" imgW="10439528" imgH="30383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9995" y="2181552"/>
                        <a:ext cx="10439400" cy="303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1656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{7DE2C639-D727-40D2-8A7C-F9BAD73165D2}tf78438558_win32</Template>
  <TotalTime>20864</TotalTime>
  <Words>1112</Words>
  <Application>Microsoft Office PowerPoint</Application>
  <PresentationFormat>Widescreen</PresentationFormat>
  <Paragraphs>136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Garamond</vt:lpstr>
      <vt:lpstr>SavonVTI</vt:lpstr>
      <vt:lpstr>Worksheet</vt:lpstr>
      <vt:lpstr>SNAP ELIGIBILITY PREDICTION BY GEOGRAPHIC REGION</vt:lpstr>
      <vt:lpstr>OVERVIEW</vt:lpstr>
      <vt:lpstr>Project Topic Origination</vt:lpstr>
      <vt:lpstr>What Is SNAP?</vt:lpstr>
      <vt:lpstr>Problem Statement:</vt:lpstr>
      <vt:lpstr>FoodAPS Survey</vt:lpstr>
      <vt:lpstr>Data Overview</vt:lpstr>
      <vt:lpstr>MATH SIPP+ Model</vt:lpstr>
      <vt:lpstr>SNAP Eligibility Results of 4 Target Variables</vt:lpstr>
      <vt:lpstr>Target Variables for Analysis</vt:lpstr>
      <vt:lpstr>Target Variable BENEST1_HH Visualizations</vt:lpstr>
      <vt:lpstr>Target Variable BENEST2_HH Visualizations</vt:lpstr>
      <vt:lpstr>Target Variable BENEST3_HH Visualizations</vt:lpstr>
      <vt:lpstr>Target Variable BENEST4_HH Visualizations</vt:lpstr>
      <vt:lpstr>Target Variable BENEST1_HH&amp; BENEST2_HH Visualizations</vt:lpstr>
      <vt:lpstr>PowerPoint Presentation</vt:lpstr>
      <vt:lpstr>Monthly Income by Region 1 &amp; Region 2</vt:lpstr>
      <vt:lpstr>Monthly Income by Region 3 &amp; Region 4</vt:lpstr>
      <vt:lpstr>Rural vs. Nonrural Reported  Monthly Income</vt:lpstr>
      <vt:lpstr>Preprocessing Data Steps</vt:lpstr>
      <vt:lpstr>Modeling – Linear Regression</vt:lpstr>
      <vt:lpstr>BENEST1_HH Regression Analysis</vt:lpstr>
      <vt:lpstr>BENEST2_HH Regression Analysis</vt:lpstr>
      <vt:lpstr>BENEST3_HH Regression Analysis</vt:lpstr>
      <vt:lpstr>BENEST4_HH Regression Analysis</vt:lpstr>
      <vt:lpstr>Conclusion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 ELIGIBILITY BY GEOGRAPHIC LOCATION</dc:title>
  <dc:creator>Trish Girmus</dc:creator>
  <cp:lastModifiedBy>Trish Girmus</cp:lastModifiedBy>
  <cp:revision>80</cp:revision>
  <dcterms:created xsi:type="dcterms:W3CDTF">2021-07-28T04:43:44Z</dcterms:created>
  <dcterms:modified xsi:type="dcterms:W3CDTF">2022-05-30T05:15:51Z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