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4" r:id="rId6"/>
    <p:sldId id="260" r:id="rId7"/>
    <p:sldId id="263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4A124-4CD7-435E-AF59-987F2699FFCB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22521-D2F1-4E21-BF84-2B35BAB6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9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22521-D2F1-4E21-BF84-2B35BAB671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9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F34C-EDDC-43D3-B0CD-1190AFCCD42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7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F34C-EDDC-43D3-B0CD-1190AFCCD42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1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F34C-EDDC-43D3-B0CD-1190AFCCD42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060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F34C-EDDC-43D3-B0CD-1190AFCCD42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16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F34C-EDDC-43D3-B0CD-1190AFCCD42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254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F34C-EDDC-43D3-B0CD-1190AFCCD42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02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F34C-EDDC-43D3-B0CD-1190AFCCD42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86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F34C-EDDC-43D3-B0CD-1190AFCCD42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4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F34C-EDDC-43D3-B0CD-1190AFCCD42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1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F34C-EDDC-43D3-B0CD-1190AFCCD42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F34C-EDDC-43D3-B0CD-1190AFCCD42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3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F34C-EDDC-43D3-B0CD-1190AFCCD42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6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F34C-EDDC-43D3-B0CD-1190AFCCD42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4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F34C-EDDC-43D3-B0CD-1190AFCCD42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2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F34C-EDDC-43D3-B0CD-1190AFCCD42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4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F34C-EDDC-43D3-B0CD-1190AFCCD42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4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2F34C-EDDC-43D3-B0CD-1190AFCCD421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70A238-D5DF-4A5F-A701-BEB8BB87E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://www.youtube.com/embed/kpYRZNm8__8?rel=0&amp;start=15&amp;end=57&amp;autoplay=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			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639897"/>
          </a:xfrm>
        </p:spPr>
        <p:txBody>
          <a:bodyPr>
            <a:normAutofit/>
          </a:bodyPr>
          <a:lstStyle/>
          <a:p>
            <a:r>
              <a:rPr lang="en-US" dirty="0" smtClean="0"/>
              <a:t>Group: Alec Moore, Tommy Glasser</a:t>
            </a:r>
          </a:p>
          <a:p>
            <a:r>
              <a:rPr lang="en-US" dirty="0" smtClean="0"/>
              <a:t>Class: CS457 Artificial Intelligence</a:t>
            </a:r>
          </a:p>
          <a:p>
            <a:r>
              <a:rPr lang="en-US" dirty="0" smtClean="0"/>
              <a:t>Instructor: Susan Mabry</a:t>
            </a:r>
          </a:p>
          <a:p>
            <a:r>
              <a:rPr lang="en-US" dirty="0" smtClean="0"/>
              <a:t>Date: 4/22/14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0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482548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1. Lucci</a:t>
            </a:r>
            <a:r>
              <a:rPr lang="en-US" dirty="0"/>
              <a:t>, Stephen, and Danny </a:t>
            </a:r>
            <a:r>
              <a:rPr lang="en-US" dirty="0" err="1"/>
              <a:t>Kopec</a:t>
            </a:r>
            <a:r>
              <a:rPr lang="en-US" dirty="0"/>
              <a:t>. Artiﬁcial Intelligence in the 21st Century. Dulles: Mercury Learning and Information LLC, 2013. 398-400,405,410,421. Print.</a:t>
            </a:r>
          </a:p>
          <a:p>
            <a:r>
              <a:rPr lang="en-US" dirty="0"/>
              <a:t>2. Davis, William S., and David C. Yen. The Information System Consultant’s Hand- book: Systems Analysis and Design. Boca Raton: CRC Press LLC, 1998. Web. &lt;http://www.hit.ac.il/staff/leonidM/information-systems/ewtoc.html&gt;.</a:t>
            </a:r>
          </a:p>
          <a:p>
            <a:r>
              <a:rPr lang="en-US" dirty="0"/>
              <a:t>3. ”Natural Language Processing.” Microsoft Research. Microsoft, </a:t>
            </a:r>
            <a:r>
              <a:rPr lang="en-US" dirty="0" err="1"/>
              <a:t>n.d.</a:t>
            </a:r>
            <a:r>
              <a:rPr lang="en-US" dirty="0"/>
              <a:t> Web. 21 Apr 2014. &lt;http://research.microsoft.com/en-us/groups/nlp/&gt;.</a:t>
            </a:r>
          </a:p>
          <a:p>
            <a:r>
              <a:rPr lang="en-US" dirty="0"/>
              <a:t>4. Wikipedia contributors. ”Natural language processing.” Wikipedia, The Free </a:t>
            </a:r>
            <a:r>
              <a:rPr lang="en-US" dirty="0" err="1"/>
              <a:t>Ency</a:t>
            </a:r>
            <a:r>
              <a:rPr lang="en-US" dirty="0"/>
              <a:t>- </a:t>
            </a:r>
            <a:r>
              <a:rPr lang="en-US" dirty="0" err="1"/>
              <a:t>clopedia</a:t>
            </a:r>
            <a:r>
              <a:rPr lang="en-US" dirty="0"/>
              <a:t>. 24 March, 2014. &lt;http://en.wikipedia.org/wiki/Natural_language_ processing&gt;.</a:t>
            </a:r>
          </a:p>
          <a:p>
            <a:r>
              <a:rPr lang="en-US" dirty="0"/>
              <a:t>5. </a:t>
            </a:r>
            <a:r>
              <a:rPr lang="en-US" dirty="0" err="1"/>
              <a:t>Nusca</a:t>
            </a:r>
            <a:r>
              <a:rPr lang="en-US" dirty="0"/>
              <a:t>, Andrew. ”Say Command: How Speech Recognition Will Change the World.” </a:t>
            </a:r>
            <a:r>
              <a:rPr lang="en-US" dirty="0" err="1"/>
              <a:t>SmartPlanet</a:t>
            </a:r>
            <a:r>
              <a:rPr lang="en-US" dirty="0"/>
              <a:t>. </a:t>
            </a:r>
            <a:r>
              <a:rPr lang="en-US" dirty="0" err="1"/>
              <a:t>SmartPlanet</a:t>
            </a:r>
            <a:r>
              <a:rPr lang="en-US" dirty="0"/>
              <a:t>. Web. 21 Apr 2014. &lt;http://www.smartplanet.com/ blog/smart-takes/say-command-how-speech-recognition-will-change-the-world/ </a:t>
            </a:r>
            <a:r>
              <a:rPr lang="en-US" dirty="0" smtClean="0"/>
              <a:t>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Natural Language Processing?</a:t>
            </a:r>
            <a:br>
              <a:rPr lang="en-US" dirty="0" smtClean="0"/>
            </a:br>
            <a:r>
              <a:rPr lang="en-US" dirty="0" smtClean="0"/>
              <a:t>(NLP)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3224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Interactions and behaviors between computer and human languages</a:t>
            </a:r>
          </a:p>
          <a:p>
            <a:r>
              <a:rPr lang="en-US" sz="2200" dirty="0" smtClean="0"/>
              <a:t>Subcomponent: Natural Language Understanding</a:t>
            </a:r>
          </a:p>
          <a:p>
            <a:pPr lvl="1"/>
            <a:r>
              <a:rPr lang="en-US" sz="1900" dirty="0" smtClean="0"/>
              <a:t>Reading </a:t>
            </a:r>
            <a:r>
              <a:rPr lang="en-US" sz="1900" dirty="0" smtClean="0"/>
              <a:t>comprehension, purpose</a:t>
            </a:r>
            <a:endParaRPr lang="en-US" sz="2200" dirty="0" smtClean="0"/>
          </a:p>
          <a:p>
            <a:r>
              <a:rPr lang="en-US" sz="2200" dirty="0" smtClean="0"/>
              <a:t>Common spoken and textual/interactive systems:</a:t>
            </a:r>
          </a:p>
          <a:p>
            <a:pPr lvl="1"/>
            <a:r>
              <a:rPr lang="en-US" sz="1900" dirty="0" smtClean="0"/>
              <a:t>Making reservations, navigation systems, interactive virtual agents</a:t>
            </a:r>
          </a:p>
          <a:p>
            <a:r>
              <a:rPr lang="en-US" sz="2200" dirty="0" smtClean="0"/>
              <a:t>Rest of the presentation:</a:t>
            </a:r>
          </a:p>
          <a:p>
            <a:pPr lvl="1"/>
            <a:r>
              <a:rPr lang="en-US" sz="1900" dirty="0" smtClean="0"/>
              <a:t>Structure of NLP: How it works</a:t>
            </a:r>
          </a:p>
          <a:p>
            <a:pPr lvl="1"/>
            <a:r>
              <a:rPr lang="en-US" sz="1900" dirty="0" smtClean="0"/>
              <a:t>Goal, challenges, addressing the problems</a:t>
            </a:r>
          </a:p>
          <a:p>
            <a:pPr lvl="1"/>
            <a:r>
              <a:rPr lang="en-US" sz="1900" dirty="0" smtClean="0"/>
              <a:t>Future of NLP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3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and Formal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264555"/>
            <a:ext cx="9546067" cy="5115339"/>
          </a:xfrm>
        </p:spPr>
        <p:txBody>
          <a:bodyPr>
            <a:noAutofit/>
          </a:bodyPr>
          <a:lstStyle/>
          <a:p>
            <a:r>
              <a:rPr lang="en-US" sz="2000" dirty="0" smtClean="0"/>
              <a:t>Morphology 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form and structure of a word and its relationship to roots and </a:t>
            </a:r>
            <a:r>
              <a:rPr lang="en-US" sz="1800" dirty="0" smtClean="0"/>
              <a:t>derivations </a:t>
            </a:r>
          </a:p>
          <a:p>
            <a:r>
              <a:rPr lang="en-US" sz="2000" dirty="0" smtClean="0"/>
              <a:t>Syntax </a:t>
            </a:r>
          </a:p>
          <a:p>
            <a:pPr lvl="1"/>
            <a:r>
              <a:rPr lang="en-US" sz="1800" dirty="0"/>
              <a:t>H</a:t>
            </a:r>
            <a:r>
              <a:rPr lang="en-US" sz="1800" dirty="0" smtClean="0"/>
              <a:t>ow </a:t>
            </a:r>
            <a:r>
              <a:rPr lang="en-US" sz="1800" dirty="0"/>
              <a:t>words are put together to form phrases or </a:t>
            </a:r>
            <a:r>
              <a:rPr lang="en-US" sz="1800" dirty="0" smtClean="0"/>
              <a:t>sentences </a:t>
            </a:r>
          </a:p>
          <a:p>
            <a:r>
              <a:rPr lang="en-US" sz="2000" dirty="0" smtClean="0"/>
              <a:t>Semantics </a:t>
            </a:r>
            <a:endParaRPr lang="en-US" sz="2000" dirty="0"/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study of meaning in </a:t>
            </a:r>
            <a:r>
              <a:rPr lang="en-US" sz="1800" dirty="0" smtClean="0"/>
              <a:t>language </a:t>
            </a:r>
          </a:p>
          <a:p>
            <a:r>
              <a:rPr lang="en-US" sz="2000" dirty="0" smtClean="0"/>
              <a:t>Parsing </a:t>
            </a:r>
          </a:p>
          <a:p>
            <a:pPr lvl="1"/>
            <a:r>
              <a:rPr lang="en-US" sz="1800" dirty="0" smtClean="0"/>
              <a:t>Breaking </a:t>
            </a:r>
            <a:r>
              <a:rPr lang="en-US" sz="1800" dirty="0"/>
              <a:t>down a sentence down into its component parts of speech </a:t>
            </a:r>
            <a:r>
              <a:rPr lang="en-US" sz="1800" dirty="0" smtClean="0"/>
              <a:t>”with </a:t>
            </a:r>
            <a:r>
              <a:rPr lang="en-US" sz="1800" dirty="0"/>
              <a:t>an explanation of the form, function and syntactical relationship of each part</a:t>
            </a:r>
            <a:r>
              <a:rPr lang="en-US" sz="1800" dirty="0" smtClean="0"/>
              <a:t>" </a:t>
            </a:r>
          </a:p>
          <a:p>
            <a:r>
              <a:rPr lang="en-US" sz="2000" dirty="0" smtClean="0"/>
              <a:t>Lexical </a:t>
            </a:r>
          </a:p>
          <a:p>
            <a:pPr lvl="1"/>
            <a:r>
              <a:rPr lang="en-US" sz="1800" dirty="0"/>
              <a:t>R</a:t>
            </a:r>
            <a:r>
              <a:rPr lang="en-US" sz="1800" dirty="0" smtClean="0"/>
              <a:t>elating </a:t>
            </a:r>
            <a:r>
              <a:rPr lang="en-US" sz="1800" dirty="0"/>
              <a:t>to the vocabulary, words or morphemes of a </a:t>
            </a:r>
            <a:r>
              <a:rPr lang="en-US" sz="1800" dirty="0" smtClean="0"/>
              <a:t>language </a:t>
            </a:r>
          </a:p>
          <a:p>
            <a:r>
              <a:rPr lang="en-US" sz="2000" dirty="0" smtClean="0"/>
              <a:t>Pragmatics </a:t>
            </a:r>
          </a:p>
          <a:p>
            <a:pPr lvl="1"/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use of language in context, and </a:t>
            </a:r>
            <a:r>
              <a:rPr lang="en-US" sz="1800" dirty="0" smtClean="0"/>
              <a:t>ellipsis, </a:t>
            </a:r>
            <a:r>
              <a:rPr lang="en-US" sz="1800" dirty="0"/>
              <a:t>omission of portions of sentences that are not </a:t>
            </a:r>
            <a:r>
              <a:rPr lang="en-US" sz="1800" dirty="0" smtClean="0"/>
              <a:t>necessary.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2925" y="0"/>
            <a:ext cx="8737684" cy="530087"/>
          </a:xfrm>
        </p:spPr>
        <p:txBody>
          <a:bodyPr/>
          <a:lstStyle/>
          <a:p>
            <a:r>
              <a:rPr lang="en-US" sz="1200" dirty="0" err="1" smtClean="0"/>
              <a:t>Lucci</a:t>
            </a:r>
            <a:r>
              <a:rPr lang="en-US" sz="1200" dirty="0" smtClean="0"/>
              <a:t>, Stephen, and Danny </a:t>
            </a:r>
            <a:r>
              <a:rPr lang="en-US" sz="1200" dirty="0" err="1" smtClean="0"/>
              <a:t>Kopec</a:t>
            </a:r>
            <a:r>
              <a:rPr lang="en-US" sz="1200" dirty="0" smtClean="0"/>
              <a:t>. Artificial Intelligence in the 21st Century. Dulles: Mercury Learning and Information LLC, 2013. 398-400,405,410,421. Print.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403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look into the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075" y="2389187"/>
            <a:ext cx="8829675" cy="3267075"/>
          </a:xfrm>
        </p:spPr>
      </p:pic>
    </p:spTree>
    <p:extLst>
      <p:ext uri="{BB962C8B-B14F-4D97-AF65-F5344CB8AC3E}">
        <p14:creationId xmlns:p14="http://schemas.microsoft.com/office/powerpoint/2010/main" val="200221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InteliWISE</a:t>
            </a:r>
            <a:endParaRPr lang="en-US" dirty="0"/>
          </a:p>
        </p:txBody>
      </p:sp>
      <p:pic>
        <p:nvPicPr>
          <p:cNvPr id="8" name="kpYRZNm8__8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92925" y="1650172"/>
            <a:ext cx="8171223" cy="459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</a:t>
            </a:r>
            <a:r>
              <a:rPr lang="en-US" dirty="0" smtClean="0"/>
              <a:t>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Developing the “Brain”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5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47846"/>
            <a:ext cx="8915400" cy="506004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Goal of NLP</a:t>
            </a:r>
          </a:p>
          <a:p>
            <a:pPr lvl="1"/>
            <a:r>
              <a:rPr lang="en-US" sz="1800" dirty="0" smtClean="0"/>
              <a:t>Analyze, understand and generate language that humans use naturally</a:t>
            </a:r>
          </a:p>
          <a:p>
            <a:r>
              <a:rPr lang="en-US" sz="2000" dirty="0" smtClean="0"/>
              <a:t>Problems</a:t>
            </a:r>
          </a:p>
          <a:p>
            <a:pPr lvl="1"/>
            <a:r>
              <a:rPr lang="en-US" sz="1800" dirty="0" smtClean="0"/>
              <a:t>What it means to “understand”</a:t>
            </a:r>
          </a:p>
          <a:p>
            <a:pPr lvl="2"/>
            <a:r>
              <a:rPr lang="en-US" sz="1600" dirty="0" smtClean="0"/>
              <a:t>Consider concepts, words, phrases, purpose, context, and so forth</a:t>
            </a:r>
          </a:p>
          <a:p>
            <a:pPr lvl="2"/>
            <a:r>
              <a:rPr lang="en-US" sz="1600" dirty="0" smtClean="0"/>
              <a:t>i.e.: Microsoft Research: “Flying is dangerous”… to whom?, vague questions, moral questions</a:t>
            </a:r>
          </a:p>
          <a:p>
            <a:pPr lvl="1"/>
            <a:r>
              <a:rPr lang="en-US" sz="1800" dirty="0" smtClean="0"/>
              <a:t>Exposure to experience</a:t>
            </a:r>
          </a:p>
          <a:p>
            <a:pPr lvl="1"/>
            <a:r>
              <a:rPr lang="en-US" sz="1800" dirty="0" smtClean="0"/>
              <a:t>Understanding context and intent</a:t>
            </a:r>
          </a:p>
          <a:p>
            <a:pPr lvl="1"/>
            <a:r>
              <a:rPr lang="en-US" sz="1800" dirty="0" smtClean="0"/>
              <a:t>Grammar </a:t>
            </a:r>
          </a:p>
          <a:p>
            <a:pPr lvl="1"/>
            <a:r>
              <a:rPr lang="en-US" sz="1800" dirty="0" smtClean="0"/>
              <a:t>Pronunciations</a:t>
            </a:r>
          </a:p>
          <a:p>
            <a:pPr lvl="2"/>
            <a:r>
              <a:rPr lang="en-US" sz="1600" dirty="0" err="1" smtClean="0"/>
              <a:t>i.e</a:t>
            </a:r>
            <a:r>
              <a:rPr lang="en-US" sz="1600" dirty="0" smtClean="0"/>
              <a:t>: “Since there is no time like the present, he thought it was time to present the present”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4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Addressing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Statistical machine learning </a:t>
            </a:r>
            <a:r>
              <a:rPr lang="en-US" sz="2400" dirty="0" err="1" smtClean="0"/>
              <a:t>a.k.a</a:t>
            </a:r>
            <a:r>
              <a:rPr lang="en-US" sz="2400" dirty="0" smtClean="0"/>
              <a:t> Statistical </a:t>
            </a:r>
            <a:r>
              <a:rPr lang="en-US" sz="2400" dirty="0" smtClean="0"/>
              <a:t>NLP</a:t>
            </a:r>
            <a:endParaRPr lang="en-US" sz="2400" dirty="0" smtClean="0"/>
          </a:p>
          <a:p>
            <a:r>
              <a:rPr lang="en-US" sz="2400" dirty="0" smtClean="0"/>
              <a:t>Large amounts of research and money investment towards topics such as:</a:t>
            </a:r>
          </a:p>
          <a:p>
            <a:pPr lvl="1"/>
            <a:r>
              <a:rPr lang="en-US" sz="2000" dirty="0" smtClean="0"/>
              <a:t>Machine translation</a:t>
            </a:r>
          </a:p>
          <a:p>
            <a:pPr lvl="1"/>
            <a:r>
              <a:rPr lang="en-US" sz="2000" dirty="0" smtClean="0"/>
              <a:t>Named entity recognition</a:t>
            </a:r>
          </a:p>
          <a:p>
            <a:pPr lvl="1"/>
            <a:r>
              <a:rPr lang="en-US" sz="2000" dirty="0" smtClean="0"/>
              <a:t>Natural language generation</a:t>
            </a:r>
          </a:p>
          <a:p>
            <a:pPr lvl="1"/>
            <a:r>
              <a:rPr lang="en-US" sz="2000" dirty="0" smtClean="0"/>
              <a:t>Natural language understanding</a:t>
            </a:r>
          </a:p>
          <a:p>
            <a:pPr lvl="1"/>
            <a:r>
              <a:rPr lang="en-US" sz="2000" dirty="0" smtClean="0"/>
              <a:t>Parsing accuracy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2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NLP is very difficult and challenging to implement</a:t>
            </a:r>
          </a:p>
          <a:p>
            <a:pPr lvl="1"/>
            <a:r>
              <a:rPr lang="en-US" sz="2000" dirty="0" smtClean="0"/>
              <a:t>We implemented just a few commands and prompts for Ferdinand, already taking some time and research</a:t>
            </a:r>
          </a:p>
          <a:p>
            <a:r>
              <a:rPr lang="en-US" sz="2400" dirty="0" smtClean="0"/>
              <a:t>Large databases are needed to process language in terms of semantics, syntax, meanings</a:t>
            </a:r>
          </a:p>
          <a:p>
            <a:r>
              <a:rPr lang="en-US" sz="2400" dirty="0" smtClean="0"/>
              <a:t>Machines lack experiences with linguistic structure and knowledge of real world, limited to only what humans </a:t>
            </a:r>
            <a:r>
              <a:rPr lang="en-US" sz="2400" dirty="0" smtClean="0"/>
              <a:t>know</a:t>
            </a:r>
          </a:p>
          <a:p>
            <a:pPr lvl="1"/>
            <a:r>
              <a:rPr lang="en-US" sz="2200" smtClean="0"/>
              <a:t>Strong vs weak AI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7050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1265</TotalTime>
  <Words>571</Words>
  <Application>Microsoft Office PowerPoint</Application>
  <PresentationFormat>Widescreen</PresentationFormat>
  <Paragraphs>66</Paragraphs>
  <Slides>10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Natural Language Processing     </vt:lpstr>
      <vt:lpstr>What is Natural Language Processing? (NLP)</vt:lpstr>
      <vt:lpstr>Syntax and Formal Grammar</vt:lpstr>
      <vt:lpstr>A look into the structure</vt:lpstr>
      <vt:lpstr>Example: InteliWISE</vt:lpstr>
      <vt:lpstr>Implementation </vt:lpstr>
      <vt:lpstr>Problems and Limitations</vt:lpstr>
      <vt:lpstr>Addressing the Problem</vt:lpstr>
      <vt:lpstr>Findings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    </dc:title>
  <dc:creator>Tommy Glasser</dc:creator>
  <cp:lastModifiedBy>Tommy Glasser</cp:lastModifiedBy>
  <cp:revision>8</cp:revision>
  <dcterms:created xsi:type="dcterms:W3CDTF">2014-04-22T04:00:52Z</dcterms:created>
  <dcterms:modified xsi:type="dcterms:W3CDTF">2014-04-23T01:13:05Z</dcterms:modified>
</cp:coreProperties>
</file>