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8" r:id="rId2"/>
    <p:sldId id="289" r:id="rId3"/>
    <p:sldId id="290" r:id="rId4"/>
    <p:sldId id="29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A6EC3-9191-4BA4-BAEC-007854175C69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19E51-A14D-4F43-8AA6-014441B5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9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00008"/>
            <a:ext cx="6858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70000"/>
              </a:lnSpc>
              <a:buNone/>
              <a:defRPr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alt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EE55-8F12-4290-B010-934A915E48F7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BA7D920-31DD-4AC0-948F-6C6C988C969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143000" y="3558947"/>
            <a:ext cx="6858000" cy="0"/>
          </a:xfrm>
          <a:prstGeom prst="line">
            <a:avLst/>
          </a:prstGeom>
          <a:ln w="28575">
            <a:solidFill>
              <a:srgbClr val="7C11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85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3770-D8B0-4D6D-BB45-9B78FA269A91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7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F45C-C3DC-4F35-80B7-40C2439950FD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3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7977"/>
            <a:ext cx="7886700" cy="7125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4014"/>
            <a:ext cx="7886700" cy="50829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1A60-7115-4A4E-AEF1-A039E6B224C2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0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00"/>
            <a:ext cx="7886700" cy="712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94400"/>
            <a:ext cx="3886200" cy="488700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94401"/>
            <a:ext cx="3886200" cy="488700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554-73D2-48D5-BAC1-10E1C97BFDD3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5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9C27-E824-4AAE-A437-ED380FF661BF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2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740E-8786-4201-9E84-F66F57B71D4C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05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EE2-4205-47F7-9238-8861EBA951CB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51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674B-3166-4828-A1A5-95320417F6CD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5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EE72-947D-4A67-A695-B48FF53280F1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02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B1A6-30A3-40A0-BD43-B7EEB4E1A29C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8513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9766"/>
            <a:ext cx="7886700" cy="479719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73BF7-66DB-4BBC-B7A6-DC7266F089B1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defRPr>
            </a:lvl1pPr>
          </a:lstStyle>
          <a:p>
            <a:fld id="{FBA7D920-31DD-4AC0-948F-6C6C988C969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721476"/>
            <a:ext cx="9144000" cy="136524"/>
          </a:xfrm>
          <a:prstGeom prst="rect">
            <a:avLst/>
          </a:prstGeom>
          <a:solidFill>
            <a:srgbClr val="7C1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350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136524"/>
          </a:xfrm>
          <a:prstGeom prst="rect">
            <a:avLst/>
          </a:prstGeom>
          <a:solidFill>
            <a:srgbClr val="7C1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350"/>
          </a:p>
        </p:txBody>
      </p:sp>
      <p:grpSp>
        <p:nvGrpSpPr>
          <p:cNvPr id="16" name="그룹 15"/>
          <p:cNvGrpSpPr/>
          <p:nvPr/>
        </p:nvGrpSpPr>
        <p:grpSpPr>
          <a:xfrm>
            <a:off x="3394614" y="6299239"/>
            <a:ext cx="2354772" cy="381600"/>
            <a:chOff x="3376593" y="6311899"/>
            <a:chExt cx="2354772" cy="3816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13">
              <a:alphaModFix/>
              <a:lum/>
            </a:blip>
            <a:stretch>
              <a:fillRect/>
            </a:stretch>
          </p:blipFill>
          <p:spPr>
            <a:xfrm>
              <a:off x="3376593" y="6311982"/>
              <a:ext cx="1159329" cy="38151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14">
              <a:alphaModFix/>
              <a:lum/>
            </a:blip>
            <a:stretch>
              <a:fillRect/>
            </a:stretch>
          </p:blipFill>
          <p:spPr>
            <a:xfrm>
              <a:off x="4572000" y="6311899"/>
              <a:ext cx="1159365" cy="38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09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4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Calibri"/>
        <a:buChar char="›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Calibri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sz="3600"/>
            </a:br>
            <a:r>
              <a:rPr lang="en-US" altLang="ko-KR" sz="3600"/>
              <a:t>On Social Security Numbers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2017. 04. 27 </a:t>
            </a:r>
            <a:r>
              <a:rPr lang="en-US" altLang="ko-KR" dirty="0"/>
              <a:t>(Thu)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6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Social security numbers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94014"/>
            <a:ext cx="7886700" cy="5627464"/>
          </a:xfrm>
        </p:spPr>
        <p:txBody>
          <a:bodyPr>
            <a:normAutofit/>
          </a:bodyPr>
          <a:lstStyle/>
          <a:p>
            <a:r>
              <a:rPr lang="en-US" altLang="ko-KR"/>
              <a:t>Format</a:t>
            </a:r>
          </a:p>
          <a:p>
            <a:pPr lvl="1"/>
            <a:r>
              <a:rPr lang="en-US" altLang="ko-KR" sz="1600"/>
              <a:t>YYMMDD-GAAAANC</a:t>
            </a:r>
          </a:p>
          <a:p>
            <a:pPr lvl="2"/>
            <a:r>
              <a:rPr lang="en-US" altLang="ko-KR" sz="1400"/>
              <a:t>YY: Year of birth (last 2 digits)</a:t>
            </a:r>
          </a:p>
          <a:p>
            <a:pPr lvl="2"/>
            <a:r>
              <a:rPr lang="en-US" altLang="ko-KR" sz="1400"/>
              <a:t>MM: Month of birth (in Arabic numeral system)</a:t>
            </a:r>
          </a:p>
          <a:p>
            <a:pPr lvl="2"/>
            <a:r>
              <a:rPr lang="en-US" altLang="ko-KR" sz="1400"/>
              <a:t>DD: Day of birth</a:t>
            </a:r>
          </a:p>
          <a:p>
            <a:pPr lvl="2"/>
            <a:r>
              <a:rPr lang="en-US" altLang="ko-KR" sz="1400"/>
              <a:t>G: Gender (1,3 for men, 2,4 for women)</a:t>
            </a:r>
          </a:p>
          <a:p>
            <a:pPr lvl="2"/>
            <a:r>
              <a:rPr lang="en-US" altLang="ko-KR" sz="1400"/>
              <a:t>AAAA: Area code (can be any 4-digit number in this assignment)</a:t>
            </a:r>
          </a:p>
          <a:p>
            <a:pPr lvl="2"/>
            <a:r>
              <a:rPr lang="en-US" altLang="ko-KR" sz="1400"/>
              <a:t>N: Number of acceptance. (can be any single-digit number)</a:t>
            </a:r>
          </a:p>
          <a:p>
            <a:pPr lvl="2"/>
            <a:r>
              <a:rPr lang="en-US" altLang="ko-KR" sz="1400"/>
              <a:t>C: Checksum.</a:t>
            </a:r>
          </a:p>
          <a:p>
            <a:pPr lvl="1"/>
            <a:r>
              <a:rPr lang="en-US" altLang="ko-KR" sz="1600"/>
              <a:t>Example</a:t>
            </a:r>
          </a:p>
          <a:p>
            <a:pPr lvl="2"/>
            <a:r>
              <a:rPr lang="en-US" altLang="ko-KR" sz="1400"/>
              <a:t>890630-1072156 </a:t>
            </a:r>
            <a:r>
              <a:rPr lang="en-US" altLang="ko-KR" sz="1400">
                <a:sym typeface="Wingdings" panose="05000000000000000000" pitchFamily="2" charset="2"/>
              </a:rPr>
              <a:t> A man born on June 30, 1989.</a:t>
            </a:r>
          </a:p>
          <a:p>
            <a:pPr lvl="2"/>
            <a:r>
              <a:rPr lang="en-US" altLang="ko-KR" sz="1400">
                <a:sym typeface="Wingdings" panose="05000000000000000000" pitchFamily="2" charset="2"/>
              </a:rPr>
              <a:t>011212-4043135  A woman born on December 12, 2001.</a:t>
            </a:r>
          </a:p>
          <a:p>
            <a:pPr lvl="1"/>
            <a:r>
              <a:rPr lang="en-US" altLang="ko-KR" sz="1600">
                <a:sym typeface="Wingdings" panose="05000000000000000000" pitchFamily="2" charset="2"/>
              </a:rPr>
              <a:t>Checksum calculation</a:t>
            </a:r>
          </a:p>
          <a:p>
            <a:pPr lvl="2"/>
            <a:endParaRPr lang="en-US" altLang="ko-KR">
              <a:sym typeface="Wingdings" panose="05000000000000000000" pitchFamily="2" charset="2"/>
            </a:endParaRPr>
          </a:p>
          <a:p>
            <a:pPr lvl="2"/>
            <a:endParaRPr lang="en-US" altLang="ko-KR">
              <a:sym typeface="Wingdings" panose="05000000000000000000" pitchFamily="2" charset="2"/>
            </a:endParaRPr>
          </a:p>
          <a:p>
            <a:pPr lvl="2"/>
            <a:endParaRPr lang="en-US" altLang="ko-KR">
              <a:sym typeface="Wingdings" panose="05000000000000000000" pitchFamily="2" charset="2"/>
            </a:endParaRPr>
          </a:p>
          <a:p>
            <a:pPr lvl="2"/>
            <a:endParaRPr lang="en-US" altLang="ko-KR">
              <a:sym typeface="Wingdings" panose="05000000000000000000" pitchFamily="2" charset="2"/>
            </a:endParaRPr>
          </a:p>
          <a:p>
            <a:pPr lvl="2"/>
            <a:endParaRPr lang="en-US" altLang="ko-KR">
              <a:sym typeface="Wingdings" panose="05000000000000000000" pitchFamily="2" charset="2"/>
            </a:endParaRPr>
          </a:p>
          <a:p>
            <a:pPr lvl="2"/>
            <a:r>
              <a:rPr lang="en-US" altLang="ko-KR" sz="1400">
                <a:sym typeface="Wingdings" panose="05000000000000000000" pitchFamily="2" charset="2"/>
              </a:rPr>
              <a:t>(16 + 27 + 0 + 30 + 18 + 0 + 8 + 0 + 14 + 6 + 4 + 25) mod 11 = 5 (remainder)</a:t>
            </a:r>
          </a:p>
          <a:p>
            <a:pPr lvl="2"/>
            <a:r>
              <a:rPr lang="en-US" altLang="ko-KR" sz="1400">
                <a:sym typeface="Wingdings" panose="05000000000000000000" pitchFamily="2" charset="2"/>
              </a:rPr>
              <a:t>11 (fixed) – 5 (remainder) = </a:t>
            </a:r>
            <a:r>
              <a:rPr lang="en-US" altLang="ko-KR" sz="1400">
                <a:solidFill>
                  <a:srgbClr val="FF0000"/>
                </a:solidFill>
                <a:sym typeface="Wingdings" panose="05000000000000000000" pitchFamily="2" charset="2"/>
              </a:rPr>
              <a:t>6 (checksum)</a:t>
            </a:r>
            <a:endParaRPr lang="en-US" altLang="ko-KR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2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232338" y="4439745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27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18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41654" y="4439745"/>
            <a:ext cx="111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 </a:t>
            </a:r>
            <a:r>
              <a:rPr lang="en-US" altLang="ko-KR"/>
              <a:t>SSN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41654" y="4803800"/>
            <a:ext cx="111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 </a:t>
            </a:r>
            <a:r>
              <a:rPr lang="en-US" altLang="ko-KR"/>
              <a:t>Key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2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Social security numbers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Conditions need to check</a:t>
            </a:r>
          </a:p>
          <a:p>
            <a:pPr lvl="1"/>
            <a:r>
              <a:rPr lang="en-US" altLang="ko-KR"/>
              <a:t>Classification according to year of birth</a:t>
            </a:r>
          </a:p>
          <a:p>
            <a:pPr lvl="2"/>
            <a:r>
              <a:rPr lang="en-US" altLang="ko-KR"/>
              <a:t>Differences in the gender number</a:t>
            </a:r>
          </a:p>
          <a:p>
            <a:pPr lvl="2"/>
            <a:r>
              <a:rPr lang="en-US" altLang="ko-KR"/>
              <a:t>1918 ~ 1999 </a:t>
            </a:r>
            <a:r>
              <a:rPr lang="en-US" altLang="ko-KR">
                <a:sym typeface="Wingdings" panose="05000000000000000000" pitchFamily="2" charset="2"/>
              </a:rPr>
              <a:t> 92xxxx – 1xxxxxx , 96xxxx – 2xxxxxx, … (starts with 1, 2)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2000 ~ 2017  01xxxx – 3xxxxxx, 11xxxx – 4xxxxxx, … (starts with 3, 4)</a:t>
            </a:r>
          </a:p>
          <a:p>
            <a:pPr lvl="2"/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Validation of the checksum value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Invalid checksum value would not be accepted</a:t>
            </a:r>
          </a:p>
          <a:p>
            <a:pPr lvl="2"/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String format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In this assignment, there is only single format of the SSN would be accepted</a:t>
            </a:r>
          </a:p>
          <a:p>
            <a:pPr lvl="2"/>
            <a:endParaRPr lang="en-US" altLang="ko-KR">
              <a:sym typeface="Wingdings" panose="05000000000000000000" pitchFamily="2" charset="2"/>
            </a:endParaRPr>
          </a:p>
          <a:p>
            <a:pPr lvl="3"/>
            <a:r>
              <a:rPr lang="en-US" altLang="ko-KR" sz="1600" b="1">
                <a:sym typeface="Wingdings" panose="05000000000000000000" pitchFamily="2" charset="2"/>
              </a:rPr>
              <a:t>(6-digits) + (single space) + ‘-’ + (single space) + (7-digits)</a:t>
            </a:r>
          </a:p>
          <a:p>
            <a:pPr lvl="2"/>
            <a:endParaRPr lang="en-US" altLang="ko-KR">
              <a:sym typeface="Wingdings" panose="05000000000000000000" pitchFamily="2" charset="2"/>
            </a:endParaRP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xxxxxx-xxxxxxx (No)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xxxxxx –xxxxxxx (No)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xxxxxx- xxxxxxx (No)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xxxxxx xxxxxxx (No)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xxxxxxxxxxxxx (No)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xxxxxx – xxxxxxx (Yes)</a:t>
            </a:r>
          </a:p>
          <a:p>
            <a:pPr lvl="2"/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0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Social security numbers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Conditions need to check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Validations of the date</a:t>
            </a:r>
          </a:p>
          <a:p>
            <a:pPr lvl="2"/>
            <a:r>
              <a:rPr lang="en-US" altLang="ko-KR"/>
              <a:t>Month </a:t>
            </a:r>
            <a:r>
              <a:rPr lang="en-US" altLang="ko-KR">
                <a:sym typeface="Wingdings" panose="05000000000000000000" pitchFamily="2" charset="2"/>
              </a:rPr>
              <a:t> 1 ~ 12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Day  1 ~ 31</a:t>
            </a:r>
          </a:p>
          <a:p>
            <a:pPr lvl="3"/>
            <a:r>
              <a:rPr lang="en-US" altLang="ko-KR"/>
              <a:t>Jan, Mar, May, Jul, Aug, Oct, Dec (ends with 31)</a:t>
            </a:r>
          </a:p>
          <a:p>
            <a:pPr lvl="3"/>
            <a:r>
              <a:rPr lang="en-US" altLang="ko-KR"/>
              <a:t>Apr, Jun, Sep, Nov (ends with 30)</a:t>
            </a:r>
          </a:p>
          <a:p>
            <a:pPr lvl="3"/>
            <a:r>
              <a:rPr lang="en-US" altLang="ko-KR"/>
              <a:t>Feb </a:t>
            </a:r>
            <a:r>
              <a:rPr lang="en-US" altLang="ko-KR">
                <a:sym typeface="Wingdings" panose="05000000000000000000" pitchFamily="2" charset="2"/>
              </a:rPr>
              <a:t> ends with 28 or 29 </a:t>
            </a:r>
            <a:r>
              <a:rPr lang="en-US" altLang="ko-KR"/>
              <a:t>(consider the ‘</a:t>
            </a:r>
            <a:r>
              <a:rPr lang="en-US" altLang="ko-KR" b="1"/>
              <a:t>leap year!!!</a:t>
            </a:r>
            <a:r>
              <a:rPr lang="en-US" altLang="ko-KR"/>
              <a:t>’)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Leap year</a:t>
            </a:r>
          </a:p>
          <a:p>
            <a:pPr lvl="2"/>
            <a:r>
              <a:rPr lang="en-US" altLang="ko-KR"/>
              <a:t>If (leap year) then</a:t>
            </a:r>
          </a:p>
          <a:p>
            <a:pPr lvl="3"/>
            <a:r>
              <a:rPr lang="en-US" altLang="ko-KR"/>
              <a:t>February ends with 29</a:t>
            </a:r>
          </a:p>
          <a:p>
            <a:pPr lvl="2"/>
            <a:r>
              <a:rPr lang="en-US" altLang="ko-KR"/>
              <a:t>else  // (common year)</a:t>
            </a:r>
          </a:p>
          <a:p>
            <a:pPr lvl="3"/>
            <a:r>
              <a:rPr lang="en-US" altLang="ko-KR"/>
              <a:t>February ends with 28</a:t>
            </a:r>
            <a:endParaRPr lang="ko-KR" altLang="en-US"/>
          </a:p>
          <a:p>
            <a:pPr lvl="2"/>
            <a:endParaRPr lang="en-US" altLang="ko-KR"/>
          </a:p>
          <a:p>
            <a:pPr lvl="2"/>
            <a:r>
              <a:rPr lang="en-US" altLang="ko-KR"/>
              <a:t>Algorithm</a:t>
            </a:r>
          </a:p>
          <a:p>
            <a:pPr lvl="3"/>
            <a:r>
              <a:rPr lang="en-US" altLang="ko-KR"/>
              <a:t>if (year is divisible by 4) then (it is a leap year)</a:t>
            </a:r>
            <a:r>
              <a:rPr lang="en-US" altLang="ko-KR" b="1"/>
              <a:t>(MODIFIED)</a:t>
            </a:r>
          </a:p>
          <a:p>
            <a:pPr lvl="3"/>
            <a:endParaRPr lang="en-US" altLang="ko-KR"/>
          </a:p>
          <a:p>
            <a:pPr lvl="3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22756"/>
      </p:ext>
    </p:extLst>
  </p:cSld>
  <p:clrMapOvr>
    <a:masterClrMapping/>
  </p:clrMapOvr>
</p:sld>
</file>

<file path=ppt/theme/theme1.xml><?xml version="1.0" encoding="utf-8"?>
<a:theme xmlns:a="http://schemas.openxmlformats.org/drawingml/2006/main" name="CC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Arial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S" id="{519D7A94-A1FC-4E09-A893-98BE516FCFCB}" vid="{9B92D43E-0AE3-4351-BA64-342B3C45C21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CCS</Template>
  <TotalTime>613</TotalTime>
  <Words>442</Words>
  <Application>Microsoft Office PowerPoint</Application>
  <PresentationFormat>화면 슬라이드 쇼(4:3)</PresentationFormat>
  <Paragraphs>106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CCS</vt:lpstr>
      <vt:lpstr> On Social Security Numbers</vt:lpstr>
      <vt:lpstr>Social security numbers</vt:lpstr>
      <vt:lpstr>Social security numbers</vt:lpstr>
      <vt:lpstr>Social security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Sangwoo Kim</dc:creator>
  <cp:lastModifiedBy>Bang Hyunwoong</cp:lastModifiedBy>
  <cp:revision>75</cp:revision>
  <dcterms:created xsi:type="dcterms:W3CDTF">2016-05-18T06:18:53Z</dcterms:created>
  <dcterms:modified xsi:type="dcterms:W3CDTF">2018-10-11T12:14:12Z</dcterms:modified>
</cp:coreProperties>
</file>