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3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314" autoAdjust="0"/>
  </p:normalViewPr>
  <p:slideViewPr>
    <p:cSldViewPr snapToGrid="0">
      <p:cViewPr varScale="1">
        <p:scale>
          <a:sx n="35" d="100"/>
          <a:sy n="35" d="100"/>
        </p:scale>
        <p:origin x="19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6965433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6658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50304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4633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276890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6649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Wagen für das Volk - bezahlbar und effizient</a:t>
            </a:r>
          </a:p>
          <a:p>
            <a:pPr lvl="0">
              <a:defRPr sz="1800"/>
            </a:pPr>
            <a:r>
              <a:rPr sz="2200"/>
              <a:t>Angestoßen durch Hitler: Gründung der Gesellschaft zur Vorbereitung des Deutschen Volkswagen mbH</a:t>
            </a:r>
          </a:p>
          <a:p>
            <a:pPr lvl="0">
              <a:defRPr sz="1800"/>
            </a:pPr>
            <a:r>
              <a:rPr sz="2200"/>
              <a:t>Umbenennung zu: Volkswagenwerk GmbH</a:t>
            </a:r>
          </a:p>
          <a:p>
            <a:pPr lvl="0">
              <a:defRPr sz="1800"/>
            </a:pPr>
            <a:r>
              <a:rPr sz="2200"/>
              <a:t>KdF Kraft durch Freude Wagen</a:t>
            </a:r>
          </a:p>
          <a:p>
            <a:pPr lvl="0">
              <a:defRPr sz="1800"/>
            </a:pP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2268870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Umstellung auf Rüstungsgüter und andere im Krieg benötigte Waren, beispielsweise die Vergeltungswaffe 1, die erste Boden Luft Rakete</a:t>
            </a:r>
          </a:p>
          <a:p>
            <a:pPr lvl="0">
              <a:defRPr sz="1800"/>
            </a:pPr>
            <a:r>
              <a:rPr lang="de-AT" sz="2200" dirty="0" smtClean="0"/>
              <a:t>das KZ Arbeitsdorf lieferte von 1942 - 45 </a:t>
            </a:r>
            <a:r>
              <a:rPr lang="de-AT" sz="2200" dirty="0" err="1" smtClean="0"/>
              <a:t>ca</a:t>
            </a:r>
            <a:r>
              <a:rPr lang="de-AT" sz="2200" dirty="0" smtClean="0"/>
              <a:t> 20.000 Arbeitskräfte für das Werk</a:t>
            </a:r>
          </a:p>
          <a:p>
            <a:pPr lvl="0">
              <a:defRPr sz="1800"/>
            </a:pPr>
            <a:r>
              <a:rPr lang="de-AT" sz="2200" dirty="0" smtClean="0"/>
              <a:t>Ende des Krieges war das Werk größtenteils intakt, und ging zunächst an die Britische Militärregierung</a:t>
            </a:r>
          </a:p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88456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Nach dem Krieg werden in Wolfsburg wieder Autos hergestellt, nämlich der Käfer</a:t>
            </a:r>
          </a:p>
          <a:p>
            <a:pPr lvl="0">
              <a:defRPr sz="1800"/>
            </a:pPr>
            <a:r>
              <a:rPr lang="de-AT" sz="2200" dirty="0" smtClean="0"/>
              <a:t>in nur 10 Jahren seit Kriegsende schafft es VW eine Million Käfer zu produzieren</a:t>
            </a:r>
          </a:p>
          <a:p>
            <a:pPr lvl="0">
              <a:defRPr sz="1800"/>
            </a:pPr>
            <a:r>
              <a:rPr lang="de-AT" sz="2200" dirty="0" smtClean="0"/>
              <a:t>1960 wird VW von einer GmbH zu einer Aktiengesellschaft</a:t>
            </a:r>
          </a:p>
          <a:p>
            <a:pPr lvl="0">
              <a:defRPr sz="1800"/>
            </a:pPr>
            <a:r>
              <a:rPr lang="de-AT" sz="2200" dirty="0" smtClean="0"/>
              <a:t>1969 durch </a:t>
            </a:r>
            <a:r>
              <a:rPr lang="de-AT" sz="2200" dirty="0" err="1" smtClean="0"/>
              <a:t>erwerb</a:t>
            </a:r>
            <a:r>
              <a:rPr lang="de-AT" sz="2200" dirty="0" smtClean="0"/>
              <a:t> der Auto Union bekommt VW seine erste weitere Marke - Audi</a:t>
            </a:r>
          </a:p>
          <a:p>
            <a:pPr lvl="0">
              <a:defRPr sz="1800"/>
            </a:pPr>
            <a:r>
              <a:rPr lang="de-AT" sz="2200" dirty="0" smtClean="0"/>
              <a:t>73,74 Erfolgsmodelle Passat, Golf</a:t>
            </a:r>
          </a:p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25196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2003 Gewinneinbruch wegen </a:t>
            </a:r>
            <a:r>
              <a:rPr lang="de-AT" sz="2200" dirty="0" err="1" smtClean="0"/>
              <a:t>restukturierungen</a:t>
            </a:r>
            <a:r>
              <a:rPr lang="de-AT" sz="2200" dirty="0" smtClean="0"/>
              <a:t> in Brasilien (3stlg </a:t>
            </a:r>
            <a:r>
              <a:rPr lang="de-AT" sz="2200" dirty="0" err="1" smtClean="0"/>
              <a:t>Mio</a:t>
            </a:r>
            <a:r>
              <a:rPr lang="de-AT" sz="2200" dirty="0" smtClean="0"/>
              <a:t> betrag), </a:t>
            </a:r>
            <a:r>
              <a:rPr lang="de-AT" sz="2200" dirty="0" err="1" smtClean="0"/>
              <a:t>rekordzahl</a:t>
            </a:r>
            <a:r>
              <a:rPr lang="de-AT" sz="2200" dirty="0" smtClean="0"/>
              <a:t> an neuen Modellen und </a:t>
            </a:r>
            <a:r>
              <a:rPr lang="de-AT" sz="2200" dirty="0" err="1" smtClean="0"/>
              <a:t>Schlehter</a:t>
            </a:r>
            <a:r>
              <a:rPr lang="de-AT" sz="2200" dirty="0" smtClean="0"/>
              <a:t> Weltmarktsituation</a:t>
            </a:r>
          </a:p>
          <a:p>
            <a:pPr lvl="0">
              <a:defRPr sz="1800"/>
            </a:pPr>
            <a:r>
              <a:rPr lang="de-AT" sz="2200" dirty="0" smtClean="0"/>
              <a:t>2005 </a:t>
            </a:r>
            <a:r>
              <a:rPr lang="de-AT" sz="2200" dirty="0" err="1" smtClean="0"/>
              <a:t>Korrupitionssk</a:t>
            </a:r>
            <a:r>
              <a:rPr lang="de-AT" sz="2200" dirty="0" smtClean="0"/>
              <a:t>., Umfassende Streiks in Brasilianischem Werk</a:t>
            </a:r>
          </a:p>
          <a:p>
            <a:pPr lvl="0">
              <a:defRPr sz="1800"/>
            </a:pPr>
            <a:r>
              <a:rPr lang="de-AT" sz="2200" dirty="0" smtClean="0"/>
              <a:t>2014: 10,14 </a:t>
            </a:r>
            <a:r>
              <a:rPr lang="de-AT" sz="2200" dirty="0" err="1" smtClean="0"/>
              <a:t>Mio</a:t>
            </a:r>
            <a:r>
              <a:rPr lang="de-AT" sz="2200" dirty="0" smtClean="0"/>
              <a:t> Fahrzeuge, knapp hinter Toyota 10,23, beide haben in dem Jahr die 10 Millionen Marke geknackt, dieses Jahr </a:t>
            </a:r>
            <a:r>
              <a:rPr lang="de-AT" sz="2200" dirty="0" err="1" smtClean="0"/>
              <a:t>evtl</a:t>
            </a:r>
            <a:r>
              <a:rPr lang="de-AT" sz="2200" dirty="0" smtClean="0"/>
              <a:t> größter Weltweit (Toyota </a:t>
            </a:r>
            <a:r>
              <a:rPr lang="de-AT" sz="2200" dirty="0" err="1" smtClean="0"/>
              <a:t>einbußen</a:t>
            </a:r>
            <a:r>
              <a:rPr lang="de-AT" sz="2200" dirty="0" smtClean="0"/>
              <a:t> in JP)</a:t>
            </a:r>
          </a:p>
        </p:txBody>
      </p:sp>
    </p:spTree>
    <p:extLst>
      <p:ext uri="{BB962C8B-B14F-4D97-AF65-F5344CB8AC3E}">
        <p14:creationId xmlns:p14="http://schemas.microsoft.com/office/powerpoint/2010/main" val="934762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2003 Gewinneinbruch wegen </a:t>
            </a:r>
            <a:r>
              <a:rPr lang="de-AT" sz="2200" dirty="0" err="1" smtClean="0"/>
              <a:t>restukturierungen</a:t>
            </a:r>
            <a:r>
              <a:rPr lang="de-AT" sz="2200" dirty="0" smtClean="0"/>
              <a:t> in Brasilien (3stlg </a:t>
            </a:r>
            <a:r>
              <a:rPr lang="de-AT" sz="2200" dirty="0" err="1" smtClean="0"/>
              <a:t>Mio</a:t>
            </a:r>
            <a:r>
              <a:rPr lang="de-AT" sz="2200" dirty="0" smtClean="0"/>
              <a:t> betrag), </a:t>
            </a:r>
            <a:r>
              <a:rPr lang="de-AT" sz="2200" dirty="0" err="1" smtClean="0"/>
              <a:t>rekordzahl</a:t>
            </a:r>
            <a:r>
              <a:rPr lang="de-AT" sz="2200" dirty="0" smtClean="0"/>
              <a:t> an neuen Modellen und </a:t>
            </a:r>
            <a:r>
              <a:rPr lang="de-AT" sz="2200" dirty="0" err="1" smtClean="0"/>
              <a:t>Schlehter</a:t>
            </a:r>
            <a:r>
              <a:rPr lang="de-AT" sz="2200" dirty="0" smtClean="0"/>
              <a:t> Weltmarktsituation</a:t>
            </a:r>
          </a:p>
          <a:p>
            <a:pPr lvl="0">
              <a:defRPr sz="1800"/>
            </a:pPr>
            <a:r>
              <a:rPr lang="de-AT" sz="2200" dirty="0" smtClean="0"/>
              <a:t>2005 </a:t>
            </a:r>
            <a:r>
              <a:rPr lang="de-AT" sz="2200" dirty="0" err="1" smtClean="0"/>
              <a:t>Korrupitionssk</a:t>
            </a:r>
            <a:r>
              <a:rPr lang="de-AT" sz="2200" dirty="0" smtClean="0"/>
              <a:t>., Umfassende Streiks in Brasilianischem Werk</a:t>
            </a:r>
          </a:p>
          <a:p>
            <a:pPr lvl="0">
              <a:defRPr sz="1800"/>
            </a:pPr>
            <a:r>
              <a:rPr lang="de-AT" sz="2200" dirty="0" smtClean="0"/>
              <a:t>2014: 10,14 </a:t>
            </a:r>
            <a:r>
              <a:rPr lang="de-AT" sz="2200" dirty="0" err="1" smtClean="0"/>
              <a:t>Mio</a:t>
            </a:r>
            <a:r>
              <a:rPr lang="de-AT" sz="2200" dirty="0" smtClean="0"/>
              <a:t> Fahrzeuge, knapp hinter Toyota 10,23, beide haben in dem Jahr die 10 Millionen Marke geknackt, dieses Jahr </a:t>
            </a:r>
            <a:r>
              <a:rPr lang="de-AT" sz="2200" dirty="0" err="1" smtClean="0"/>
              <a:t>evtl</a:t>
            </a:r>
            <a:r>
              <a:rPr lang="de-AT" sz="2200" dirty="0" smtClean="0"/>
              <a:t> größter Weltweit (Toyota </a:t>
            </a:r>
            <a:r>
              <a:rPr lang="de-AT" sz="2200" dirty="0" err="1" smtClean="0"/>
              <a:t>einbußen</a:t>
            </a:r>
            <a:r>
              <a:rPr lang="de-AT" sz="2200" dirty="0" smtClean="0"/>
              <a:t> in JP)</a:t>
            </a:r>
          </a:p>
        </p:txBody>
      </p:sp>
    </p:spTree>
    <p:extLst>
      <p:ext uri="{BB962C8B-B14F-4D97-AF65-F5344CB8AC3E}">
        <p14:creationId xmlns:p14="http://schemas.microsoft.com/office/powerpoint/2010/main" val="275822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2003 Gewinneinbruch wegen </a:t>
            </a:r>
            <a:r>
              <a:rPr lang="de-AT" sz="2200" dirty="0" err="1" smtClean="0"/>
              <a:t>restukturierungen</a:t>
            </a:r>
            <a:r>
              <a:rPr lang="de-AT" sz="2200" dirty="0" smtClean="0"/>
              <a:t> in Brasilien (3stlg </a:t>
            </a:r>
            <a:r>
              <a:rPr lang="de-AT" sz="2200" dirty="0" err="1" smtClean="0"/>
              <a:t>Mio</a:t>
            </a:r>
            <a:r>
              <a:rPr lang="de-AT" sz="2200" dirty="0" smtClean="0"/>
              <a:t> betrag), </a:t>
            </a:r>
            <a:r>
              <a:rPr lang="de-AT" sz="2200" dirty="0" err="1" smtClean="0"/>
              <a:t>rekordzahl</a:t>
            </a:r>
            <a:r>
              <a:rPr lang="de-AT" sz="2200" dirty="0" smtClean="0"/>
              <a:t> an neuen Modellen und </a:t>
            </a:r>
            <a:r>
              <a:rPr lang="de-AT" sz="2200" dirty="0" err="1" smtClean="0"/>
              <a:t>Schlehter</a:t>
            </a:r>
            <a:r>
              <a:rPr lang="de-AT" sz="2200" dirty="0" smtClean="0"/>
              <a:t> Weltmarktsituation</a:t>
            </a:r>
          </a:p>
          <a:p>
            <a:pPr lvl="0">
              <a:defRPr sz="1800"/>
            </a:pPr>
            <a:r>
              <a:rPr lang="de-AT" sz="2200" dirty="0" smtClean="0"/>
              <a:t>2005 </a:t>
            </a:r>
            <a:r>
              <a:rPr lang="de-AT" sz="2200" dirty="0" err="1" smtClean="0"/>
              <a:t>Korrupitionssk</a:t>
            </a:r>
            <a:r>
              <a:rPr lang="de-AT" sz="2200" dirty="0" smtClean="0"/>
              <a:t>., Umfassende Streiks in Brasilianischem Werk</a:t>
            </a:r>
          </a:p>
          <a:p>
            <a:pPr lvl="0">
              <a:defRPr sz="1800"/>
            </a:pPr>
            <a:r>
              <a:rPr lang="de-AT" sz="2200" dirty="0" smtClean="0"/>
              <a:t>2014: 10,14 </a:t>
            </a:r>
            <a:r>
              <a:rPr lang="de-AT" sz="2200" dirty="0" err="1" smtClean="0"/>
              <a:t>Mio</a:t>
            </a:r>
            <a:r>
              <a:rPr lang="de-AT" sz="2200" dirty="0" smtClean="0"/>
              <a:t> Fahrzeuge, knapp hinter Toyota 10,23, beide haben in dem Jahr die 10 Millionen Marke geknackt, dieses Jahr </a:t>
            </a:r>
            <a:r>
              <a:rPr lang="de-AT" sz="2200" dirty="0" err="1" smtClean="0"/>
              <a:t>evtl</a:t>
            </a:r>
            <a:r>
              <a:rPr lang="de-AT" sz="2200" dirty="0" smtClean="0"/>
              <a:t> größter Weltweit (Toyota </a:t>
            </a:r>
            <a:r>
              <a:rPr lang="de-AT" sz="2200" dirty="0" err="1" smtClean="0"/>
              <a:t>einbußen</a:t>
            </a:r>
            <a:r>
              <a:rPr lang="de-AT" sz="2200" dirty="0" smtClean="0"/>
              <a:t> in JP)</a:t>
            </a:r>
          </a:p>
        </p:txBody>
      </p:sp>
    </p:spTree>
    <p:extLst>
      <p:ext uri="{BB962C8B-B14F-4D97-AF65-F5344CB8AC3E}">
        <p14:creationId xmlns:p14="http://schemas.microsoft.com/office/powerpoint/2010/main" val="404147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2003 Gewinneinbruch wegen </a:t>
            </a:r>
            <a:r>
              <a:rPr lang="de-AT" sz="2200" dirty="0" err="1" smtClean="0"/>
              <a:t>restukturierungen</a:t>
            </a:r>
            <a:r>
              <a:rPr lang="de-AT" sz="2200" dirty="0" smtClean="0"/>
              <a:t> in Brasilien (3stlg </a:t>
            </a:r>
            <a:r>
              <a:rPr lang="de-AT" sz="2200" dirty="0" err="1" smtClean="0"/>
              <a:t>Mio</a:t>
            </a:r>
            <a:r>
              <a:rPr lang="de-AT" sz="2200" dirty="0" smtClean="0"/>
              <a:t> betrag), </a:t>
            </a:r>
            <a:r>
              <a:rPr lang="de-AT" sz="2200" dirty="0" err="1" smtClean="0"/>
              <a:t>rekordzahl</a:t>
            </a:r>
            <a:r>
              <a:rPr lang="de-AT" sz="2200" dirty="0" smtClean="0"/>
              <a:t> an neuen Modellen und </a:t>
            </a:r>
            <a:r>
              <a:rPr lang="de-AT" sz="2200" dirty="0" err="1" smtClean="0"/>
              <a:t>Schlehter</a:t>
            </a:r>
            <a:r>
              <a:rPr lang="de-AT" sz="2200" dirty="0" smtClean="0"/>
              <a:t> Weltmarktsituation</a:t>
            </a:r>
          </a:p>
          <a:p>
            <a:pPr lvl="0">
              <a:defRPr sz="1800"/>
            </a:pPr>
            <a:r>
              <a:rPr lang="de-AT" sz="2200" dirty="0" smtClean="0"/>
              <a:t>2005 </a:t>
            </a:r>
            <a:r>
              <a:rPr lang="de-AT" sz="2200" dirty="0" err="1" smtClean="0"/>
              <a:t>Korrupitionssk</a:t>
            </a:r>
            <a:r>
              <a:rPr lang="de-AT" sz="2200" dirty="0" smtClean="0"/>
              <a:t>., Umfassende Streiks in Brasilianischem Werk</a:t>
            </a:r>
          </a:p>
          <a:p>
            <a:pPr lvl="0">
              <a:defRPr sz="1800"/>
            </a:pPr>
            <a:r>
              <a:rPr lang="de-AT" sz="2200" dirty="0" smtClean="0"/>
              <a:t>2014: 10,14 </a:t>
            </a:r>
            <a:r>
              <a:rPr lang="de-AT" sz="2200" dirty="0" err="1" smtClean="0"/>
              <a:t>Mio</a:t>
            </a:r>
            <a:r>
              <a:rPr lang="de-AT" sz="2200" dirty="0" smtClean="0"/>
              <a:t> Fahrzeuge, knapp hinter Toyota 10,23, beide haben in dem Jahr die 10 Millionen Marke geknackt, dieses Jahr </a:t>
            </a:r>
            <a:r>
              <a:rPr lang="de-AT" sz="2200" dirty="0" err="1" smtClean="0"/>
              <a:t>evtl</a:t>
            </a:r>
            <a:r>
              <a:rPr lang="de-AT" sz="2200" dirty="0" smtClean="0"/>
              <a:t> größter Weltweit (Toyota </a:t>
            </a:r>
            <a:r>
              <a:rPr lang="de-AT" sz="2200" dirty="0" err="1" smtClean="0"/>
              <a:t>einbußen</a:t>
            </a:r>
            <a:r>
              <a:rPr lang="de-AT" sz="2200" dirty="0" smtClean="0"/>
              <a:t> in JP)</a:t>
            </a:r>
          </a:p>
        </p:txBody>
      </p:sp>
    </p:spTree>
    <p:extLst>
      <p:ext uri="{BB962C8B-B14F-4D97-AF65-F5344CB8AC3E}">
        <p14:creationId xmlns:p14="http://schemas.microsoft.com/office/powerpoint/2010/main" val="1844990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Umstellung auf Rüstungsgüter und andere im Krieg benötigte Waren, beispielsweise die Vergeltungswaffe 1, die erste Boden Luft Rakete</a:t>
            </a:r>
          </a:p>
          <a:p>
            <a:pPr lvl="0">
              <a:defRPr sz="1800"/>
            </a:pPr>
            <a:r>
              <a:rPr lang="de-AT" sz="2200" dirty="0" smtClean="0"/>
              <a:t>das KZ Arbeitsdorf lieferte von 1942 - 45 </a:t>
            </a:r>
            <a:r>
              <a:rPr lang="de-AT" sz="2200" dirty="0" err="1" smtClean="0"/>
              <a:t>ca</a:t>
            </a:r>
            <a:r>
              <a:rPr lang="de-AT" sz="2200" dirty="0" smtClean="0"/>
              <a:t> 20.000 Arbeitskräfte für das Werk</a:t>
            </a:r>
          </a:p>
          <a:p>
            <a:pPr lvl="0">
              <a:defRPr sz="1800"/>
            </a:pPr>
            <a:r>
              <a:rPr lang="de-AT" sz="2200" dirty="0" smtClean="0"/>
              <a:t>Ende des Krieges war das Werk größtenteils intakt, und ging zunächst an die Britische Militärregierung</a:t>
            </a:r>
          </a:p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36764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 smtClean="0"/>
              <a:t>V</a:t>
            </a:r>
            <a:r>
              <a:rPr lang="de-AT" sz="8000" dirty="0" err="1" smtClean="0"/>
              <a:t>olkswagen</a:t>
            </a:r>
            <a:r>
              <a:rPr lang="de-AT" sz="8000" dirty="0" smtClean="0"/>
              <a:t> AG</a:t>
            </a:r>
            <a:endParaRPr sz="8000" dirty="0"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de-AT" dirty="0" smtClean="0"/>
              <a:t>ERP Evaluierung</a:t>
            </a:r>
            <a:endParaRPr dirty="0"/>
          </a:p>
        </p:txBody>
      </p:sp>
    </p:spTree>
  </p:cSld>
  <p:clrMapOvr>
    <a:masterClrMapping/>
  </p:clrMapOvr>
  <p:transition spd="med" advTm="167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ERP </a:t>
            </a:r>
            <a:r>
              <a:rPr lang="de-AT" sz="6000" dirty="0" err="1" smtClean="0"/>
              <a:t>Auswahlskriterien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/>
            </a:pPr>
            <a:r>
              <a:rPr lang="de-AT" sz="3200" dirty="0" smtClean="0"/>
              <a:t>Komplexität des Unternehmens</a:t>
            </a:r>
          </a:p>
          <a:p>
            <a:pPr lvl="0">
              <a:defRPr sz="1800"/>
            </a:pPr>
            <a:r>
              <a:rPr lang="de-AT" sz="3200" dirty="0" smtClean="0"/>
              <a:t>Internationale Orientierung</a:t>
            </a:r>
          </a:p>
          <a:p>
            <a:pPr lvl="0">
              <a:defRPr sz="1800"/>
            </a:pPr>
            <a:r>
              <a:rPr lang="de-AT" sz="3200" dirty="0" smtClean="0"/>
              <a:t>Kosten zweitrangig</a:t>
            </a:r>
          </a:p>
          <a:p>
            <a:pPr lvl="0">
              <a:defRPr sz="1800"/>
            </a:pPr>
            <a:r>
              <a:rPr lang="de-AT" sz="3200" dirty="0" smtClean="0"/>
              <a:t>Unterstützung von Planung bis zu Ausführung</a:t>
            </a:r>
          </a:p>
          <a:p>
            <a:pPr lvl="0">
              <a:defRPr sz="1800"/>
            </a:pPr>
            <a:r>
              <a:rPr lang="de-AT" sz="3200" dirty="0" smtClean="0"/>
              <a:t>Wenig Augenmerk auf Vertrieb, CRM und Wartung</a:t>
            </a:r>
          </a:p>
          <a:p>
            <a:pPr lvl="0">
              <a:defRPr sz="1800"/>
            </a:pPr>
            <a:endParaRPr lang="de-AT" sz="3200" dirty="0" smtClean="0"/>
          </a:p>
          <a:p>
            <a:pPr lvl="0">
              <a:defRPr sz="1800"/>
            </a:pP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36768222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ERP Auswahl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915"/>
            <a:ext cx="12579927" cy="1004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65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ERP Auswahl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2" y="-289915"/>
            <a:ext cx="12431603" cy="1004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139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ERP Auswahl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0" y="-289915"/>
            <a:ext cx="12451907" cy="1004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09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Finanzen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de-AT" sz="3200" dirty="0" smtClean="0"/>
              <a:t>Umsatzerlös:  65.587 Millionen Euro</a:t>
            </a:r>
            <a:endParaRPr lang="de-AT" sz="3200" dirty="0"/>
          </a:p>
          <a:p>
            <a:pPr lvl="0">
              <a:defRPr sz="1800"/>
            </a:pPr>
            <a:r>
              <a:rPr lang="de-AT" sz="3200" dirty="0"/>
              <a:t>Rückgang von </a:t>
            </a:r>
            <a:r>
              <a:rPr lang="de-AT" sz="3200" dirty="0"/>
              <a:t>226 Millionen </a:t>
            </a:r>
          </a:p>
          <a:p>
            <a:pPr lvl="0">
              <a:defRPr sz="1800"/>
            </a:pPr>
            <a:r>
              <a:rPr lang="de-AT" sz="3200" dirty="0"/>
              <a:t>Gewinnrückgang von </a:t>
            </a:r>
            <a:r>
              <a:rPr lang="de-AT" sz="3200" dirty="0"/>
              <a:t>3 Milliarden Euro</a:t>
            </a:r>
          </a:p>
        </p:txBody>
      </p:sp>
    </p:spTree>
    <p:extLst>
      <p:ext uri="{BB962C8B-B14F-4D97-AF65-F5344CB8AC3E}">
        <p14:creationId xmlns:p14="http://schemas.microsoft.com/office/powerpoint/2010/main" val="3161039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Aktie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de-AT" sz="3200" dirty="0" smtClean="0"/>
              <a:t>Stamm und Vorzugsaktien</a:t>
            </a:r>
          </a:p>
          <a:p>
            <a:pPr lvl="0">
              <a:defRPr sz="1800"/>
            </a:pPr>
            <a:r>
              <a:rPr lang="de-AT" sz="3200" dirty="0"/>
              <a:t>totale Marktkapital</a:t>
            </a:r>
            <a:r>
              <a:rPr lang="de-AT" sz="3200" dirty="0"/>
              <a:t>: bei </a:t>
            </a:r>
            <a:r>
              <a:rPr lang="de-AT" sz="3200" dirty="0"/>
              <a:t>114,71 </a:t>
            </a:r>
            <a:r>
              <a:rPr lang="de-AT" sz="3200" dirty="0" smtClean="0"/>
              <a:t>Mrd. Euro</a:t>
            </a:r>
          </a:p>
          <a:p>
            <a:pPr lvl="0">
              <a:defRPr sz="1800"/>
            </a:pPr>
            <a:r>
              <a:rPr lang="de-AT" sz="3200" dirty="0" smtClean="0"/>
              <a:t>Stand der Aktie: 250 Euro </a:t>
            </a:r>
            <a:endParaRPr lang="de-AT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095" y="1979768"/>
            <a:ext cx="6753332" cy="239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63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Aktionärsstruktur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373" y="2822230"/>
            <a:ext cx="8999258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 smtClean="0"/>
              <a:t>50,73% </a:t>
            </a:r>
            <a:r>
              <a:rPr lang="de-DE" altLang="de-DE" sz="3200" dirty="0"/>
              <a:t>Porsche Automobil Holding SE, </a:t>
            </a:r>
            <a:r>
              <a:rPr lang="de-DE" altLang="de-DE" sz="3200" dirty="0" smtClean="0"/>
              <a:t>Stuttgart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 smtClean="0"/>
              <a:t>20,00% </a:t>
            </a:r>
            <a:r>
              <a:rPr lang="de-DE" altLang="de-DE" sz="3200" dirty="0"/>
              <a:t>Land Niedersachsen, </a:t>
            </a:r>
            <a:r>
              <a:rPr lang="de-DE" altLang="de-DE" sz="3200" dirty="0" smtClean="0"/>
              <a:t>Hannover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 smtClean="0"/>
              <a:t>17,00% </a:t>
            </a:r>
            <a:r>
              <a:rPr lang="de-DE" altLang="de-DE" sz="3200" dirty="0" err="1"/>
              <a:t>Qatar</a:t>
            </a:r>
            <a:r>
              <a:rPr lang="de-DE" altLang="de-DE" sz="3200" dirty="0"/>
              <a:t> Holding </a:t>
            </a:r>
            <a:r>
              <a:rPr lang="de-DE" altLang="de-DE" sz="3200" dirty="0" smtClean="0"/>
              <a:t>LLC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 smtClean="0"/>
              <a:t>12,30% </a:t>
            </a:r>
            <a:r>
              <a:rPr lang="de-DE" altLang="de-DE" sz="3200" dirty="0"/>
              <a:t>Weitere</a:t>
            </a:r>
          </a:p>
        </p:txBody>
      </p:sp>
    </p:spTree>
    <p:extLst>
      <p:ext uri="{BB962C8B-B14F-4D97-AF65-F5344CB8AC3E}">
        <p14:creationId xmlns:p14="http://schemas.microsoft.com/office/powerpoint/2010/main" val="1457367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Markt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164" y="0"/>
            <a:ext cx="8543636" cy="957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999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Markt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69" y="-1"/>
            <a:ext cx="9700012" cy="947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06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Markt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3" y="-1"/>
            <a:ext cx="7601527" cy="100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49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Markt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23" y="0"/>
            <a:ext cx="8115577" cy="957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77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Ziele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/>
            </a:pPr>
            <a:r>
              <a:rPr lang="de-AT" sz="3200" dirty="0"/>
              <a:t>Steigerung der Kundenzufriedenheit und Qualität </a:t>
            </a:r>
            <a:endParaRPr lang="de-AT" sz="3200" dirty="0"/>
          </a:p>
          <a:p>
            <a:pPr lvl="0">
              <a:defRPr sz="1800"/>
            </a:pPr>
            <a:r>
              <a:rPr lang="de-AT" sz="3200" dirty="0"/>
              <a:t>Absatz </a:t>
            </a:r>
            <a:r>
              <a:rPr lang="de-AT" sz="3200" dirty="0"/>
              <a:t> auf </a:t>
            </a:r>
            <a:r>
              <a:rPr lang="de-AT" sz="3200" dirty="0"/>
              <a:t>10 Mio. Fahrzeuge </a:t>
            </a:r>
            <a:r>
              <a:rPr lang="de-AT" sz="3200" dirty="0"/>
              <a:t>steigern</a:t>
            </a:r>
          </a:p>
          <a:p>
            <a:pPr lvl="0">
              <a:defRPr sz="1800"/>
            </a:pPr>
            <a:r>
              <a:rPr lang="de-AT" sz="3200" dirty="0"/>
              <a:t>Steigerung der </a:t>
            </a:r>
            <a:r>
              <a:rPr lang="de-AT" sz="3200" dirty="0"/>
              <a:t>Umsatzrendite </a:t>
            </a:r>
            <a:endParaRPr lang="de-AT" sz="3200" dirty="0"/>
          </a:p>
          <a:p>
            <a:pPr lvl="0">
              <a:defRPr sz="1800"/>
            </a:pPr>
            <a:r>
              <a:rPr lang="de-AT" sz="3200" dirty="0"/>
              <a:t>Als Arbeitgeber </a:t>
            </a:r>
            <a:r>
              <a:rPr lang="de-AT" sz="3200" dirty="0"/>
              <a:t>besser profilieren </a:t>
            </a:r>
          </a:p>
          <a:p>
            <a:pPr lvl="0">
              <a:defRPr sz="1800"/>
            </a:pPr>
            <a:r>
              <a:rPr lang="de-AT" sz="3200" dirty="0"/>
              <a:t>Neue Märkte: Asien und Amerika</a:t>
            </a:r>
          </a:p>
          <a:p>
            <a:pPr lvl="0">
              <a:defRPr sz="1800"/>
            </a:pPr>
            <a:r>
              <a:rPr lang="de-AT" sz="3200" dirty="0"/>
              <a:t>Elektro und Hybrid Fahrzeuge</a:t>
            </a:r>
          </a:p>
          <a:p>
            <a:pPr lvl="0">
              <a:defRPr sz="1800"/>
            </a:pPr>
            <a:r>
              <a:rPr lang="de-AT" sz="3200" dirty="0"/>
              <a:t>Nachhaltigkeit</a:t>
            </a:r>
          </a:p>
        </p:txBody>
      </p:sp>
    </p:spTree>
    <p:extLst>
      <p:ext uri="{BB962C8B-B14F-4D97-AF65-F5344CB8AC3E}">
        <p14:creationId xmlns:p14="http://schemas.microsoft.com/office/powerpoint/2010/main" val="24962513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Custom</PresentationFormat>
  <Paragraphs>63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Helvetica Light</vt:lpstr>
      <vt:lpstr>Helvetica Neue</vt:lpstr>
      <vt:lpstr>White</vt:lpstr>
      <vt:lpstr>Volkswagen AG</vt:lpstr>
      <vt:lpstr>Finanzen</vt:lpstr>
      <vt:lpstr>Aktie</vt:lpstr>
      <vt:lpstr>Aktionärsstruktur</vt:lpstr>
      <vt:lpstr>Markt</vt:lpstr>
      <vt:lpstr>Markt</vt:lpstr>
      <vt:lpstr>Markt</vt:lpstr>
      <vt:lpstr>Markt</vt:lpstr>
      <vt:lpstr>Ziele</vt:lpstr>
      <vt:lpstr>ERP Auswahlskriterien</vt:lpstr>
      <vt:lpstr>ERP Auswahl</vt:lpstr>
      <vt:lpstr>ERP Auswahl</vt:lpstr>
      <vt:lpstr>ERP Auswahl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Volkswagen AG</dc:title>
  <dc:creator>mhaidn</dc:creator>
  <cp:lastModifiedBy>Hannah Siegel</cp:lastModifiedBy>
  <cp:revision>8</cp:revision>
  <dcterms:modified xsi:type="dcterms:W3CDTF">2015-04-02T20:22:01Z</dcterms:modified>
</cp:coreProperties>
</file>