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56" r:id="rId2"/>
    <p:sldId id="264" r:id="rId3"/>
    <p:sldId id="263" r:id="rId4"/>
    <p:sldId id="262" r:id="rId5"/>
    <p:sldId id="265" r:id="rId6"/>
    <p:sldId id="268" r:id="rId7"/>
    <p:sldId id="269" r:id="rId8"/>
    <p:sldId id="270" r:id="rId9"/>
    <p:sldId id="287" r:id="rId10"/>
    <p:sldId id="280" r:id="rId11"/>
    <p:sldId id="281" r:id="rId12"/>
    <p:sldId id="282" r:id="rId13"/>
    <p:sldId id="283" r:id="rId14"/>
    <p:sldId id="284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6" r:id="rId25"/>
    <p:sldId id="266" r:id="rId26"/>
    <p:sldId id="267" r:id="rId27"/>
  </p:sldIdLst>
  <p:sldSz cx="13004800" cy="9753600"/>
  <p:notesSz cx="6858000" cy="9144000"/>
  <p:defaultTextStyle>
    <a:lvl1pPr algn="ctr" defTabSz="584200">
      <a:defRPr sz="3600">
        <a:latin typeface="+mn-lt"/>
        <a:ea typeface="+mn-ea"/>
        <a:cs typeface="+mn-cs"/>
        <a:sym typeface="Helvetica Light"/>
      </a:defRPr>
    </a:lvl1pPr>
    <a:lvl2pPr indent="228600" algn="ctr" defTabSz="584200">
      <a:defRPr sz="3600">
        <a:latin typeface="+mn-lt"/>
        <a:ea typeface="+mn-ea"/>
        <a:cs typeface="+mn-cs"/>
        <a:sym typeface="Helvetica Light"/>
      </a:defRPr>
    </a:lvl2pPr>
    <a:lvl3pPr indent="457200" algn="ctr" defTabSz="584200">
      <a:defRPr sz="3600">
        <a:latin typeface="+mn-lt"/>
        <a:ea typeface="+mn-ea"/>
        <a:cs typeface="+mn-cs"/>
        <a:sym typeface="Helvetica Light"/>
      </a:defRPr>
    </a:lvl3pPr>
    <a:lvl4pPr indent="685800" algn="ctr" defTabSz="584200">
      <a:defRPr sz="3600">
        <a:latin typeface="+mn-lt"/>
        <a:ea typeface="+mn-ea"/>
        <a:cs typeface="+mn-cs"/>
        <a:sym typeface="Helvetica Light"/>
      </a:defRPr>
    </a:lvl4pPr>
    <a:lvl5pPr indent="914400" algn="ctr" defTabSz="584200">
      <a:defRPr sz="3600">
        <a:latin typeface="+mn-lt"/>
        <a:ea typeface="+mn-ea"/>
        <a:cs typeface="+mn-cs"/>
        <a:sym typeface="Helvetica Light"/>
      </a:defRPr>
    </a:lvl5pPr>
    <a:lvl6pPr indent="1143000" algn="ctr" defTabSz="584200">
      <a:defRPr sz="3600">
        <a:latin typeface="+mn-lt"/>
        <a:ea typeface="+mn-ea"/>
        <a:cs typeface="+mn-cs"/>
        <a:sym typeface="Helvetica Light"/>
      </a:defRPr>
    </a:lvl6pPr>
    <a:lvl7pPr indent="1371600" algn="ctr" defTabSz="584200">
      <a:defRPr sz="3600">
        <a:latin typeface="+mn-lt"/>
        <a:ea typeface="+mn-ea"/>
        <a:cs typeface="+mn-cs"/>
        <a:sym typeface="Helvetica Light"/>
      </a:defRPr>
    </a:lvl7pPr>
    <a:lvl8pPr indent="1600200" algn="ctr" defTabSz="584200">
      <a:defRPr sz="3600">
        <a:latin typeface="+mn-lt"/>
        <a:ea typeface="+mn-ea"/>
        <a:cs typeface="+mn-cs"/>
        <a:sym typeface="Helvetica Light"/>
      </a:defRPr>
    </a:lvl8pPr>
    <a:lvl9pPr indent="1828800" algn="ctr" defTabSz="584200">
      <a:defRPr sz="3600"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68" autoAdjust="0"/>
    <p:restoredTop sz="77046" autoAdjust="0"/>
  </p:normalViewPr>
  <p:slideViewPr>
    <p:cSldViewPr snapToGrid="0">
      <p:cViewPr varScale="1">
        <p:scale>
          <a:sx n="40" d="100"/>
          <a:sy n="40" d="100"/>
        </p:scale>
        <p:origin x="178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5E210A-AF78-4FC9-820B-626AA2FBE889}" type="datetimeFigureOut">
              <a:rPr lang="de-AT" smtClean="0"/>
              <a:t>09.04.2015</a:t>
            </a:fld>
            <a:endParaRPr lang="de-A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04DCEF-F8AE-486B-B1DF-6FA2E85E6328}" type="slidenum">
              <a:rPr lang="de-AT" smtClean="0"/>
              <a:t>‹#›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72079948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 dirty="0"/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369654336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566584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8" name="Shape 3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lang="de-AT" sz="2200" dirty="0" smtClean="0"/>
          </a:p>
        </p:txBody>
      </p:sp>
    </p:spTree>
    <p:extLst>
      <p:ext uri="{BB962C8B-B14F-4D97-AF65-F5344CB8AC3E}">
        <p14:creationId xmlns:p14="http://schemas.microsoft.com/office/powerpoint/2010/main" val="13206696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8" name="Shape 3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lang="de-AT" sz="2200" dirty="0" smtClean="0"/>
          </a:p>
        </p:txBody>
      </p:sp>
    </p:spTree>
    <p:extLst>
      <p:ext uri="{BB962C8B-B14F-4D97-AF65-F5344CB8AC3E}">
        <p14:creationId xmlns:p14="http://schemas.microsoft.com/office/powerpoint/2010/main" val="24785511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8" name="Shape 3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lang="de-AT" sz="2200" dirty="0" smtClean="0"/>
          </a:p>
        </p:txBody>
      </p:sp>
    </p:spTree>
    <p:extLst>
      <p:ext uri="{BB962C8B-B14F-4D97-AF65-F5344CB8AC3E}">
        <p14:creationId xmlns:p14="http://schemas.microsoft.com/office/powerpoint/2010/main" val="21217020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8" name="Shape 3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lang="de-AT" sz="2200" dirty="0" smtClean="0"/>
          </a:p>
        </p:txBody>
      </p:sp>
    </p:spTree>
    <p:extLst>
      <p:ext uri="{BB962C8B-B14F-4D97-AF65-F5344CB8AC3E}">
        <p14:creationId xmlns:p14="http://schemas.microsoft.com/office/powerpoint/2010/main" val="30856831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8" name="Shape 3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lang="de-AT" sz="2200" dirty="0" smtClean="0"/>
          </a:p>
        </p:txBody>
      </p:sp>
    </p:spTree>
    <p:extLst>
      <p:ext uri="{BB962C8B-B14F-4D97-AF65-F5344CB8AC3E}">
        <p14:creationId xmlns:p14="http://schemas.microsoft.com/office/powerpoint/2010/main" val="1314016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8" name="Shape 3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lang="de-AT" sz="2200" dirty="0" smtClean="0"/>
              <a:t>2003 Gewinneinbruch wegen </a:t>
            </a:r>
            <a:r>
              <a:rPr lang="de-AT" sz="2200" dirty="0" err="1" smtClean="0"/>
              <a:t>restukturierungen</a:t>
            </a:r>
            <a:r>
              <a:rPr lang="de-AT" sz="2200" dirty="0" smtClean="0"/>
              <a:t> in Brasilien (3stlg </a:t>
            </a:r>
            <a:r>
              <a:rPr lang="de-AT" sz="2200" dirty="0" err="1" smtClean="0"/>
              <a:t>Mio</a:t>
            </a:r>
            <a:r>
              <a:rPr lang="de-AT" sz="2200" dirty="0" smtClean="0"/>
              <a:t> betrag), </a:t>
            </a:r>
            <a:r>
              <a:rPr lang="de-AT" sz="2200" dirty="0" err="1" smtClean="0"/>
              <a:t>rekordzahl</a:t>
            </a:r>
            <a:r>
              <a:rPr lang="de-AT" sz="2200" dirty="0" smtClean="0"/>
              <a:t> an neuen Modellen und </a:t>
            </a:r>
            <a:r>
              <a:rPr lang="de-AT" sz="2200" dirty="0" err="1" smtClean="0"/>
              <a:t>Schlehter</a:t>
            </a:r>
            <a:r>
              <a:rPr lang="de-AT" sz="2200" dirty="0" smtClean="0"/>
              <a:t> Weltmarktsituation</a:t>
            </a:r>
          </a:p>
          <a:p>
            <a:pPr lvl="0">
              <a:defRPr sz="1800"/>
            </a:pPr>
            <a:r>
              <a:rPr lang="de-AT" sz="2200" dirty="0" smtClean="0"/>
              <a:t>2005 </a:t>
            </a:r>
            <a:r>
              <a:rPr lang="de-AT" sz="2200" dirty="0" err="1" smtClean="0"/>
              <a:t>Korrupitionssk</a:t>
            </a:r>
            <a:r>
              <a:rPr lang="de-AT" sz="2200" dirty="0" smtClean="0"/>
              <a:t>., Umfassende Streiks in Brasilianischem Werk</a:t>
            </a:r>
          </a:p>
          <a:p>
            <a:pPr lvl="0">
              <a:defRPr sz="1800"/>
            </a:pPr>
            <a:r>
              <a:rPr lang="de-AT" sz="2200" dirty="0" smtClean="0"/>
              <a:t>2014: 10,14 </a:t>
            </a:r>
            <a:r>
              <a:rPr lang="de-AT" sz="2200" dirty="0" err="1" smtClean="0"/>
              <a:t>Mio</a:t>
            </a:r>
            <a:r>
              <a:rPr lang="de-AT" sz="2200" dirty="0" smtClean="0"/>
              <a:t> Fahrzeuge, knapp hinter Toyota 10,23, beide haben in dem Jahr die 10 Millionen Marke geknackt, dieses Jahr </a:t>
            </a:r>
            <a:r>
              <a:rPr lang="de-AT" sz="2200" dirty="0" err="1" smtClean="0"/>
              <a:t>evtl</a:t>
            </a:r>
            <a:r>
              <a:rPr lang="de-AT" sz="2200" dirty="0" smtClean="0"/>
              <a:t> größter Weltweit (Toyota </a:t>
            </a:r>
            <a:r>
              <a:rPr lang="de-AT" sz="2200" dirty="0" err="1" smtClean="0"/>
              <a:t>einbußen</a:t>
            </a:r>
            <a:r>
              <a:rPr lang="de-AT" sz="2200" dirty="0" smtClean="0"/>
              <a:t> in JP)</a:t>
            </a:r>
          </a:p>
        </p:txBody>
      </p:sp>
    </p:spTree>
    <p:extLst>
      <p:ext uri="{BB962C8B-B14F-4D97-AF65-F5344CB8AC3E}">
        <p14:creationId xmlns:p14="http://schemas.microsoft.com/office/powerpoint/2010/main" val="22326352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8" name="Shape 3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lang="de-AT" sz="2200" dirty="0" smtClean="0"/>
              <a:t>2003 Gewinneinbruch wegen </a:t>
            </a:r>
            <a:r>
              <a:rPr lang="de-AT" sz="2200" dirty="0" err="1" smtClean="0"/>
              <a:t>restukturierungen</a:t>
            </a:r>
            <a:r>
              <a:rPr lang="de-AT" sz="2200" dirty="0" smtClean="0"/>
              <a:t> in Brasilien (3stlg </a:t>
            </a:r>
            <a:r>
              <a:rPr lang="de-AT" sz="2200" dirty="0" err="1" smtClean="0"/>
              <a:t>Mio</a:t>
            </a:r>
            <a:r>
              <a:rPr lang="de-AT" sz="2200" dirty="0" smtClean="0"/>
              <a:t> betrag), </a:t>
            </a:r>
            <a:r>
              <a:rPr lang="de-AT" sz="2200" dirty="0" err="1" smtClean="0"/>
              <a:t>rekordzahl</a:t>
            </a:r>
            <a:r>
              <a:rPr lang="de-AT" sz="2200" dirty="0" smtClean="0"/>
              <a:t> an neuen Modellen und </a:t>
            </a:r>
            <a:r>
              <a:rPr lang="de-AT" sz="2200" dirty="0" err="1" smtClean="0"/>
              <a:t>Schlehter</a:t>
            </a:r>
            <a:r>
              <a:rPr lang="de-AT" sz="2200" dirty="0" smtClean="0"/>
              <a:t> Weltmarktsituation</a:t>
            </a:r>
          </a:p>
          <a:p>
            <a:pPr lvl="0">
              <a:defRPr sz="1800"/>
            </a:pPr>
            <a:r>
              <a:rPr lang="de-AT" sz="2200" dirty="0" smtClean="0"/>
              <a:t>2005 </a:t>
            </a:r>
            <a:r>
              <a:rPr lang="de-AT" sz="2200" dirty="0" err="1" smtClean="0"/>
              <a:t>Korrupitionssk</a:t>
            </a:r>
            <a:r>
              <a:rPr lang="de-AT" sz="2200" dirty="0" smtClean="0"/>
              <a:t>., Umfassende Streiks in Brasilianischem Werk</a:t>
            </a:r>
          </a:p>
          <a:p>
            <a:pPr lvl="0">
              <a:defRPr sz="1800"/>
            </a:pPr>
            <a:r>
              <a:rPr lang="de-AT" sz="2200" dirty="0" smtClean="0"/>
              <a:t>2014: 10,14 </a:t>
            </a:r>
            <a:r>
              <a:rPr lang="de-AT" sz="2200" dirty="0" err="1" smtClean="0"/>
              <a:t>Mio</a:t>
            </a:r>
            <a:r>
              <a:rPr lang="de-AT" sz="2200" dirty="0" smtClean="0"/>
              <a:t> Fahrzeuge, knapp hinter Toyota 10,23, beide haben in dem Jahr die 10 Millionen Marke geknackt, dieses Jahr </a:t>
            </a:r>
            <a:r>
              <a:rPr lang="de-AT" sz="2200" dirty="0" err="1" smtClean="0"/>
              <a:t>evtl</a:t>
            </a:r>
            <a:r>
              <a:rPr lang="de-AT" sz="2200" dirty="0" smtClean="0"/>
              <a:t> größter Weltweit (Toyota </a:t>
            </a:r>
            <a:r>
              <a:rPr lang="de-AT" sz="2200" dirty="0" err="1" smtClean="0"/>
              <a:t>einbußen</a:t>
            </a:r>
            <a:r>
              <a:rPr lang="de-AT" sz="2200" dirty="0" smtClean="0"/>
              <a:t> in JP)</a:t>
            </a:r>
          </a:p>
        </p:txBody>
      </p:sp>
    </p:spTree>
    <p:extLst>
      <p:ext uri="{BB962C8B-B14F-4D97-AF65-F5344CB8AC3E}">
        <p14:creationId xmlns:p14="http://schemas.microsoft.com/office/powerpoint/2010/main" val="315605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8" name="Shape 3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lang="de-AT" sz="2200" dirty="0" smtClean="0"/>
              <a:t>2003 Gewinneinbruch wegen </a:t>
            </a:r>
            <a:r>
              <a:rPr lang="de-AT" sz="2200" dirty="0" err="1" smtClean="0"/>
              <a:t>restukturierungen</a:t>
            </a:r>
            <a:r>
              <a:rPr lang="de-AT" sz="2200" dirty="0" smtClean="0"/>
              <a:t> in Brasilien (3stlg </a:t>
            </a:r>
            <a:r>
              <a:rPr lang="de-AT" sz="2200" dirty="0" err="1" smtClean="0"/>
              <a:t>Mio</a:t>
            </a:r>
            <a:r>
              <a:rPr lang="de-AT" sz="2200" dirty="0" smtClean="0"/>
              <a:t> betrag), </a:t>
            </a:r>
            <a:r>
              <a:rPr lang="de-AT" sz="2200" dirty="0" err="1" smtClean="0"/>
              <a:t>rekordzahl</a:t>
            </a:r>
            <a:r>
              <a:rPr lang="de-AT" sz="2200" dirty="0" smtClean="0"/>
              <a:t> an neuen Modellen und </a:t>
            </a:r>
            <a:r>
              <a:rPr lang="de-AT" sz="2200" dirty="0" err="1" smtClean="0"/>
              <a:t>Schlehter</a:t>
            </a:r>
            <a:r>
              <a:rPr lang="de-AT" sz="2200" dirty="0" smtClean="0"/>
              <a:t> Weltmarktsituation</a:t>
            </a:r>
          </a:p>
          <a:p>
            <a:pPr lvl="0">
              <a:defRPr sz="1800"/>
            </a:pPr>
            <a:r>
              <a:rPr lang="de-AT" sz="2200" dirty="0" smtClean="0"/>
              <a:t>2005 </a:t>
            </a:r>
            <a:r>
              <a:rPr lang="de-AT" sz="2200" dirty="0" err="1" smtClean="0"/>
              <a:t>Korrupitionssk</a:t>
            </a:r>
            <a:r>
              <a:rPr lang="de-AT" sz="2200" dirty="0" smtClean="0"/>
              <a:t>., Umfassende Streiks in Brasilianischem Werk</a:t>
            </a:r>
          </a:p>
          <a:p>
            <a:pPr lvl="0">
              <a:defRPr sz="1800"/>
            </a:pPr>
            <a:r>
              <a:rPr lang="de-AT" sz="2200" dirty="0" smtClean="0"/>
              <a:t>2014: 10,14 </a:t>
            </a:r>
            <a:r>
              <a:rPr lang="de-AT" sz="2200" dirty="0" err="1" smtClean="0"/>
              <a:t>Mio</a:t>
            </a:r>
            <a:r>
              <a:rPr lang="de-AT" sz="2200" dirty="0" smtClean="0"/>
              <a:t> Fahrzeuge, knapp hinter Toyota 10,23, beide haben in dem Jahr die 10 Millionen Marke geknackt, dieses Jahr </a:t>
            </a:r>
            <a:r>
              <a:rPr lang="de-AT" sz="2200" dirty="0" err="1" smtClean="0"/>
              <a:t>evtl</a:t>
            </a:r>
            <a:r>
              <a:rPr lang="de-AT" sz="2200" dirty="0" smtClean="0"/>
              <a:t> größter Weltweit (Toyota </a:t>
            </a:r>
            <a:r>
              <a:rPr lang="de-AT" sz="2200" dirty="0" err="1" smtClean="0"/>
              <a:t>einbußen</a:t>
            </a:r>
            <a:r>
              <a:rPr lang="de-AT" sz="2200" dirty="0" smtClean="0"/>
              <a:t> in JP)</a:t>
            </a:r>
          </a:p>
        </p:txBody>
      </p:sp>
    </p:spTree>
    <p:extLst>
      <p:ext uri="{BB962C8B-B14F-4D97-AF65-F5344CB8AC3E}">
        <p14:creationId xmlns:p14="http://schemas.microsoft.com/office/powerpoint/2010/main" val="30364721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8" name="Shape 3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lang="de-AT" sz="2200" dirty="0" smtClean="0"/>
              <a:t>2003 Gewinneinbruch wegen </a:t>
            </a:r>
            <a:r>
              <a:rPr lang="de-AT" sz="2200" dirty="0" err="1" smtClean="0"/>
              <a:t>restukturierungen</a:t>
            </a:r>
            <a:r>
              <a:rPr lang="de-AT" sz="2200" dirty="0" smtClean="0"/>
              <a:t> in Brasilien (3stlg </a:t>
            </a:r>
            <a:r>
              <a:rPr lang="de-AT" sz="2200" dirty="0" err="1" smtClean="0"/>
              <a:t>Mio</a:t>
            </a:r>
            <a:r>
              <a:rPr lang="de-AT" sz="2200" dirty="0" smtClean="0"/>
              <a:t> betrag), </a:t>
            </a:r>
            <a:r>
              <a:rPr lang="de-AT" sz="2200" dirty="0" err="1" smtClean="0"/>
              <a:t>rekordzahl</a:t>
            </a:r>
            <a:r>
              <a:rPr lang="de-AT" sz="2200" dirty="0" smtClean="0"/>
              <a:t> an neuen Modellen und </a:t>
            </a:r>
            <a:r>
              <a:rPr lang="de-AT" sz="2200" dirty="0" err="1" smtClean="0"/>
              <a:t>Schlehter</a:t>
            </a:r>
            <a:r>
              <a:rPr lang="de-AT" sz="2200" dirty="0" smtClean="0"/>
              <a:t> Weltmarktsituation</a:t>
            </a:r>
          </a:p>
          <a:p>
            <a:pPr lvl="0">
              <a:defRPr sz="1800"/>
            </a:pPr>
            <a:r>
              <a:rPr lang="de-AT" sz="2200" dirty="0" smtClean="0"/>
              <a:t>2005 </a:t>
            </a:r>
            <a:r>
              <a:rPr lang="de-AT" sz="2200" dirty="0" err="1" smtClean="0"/>
              <a:t>Korrupitionssk</a:t>
            </a:r>
            <a:r>
              <a:rPr lang="de-AT" sz="2200" dirty="0" smtClean="0"/>
              <a:t>., Umfassende Streiks in Brasilianischem Werk</a:t>
            </a:r>
          </a:p>
          <a:p>
            <a:pPr lvl="0">
              <a:defRPr sz="1800"/>
            </a:pPr>
            <a:r>
              <a:rPr lang="de-AT" sz="2200" dirty="0" smtClean="0"/>
              <a:t>2014: 10,14 </a:t>
            </a:r>
            <a:r>
              <a:rPr lang="de-AT" sz="2200" dirty="0" err="1" smtClean="0"/>
              <a:t>Mio</a:t>
            </a:r>
            <a:r>
              <a:rPr lang="de-AT" sz="2200" dirty="0" smtClean="0"/>
              <a:t> Fahrzeuge, knapp hinter Toyota 10,23, beide haben in dem Jahr die 10 Millionen Marke geknackt, dieses Jahr </a:t>
            </a:r>
            <a:r>
              <a:rPr lang="de-AT" sz="2200" dirty="0" err="1" smtClean="0"/>
              <a:t>evtl</a:t>
            </a:r>
            <a:r>
              <a:rPr lang="de-AT" sz="2200" dirty="0" smtClean="0"/>
              <a:t> größter Weltweit (Toyota </a:t>
            </a:r>
            <a:r>
              <a:rPr lang="de-AT" sz="2200" dirty="0" err="1" smtClean="0"/>
              <a:t>einbußen</a:t>
            </a:r>
            <a:r>
              <a:rPr lang="de-AT" sz="2200" dirty="0" smtClean="0"/>
              <a:t> in JP)</a:t>
            </a:r>
          </a:p>
        </p:txBody>
      </p:sp>
    </p:spTree>
    <p:extLst>
      <p:ext uri="{BB962C8B-B14F-4D97-AF65-F5344CB8AC3E}">
        <p14:creationId xmlns:p14="http://schemas.microsoft.com/office/powerpoint/2010/main" val="19148287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8" name="Shape 3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lang="de-AT" sz="2200" dirty="0" smtClean="0"/>
              <a:t>Umstellung auf Rüstungsgüter und andere im Krieg benötigte Waren, beispielsweise die Vergeltungswaffe 1, die erste Boden Luft Rakete</a:t>
            </a:r>
          </a:p>
          <a:p>
            <a:pPr lvl="0">
              <a:defRPr sz="1800"/>
            </a:pPr>
            <a:r>
              <a:rPr lang="de-AT" sz="2200" dirty="0" smtClean="0"/>
              <a:t>das KZ Arbeitsdorf lieferte von 1942 - 45 </a:t>
            </a:r>
            <a:r>
              <a:rPr lang="de-AT" sz="2200" dirty="0" err="1" smtClean="0"/>
              <a:t>ca</a:t>
            </a:r>
            <a:r>
              <a:rPr lang="de-AT" sz="2200" dirty="0" smtClean="0"/>
              <a:t> 20.000 Arbeitskräfte für das Werk</a:t>
            </a:r>
          </a:p>
          <a:p>
            <a:pPr lvl="0">
              <a:defRPr sz="1800"/>
            </a:pPr>
            <a:r>
              <a:rPr lang="de-AT" sz="2200" dirty="0" smtClean="0"/>
              <a:t>Ende des Krieges war das Werk größtenteils intakt, und ging zunächst an die Britische Militärregierung</a:t>
            </a:r>
          </a:p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36780798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8" name="Shape 3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200"/>
              <a:t>Wagen für das Volk - bezahlbar und effizient</a:t>
            </a:r>
          </a:p>
          <a:p>
            <a:pPr lvl="0">
              <a:defRPr sz="1800"/>
            </a:pPr>
            <a:r>
              <a:rPr sz="2200"/>
              <a:t>Angestoßen durch Hitler: Gründung der Gesellschaft zur Vorbereitung des Deutschen Volkswagen mbH</a:t>
            </a:r>
          </a:p>
          <a:p>
            <a:pPr lvl="0">
              <a:defRPr sz="1800"/>
            </a:pPr>
            <a:r>
              <a:rPr sz="2200"/>
              <a:t>Umbenennung zu: Volkswagenwerk GmbH</a:t>
            </a:r>
          </a:p>
          <a:p>
            <a:pPr lvl="0">
              <a:defRPr sz="1800"/>
            </a:pPr>
            <a:r>
              <a:rPr sz="2200"/>
              <a:t>KdF Kraft durch Freude Wagen</a:t>
            </a:r>
          </a:p>
          <a:p>
            <a:pPr lvl="0">
              <a:defRPr sz="1800"/>
            </a:pPr>
            <a:endParaRPr sz="2200"/>
          </a:p>
        </p:txBody>
      </p:sp>
    </p:spTree>
    <p:extLst>
      <p:ext uri="{BB962C8B-B14F-4D97-AF65-F5344CB8AC3E}">
        <p14:creationId xmlns:p14="http://schemas.microsoft.com/office/powerpoint/2010/main" val="226887000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8" name="Shape 3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294652615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8" name="Shape 3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285050143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8" name="Shape 3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416519212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 dirty="0"/>
          </a:p>
        </p:txBody>
      </p:sp>
      <p:sp>
        <p:nvSpPr>
          <p:cNvPr id="38" name="Shape 3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199078836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 dirty="0"/>
          </a:p>
        </p:txBody>
      </p:sp>
      <p:sp>
        <p:nvSpPr>
          <p:cNvPr id="38" name="Shape 3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134525385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 dirty="0"/>
          </a:p>
        </p:txBody>
      </p:sp>
      <p:sp>
        <p:nvSpPr>
          <p:cNvPr id="38" name="Shape 3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lang="de-AT" sz="2200" dirty="0" smtClean="0"/>
          </a:p>
        </p:txBody>
      </p:sp>
    </p:spTree>
    <p:extLst>
      <p:ext uri="{BB962C8B-B14F-4D97-AF65-F5344CB8AC3E}">
        <p14:creationId xmlns:p14="http://schemas.microsoft.com/office/powerpoint/2010/main" val="396400856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 dirty="0"/>
          </a:p>
        </p:txBody>
      </p:sp>
      <p:sp>
        <p:nvSpPr>
          <p:cNvPr id="38" name="Shape 3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lang="de-AT" sz="2200" dirty="0" smtClean="0"/>
          </a:p>
        </p:txBody>
      </p:sp>
    </p:spTree>
    <p:extLst>
      <p:ext uri="{BB962C8B-B14F-4D97-AF65-F5344CB8AC3E}">
        <p14:creationId xmlns:p14="http://schemas.microsoft.com/office/powerpoint/2010/main" val="38741838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8" name="Shape 3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lang="de-AT" sz="2200" dirty="0" smtClean="0"/>
              <a:t>Umstellung auf Rüstungsgüter und andere im Krieg benötigte Waren, beispielsweise die Vergeltungswaffe 1, die erste Boden Luft Rakete</a:t>
            </a:r>
          </a:p>
          <a:p>
            <a:pPr lvl="0">
              <a:defRPr sz="1800"/>
            </a:pPr>
            <a:r>
              <a:rPr lang="de-AT" sz="2200" dirty="0" smtClean="0"/>
              <a:t>das KZ Arbeitsdorf lieferte von 1942 - 45 </a:t>
            </a:r>
            <a:r>
              <a:rPr lang="de-AT" sz="2200" dirty="0" err="1" smtClean="0"/>
              <a:t>ca</a:t>
            </a:r>
            <a:r>
              <a:rPr lang="de-AT" sz="2200" dirty="0" smtClean="0"/>
              <a:t> 20.000 Arbeitskräfte für das Werk</a:t>
            </a:r>
          </a:p>
          <a:p>
            <a:pPr lvl="0">
              <a:defRPr sz="1800"/>
            </a:pPr>
            <a:r>
              <a:rPr lang="de-AT" sz="2200" dirty="0" smtClean="0"/>
              <a:t>Ende des Krieges war das Werk größtenteils intakt, und ging zunächst an die Britische Militärregierung</a:t>
            </a:r>
          </a:p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38845678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8" name="Shape 3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lang="de-AT" sz="2200" dirty="0" smtClean="0"/>
              <a:t>Nach dem Krieg werden in Wolfsburg wieder Autos hergestellt, nämlich der Käfer</a:t>
            </a:r>
          </a:p>
          <a:p>
            <a:pPr lvl="0">
              <a:defRPr sz="1800"/>
            </a:pPr>
            <a:r>
              <a:rPr lang="de-AT" sz="2200" dirty="0" smtClean="0"/>
              <a:t>in nur 10 Jahren seit Kriegsende schafft es VW eine Million Käfer zu produzieren</a:t>
            </a:r>
          </a:p>
          <a:p>
            <a:pPr lvl="0">
              <a:defRPr sz="1800"/>
            </a:pPr>
            <a:r>
              <a:rPr lang="de-AT" sz="2200" dirty="0" smtClean="0"/>
              <a:t>1960 wird VW von einer GmbH zu einer Aktiengesellschaft</a:t>
            </a:r>
          </a:p>
          <a:p>
            <a:pPr lvl="0">
              <a:defRPr sz="1800"/>
            </a:pPr>
            <a:r>
              <a:rPr lang="de-AT" sz="2200" dirty="0" smtClean="0"/>
              <a:t>1969 durch </a:t>
            </a:r>
            <a:r>
              <a:rPr lang="de-AT" sz="2200" dirty="0" err="1" smtClean="0"/>
              <a:t>erwerb</a:t>
            </a:r>
            <a:r>
              <a:rPr lang="de-AT" sz="2200" dirty="0" smtClean="0"/>
              <a:t> der Auto Union bekommt VW seine erste weitere Marke - Audi</a:t>
            </a:r>
          </a:p>
          <a:p>
            <a:pPr lvl="0">
              <a:defRPr sz="1800"/>
            </a:pPr>
            <a:r>
              <a:rPr lang="de-AT" sz="2200" dirty="0" smtClean="0"/>
              <a:t>73,74 Erfolgsmodelle Passat, Golf</a:t>
            </a:r>
          </a:p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22519631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8" name="Shape 3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lang="de-AT" sz="2200" dirty="0" smtClean="0"/>
              <a:t>2003 Gewinneinbruch wegen </a:t>
            </a:r>
            <a:r>
              <a:rPr lang="de-AT" sz="2200" dirty="0" err="1" smtClean="0"/>
              <a:t>restukturierungen</a:t>
            </a:r>
            <a:r>
              <a:rPr lang="de-AT" sz="2200" dirty="0" smtClean="0"/>
              <a:t> in Brasilien (3stlg </a:t>
            </a:r>
            <a:r>
              <a:rPr lang="de-AT" sz="2200" dirty="0" err="1" smtClean="0"/>
              <a:t>Mio</a:t>
            </a:r>
            <a:r>
              <a:rPr lang="de-AT" sz="2200" dirty="0" smtClean="0"/>
              <a:t> betrag), </a:t>
            </a:r>
            <a:r>
              <a:rPr lang="de-AT" sz="2200" dirty="0" err="1" smtClean="0"/>
              <a:t>rekordzahl</a:t>
            </a:r>
            <a:r>
              <a:rPr lang="de-AT" sz="2200" dirty="0" smtClean="0"/>
              <a:t> an neuen Modellen und </a:t>
            </a:r>
            <a:r>
              <a:rPr lang="de-AT" sz="2200" dirty="0" err="1" smtClean="0"/>
              <a:t>Schlehter</a:t>
            </a:r>
            <a:r>
              <a:rPr lang="de-AT" sz="2200" dirty="0" smtClean="0"/>
              <a:t> Weltmarktsituation</a:t>
            </a:r>
          </a:p>
          <a:p>
            <a:pPr lvl="0">
              <a:defRPr sz="1800"/>
            </a:pPr>
            <a:r>
              <a:rPr lang="de-AT" sz="2200" dirty="0" smtClean="0"/>
              <a:t>2005 </a:t>
            </a:r>
            <a:r>
              <a:rPr lang="de-AT" sz="2200" dirty="0" err="1" smtClean="0"/>
              <a:t>Korrupitionssk</a:t>
            </a:r>
            <a:r>
              <a:rPr lang="de-AT" sz="2200" dirty="0" smtClean="0"/>
              <a:t>., Umfassende Streiks in Brasilianischem Werk</a:t>
            </a:r>
          </a:p>
          <a:p>
            <a:pPr lvl="0">
              <a:defRPr sz="1800"/>
            </a:pPr>
            <a:r>
              <a:rPr lang="de-AT" sz="2200" dirty="0" smtClean="0"/>
              <a:t>2014: 10,14 </a:t>
            </a:r>
            <a:r>
              <a:rPr lang="de-AT" sz="2200" dirty="0" err="1" smtClean="0"/>
              <a:t>Mio</a:t>
            </a:r>
            <a:r>
              <a:rPr lang="de-AT" sz="2200" dirty="0" smtClean="0"/>
              <a:t> Fahrzeuge, knapp hinter Toyota 10,23, beide haben in dem Jahr die 10 Millionen Marke geknackt, dieses Jahr </a:t>
            </a:r>
            <a:r>
              <a:rPr lang="de-AT" sz="2200" dirty="0" err="1" smtClean="0"/>
              <a:t>evtl</a:t>
            </a:r>
            <a:r>
              <a:rPr lang="de-AT" sz="2200" dirty="0" smtClean="0"/>
              <a:t> größter Weltweit (Toyota </a:t>
            </a:r>
            <a:r>
              <a:rPr lang="de-AT" sz="2200" dirty="0" err="1" smtClean="0"/>
              <a:t>einbußen</a:t>
            </a:r>
            <a:r>
              <a:rPr lang="de-AT" sz="2200" dirty="0" smtClean="0"/>
              <a:t> in JP)</a:t>
            </a:r>
          </a:p>
        </p:txBody>
      </p:sp>
    </p:spTree>
    <p:extLst>
      <p:ext uri="{BB962C8B-B14F-4D97-AF65-F5344CB8AC3E}">
        <p14:creationId xmlns:p14="http://schemas.microsoft.com/office/powerpoint/2010/main" val="9347621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8" name="Shape 3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200"/>
              <a:t>Wagen für das Volk - bezahlbar und effizient</a:t>
            </a:r>
          </a:p>
          <a:p>
            <a:pPr lvl="0">
              <a:defRPr sz="1800"/>
            </a:pPr>
            <a:r>
              <a:rPr sz="2200"/>
              <a:t>Angestoßen durch Hitler: Gründung der Gesellschaft zur Vorbereitung des Deutschen Volkswagen mbH</a:t>
            </a:r>
          </a:p>
          <a:p>
            <a:pPr lvl="0">
              <a:defRPr sz="1800"/>
            </a:pPr>
            <a:r>
              <a:rPr sz="2200"/>
              <a:t>Umbenennung zu: Volkswagenwerk GmbH</a:t>
            </a:r>
          </a:p>
          <a:p>
            <a:pPr lvl="0">
              <a:defRPr sz="1800"/>
            </a:pPr>
            <a:r>
              <a:rPr sz="2200"/>
              <a:t>KdF Kraft durch Freude Wagen</a:t>
            </a:r>
          </a:p>
          <a:p>
            <a:pPr lvl="0">
              <a:defRPr sz="1800"/>
            </a:pPr>
            <a:endParaRPr sz="2200"/>
          </a:p>
        </p:txBody>
      </p:sp>
    </p:spTree>
    <p:extLst>
      <p:ext uri="{BB962C8B-B14F-4D97-AF65-F5344CB8AC3E}">
        <p14:creationId xmlns:p14="http://schemas.microsoft.com/office/powerpoint/2010/main" val="25829985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8" name="Shape 3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lang="de-AT" sz="2200" dirty="0" smtClean="0"/>
              <a:t>Umstellung auf Rüstungsgüter und andere im Krieg benötigte Waren, beispielsweise die Vergeltungswaffe 1, die erste Boden Luft Rakete</a:t>
            </a:r>
          </a:p>
          <a:p>
            <a:pPr lvl="0">
              <a:defRPr sz="1800"/>
            </a:pPr>
            <a:r>
              <a:rPr lang="de-AT" sz="2200" dirty="0" smtClean="0"/>
              <a:t>das KZ Arbeitsdorf lieferte von 1942 - 45 </a:t>
            </a:r>
            <a:r>
              <a:rPr lang="de-AT" sz="2200" dirty="0" err="1" smtClean="0"/>
              <a:t>ca</a:t>
            </a:r>
            <a:r>
              <a:rPr lang="de-AT" sz="2200" dirty="0" smtClean="0"/>
              <a:t> 20.000 Arbeitskräfte für das Werk</a:t>
            </a:r>
          </a:p>
          <a:p>
            <a:pPr lvl="0">
              <a:defRPr sz="1800"/>
            </a:pPr>
            <a:r>
              <a:rPr lang="de-AT" sz="2200" dirty="0" smtClean="0"/>
              <a:t>Ende des Krieges war das Werk größtenteils intakt, und ging zunächst an die Britische Militärregierung</a:t>
            </a:r>
          </a:p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1150338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8" name="Shape 3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lang="de-AT" sz="2200" dirty="0" smtClean="0"/>
              <a:t>Nach dem Krieg werden in Wolfsburg wieder Autos hergestellt, nämlich der Käfer</a:t>
            </a:r>
          </a:p>
          <a:p>
            <a:pPr lvl="0">
              <a:defRPr sz="1800"/>
            </a:pPr>
            <a:r>
              <a:rPr lang="de-AT" sz="2200" dirty="0" smtClean="0"/>
              <a:t>in nur 10 Jahren seit Kriegsende schafft es VW eine Million Käfer zu produzieren</a:t>
            </a:r>
          </a:p>
          <a:p>
            <a:pPr lvl="0">
              <a:defRPr sz="1800"/>
            </a:pPr>
            <a:r>
              <a:rPr lang="de-AT" sz="2200" dirty="0" smtClean="0"/>
              <a:t>1960 wird VW von einer GmbH zu einer Aktiengesellschaft</a:t>
            </a:r>
          </a:p>
          <a:p>
            <a:pPr lvl="0">
              <a:defRPr sz="1800"/>
            </a:pPr>
            <a:r>
              <a:rPr lang="de-AT" sz="2200" dirty="0" smtClean="0"/>
              <a:t>1969 durch </a:t>
            </a:r>
            <a:r>
              <a:rPr lang="de-AT" sz="2200" dirty="0" err="1" smtClean="0"/>
              <a:t>erwerb</a:t>
            </a:r>
            <a:r>
              <a:rPr lang="de-AT" sz="2200" dirty="0" smtClean="0"/>
              <a:t> der Auto Union bekommt VW seine erste weitere Marke - Audi</a:t>
            </a:r>
          </a:p>
          <a:p>
            <a:pPr lvl="0">
              <a:defRPr sz="1800"/>
            </a:pPr>
            <a:r>
              <a:rPr lang="de-AT" sz="2200" dirty="0" smtClean="0"/>
              <a:t>73,74 Erfolgsmodelle Passat, Golf</a:t>
            </a:r>
          </a:p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19793513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8" name="Shape 3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lang="de-AT" sz="2200" dirty="0" smtClean="0"/>
              <a:t>Nach dem Krieg werden in Wolfsburg wieder Autos hergestellt, nämlich der Käfer</a:t>
            </a:r>
          </a:p>
          <a:p>
            <a:pPr lvl="0">
              <a:defRPr sz="1800"/>
            </a:pPr>
            <a:r>
              <a:rPr lang="de-AT" sz="2200" dirty="0" smtClean="0"/>
              <a:t>in nur 10 Jahren seit Kriegsende schafft es VW eine Million Käfer zu produzieren</a:t>
            </a:r>
          </a:p>
          <a:p>
            <a:pPr lvl="0">
              <a:defRPr sz="1800"/>
            </a:pPr>
            <a:r>
              <a:rPr lang="de-AT" sz="2200" dirty="0" smtClean="0"/>
              <a:t>1960 wird VW von einer GmbH zu einer Aktiengesellschaft</a:t>
            </a:r>
          </a:p>
          <a:p>
            <a:pPr lvl="0">
              <a:defRPr sz="1800"/>
            </a:pPr>
            <a:r>
              <a:rPr lang="de-AT" sz="2200" dirty="0" smtClean="0"/>
              <a:t>1969 durch </a:t>
            </a:r>
            <a:r>
              <a:rPr lang="de-AT" sz="2200" dirty="0" err="1" smtClean="0"/>
              <a:t>erwerb</a:t>
            </a:r>
            <a:r>
              <a:rPr lang="de-AT" sz="2200" dirty="0" smtClean="0"/>
              <a:t> der Auto Union bekommt VW seine erste weitere Marke - Audi</a:t>
            </a:r>
          </a:p>
          <a:p>
            <a:pPr lvl="0">
              <a:defRPr sz="1800"/>
            </a:pPr>
            <a:r>
              <a:rPr lang="de-AT" sz="2200" dirty="0" smtClean="0"/>
              <a:t>73,74 Erfolgsmodelle Passat, Golf</a:t>
            </a:r>
          </a:p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26003402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</a:p>
          <a:p>
            <a:pPr lvl="1">
              <a:defRPr sz="1800"/>
            </a:pPr>
            <a:r>
              <a:rPr sz="3200"/>
              <a:t>Body Level Two</a:t>
            </a:r>
          </a:p>
          <a:p>
            <a:pPr lvl="2">
              <a:defRPr sz="1800"/>
            </a:pPr>
            <a:r>
              <a:rPr sz="3200"/>
              <a:t>Body Level Three</a:t>
            </a:r>
          </a:p>
          <a:p>
            <a:pPr lvl="3">
              <a:defRPr sz="1800"/>
            </a:pPr>
            <a:r>
              <a:rPr sz="3200"/>
              <a:t>Body Level Four</a:t>
            </a:r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9" name="Shape 9"/>
          <p:cNvSpPr>
            <a:spLocks noGrp="1"/>
          </p:cNvSpPr>
          <p:nvPr>
            <p:ph type="body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</a:p>
          <a:p>
            <a:pPr lvl="1">
              <a:defRPr sz="1800"/>
            </a:pPr>
            <a:r>
              <a:rPr sz="3200"/>
              <a:t>Body Level Two</a:t>
            </a:r>
          </a:p>
          <a:p>
            <a:pPr lvl="2">
              <a:defRPr sz="1800"/>
            </a:pPr>
            <a:r>
              <a:rPr sz="3200"/>
              <a:t>Body Level Three</a:t>
            </a:r>
          </a:p>
          <a:p>
            <a:pPr lvl="3">
              <a:defRPr sz="1800"/>
            </a:pPr>
            <a:r>
              <a:rPr sz="3200"/>
              <a:t>Body Level Four</a:t>
            </a:r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Title 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</a:p>
          <a:p>
            <a:pPr lvl="1">
              <a:defRPr sz="1800"/>
            </a:pPr>
            <a:r>
              <a:rPr sz="3200"/>
              <a:t>Body Level Two</a:t>
            </a:r>
          </a:p>
          <a:p>
            <a:pPr lvl="2">
              <a:defRPr sz="1800"/>
            </a:pPr>
            <a:r>
              <a:rPr sz="3200"/>
              <a:t>Body Level Three</a:t>
            </a:r>
          </a:p>
          <a:p>
            <a:pPr lvl="3">
              <a:defRPr sz="1800"/>
            </a:pPr>
            <a:r>
              <a:rPr sz="3200"/>
              <a:t>Body Level Four</a:t>
            </a:r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Body Level One</a:t>
            </a:r>
          </a:p>
          <a:p>
            <a:pPr lvl="1">
              <a:defRPr sz="1800"/>
            </a:pPr>
            <a:r>
              <a:rPr sz="3600"/>
              <a:t>Body Level Two</a:t>
            </a:r>
          </a:p>
          <a:p>
            <a:pPr lvl="2">
              <a:defRPr sz="1800"/>
            </a:pPr>
            <a:r>
              <a:rPr sz="3600"/>
              <a:t>Body Level Three</a:t>
            </a:r>
          </a:p>
          <a:p>
            <a:pPr lvl="3">
              <a:defRPr sz="1800"/>
            </a:pPr>
            <a:r>
              <a:rPr sz="3600"/>
              <a:t>Body Level Four</a:t>
            </a:r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 lvl="0">
              <a:defRPr sz="1800"/>
            </a:pPr>
            <a:r>
              <a:rPr sz="2800"/>
              <a:t>Body Level One</a:t>
            </a:r>
          </a:p>
          <a:p>
            <a:pPr lvl="1">
              <a:defRPr sz="1800"/>
            </a:pPr>
            <a:r>
              <a:rPr sz="2800"/>
              <a:t>Body Level Two</a:t>
            </a:r>
          </a:p>
          <a:p>
            <a:pPr lvl="2">
              <a:defRPr sz="1800"/>
            </a:pPr>
            <a:r>
              <a:rPr sz="2800"/>
              <a:t>Body Level Three</a:t>
            </a:r>
          </a:p>
          <a:p>
            <a:pPr lvl="3">
              <a:defRPr sz="1800"/>
            </a:pPr>
            <a:r>
              <a:rPr sz="2800"/>
              <a:t>Body Level Four</a:t>
            </a:r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Body Level One</a:t>
            </a:r>
          </a:p>
          <a:p>
            <a:pPr lvl="1">
              <a:defRPr sz="1800"/>
            </a:pPr>
            <a:r>
              <a:rPr sz="3600"/>
              <a:t>Body Level Two</a:t>
            </a:r>
          </a:p>
          <a:p>
            <a:pPr lvl="2">
              <a:defRPr sz="1800"/>
            </a:pPr>
            <a:r>
              <a:rPr sz="3600"/>
              <a:t>Body Level Three</a:t>
            </a:r>
          </a:p>
          <a:p>
            <a:pPr lvl="3">
              <a:defRPr sz="1800"/>
            </a:pPr>
            <a:r>
              <a:rPr sz="3600"/>
              <a:t>Body Level Four</a:t>
            </a:r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 b="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3600"/>
              <a:t>Body Level One</a:t>
            </a:r>
          </a:p>
          <a:p>
            <a:pPr lvl="1">
              <a:defRPr sz="1800"/>
            </a:pPr>
            <a:r>
              <a:rPr sz="3600"/>
              <a:t>Body Level Two</a:t>
            </a:r>
          </a:p>
          <a:p>
            <a:pPr lvl="2">
              <a:defRPr sz="1800"/>
            </a:pPr>
            <a:r>
              <a:rPr sz="3600"/>
              <a:t>Body Level Three</a:t>
            </a:r>
          </a:p>
          <a:p>
            <a:pPr lvl="3">
              <a:defRPr sz="1800"/>
            </a:pPr>
            <a:r>
              <a:rPr sz="3600"/>
              <a:t>Body Level Four</a:t>
            </a:r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hf hdr="0" ftr="0"/>
  <p:txStyles>
    <p:titleStyle>
      <a:lvl1pPr algn="ctr" defTabSz="584200">
        <a:defRPr sz="8000"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8000"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8000"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8000"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8000"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8000"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8000"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8000"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8000">
          <a:latin typeface="+mn-lt"/>
          <a:ea typeface="+mn-ea"/>
          <a:cs typeface="+mn-cs"/>
          <a:sym typeface="Helvetica Light"/>
        </a:defRPr>
      </a:lvl9pPr>
    </p:titleStyle>
    <p:bodyStyle>
      <a:lvl1pPr marL="444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1pPr>
      <a:lvl2pPr marL="889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2pPr>
      <a:lvl3pPr marL="1333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3pPr>
      <a:lvl4pPr marL="1778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4pPr>
      <a:lvl5pPr marL="2222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5pPr>
      <a:lvl6pPr marL="2667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6pPr>
      <a:lvl7pPr marL="3111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7pPr>
      <a:lvl8pPr marL="3556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8pPr>
      <a:lvl9pPr marL="4000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 dirty="0" smtClean="0"/>
              <a:t>V</a:t>
            </a:r>
            <a:r>
              <a:rPr lang="de-AT" sz="8000" dirty="0" err="1" smtClean="0"/>
              <a:t>olkswagen</a:t>
            </a:r>
            <a:r>
              <a:rPr lang="de-AT" sz="8000" dirty="0" smtClean="0"/>
              <a:t> AG</a:t>
            </a:r>
            <a:endParaRPr sz="8000" dirty="0"/>
          </a:p>
        </p:txBody>
      </p:sp>
      <p:sp>
        <p:nvSpPr>
          <p:cNvPr id="33" name="Shape 3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de-AT" dirty="0" smtClean="0"/>
              <a:t>ERP Evaluierung</a:t>
            </a:r>
            <a:endParaRPr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/>
          </p:cNvSpPr>
          <p:nvPr>
            <p:ph type="title"/>
          </p:nvPr>
        </p:nvSpPr>
        <p:spPr>
          <a:xfrm>
            <a:off x="2247900" y="133350"/>
            <a:ext cx="10001250" cy="131445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l">
              <a:defRPr sz="1800"/>
            </a:pPr>
            <a:r>
              <a:rPr lang="de-AT" sz="6000" dirty="0" smtClean="0"/>
              <a:t>Unternehmensstruktur</a:t>
            </a:r>
            <a:endParaRPr sz="6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6" name="Shape 3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de-AT" sz="3000" dirty="0"/>
              <a:t>Volkswagen AG – Muttergesellschaft des Volkswagen </a:t>
            </a:r>
            <a:r>
              <a:rPr lang="de-AT" sz="3000" dirty="0" smtClean="0"/>
              <a:t>Konzerns</a:t>
            </a:r>
          </a:p>
          <a:p>
            <a:pPr>
              <a:spcBef>
                <a:spcPts val="600"/>
              </a:spcBef>
            </a:pPr>
            <a:endParaRPr lang="de-AT" sz="3000" dirty="0"/>
          </a:p>
          <a:p>
            <a:pPr>
              <a:spcBef>
                <a:spcPts val="600"/>
              </a:spcBef>
            </a:pPr>
            <a:r>
              <a:rPr lang="de-AT" sz="3000" dirty="0"/>
              <a:t>Konzernleitung:</a:t>
            </a:r>
          </a:p>
          <a:p>
            <a:pPr lvl="1">
              <a:spcBef>
                <a:spcPts val="600"/>
              </a:spcBef>
            </a:pPr>
            <a:r>
              <a:rPr lang="de-AT" sz="3000" dirty="0"/>
              <a:t>Besteht aus Mitgliedern des Vorstands und Top-Managern</a:t>
            </a:r>
          </a:p>
          <a:p>
            <a:pPr lvl="1">
              <a:spcBef>
                <a:spcPts val="600"/>
              </a:spcBef>
            </a:pPr>
            <a:r>
              <a:rPr lang="de-AT" sz="3000" dirty="0"/>
              <a:t>Sorgt dafür das Konzerninteressen bei Entscheidungen beachtet werden</a:t>
            </a:r>
          </a:p>
          <a:p>
            <a:pPr marL="457200" lvl="1" indent="0">
              <a:spcBef>
                <a:spcPts val="600"/>
              </a:spcBef>
              <a:buNone/>
            </a:pPr>
            <a:endParaRPr lang="de-AT" sz="3000" dirty="0"/>
          </a:p>
          <a:p>
            <a:pPr>
              <a:spcBef>
                <a:spcPts val="600"/>
              </a:spcBef>
            </a:pPr>
            <a:r>
              <a:rPr lang="de-AT" sz="3000" dirty="0"/>
              <a:t>Marken</a:t>
            </a:r>
          </a:p>
          <a:p>
            <a:pPr lvl="1">
              <a:spcBef>
                <a:spcPts val="600"/>
              </a:spcBef>
            </a:pPr>
            <a:r>
              <a:rPr lang="de-AT" sz="3000" dirty="0"/>
              <a:t>Agieren nahezu unabhängig</a:t>
            </a:r>
          </a:p>
          <a:p>
            <a:pPr lvl="1">
              <a:spcBef>
                <a:spcPts val="600"/>
              </a:spcBef>
            </a:pPr>
            <a:r>
              <a:rPr lang="de-AT" sz="3000" dirty="0"/>
              <a:t>Interessen des Konzerns werden beachtet</a:t>
            </a:r>
          </a:p>
          <a:p>
            <a:pPr lvl="0">
              <a:lnSpc>
                <a:spcPct val="250000"/>
              </a:lnSpc>
              <a:spcBef>
                <a:spcPts val="1200"/>
              </a:spcBef>
              <a:defRPr sz="1800"/>
            </a:pPr>
            <a:endParaRPr lang="de-AT" sz="3200" dirty="0"/>
          </a:p>
        </p:txBody>
      </p:sp>
    </p:spTree>
    <p:extLst>
      <p:ext uri="{BB962C8B-B14F-4D97-AF65-F5344CB8AC3E}">
        <p14:creationId xmlns:p14="http://schemas.microsoft.com/office/powerpoint/2010/main" val="222360759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/>
          </p:cNvSpPr>
          <p:nvPr>
            <p:ph type="title"/>
          </p:nvPr>
        </p:nvSpPr>
        <p:spPr>
          <a:xfrm>
            <a:off x="2247900" y="133350"/>
            <a:ext cx="10001250" cy="131445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l">
              <a:defRPr sz="1800"/>
            </a:pPr>
            <a:r>
              <a:rPr lang="de-AT" sz="6000" dirty="0" smtClean="0"/>
              <a:t>Vorstand</a:t>
            </a:r>
            <a:endParaRPr sz="6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6" name="Shape 3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AT" sz="3200" dirty="0"/>
              <a:t>Besteht aus 9 Vorstands-Mitgliedern</a:t>
            </a:r>
          </a:p>
          <a:p>
            <a:r>
              <a:rPr lang="de-AT" sz="3200" dirty="0"/>
              <a:t>Vorsitzender des Vorstands: Prof. Dr. Dr. h. c. </a:t>
            </a:r>
            <a:r>
              <a:rPr lang="de-AT" sz="3200" dirty="0" err="1"/>
              <a:t>mult</a:t>
            </a:r>
            <a:r>
              <a:rPr lang="de-AT" sz="3200" dirty="0"/>
              <a:t>. Martin Winterkorn</a:t>
            </a:r>
          </a:p>
          <a:p>
            <a:r>
              <a:rPr lang="de-AT" sz="3200" dirty="0"/>
              <a:t>Konzernweite Entscheidungen</a:t>
            </a:r>
          </a:p>
          <a:p>
            <a:r>
              <a:rPr lang="de-AT" sz="3200" dirty="0"/>
              <a:t>Zuteilung nach </a:t>
            </a:r>
            <a:r>
              <a:rPr lang="de-AT" sz="3200" dirty="0" err="1" smtClean="0"/>
              <a:t>Geschäftbereich</a:t>
            </a:r>
            <a:endParaRPr lang="de-AT" sz="3200" dirty="0"/>
          </a:p>
        </p:txBody>
      </p:sp>
    </p:spTree>
    <p:extLst>
      <p:ext uri="{BB962C8B-B14F-4D97-AF65-F5344CB8AC3E}">
        <p14:creationId xmlns:p14="http://schemas.microsoft.com/office/powerpoint/2010/main" val="194797943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/>
          </p:cNvSpPr>
          <p:nvPr>
            <p:ph type="title"/>
          </p:nvPr>
        </p:nvSpPr>
        <p:spPr>
          <a:xfrm>
            <a:off x="2247900" y="133350"/>
            <a:ext cx="10001250" cy="131445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l">
              <a:defRPr sz="1800"/>
            </a:pPr>
            <a:r>
              <a:rPr lang="de-AT" sz="6000" dirty="0" smtClean="0"/>
              <a:t>Marken und Hierarchie</a:t>
            </a:r>
            <a:endParaRPr sz="6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6" name="Shape 3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AT" sz="3200" dirty="0" smtClean="0"/>
              <a:t>Tabelle…</a:t>
            </a:r>
            <a:endParaRPr lang="de-AT" sz="3200" dirty="0"/>
          </a:p>
        </p:txBody>
      </p:sp>
    </p:spTree>
    <p:extLst>
      <p:ext uri="{BB962C8B-B14F-4D97-AF65-F5344CB8AC3E}">
        <p14:creationId xmlns:p14="http://schemas.microsoft.com/office/powerpoint/2010/main" val="14323384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/>
          </p:cNvSpPr>
          <p:nvPr>
            <p:ph type="title"/>
          </p:nvPr>
        </p:nvSpPr>
        <p:spPr>
          <a:xfrm>
            <a:off x="2247900" y="133350"/>
            <a:ext cx="10001250" cy="131445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l">
              <a:defRPr sz="1800"/>
            </a:pPr>
            <a:r>
              <a:rPr lang="de-AT" sz="6000" dirty="0" smtClean="0"/>
              <a:t>Logistik</a:t>
            </a:r>
            <a:endParaRPr sz="6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6" name="Shape 3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de-AT" sz="3200" dirty="0"/>
              <a:t>Sitz in Wolfsburg</a:t>
            </a:r>
          </a:p>
          <a:p>
            <a:pPr>
              <a:spcBef>
                <a:spcPts val="1800"/>
              </a:spcBef>
            </a:pPr>
            <a:r>
              <a:rPr lang="de-AT" sz="3200" dirty="0"/>
              <a:t>Nicht nur integrierte Logistik</a:t>
            </a:r>
          </a:p>
          <a:p>
            <a:pPr>
              <a:spcBef>
                <a:spcPts val="1800"/>
              </a:spcBef>
            </a:pPr>
            <a:r>
              <a:rPr lang="de-AT" sz="3200" dirty="0"/>
              <a:t>Auch externe Aufträge</a:t>
            </a:r>
          </a:p>
          <a:p>
            <a:pPr>
              <a:spcBef>
                <a:spcPts val="1800"/>
              </a:spcBef>
            </a:pPr>
            <a:r>
              <a:rPr lang="de-AT" sz="3200" dirty="0"/>
              <a:t>Betreut gesamte Supply-Chain</a:t>
            </a:r>
          </a:p>
          <a:p>
            <a:pPr>
              <a:spcBef>
                <a:spcPts val="1800"/>
              </a:spcBef>
            </a:pPr>
            <a:endParaRPr lang="de-AT" sz="3200" dirty="0"/>
          </a:p>
          <a:p>
            <a:pPr>
              <a:spcBef>
                <a:spcPts val="1800"/>
              </a:spcBef>
            </a:pPr>
            <a:r>
              <a:rPr lang="de-AT" sz="3200" dirty="0"/>
              <a:t>Zusätzlich auch: Lagerung, Transport, Verpackung und Entsorgung</a:t>
            </a:r>
          </a:p>
        </p:txBody>
      </p:sp>
    </p:spTree>
    <p:extLst>
      <p:ext uri="{BB962C8B-B14F-4D97-AF65-F5344CB8AC3E}">
        <p14:creationId xmlns:p14="http://schemas.microsoft.com/office/powerpoint/2010/main" val="302488728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/>
          </p:cNvSpPr>
          <p:nvPr>
            <p:ph type="title"/>
          </p:nvPr>
        </p:nvSpPr>
        <p:spPr>
          <a:xfrm>
            <a:off x="2247900" y="133350"/>
            <a:ext cx="10001250" cy="131445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l">
              <a:defRPr sz="1800"/>
            </a:pPr>
            <a:r>
              <a:rPr lang="de-AT" sz="6000" dirty="0"/>
              <a:t>Volkswagen </a:t>
            </a:r>
            <a:r>
              <a:rPr lang="de-AT" sz="6000" dirty="0" err="1"/>
              <a:t>Logistics</a:t>
            </a:r>
            <a:endParaRPr sz="6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6" name="Shape 3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de-AT" dirty="0"/>
              <a:t>130 Märkte</a:t>
            </a:r>
          </a:p>
          <a:p>
            <a:pPr>
              <a:spcBef>
                <a:spcPts val="1800"/>
              </a:spcBef>
            </a:pPr>
            <a:r>
              <a:rPr lang="de-AT" dirty="0"/>
              <a:t>600 Mitarbeiter</a:t>
            </a:r>
          </a:p>
          <a:p>
            <a:pPr>
              <a:spcBef>
                <a:spcPts val="1800"/>
              </a:spcBef>
            </a:pPr>
            <a:r>
              <a:rPr lang="de-AT" dirty="0"/>
              <a:t>43 Milliarden Teile werden jährlich transportiert</a:t>
            </a:r>
          </a:p>
          <a:p>
            <a:pPr>
              <a:spcBef>
                <a:spcPts val="1800"/>
              </a:spcBef>
            </a:pPr>
            <a:endParaRPr lang="de-AT" dirty="0"/>
          </a:p>
          <a:p>
            <a:pPr>
              <a:spcBef>
                <a:spcPts val="1800"/>
              </a:spcBef>
            </a:pPr>
            <a:r>
              <a:rPr lang="de-AT" dirty="0"/>
              <a:t>Innovation und modernste Technologien</a:t>
            </a:r>
          </a:p>
          <a:p>
            <a:pPr lvl="1">
              <a:spcBef>
                <a:spcPts val="1800"/>
              </a:spcBef>
            </a:pPr>
            <a:r>
              <a:rPr lang="de-AT" dirty="0"/>
              <a:t>Z.B.: Lasergesteuerte, fahrerlose Transportsysteme</a:t>
            </a:r>
          </a:p>
          <a:p>
            <a:pPr marL="0" indent="0">
              <a:spcBef>
                <a:spcPts val="1800"/>
              </a:spcBef>
              <a:buNone/>
            </a:pPr>
            <a:endParaRPr lang="de-AT" sz="3200" dirty="0"/>
          </a:p>
        </p:txBody>
      </p:sp>
    </p:spTree>
    <p:extLst>
      <p:ext uri="{BB962C8B-B14F-4D97-AF65-F5344CB8AC3E}">
        <p14:creationId xmlns:p14="http://schemas.microsoft.com/office/powerpoint/2010/main" val="367814951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/>
          </p:cNvSpPr>
          <p:nvPr>
            <p:ph type="title"/>
          </p:nvPr>
        </p:nvSpPr>
        <p:spPr>
          <a:xfrm>
            <a:off x="2247900" y="133350"/>
            <a:ext cx="10001250" cy="131445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l">
              <a:defRPr sz="1800"/>
            </a:pPr>
            <a:r>
              <a:rPr lang="de-AT" sz="6000" dirty="0" smtClean="0"/>
              <a:t>Markt</a:t>
            </a:r>
            <a:endParaRPr sz="6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1768764"/>
            <a:ext cx="7108658" cy="7967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06201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/>
          </p:cNvSpPr>
          <p:nvPr>
            <p:ph type="title"/>
          </p:nvPr>
        </p:nvSpPr>
        <p:spPr>
          <a:xfrm>
            <a:off x="2247900" y="133350"/>
            <a:ext cx="10001250" cy="131445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l">
              <a:defRPr sz="1800"/>
            </a:pPr>
            <a:r>
              <a:rPr lang="de-AT" sz="6000" dirty="0" smtClean="0"/>
              <a:t>Markt</a:t>
            </a:r>
            <a:endParaRPr sz="6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1990740"/>
            <a:ext cx="7945947" cy="7762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58140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/>
          </p:cNvSpPr>
          <p:nvPr>
            <p:ph type="title"/>
          </p:nvPr>
        </p:nvSpPr>
        <p:spPr>
          <a:xfrm>
            <a:off x="2247900" y="133350"/>
            <a:ext cx="10001250" cy="131445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l">
              <a:defRPr sz="1800"/>
            </a:pPr>
            <a:r>
              <a:rPr lang="de-AT" sz="6000" dirty="0" smtClean="0"/>
              <a:t>Markt</a:t>
            </a:r>
            <a:endParaRPr sz="6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191" y="1939074"/>
            <a:ext cx="5922989" cy="7814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63627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/>
          </p:cNvSpPr>
          <p:nvPr>
            <p:ph type="title"/>
          </p:nvPr>
        </p:nvSpPr>
        <p:spPr>
          <a:xfrm>
            <a:off x="2247900" y="133350"/>
            <a:ext cx="10001250" cy="131445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l">
              <a:defRPr sz="1800"/>
            </a:pPr>
            <a:r>
              <a:rPr lang="de-AT" sz="6000" dirty="0" smtClean="0"/>
              <a:t>Markt</a:t>
            </a:r>
            <a:endParaRPr sz="6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006" y="1903989"/>
            <a:ext cx="6636520" cy="7831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05524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/>
          </p:cNvSpPr>
          <p:nvPr>
            <p:ph type="title"/>
          </p:nvPr>
        </p:nvSpPr>
        <p:spPr>
          <a:xfrm>
            <a:off x="2247900" y="133350"/>
            <a:ext cx="10001250" cy="131445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l">
              <a:defRPr sz="1800"/>
            </a:pPr>
            <a:r>
              <a:rPr lang="de-AT" sz="6000" dirty="0" smtClean="0"/>
              <a:t>Ziele</a:t>
            </a:r>
            <a:endParaRPr sz="6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6" name="Shape 3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Autofit/>
          </a:bodyPr>
          <a:lstStyle/>
          <a:p>
            <a:pPr lvl="0">
              <a:defRPr sz="1800"/>
            </a:pPr>
            <a:r>
              <a:rPr lang="de-AT" sz="3200" dirty="0"/>
              <a:t>Steigerung der Kundenzufriedenheit und Qualität </a:t>
            </a:r>
          </a:p>
          <a:p>
            <a:pPr lvl="0">
              <a:defRPr sz="1800"/>
            </a:pPr>
            <a:r>
              <a:rPr lang="de-AT" sz="3200" dirty="0"/>
              <a:t>Absatz  auf 10 Mio. Fahrzeuge steigern</a:t>
            </a:r>
          </a:p>
          <a:p>
            <a:pPr lvl="0">
              <a:defRPr sz="1800"/>
            </a:pPr>
            <a:r>
              <a:rPr lang="de-AT" sz="3200" dirty="0"/>
              <a:t>Steigerung der Umsatzrendite </a:t>
            </a:r>
          </a:p>
          <a:p>
            <a:pPr lvl="0">
              <a:defRPr sz="1800"/>
            </a:pPr>
            <a:r>
              <a:rPr lang="de-AT" sz="3200" dirty="0"/>
              <a:t>Als Arbeitgeber besser profilieren </a:t>
            </a:r>
          </a:p>
          <a:p>
            <a:pPr lvl="0">
              <a:defRPr sz="1800"/>
            </a:pPr>
            <a:r>
              <a:rPr lang="de-AT" sz="3200" dirty="0"/>
              <a:t>Neue Märkte: Asien und Amerika</a:t>
            </a:r>
          </a:p>
          <a:p>
            <a:pPr lvl="0">
              <a:defRPr sz="1800"/>
            </a:pPr>
            <a:r>
              <a:rPr lang="de-AT" sz="3200" dirty="0"/>
              <a:t>Elektro und Hybrid Fahrzeuge</a:t>
            </a:r>
          </a:p>
          <a:p>
            <a:pPr lvl="0">
              <a:defRPr sz="1800"/>
            </a:pPr>
            <a:r>
              <a:rPr lang="de-AT" sz="3200" dirty="0"/>
              <a:t>Nachhaltigkeit</a:t>
            </a:r>
          </a:p>
        </p:txBody>
      </p:sp>
    </p:spTree>
    <p:extLst>
      <p:ext uri="{BB962C8B-B14F-4D97-AF65-F5344CB8AC3E}">
        <p14:creationId xmlns:p14="http://schemas.microsoft.com/office/powerpoint/2010/main" val="371736378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/>
          </p:cNvSpPr>
          <p:nvPr>
            <p:ph type="title"/>
          </p:nvPr>
        </p:nvSpPr>
        <p:spPr>
          <a:xfrm>
            <a:off x="2247900" y="133350"/>
            <a:ext cx="10001250" cy="131445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l">
              <a:defRPr sz="1800"/>
            </a:pPr>
            <a:r>
              <a:rPr lang="de-AT" sz="6000" dirty="0" smtClean="0"/>
              <a:t>Entstehung</a:t>
            </a:r>
            <a:endParaRPr sz="6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6" name="Shape 3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/>
            </a:pPr>
            <a:r>
              <a:rPr lang="de-AT" sz="3200" dirty="0"/>
              <a:t>erste Erwähnung eines "Volkswagen" 1904</a:t>
            </a:r>
          </a:p>
          <a:p>
            <a:pPr lvl="0">
              <a:defRPr sz="1800"/>
            </a:pPr>
            <a:r>
              <a:rPr lang="de-AT" sz="3200" dirty="0"/>
              <a:t>1937 Gesellschaft zur Vorbereitung des Deutschen Volkswagen mbH</a:t>
            </a:r>
          </a:p>
          <a:p>
            <a:pPr lvl="0">
              <a:defRPr sz="1800"/>
            </a:pPr>
            <a:r>
              <a:rPr lang="de-AT" sz="3200" dirty="0"/>
              <a:t>1938 Umbenennung </a:t>
            </a:r>
          </a:p>
          <a:p>
            <a:pPr lvl="0">
              <a:defRPr sz="1800"/>
            </a:pPr>
            <a:r>
              <a:rPr lang="de-AT" sz="3200" dirty="0" err="1"/>
              <a:t>KdF</a:t>
            </a:r>
            <a:r>
              <a:rPr lang="de-AT" sz="3200" dirty="0"/>
              <a:t>-Wagen</a:t>
            </a:r>
          </a:p>
        </p:txBody>
      </p:sp>
    </p:spTree>
    <p:extLst>
      <p:ext uri="{BB962C8B-B14F-4D97-AF65-F5344CB8AC3E}">
        <p14:creationId xmlns:p14="http://schemas.microsoft.com/office/powerpoint/2010/main" val="316103902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/>
          </p:cNvSpPr>
          <p:nvPr>
            <p:ph type="title"/>
          </p:nvPr>
        </p:nvSpPr>
        <p:spPr>
          <a:xfrm>
            <a:off x="2247900" y="133350"/>
            <a:ext cx="10001250" cy="131445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l">
              <a:defRPr sz="1800"/>
            </a:pPr>
            <a:r>
              <a:rPr lang="de-AT" sz="6000" dirty="0" smtClean="0"/>
              <a:t>ERP </a:t>
            </a:r>
            <a:r>
              <a:rPr lang="de-AT" sz="6000" dirty="0" err="1" smtClean="0"/>
              <a:t>Auswahlskriterien</a:t>
            </a:r>
            <a:endParaRPr sz="6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6" name="Shape 36"/>
          <p:cNvSpPr>
            <a:spLocks noGrp="1"/>
          </p:cNvSpPr>
          <p:nvPr>
            <p:ph type="body" idx="1"/>
          </p:nvPr>
        </p:nvSpPr>
        <p:spPr>
          <a:xfrm>
            <a:off x="952500" y="2892258"/>
            <a:ext cx="11099800" cy="6286500"/>
          </a:xfrm>
          <a:prstGeom prst="rect">
            <a:avLst/>
          </a:prstGeom>
        </p:spPr>
        <p:txBody>
          <a:bodyPr>
            <a:noAutofit/>
          </a:bodyPr>
          <a:lstStyle/>
          <a:p>
            <a:pPr lvl="0">
              <a:defRPr sz="1800"/>
            </a:pPr>
            <a:r>
              <a:rPr lang="de-AT" sz="3200" dirty="0" smtClean="0"/>
              <a:t>Komplexität des Unternehmens</a:t>
            </a:r>
          </a:p>
          <a:p>
            <a:pPr lvl="0">
              <a:defRPr sz="1800"/>
            </a:pPr>
            <a:r>
              <a:rPr lang="de-AT" sz="3200" dirty="0" smtClean="0"/>
              <a:t>Internationale Orientierung</a:t>
            </a:r>
          </a:p>
          <a:p>
            <a:pPr lvl="0">
              <a:defRPr sz="1800"/>
            </a:pPr>
            <a:r>
              <a:rPr lang="de-AT" sz="3200" dirty="0" smtClean="0"/>
              <a:t>Kosten zweitrangig</a:t>
            </a:r>
          </a:p>
          <a:p>
            <a:pPr lvl="0">
              <a:defRPr sz="1800"/>
            </a:pPr>
            <a:r>
              <a:rPr lang="de-AT" sz="3200" dirty="0" smtClean="0"/>
              <a:t>Unterstützung von Planung bis zu Ausführung</a:t>
            </a:r>
          </a:p>
          <a:p>
            <a:pPr lvl="0">
              <a:defRPr sz="1800"/>
            </a:pPr>
            <a:r>
              <a:rPr lang="de-AT" sz="3200" dirty="0" smtClean="0"/>
              <a:t>Wenig Augenmerk auf Vertrieb, CRM und </a:t>
            </a:r>
            <a:r>
              <a:rPr lang="de-AT" sz="3200" dirty="0" smtClean="0"/>
              <a:t>Wartung</a:t>
            </a:r>
          </a:p>
          <a:p>
            <a:pPr lvl="0">
              <a:defRPr sz="1800"/>
            </a:pPr>
            <a:r>
              <a:rPr lang="en-CA" sz="3200" dirty="0" err="1" smtClean="0"/>
              <a:t>Ein</a:t>
            </a:r>
            <a:r>
              <a:rPr lang="en-CA" sz="3200" dirty="0" smtClean="0"/>
              <a:t> ERP System f</a:t>
            </a:r>
            <a:r>
              <a:rPr lang="de-AT" sz="3200" dirty="0" err="1" smtClean="0"/>
              <a:t>ür</a:t>
            </a:r>
            <a:r>
              <a:rPr lang="de-AT" sz="3200" dirty="0" smtClean="0"/>
              <a:t> das </a:t>
            </a:r>
            <a:r>
              <a:rPr lang="de-AT" sz="3200" dirty="0" err="1" smtClean="0"/>
              <a:t>Gesammte</a:t>
            </a:r>
            <a:r>
              <a:rPr lang="de-AT" sz="3200" dirty="0" smtClean="0"/>
              <a:t> Unternehmen</a:t>
            </a:r>
            <a:endParaRPr lang="de-AT" sz="3200" dirty="0" smtClean="0"/>
          </a:p>
          <a:p>
            <a:pPr lvl="0">
              <a:defRPr sz="1800"/>
            </a:pPr>
            <a:endParaRPr lang="de-AT" sz="3200" dirty="0" smtClean="0"/>
          </a:p>
          <a:p>
            <a:pPr lvl="0">
              <a:defRPr sz="1800"/>
            </a:pPr>
            <a:endParaRPr lang="de-AT" sz="3200" dirty="0"/>
          </a:p>
        </p:txBody>
      </p:sp>
    </p:spTree>
    <p:extLst>
      <p:ext uri="{BB962C8B-B14F-4D97-AF65-F5344CB8AC3E}">
        <p14:creationId xmlns:p14="http://schemas.microsoft.com/office/powerpoint/2010/main" val="330797512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/>
          </p:cNvSpPr>
          <p:nvPr>
            <p:ph type="title"/>
          </p:nvPr>
        </p:nvSpPr>
        <p:spPr>
          <a:xfrm>
            <a:off x="2247900" y="133350"/>
            <a:ext cx="10001250" cy="131445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l">
              <a:defRPr sz="1800"/>
            </a:pPr>
            <a:r>
              <a:rPr lang="de-AT" sz="6000" dirty="0" smtClean="0"/>
              <a:t>ERP Auswahl</a:t>
            </a:r>
            <a:endParaRPr sz="6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62" y="1669652"/>
            <a:ext cx="10082463" cy="804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43426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/>
          </p:cNvSpPr>
          <p:nvPr>
            <p:ph type="title"/>
          </p:nvPr>
        </p:nvSpPr>
        <p:spPr>
          <a:xfrm>
            <a:off x="2247900" y="133350"/>
            <a:ext cx="10001250" cy="131445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l">
              <a:defRPr sz="1800"/>
            </a:pPr>
            <a:r>
              <a:rPr lang="de-AT" sz="6000" dirty="0" smtClean="0"/>
              <a:t>ERP Auswahl</a:t>
            </a:r>
            <a:endParaRPr sz="6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9411" y="1543245"/>
            <a:ext cx="10154652" cy="8203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28137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/>
          </p:cNvSpPr>
          <p:nvPr>
            <p:ph type="title"/>
          </p:nvPr>
        </p:nvSpPr>
        <p:spPr>
          <a:xfrm>
            <a:off x="2247900" y="133350"/>
            <a:ext cx="10001250" cy="131445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l">
              <a:defRPr sz="1800"/>
            </a:pPr>
            <a:r>
              <a:rPr lang="de-AT" sz="6000" dirty="0" smtClean="0"/>
              <a:t>ERP Auswahl</a:t>
            </a:r>
            <a:endParaRPr sz="6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7555" y="1704122"/>
            <a:ext cx="9745245" cy="7860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46325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/>
          </p:cNvSpPr>
          <p:nvPr>
            <p:ph type="title"/>
          </p:nvPr>
        </p:nvSpPr>
        <p:spPr>
          <a:xfrm>
            <a:off x="2247900" y="133350"/>
            <a:ext cx="10001250" cy="131445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l">
              <a:defRPr sz="1800"/>
            </a:pPr>
            <a:r>
              <a:rPr lang="de-AT" sz="6000" dirty="0" smtClean="0"/>
              <a:t>ERP Auswahl</a:t>
            </a:r>
            <a:endParaRPr sz="6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1729379"/>
            <a:ext cx="10782089" cy="8024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3183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/>
          </p:cNvSpPr>
          <p:nvPr>
            <p:ph type="title"/>
          </p:nvPr>
        </p:nvSpPr>
        <p:spPr>
          <a:xfrm>
            <a:off x="2247900" y="133350"/>
            <a:ext cx="10001250" cy="131445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l">
              <a:defRPr sz="1800"/>
            </a:pPr>
            <a:r>
              <a:rPr lang="de-AT" sz="6000" dirty="0" smtClean="0"/>
              <a:t>Produktspektrum</a:t>
            </a:r>
            <a:endParaRPr sz="6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6" name="Shape 3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ts val="1800"/>
              </a:spcBef>
              <a:defRPr sz="1800"/>
            </a:pPr>
            <a:r>
              <a:rPr lang="de-AT" sz="3200" dirty="0" smtClean="0"/>
              <a:t>Automobil</a:t>
            </a:r>
          </a:p>
          <a:p>
            <a:pPr lvl="1">
              <a:spcBef>
                <a:spcPts val="1800"/>
              </a:spcBef>
              <a:defRPr sz="1800"/>
            </a:pPr>
            <a:r>
              <a:rPr lang="de-AT" sz="3200" dirty="0" smtClean="0"/>
              <a:t>Pkw</a:t>
            </a:r>
          </a:p>
          <a:p>
            <a:pPr lvl="1">
              <a:spcBef>
                <a:spcPts val="1800"/>
              </a:spcBef>
              <a:defRPr sz="1800"/>
            </a:pPr>
            <a:r>
              <a:rPr lang="de-AT" sz="3200" dirty="0" smtClean="0"/>
              <a:t>Gütertransporter</a:t>
            </a:r>
          </a:p>
          <a:p>
            <a:pPr lvl="1">
              <a:spcBef>
                <a:spcPts val="1800"/>
              </a:spcBef>
              <a:defRPr sz="1800"/>
            </a:pPr>
            <a:r>
              <a:rPr lang="de-AT" sz="3200" dirty="0" smtClean="0"/>
              <a:t>Personentransporter</a:t>
            </a:r>
          </a:p>
          <a:p>
            <a:pPr>
              <a:spcBef>
                <a:spcPts val="1800"/>
              </a:spcBef>
              <a:defRPr sz="1800"/>
            </a:pPr>
            <a:r>
              <a:rPr lang="de-AT" sz="3200" dirty="0" smtClean="0"/>
              <a:t>Finanzdienstleistung</a:t>
            </a:r>
          </a:p>
          <a:p>
            <a:pPr lvl="1">
              <a:spcBef>
                <a:spcPts val="1800"/>
              </a:spcBef>
              <a:defRPr sz="1800"/>
            </a:pPr>
            <a:r>
              <a:rPr lang="de-AT" sz="3200" dirty="0" smtClean="0"/>
              <a:t>Finanzierung</a:t>
            </a:r>
          </a:p>
          <a:p>
            <a:pPr lvl="1">
              <a:spcBef>
                <a:spcPts val="1800"/>
              </a:spcBef>
              <a:defRPr sz="1800"/>
            </a:pPr>
            <a:r>
              <a:rPr lang="de-AT" sz="3200" dirty="0" smtClean="0"/>
              <a:t>Liesing</a:t>
            </a:r>
          </a:p>
          <a:p>
            <a:pPr lvl="1">
              <a:spcBef>
                <a:spcPts val="1800"/>
              </a:spcBef>
              <a:defRPr sz="1800"/>
            </a:pPr>
            <a:r>
              <a:rPr lang="de-AT" sz="3200" dirty="0" smtClean="0"/>
              <a:t>Versicherung</a:t>
            </a:r>
            <a:endParaRPr lang="de-AT" sz="3200" dirty="0"/>
          </a:p>
        </p:txBody>
      </p:sp>
    </p:spTree>
    <p:extLst>
      <p:ext uri="{BB962C8B-B14F-4D97-AF65-F5344CB8AC3E}">
        <p14:creationId xmlns:p14="http://schemas.microsoft.com/office/powerpoint/2010/main" val="373559693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/>
          </p:cNvSpPr>
          <p:nvPr>
            <p:ph type="title"/>
          </p:nvPr>
        </p:nvSpPr>
        <p:spPr>
          <a:xfrm>
            <a:off x="2247900" y="133350"/>
            <a:ext cx="10001250" cy="131445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l">
              <a:defRPr sz="1800"/>
            </a:pPr>
            <a:r>
              <a:rPr lang="de-AT" sz="6000" dirty="0" smtClean="0"/>
              <a:t>Tochtergesellschaften</a:t>
            </a:r>
            <a:endParaRPr sz="6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6" name="Shape 3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ts val="1800"/>
              </a:spcBef>
              <a:defRPr sz="1800"/>
            </a:pPr>
            <a:endParaRPr lang="de-AT" sz="3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1234" y="2603500"/>
            <a:ext cx="9362332" cy="6227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51427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/>
          </p:cNvSpPr>
          <p:nvPr>
            <p:ph type="title"/>
          </p:nvPr>
        </p:nvSpPr>
        <p:spPr>
          <a:xfrm>
            <a:off x="2247900" y="133350"/>
            <a:ext cx="10001250" cy="131445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l">
              <a:defRPr sz="1800"/>
            </a:pPr>
            <a:r>
              <a:rPr lang="de-AT" sz="6000" dirty="0" smtClean="0"/>
              <a:t>2. Weltkrieg</a:t>
            </a:r>
            <a:endParaRPr sz="6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6" name="Shape 3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/>
            </a:pPr>
            <a:r>
              <a:rPr lang="de-AT" sz="3200" dirty="0"/>
              <a:t>Stopp der Autoproduktion</a:t>
            </a:r>
          </a:p>
          <a:p>
            <a:pPr lvl="0">
              <a:defRPr sz="1800"/>
            </a:pPr>
            <a:r>
              <a:rPr lang="de-AT" sz="3200" dirty="0"/>
              <a:t>Rüstungsgüter</a:t>
            </a:r>
          </a:p>
          <a:p>
            <a:pPr lvl="0">
              <a:defRPr sz="1800"/>
            </a:pPr>
            <a:r>
              <a:rPr lang="de-AT" sz="3200" dirty="0"/>
              <a:t>KZ Arbeitsdorf</a:t>
            </a:r>
          </a:p>
          <a:p>
            <a:pPr lvl="0">
              <a:defRPr sz="1800"/>
            </a:pPr>
            <a:r>
              <a:rPr lang="de-AT" sz="3200" dirty="0"/>
              <a:t>Ende des Krieges</a:t>
            </a:r>
          </a:p>
        </p:txBody>
      </p:sp>
    </p:spTree>
    <p:extLst>
      <p:ext uri="{BB962C8B-B14F-4D97-AF65-F5344CB8AC3E}">
        <p14:creationId xmlns:p14="http://schemas.microsoft.com/office/powerpoint/2010/main" val="299986339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/>
          </p:cNvSpPr>
          <p:nvPr>
            <p:ph type="title"/>
          </p:nvPr>
        </p:nvSpPr>
        <p:spPr>
          <a:xfrm>
            <a:off x="2247900" y="133350"/>
            <a:ext cx="10001250" cy="131445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l">
              <a:defRPr sz="1800"/>
            </a:pPr>
            <a:r>
              <a:rPr lang="de-AT" sz="6000" dirty="0"/>
              <a:t>Wirtschaftsaufschwung</a:t>
            </a:r>
            <a:endParaRPr sz="6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6" name="Shape 3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lvl="0">
              <a:lnSpc>
                <a:spcPct val="200000"/>
              </a:lnSpc>
              <a:spcBef>
                <a:spcPts val="1800"/>
              </a:spcBef>
              <a:defRPr sz="1800"/>
            </a:pPr>
            <a:r>
              <a:rPr lang="de-AT" sz="3200" dirty="0"/>
              <a:t>1955 ein-millionster Käfer</a:t>
            </a:r>
          </a:p>
          <a:p>
            <a:pPr lvl="0">
              <a:lnSpc>
                <a:spcPct val="200000"/>
              </a:lnSpc>
              <a:spcBef>
                <a:spcPts val="1800"/>
              </a:spcBef>
              <a:defRPr sz="1800"/>
            </a:pPr>
            <a:r>
              <a:rPr lang="de-AT" sz="3200" dirty="0"/>
              <a:t>1960 </a:t>
            </a:r>
            <a:r>
              <a:rPr lang="de-AT" sz="3200" dirty="0" err="1"/>
              <a:t>Aktiongesellschaft</a:t>
            </a:r>
            <a:endParaRPr lang="de-AT" sz="3200" dirty="0"/>
          </a:p>
          <a:p>
            <a:pPr lvl="0">
              <a:lnSpc>
                <a:spcPct val="200000"/>
              </a:lnSpc>
              <a:spcBef>
                <a:spcPts val="1800"/>
              </a:spcBef>
              <a:defRPr sz="1800"/>
            </a:pPr>
            <a:r>
              <a:rPr lang="de-AT" sz="3200" dirty="0"/>
              <a:t>1969 Audi</a:t>
            </a:r>
          </a:p>
          <a:p>
            <a:pPr lvl="0">
              <a:lnSpc>
                <a:spcPct val="200000"/>
              </a:lnSpc>
              <a:spcBef>
                <a:spcPts val="1800"/>
              </a:spcBef>
              <a:defRPr sz="1800"/>
            </a:pPr>
            <a:r>
              <a:rPr lang="de-AT" sz="3200" dirty="0"/>
              <a:t>1973 Passat</a:t>
            </a:r>
          </a:p>
          <a:p>
            <a:pPr lvl="0">
              <a:lnSpc>
                <a:spcPct val="200000"/>
              </a:lnSpc>
              <a:spcBef>
                <a:spcPts val="1800"/>
              </a:spcBef>
              <a:defRPr sz="1800"/>
            </a:pPr>
            <a:r>
              <a:rPr lang="de-AT" sz="3200" dirty="0"/>
              <a:t>1974 Golf</a:t>
            </a:r>
          </a:p>
        </p:txBody>
      </p:sp>
    </p:spTree>
    <p:extLst>
      <p:ext uri="{BB962C8B-B14F-4D97-AF65-F5344CB8AC3E}">
        <p14:creationId xmlns:p14="http://schemas.microsoft.com/office/powerpoint/2010/main" val="145736766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/>
          </p:cNvSpPr>
          <p:nvPr>
            <p:ph type="title"/>
          </p:nvPr>
        </p:nvSpPr>
        <p:spPr>
          <a:xfrm>
            <a:off x="2247900" y="133350"/>
            <a:ext cx="10001250" cy="131445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l">
              <a:defRPr sz="1800"/>
            </a:pPr>
            <a:r>
              <a:rPr lang="de-AT" sz="6000" dirty="0" smtClean="0"/>
              <a:t>Gegenwart</a:t>
            </a:r>
            <a:endParaRPr sz="6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6" name="Shape 3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lvl="0">
              <a:lnSpc>
                <a:spcPct val="250000"/>
              </a:lnSpc>
              <a:spcBef>
                <a:spcPts val="1800"/>
              </a:spcBef>
              <a:defRPr sz="1800"/>
            </a:pPr>
            <a:r>
              <a:rPr lang="de-AT" sz="3200" dirty="0"/>
              <a:t>2003: 50% Gewinneinbruch</a:t>
            </a:r>
          </a:p>
          <a:p>
            <a:pPr lvl="0">
              <a:lnSpc>
                <a:spcPct val="250000"/>
              </a:lnSpc>
              <a:spcBef>
                <a:spcPts val="1800"/>
              </a:spcBef>
              <a:defRPr sz="1800"/>
            </a:pPr>
            <a:r>
              <a:rPr lang="de-AT" sz="3200" dirty="0"/>
              <a:t>2005: Korruptionsskandal, Streiks</a:t>
            </a:r>
          </a:p>
          <a:p>
            <a:pPr lvl="0">
              <a:lnSpc>
                <a:spcPct val="250000"/>
              </a:lnSpc>
              <a:spcBef>
                <a:spcPts val="1800"/>
              </a:spcBef>
              <a:defRPr sz="1800"/>
            </a:pPr>
            <a:r>
              <a:rPr lang="de-AT" sz="3200" dirty="0"/>
              <a:t>2014: 10,14 Mio. verkaufte Fahrzeuge</a:t>
            </a:r>
          </a:p>
        </p:txBody>
      </p:sp>
    </p:spTree>
    <p:extLst>
      <p:ext uri="{BB962C8B-B14F-4D97-AF65-F5344CB8AC3E}">
        <p14:creationId xmlns:p14="http://schemas.microsoft.com/office/powerpoint/2010/main" val="150949999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/>
          </p:cNvSpPr>
          <p:nvPr>
            <p:ph type="title"/>
          </p:nvPr>
        </p:nvSpPr>
        <p:spPr>
          <a:xfrm>
            <a:off x="2247900" y="133350"/>
            <a:ext cx="10001250" cy="131445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l">
              <a:defRPr sz="1800"/>
            </a:pPr>
            <a:r>
              <a:rPr lang="de-AT" sz="6000" dirty="0" smtClean="0"/>
              <a:t>Finanzen</a:t>
            </a:r>
            <a:endParaRPr sz="6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6" name="Shape 36"/>
          <p:cNvSpPr>
            <a:spLocks noGrp="1"/>
          </p:cNvSpPr>
          <p:nvPr>
            <p:ph type="body" idx="1"/>
          </p:nvPr>
        </p:nvSpPr>
        <p:spPr>
          <a:xfrm>
            <a:off x="880311" y="1929731"/>
            <a:ext cx="11099800" cy="62865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/>
            </a:pPr>
            <a:r>
              <a:rPr lang="de-AT" sz="3200" dirty="0" smtClean="0"/>
              <a:t>Umsatzerlös:  65.587 Millionen Euro</a:t>
            </a:r>
            <a:endParaRPr lang="de-AT" sz="3200" dirty="0"/>
          </a:p>
          <a:p>
            <a:pPr lvl="0">
              <a:defRPr sz="1800"/>
            </a:pPr>
            <a:r>
              <a:rPr lang="de-AT" sz="3200" dirty="0"/>
              <a:t>Rückgang von 226 Millionen </a:t>
            </a:r>
          </a:p>
          <a:p>
            <a:pPr lvl="0">
              <a:defRPr sz="1800"/>
            </a:pPr>
            <a:r>
              <a:rPr lang="de-AT" sz="3200" dirty="0"/>
              <a:t>Gewinnrückgang von 3 Milliarden Euro</a:t>
            </a:r>
          </a:p>
        </p:txBody>
      </p:sp>
    </p:spTree>
    <p:extLst>
      <p:ext uri="{BB962C8B-B14F-4D97-AF65-F5344CB8AC3E}">
        <p14:creationId xmlns:p14="http://schemas.microsoft.com/office/powerpoint/2010/main" val="53522009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/>
          </p:cNvSpPr>
          <p:nvPr>
            <p:ph type="title"/>
          </p:nvPr>
        </p:nvSpPr>
        <p:spPr>
          <a:xfrm>
            <a:off x="2247900" y="133350"/>
            <a:ext cx="10001250" cy="131445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l">
              <a:defRPr sz="1800"/>
            </a:pPr>
            <a:r>
              <a:rPr lang="de-AT" sz="6000" dirty="0" smtClean="0"/>
              <a:t>Aktien</a:t>
            </a:r>
            <a:endParaRPr sz="6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6" name="Shape 36"/>
          <p:cNvSpPr>
            <a:spLocks noGrp="1"/>
          </p:cNvSpPr>
          <p:nvPr>
            <p:ph type="body" idx="1"/>
          </p:nvPr>
        </p:nvSpPr>
        <p:spPr>
          <a:xfrm>
            <a:off x="663742" y="133350"/>
            <a:ext cx="11099800" cy="62865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/>
            </a:pPr>
            <a:r>
              <a:rPr lang="de-AT" sz="3200" dirty="0" smtClean="0"/>
              <a:t>Stamm und Vorzugsaktien</a:t>
            </a:r>
          </a:p>
          <a:p>
            <a:pPr lvl="0">
              <a:defRPr sz="1800"/>
            </a:pPr>
            <a:r>
              <a:rPr lang="de-AT" sz="3200" dirty="0"/>
              <a:t>totale Marktkapital: bei 114,71 </a:t>
            </a:r>
            <a:r>
              <a:rPr lang="de-AT" sz="3200" dirty="0" smtClean="0"/>
              <a:t>Mrd. Euro</a:t>
            </a:r>
          </a:p>
          <a:p>
            <a:pPr lvl="0">
              <a:defRPr sz="1800"/>
            </a:pPr>
            <a:r>
              <a:rPr lang="de-AT" sz="3200" dirty="0" smtClean="0"/>
              <a:t>Stand der Aktie: 250 Euro </a:t>
            </a:r>
            <a:endParaRPr lang="de-AT" sz="3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741" y="4932947"/>
            <a:ext cx="11786123" cy="4185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88378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/>
          </p:cNvSpPr>
          <p:nvPr>
            <p:ph type="title"/>
          </p:nvPr>
        </p:nvSpPr>
        <p:spPr>
          <a:xfrm>
            <a:off x="2247900" y="133350"/>
            <a:ext cx="10001250" cy="131445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l">
              <a:defRPr sz="1800"/>
            </a:pPr>
            <a:r>
              <a:rPr lang="de-AT" sz="6000" dirty="0" smtClean="0"/>
              <a:t>Aktionärsstruktur</a:t>
            </a:r>
            <a:endParaRPr sz="6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63499" y="2971097"/>
            <a:ext cx="12341301" cy="44319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3200" dirty="0" smtClean="0"/>
              <a:t>50,73% </a:t>
            </a:r>
            <a:r>
              <a:rPr lang="de-DE" altLang="de-DE" sz="3200" dirty="0"/>
              <a:t>Porsche Automobil Holding SE, </a:t>
            </a:r>
            <a:r>
              <a:rPr lang="de-DE" altLang="de-DE" sz="3200" dirty="0" smtClean="0"/>
              <a:t>Stuttgart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3200" dirty="0" smtClean="0"/>
              <a:t>	10% </a:t>
            </a:r>
            <a:r>
              <a:rPr lang="de-DE" altLang="de-DE" sz="3200" dirty="0" err="1" smtClean="0"/>
              <a:t>Qatar</a:t>
            </a:r>
            <a:r>
              <a:rPr lang="de-DE" altLang="de-DE" sz="3200" dirty="0" smtClean="0"/>
              <a:t> Holding LLC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3200" dirty="0"/>
              <a:t>	</a:t>
            </a:r>
            <a:r>
              <a:rPr lang="de-DE" altLang="de-DE" sz="3200" dirty="0" smtClean="0"/>
              <a:t>90% Familien Porsche und </a:t>
            </a:r>
            <a:r>
              <a:rPr lang="de-DE" altLang="de-DE" sz="3200" dirty="0" err="1" smtClean="0"/>
              <a:t>Piech</a:t>
            </a:r>
            <a:endParaRPr lang="de-DE" altLang="de-DE" sz="3200" dirty="0" smtClean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e-DE" altLang="de-DE" sz="3200" dirty="0" smtClean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3200" dirty="0" smtClean="0"/>
              <a:t>20,00% </a:t>
            </a:r>
            <a:r>
              <a:rPr lang="de-DE" altLang="de-DE" sz="3200" dirty="0"/>
              <a:t>Land </a:t>
            </a:r>
            <a:r>
              <a:rPr lang="de-DE" altLang="de-DE" sz="3200" dirty="0" smtClean="0"/>
              <a:t>Niedersachsen</a:t>
            </a:r>
            <a:endParaRPr lang="de-DE" altLang="de-DE" sz="3200" dirty="0" smtClean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e-DE" altLang="de-DE" sz="3200" dirty="0" smtClean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3200" dirty="0" smtClean="0"/>
              <a:t>17,00</a:t>
            </a:r>
            <a:r>
              <a:rPr lang="de-DE" altLang="de-DE" sz="3200" dirty="0" smtClean="0"/>
              <a:t>% </a:t>
            </a:r>
            <a:r>
              <a:rPr lang="de-DE" altLang="de-DE" sz="3200" dirty="0" err="1"/>
              <a:t>Qatar</a:t>
            </a:r>
            <a:r>
              <a:rPr lang="de-DE" altLang="de-DE" sz="3200" dirty="0"/>
              <a:t> Holding </a:t>
            </a:r>
            <a:r>
              <a:rPr lang="de-DE" altLang="de-DE" sz="3200" dirty="0" smtClean="0"/>
              <a:t>LLC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e-DE" altLang="de-DE" sz="3200" dirty="0" smtClean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3200" dirty="0" smtClean="0"/>
              <a:t>12,30</a:t>
            </a:r>
            <a:r>
              <a:rPr lang="de-DE" altLang="de-DE" sz="3200" dirty="0" smtClean="0"/>
              <a:t>% </a:t>
            </a:r>
            <a:r>
              <a:rPr lang="de-DE" altLang="de-DE" sz="3200" dirty="0"/>
              <a:t>Weitere</a:t>
            </a:r>
          </a:p>
        </p:txBody>
      </p:sp>
    </p:spTree>
    <p:extLst>
      <p:ext uri="{BB962C8B-B14F-4D97-AF65-F5344CB8AC3E}">
        <p14:creationId xmlns:p14="http://schemas.microsoft.com/office/powerpoint/2010/main" val="53977950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/>
          </p:cNvSpPr>
          <p:nvPr>
            <p:ph type="title"/>
          </p:nvPr>
        </p:nvSpPr>
        <p:spPr>
          <a:xfrm>
            <a:off x="2247900" y="133350"/>
            <a:ext cx="10001250" cy="131445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l">
              <a:defRPr sz="1800"/>
            </a:pPr>
            <a:r>
              <a:rPr lang="de-AT" sz="6000" dirty="0" smtClean="0"/>
              <a:t>Übernahme von Porsche</a:t>
            </a:r>
            <a:endParaRPr sz="6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506" y="1662256"/>
            <a:ext cx="12812294" cy="7566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59771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980</Words>
  <Application>Microsoft Office PowerPoint</Application>
  <PresentationFormat>Custom</PresentationFormat>
  <Paragraphs>152</Paragraphs>
  <Slides>26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Calibri</vt:lpstr>
      <vt:lpstr>Helvetica Light</vt:lpstr>
      <vt:lpstr>Helvetica Neue</vt:lpstr>
      <vt:lpstr>White</vt:lpstr>
      <vt:lpstr>Volkswagen AG</vt:lpstr>
      <vt:lpstr>Entstehung</vt:lpstr>
      <vt:lpstr>2. Weltkrieg</vt:lpstr>
      <vt:lpstr>Wirtschaftsaufschwung</vt:lpstr>
      <vt:lpstr>Gegenwart</vt:lpstr>
      <vt:lpstr>Finanzen</vt:lpstr>
      <vt:lpstr>Aktien</vt:lpstr>
      <vt:lpstr>Aktionärsstruktur</vt:lpstr>
      <vt:lpstr>Übernahme von Porsche</vt:lpstr>
      <vt:lpstr>Unternehmensstruktur</vt:lpstr>
      <vt:lpstr>Vorstand</vt:lpstr>
      <vt:lpstr>Marken und Hierarchie</vt:lpstr>
      <vt:lpstr>Logistik</vt:lpstr>
      <vt:lpstr>Volkswagen Logistics</vt:lpstr>
      <vt:lpstr>Markt</vt:lpstr>
      <vt:lpstr>Markt</vt:lpstr>
      <vt:lpstr>Markt</vt:lpstr>
      <vt:lpstr>Markt</vt:lpstr>
      <vt:lpstr>Ziele</vt:lpstr>
      <vt:lpstr>ERP Auswahlskriterien</vt:lpstr>
      <vt:lpstr>ERP Auswahl</vt:lpstr>
      <vt:lpstr>ERP Auswahl</vt:lpstr>
      <vt:lpstr>ERP Auswahl</vt:lpstr>
      <vt:lpstr>ERP Auswahl</vt:lpstr>
      <vt:lpstr>Produktspektrum</vt:lpstr>
      <vt:lpstr>Tochtergesellschaften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Volkswagen AG</dc:title>
  <dc:creator>mhaidn</dc:creator>
  <cp:lastModifiedBy>Hannah Siegel</cp:lastModifiedBy>
  <cp:revision>14</cp:revision>
  <dcterms:modified xsi:type="dcterms:W3CDTF">2015-04-09T10:30:23Z</dcterms:modified>
</cp:coreProperties>
</file>