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4" r:id="rId3"/>
    <p:sldId id="263" r:id="rId4"/>
    <p:sldId id="262" r:id="rId5"/>
    <p:sldId id="265" r:id="rId6"/>
    <p:sldId id="268" r:id="rId7"/>
    <p:sldId id="269" r:id="rId8"/>
    <p:sldId id="270" r:id="rId9"/>
    <p:sldId id="287" r:id="rId10"/>
    <p:sldId id="280" r:id="rId11"/>
    <p:sldId id="281" r:id="rId12"/>
    <p:sldId id="282" r:id="rId13"/>
    <p:sldId id="283" r:id="rId14"/>
    <p:sldId id="284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6" r:id="rId25"/>
    <p:sldId id="266" r:id="rId26"/>
    <p:sldId id="267" r:id="rId2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1" autoAdjust="0"/>
    <p:restoredTop sz="77100" autoAdjust="0"/>
  </p:normalViewPr>
  <p:slideViewPr>
    <p:cSldViewPr snapToGrid="0">
      <p:cViewPr varScale="1">
        <p:scale>
          <a:sx n="68" d="100"/>
          <a:sy n="68" d="100"/>
        </p:scale>
        <p:origin x="212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E210A-AF78-4FC9-820B-626AA2FBE889}" type="datetimeFigureOut">
              <a:rPr lang="de-AT" smtClean="0"/>
              <a:t>01.02.16</a:t>
            </a:fld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4DCEF-F8AE-486B-B1DF-6FA2E85E6328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207994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6965433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6658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1320669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2478551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2121702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3085683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131401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2003 Gewinneinbruch wegen </a:t>
            </a:r>
            <a:r>
              <a:rPr lang="de-AT" sz="2200" dirty="0" err="1" smtClean="0"/>
              <a:t>restukturierungen</a:t>
            </a:r>
            <a:r>
              <a:rPr lang="de-AT" sz="2200" dirty="0" smtClean="0"/>
              <a:t> in Brasilien (3stlg </a:t>
            </a:r>
            <a:r>
              <a:rPr lang="de-AT" sz="2200" dirty="0" err="1" smtClean="0"/>
              <a:t>Mio</a:t>
            </a:r>
            <a:r>
              <a:rPr lang="de-AT" sz="2200" dirty="0" smtClean="0"/>
              <a:t> betrag), </a:t>
            </a:r>
            <a:r>
              <a:rPr lang="de-AT" sz="2200" dirty="0" err="1" smtClean="0"/>
              <a:t>rekordzahl</a:t>
            </a:r>
            <a:r>
              <a:rPr lang="de-AT" sz="2200" dirty="0" smtClean="0"/>
              <a:t> an neuen Modellen und </a:t>
            </a:r>
            <a:r>
              <a:rPr lang="de-AT" sz="2200" dirty="0" err="1" smtClean="0"/>
              <a:t>Schlehter</a:t>
            </a:r>
            <a:r>
              <a:rPr lang="de-AT" sz="2200" dirty="0" smtClean="0"/>
              <a:t> Weltmarktsituation</a:t>
            </a:r>
          </a:p>
          <a:p>
            <a:pPr lvl="0">
              <a:defRPr sz="1800"/>
            </a:pPr>
            <a:r>
              <a:rPr lang="de-AT" sz="2200" dirty="0" smtClean="0"/>
              <a:t>2005 </a:t>
            </a:r>
            <a:r>
              <a:rPr lang="de-AT" sz="2200" dirty="0" err="1" smtClean="0"/>
              <a:t>Korrupitionssk</a:t>
            </a:r>
            <a:r>
              <a:rPr lang="de-AT" sz="2200" dirty="0" smtClean="0"/>
              <a:t>., Umfassende Streiks in Brasilianischem Werk</a:t>
            </a:r>
          </a:p>
          <a:p>
            <a:pPr lvl="0">
              <a:defRPr sz="1800"/>
            </a:pPr>
            <a:r>
              <a:rPr lang="de-AT" sz="2200" dirty="0" smtClean="0"/>
              <a:t>2014: 10,14 </a:t>
            </a:r>
            <a:r>
              <a:rPr lang="de-AT" sz="2200" dirty="0" err="1" smtClean="0"/>
              <a:t>Mio</a:t>
            </a:r>
            <a:r>
              <a:rPr lang="de-AT" sz="2200" dirty="0" smtClean="0"/>
              <a:t> Fahrzeuge, knapp hinter Toyota 10,23, beide haben in dem Jahr die 10 Millionen Marke geknackt, dieses Jahr </a:t>
            </a:r>
            <a:r>
              <a:rPr lang="de-AT" sz="2200" dirty="0" err="1" smtClean="0"/>
              <a:t>evtl</a:t>
            </a:r>
            <a:r>
              <a:rPr lang="de-AT" sz="2200" dirty="0" smtClean="0"/>
              <a:t> größter Weltweit (Toyota </a:t>
            </a:r>
            <a:r>
              <a:rPr lang="de-AT" sz="2200" dirty="0" err="1" smtClean="0"/>
              <a:t>einbußen</a:t>
            </a:r>
            <a:r>
              <a:rPr lang="de-AT" sz="2200" dirty="0" smtClean="0"/>
              <a:t> in JP)</a:t>
            </a:r>
          </a:p>
        </p:txBody>
      </p:sp>
    </p:spTree>
    <p:extLst>
      <p:ext uri="{BB962C8B-B14F-4D97-AF65-F5344CB8AC3E}">
        <p14:creationId xmlns:p14="http://schemas.microsoft.com/office/powerpoint/2010/main" val="2232635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2003 Gewinneinbruch wegen </a:t>
            </a:r>
            <a:r>
              <a:rPr lang="de-AT" sz="2200" dirty="0" err="1" smtClean="0"/>
              <a:t>restukturierungen</a:t>
            </a:r>
            <a:r>
              <a:rPr lang="de-AT" sz="2200" dirty="0" smtClean="0"/>
              <a:t> in Brasilien (3stlg </a:t>
            </a:r>
            <a:r>
              <a:rPr lang="de-AT" sz="2200" dirty="0" err="1" smtClean="0"/>
              <a:t>Mio</a:t>
            </a:r>
            <a:r>
              <a:rPr lang="de-AT" sz="2200" dirty="0" smtClean="0"/>
              <a:t> betrag), </a:t>
            </a:r>
            <a:r>
              <a:rPr lang="de-AT" sz="2200" dirty="0" err="1" smtClean="0"/>
              <a:t>rekordzahl</a:t>
            </a:r>
            <a:r>
              <a:rPr lang="de-AT" sz="2200" dirty="0" smtClean="0"/>
              <a:t> an neuen Modellen und </a:t>
            </a:r>
            <a:r>
              <a:rPr lang="de-AT" sz="2200" dirty="0" err="1" smtClean="0"/>
              <a:t>Schlehter</a:t>
            </a:r>
            <a:r>
              <a:rPr lang="de-AT" sz="2200" dirty="0" smtClean="0"/>
              <a:t> Weltmarktsituation</a:t>
            </a:r>
          </a:p>
          <a:p>
            <a:pPr lvl="0">
              <a:defRPr sz="1800"/>
            </a:pPr>
            <a:r>
              <a:rPr lang="de-AT" sz="2200" dirty="0" smtClean="0"/>
              <a:t>2005 </a:t>
            </a:r>
            <a:r>
              <a:rPr lang="de-AT" sz="2200" dirty="0" err="1" smtClean="0"/>
              <a:t>Korrupitionssk</a:t>
            </a:r>
            <a:r>
              <a:rPr lang="de-AT" sz="2200" dirty="0" smtClean="0"/>
              <a:t>., Umfassende Streiks in Brasilianischem Werk</a:t>
            </a:r>
          </a:p>
          <a:p>
            <a:pPr lvl="0">
              <a:defRPr sz="1800"/>
            </a:pPr>
            <a:r>
              <a:rPr lang="de-AT" sz="2200" dirty="0" smtClean="0"/>
              <a:t>2014: 10,14 </a:t>
            </a:r>
            <a:r>
              <a:rPr lang="de-AT" sz="2200" dirty="0" err="1" smtClean="0"/>
              <a:t>Mio</a:t>
            </a:r>
            <a:r>
              <a:rPr lang="de-AT" sz="2200" dirty="0" smtClean="0"/>
              <a:t> Fahrzeuge, knapp hinter Toyota 10,23, beide haben in dem Jahr die 10 Millionen Marke geknackt, dieses Jahr </a:t>
            </a:r>
            <a:r>
              <a:rPr lang="de-AT" sz="2200" dirty="0" err="1" smtClean="0"/>
              <a:t>evtl</a:t>
            </a:r>
            <a:r>
              <a:rPr lang="de-AT" sz="2200" dirty="0" smtClean="0"/>
              <a:t> größter Weltweit (Toyota </a:t>
            </a:r>
            <a:r>
              <a:rPr lang="de-AT" sz="2200" dirty="0" err="1" smtClean="0"/>
              <a:t>einbußen</a:t>
            </a:r>
            <a:r>
              <a:rPr lang="de-AT" sz="2200" dirty="0" smtClean="0"/>
              <a:t> in JP)</a:t>
            </a:r>
          </a:p>
        </p:txBody>
      </p:sp>
    </p:spTree>
    <p:extLst>
      <p:ext uri="{BB962C8B-B14F-4D97-AF65-F5344CB8AC3E}">
        <p14:creationId xmlns:p14="http://schemas.microsoft.com/office/powerpoint/2010/main" val="31560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2003 Gewinneinbruch wegen </a:t>
            </a:r>
            <a:r>
              <a:rPr lang="de-AT" sz="2200" dirty="0" err="1" smtClean="0"/>
              <a:t>restukturierungen</a:t>
            </a:r>
            <a:r>
              <a:rPr lang="de-AT" sz="2200" dirty="0" smtClean="0"/>
              <a:t> in Brasilien (3stlg </a:t>
            </a:r>
            <a:r>
              <a:rPr lang="de-AT" sz="2200" dirty="0" err="1" smtClean="0"/>
              <a:t>Mio</a:t>
            </a:r>
            <a:r>
              <a:rPr lang="de-AT" sz="2200" dirty="0" smtClean="0"/>
              <a:t> betrag), </a:t>
            </a:r>
            <a:r>
              <a:rPr lang="de-AT" sz="2200" dirty="0" err="1" smtClean="0"/>
              <a:t>rekordzahl</a:t>
            </a:r>
            <a:r>
              <a:rPr lang="de-AT" sz="2200" dirty="0" smtClean="0"/>
              <a:t> an neuen Modellen und </a:t>
            </a:r>
            <a:r>
              <a:rPr lang="de-AT" sz="2200" dirty="0" err="1" smtClean="0"/>
              <a:t>Schlehter</a:t>
            </a:r>
            <a:r>
              <a:rPr lang="de-AT" sz="2200" dirty="0" smtClean="0"/>
              <a:t> Weltmarktsituation</a:t>
            </a:r>
          </a:p>
          <a:p>
            <a:pPr lvl="0">
              <a:defRPr sz="1800"/>
            </a:pPr>
            <a:r>
              <a:rPr lang="de-AT" sz="2200" dirty="0" smtClean="0"/>
              <a:t>2005 </a:t>
            </a:r>
            <a:r>
              <a:rPr lang="de-AT" sz="2200" dirty="0" err="1" smtClean="0"/>
              <a:t>Korrupitionssk</a:t>
            </a:r>
            <a:r>
              <a:rPr lang="de-AT" sz="2200" dirty="0" smtClean="0"/>
              <a:t>., Umfassende Streiks in Brasilianischem Werk</a:t>
            </a:r>
          </a:p>
          <a:p>
            <a:pPr lvl="0">
              <a:defRPr sz="1800"/>
            </a:pPr>
            <a:r>
              <a:rPr lang="de-AT" sz="2200" dirty="0" smtClean="0"/>
              <a:t>2014: 10,14 </a:t>
            </a:r>
            <a:r>
              <a:rPr lang="de-AT" sz="2200" dirty="0" err="1" smtClean="0"/>
              <a:t>Mio</a:t>
            </a:r>
            <a:r>
              <a:rPr lang="de-AT" sz="2200" dirty="0" smtClean="0"/>
              <a:t> Fahrzeuge, knapp hinter Toyota 10,23, beide haben in dem Jahr die 10 Millionen Marke geknackt, dieses Jahr </a:t>
            </a:r>
            <a:r>
              <a:rPr lang="de-AT" sz="2200" dirty="0" err="1" smtClean="0"/>
              <a:t>evtl</a:t>
            </a:r>
            <a:r>
              <a:rPr lang="de-AT" sz="2200" dirty="0" smtClean="0"/>
              <a:t> größter Weltweit (Toyota </a:t>
            </a:r>
            <a:r>
              <a:rPr lang="de-AT" sz="2200" dirty="0" err="1" smtClean="0"/>
              <a:t>einbußen</a:t>
            </a:r>
            <a:r>
              <a:rPr lang="de-AT" sz="2200" dirty="0" smtClean="0"/>
              <a:t> in JP)</a:t>
            </a:r>
          </a:p>
        </p:txBody>
      </p:sp>
    </p:spTree>
    <p:extLst>
      <p:ext uri="{BB962C8B-B14F-4D97-AF65-F5344CB8AC3E}">
        <p14:creationId xmlns:p14="http://schemas.microsoft.com/office/powerpoint/2010/main" val="3036472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2003 Gewinneinbruch wegen </a:t>
            </a:r>
            <a:r>
              <a:rPr lang="de-AT" sz="2200" dirty="0" err="1" smtClean="0"/>
              <a:t>restukturierungen</a:t>
            </a:r>
            <a:r>
              <a:rPr lang="de-AT" sz="2200" dirty="0" smtClean="0"/>
              <a:t> in Brasilien (3stlg </a:t>
            </a:r>
            <a:r>
              <a:rPr lang="de-AT" sz="2200" dirty="0" err="1" smtClean="0"/>
              <a:t>Mio</a:t>
            </a:r>
            <a:r>
              <a:rPr lang="de-AT" sz="2200" dirty="0" smtClean="0"/>
              <a:t> betrag), </a:t>
            </a:r>
            <a:r>
              <a:rPr lang="de-AT" sz="2200" dirty="0" err="1" smtClean="0"/>
              <a:t>rekordzahl</a:t>
            </a:r>
            <a:r>
              <a:rPr lang="de-AT" sz="2200" dirty="0" smtClean="0"/>
              <a:t> an neuen Modellen und </a:t>
            </a:r>
            <a:r>
              <a:rPr lang="de-AT" sz="2200" dirty="0" err="1" smtClean="0"/>
              <a:t>Schlehter</a:t>
            </a:r>
            <a:r>
              <a:rPr lang="de-AT" sz="2200" dirty="0" smtClean="0"/>
              <a:t> Weltmarktsituation</a:t>
            </a:r>
          </a:p>
          <a:p>
            <a:pPr lvl="0">
              <a:defRPr sz="1800"/>
            </a:pPr>
            <a:r>
              <a:rPr lang="de-AT" sz="2200" dirty="0" smtClean="0"/>
              <a:t>2005 </a:t>
            </a:r>
            <a:r>
              <a:rPr lang="de-AT" sz="2200" dirty="0" err="1" smtClean="0"/>
              <a:t>Korrupitionssk</a:t>
            </a:r>
            <a:r>
              <a:rPr lang="de-AT" sz="2200" dirty="0" smtClean="0"/>
              <a:t>., Umfassende Streiks in Brasilianischem Werk</a:t>
            </a:r>
          </a:p>
          <a:p>
            <a:pPr lvl="0">
              <a:defRPr sz="1800"/>
            </a:pPr>
            <a:r>
              <a:rPr lang="de-AT" sz="2200" dirty="0" smtClean="0"/>
              <a:t>2014: 10,14 </a:t>
            </a:r>
            <a:r>
              <a:rPr lang="de-AT" sz="2200" dirty="0" err="1" smtClean="0"/>
              <a:t>Mio</a:t>
            </a:r>
            <a:r>
              <a:rPr lang="de-AT" sz="2200" dirty="0" smtClean="0"/>
              <a:t> Fahrzeuge, knapp hinter Toyota 10,23, beide haben in dem Jahr die 10 Millionen Marke geknackt, dieses Jahr </a:t>
            </a:r>
            <a:r>
              <a:rPr lang="de-AT" sz="2200" dirty="0" err="1" smtClean="0"/>
              <a:t>evtl</a:t>
            </a:r>
            <a:r>
              <a:rPr lang="de-AT" sz="2200" dirty="0" smtClean="0"/>
              <a:t> größter Weltweit (Toyota </a:t>
            </a:r>
            <a:r>
              <a:rPr lang="de-AT" sz="2200" dirty="0" err="1" smtClean="0"/>
              <a:t>einbußen</a:t>
            </a:r>
            <a:r>
              <a:rPr lang="de-AT" sz="2200" dirty="0" smtClean="0"/>
              <a:t> in JP)</a:t>
            </a:r>
          </a:p>
        </p:txBody>
      </p:sp>
    </p:spTree>
    <p:extLst>
      <p:ext uri="{BB962C8B-B14F-4D97-AF65-F5344CB8AC3E}">
        <p14:creationId xmlns:p14="http://schemas.microsoft.com/office/powerpoint/2010/main" val="1914828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Umstellung auf Rüstungsgüter und andere im Krieg benötigte Waren, beispielsweise die Vergeltungswaffe 1, die erste Boden Luft Rakete</a:t>
            </a:r>
          </a:p>
          <a:p>
            <a:pPr lvl="0">
              <a:defRPr sz="1800"/>
            </a:pPr>
            <a:r>
              <a:rPr lang="de-AT" sz="2200" dirty="0" smtClean="0"/>
              <a:t>das KZ Arbeitsdorf lieferte von 1942 - 45 </a:t>
            </a:r>
            <a:r>
              <a:rPr lang="de-AT" sz="2200" dirty="0" err="1" smtClean="0"/>
              <a:t>ca</a:t>
            </a:r>
            <a:r>
              <a:rPr lang="de-AT" sz="2200" dirty="0" smtClean="0"/>
              <a:t> 20.000 Arbeitskräfte für das Werk</a:t>
            </a:r>
          </a:p>
          <a:p>
            <a:pPr lvl="0">
              <a:defRPr sz="1800"/>
            </a:pPr>
            <a:r>
              <a:rPr lang="de-AT" sz="2200" dirty="0" smtClean="0"/>
              <a:t>Ende des Krieges war das Werk größtenteils intakt, und ging zunächst an die Britische Militärregierung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67807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Wagen für das Volk - bezahlbar und effizient</a:t>
            </a:r>
          </a:p>
          <a:p>
            <a:pPr lvl="0">
              <a:defRPr sz="1800"/>
            </a:pPr>
            <a:r>
              <a:rPr sz="2200"/>
              <a:t>Angestoßen durch Hitler: Gründung der Gesellschaft zur Vorbereitung des Deutschen Volkswagen mbH</a:t>
            </a:r>
          </a:p>
          <a:p>
            <a:pPr lvl="0">
              <a:defRPr sz="1800"/>
            </a:pPr>
            <a:r>
              <a:rPr sz="2200"/>
              <a:t>Umbenennung zu: Volkswagenwerk GmbH</a:t>
            </a:r>
          </a:p>
          <a:p>
            <a:pPr lvl="0">
              <a:defRPr sz="1800"/>
            </a:pPr>
            <a:r>
              <a:rPr sz="2200"/>
              <a:t>KdF Kraft durch Freude Wagen</a:t>
            </a:r>
          </a:p>
          <a:p>
            <a:pPr lvl="0">
              <a:defRPr sz="1800"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2268870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946526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850501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165192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90788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45253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3964008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3874183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Umstellung auf Rüstungsgüter und andere im Krieg benötigte Waren, beispielsweise die Vergeltungswaffe 1, die erste Boden Luft Rakete</a:t>
            </a:r>
          </a:p>
          <a:p>
            <a:pPr lvl="0">
              <a:defRPr sz="1800"/>
            </a:pPr>
            <a:r>
              <a:rPr lang="de-AT" sz="2200" dirty="0" smtClean="0"/>
              <a:t>das KZ Arbeitsdorf lieferte von 1942 - 45 </a:t>
            </a:r>
            <a:r>
              <a:rPr lang="de-AT" sz="2200" dirty="0" err="1" smtClean="0"/>
              <a:t>ca</a:t>
            </a:r>
            <a:r>
              <a:rPr lang="de-AT" sz="2200" dirty="0" smtClean="0"/>
              <a:t> 20.000 Arbeitskräfte für das Werk</a:t>
            </a:r>
          </a:p>
          <a:p>
            <a:pPr lvl="0">
              <a:defRPr sz="1800"/>
            </a:pPr>
            <a:r>
              <a:rPr lang="de-AT" sz="2200" dirty="0" smtClean="0"/>
              <a:t>Ende des Krieges war das Werk größtenteils intakt, und ging zunächst an die Britische Militärregierung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88456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Nach dem Krieg werden in Wolfsburg wieder Autos hergestellt, nämlich der Käfer</a:t>
            </a:r>
          </a:p>
          <a:p>
            <a:pPr lvl="0">
              <a:defRPr sz="1800"/>
            </a:pPr>
            <a:r>
              <a:rPr lang="de-AT" sz="2200" dirty="0" smtClean="0"/>
              <a:t>in nur 10 Jahren seit Kriegsende schafft es VW eine Million Käfer zu produzieren</a:t>
            </a:r>
          </a:p>
          <a:p>
            <a:pPr lvl="0">
              <a:defRPr sz="1800"/>
            </a:pPr>
            <a:r>
              <a:rPr lang="de-AT" sz="2200" dirty="0" smtClean="0"/>
              <a:t>1960 wird VW von einer GmbH zu einer Aktiengesellschaft</a:t>
            </a:r>
          </a:p>
          <a:p>
            <a:pPr lvl="0">
              <a:defRPr sz="1800"/>
            </a:pPr>
            <a:r>
              <a:rPr lang="de-AT" sz="2200" dirty="0" smtClean="0"/>
              <a:t>1969 durch </a:t>
            </a:r>
            <a:r>
              <a:rPr lang="de-AT" sz="2200" dirty="0" err="1" smtClean="0"/>
              <a:t>erwerb</a:t>
            </a:r>
            <a:r>
              <a:rPr lang="de-AT" sz="2200" dirty="0" smtClean="0"/>
              <a:t> der Auto Union bekommt VW seine erste weitere Marke - Audi</a:t>
            </a:r>
          </a:p>
          <a:p>
            <a:pPr lvl="0">
              <a:defRPr sz="1800"/>
            </a:pPr>
            <a:r>
              <a:rPr lang="de-AT" sz="2200" dirty="0" smtClean="0"/>
              <a:t>73,74 Erfolgsmodelle Passat, Golf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25196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2003 Gewinneinbruch wegen </a:t>
            </a:r>
            <a:r>
              <a:rPr lang="de-AT" sz="2200" dirty="0" err="1" smtClean="0"/>
              <a:t>restukturierungen</a:t>
            </a:r>
            <a:r>
              <a:rPr lang="de-AT" sz="2200" dirty="0" smtClean="0"/>
              <a:t> in Brasilien (3stlg </a:t>
            </a:r>
            <a:r>
              <a:rPr lang="de-AT" sz="2200" dirty="0" err="1" smtClean="0"/>
              <a:t>Mio</a:t>
            </a:r>
            <a:r>
              <a:rPr lang="de-AT" sz="2200" dirty="0" smtClean="0"/>
              <a:t> betrag), </a:t>
            </a:r>
            <a:r>
              <a:rPr lang="de-AT" sz="2200" dirty="0" err="1" smtClean="0"/>
              <a:t>rekordzahl</a:t>
            </a:r>
            <a:r>
              <a:rPr lang="de-AT" sz="2200" dirty="0" smtClean="0"/>
              <a:t> an neuen Modellen und </a:t>
            </a:r>
            <a:r>
              <a:rPr lang="de-AT" sz="2200" dirty="0" err="1" smtClean="0"/>
              <a:t>Schlehter</a:t>
            </a:r>
            <a:r>
              <a:rPr lang="de-AT" sz="2200" dirty="0" smtClean="0"/>
              <a:t> Weltmarktsituation</a:t>
            </a:r>
          </a:p>
          <a:p>
            <a:pPr lvl="0">
              <a:defRPr sz="1800"/>
            </a:pPr>
            <a:r>
              <a:rPr lang="de-AT" sz="2200" dirty="0" smtClean="0"/>
              <a:t>2005 </a:t>
            </a:r>
            <a:r>
              <a:rPr lang="de-AT" sz="2200" dirty="0" err="1" smtClean="0"/>
              <a:t>Korrupitionssk</a:t>
            </a:r>
            <a:r>
              <a:rPr lang="de-AT" sz="2200" dirty="0" smtClean="0"/>
              <a:t>., Umfassende Streiks in Brasilianischem Werk</a:t>
            </a:r>
          </a:p>
          <a:p>
            <a:pPr lvl="0">
              <a:defRPr sz="1800"/>
            </a:pPr>
            <a:r>
              <a:rPr lang="de-AT" sz="2200" dirty="0" smtClean="0"/>
              <a:t>2014: 10,14 </a:t>
            </a:r>
            <a:r>
              <a:rPr lang="de-AT" sz="2200" dirty="0" err="1" smtClean="0"/>
              <a:t>Mio</a:t>
            </a:r>
            <a:r>
              <a:rPr lang="de-AT" sz="2200" dirty="0" smtClean="0"/>
              <a:t> Fahrzeuge, knapp hinter Toyota 10,23, beide haben in dem Jahr die 10 Millionen Marke geknackt, dieses Jahr </a:t>
            </a:r>
            <a:r>
              <a:rPr lang="de-AT" sz="2200" dirty="0" err="1" smtClean="0"/>
              <a:t>evtl</a:t>
            </a:r>
            <a:r>
              <a:rPr lang="de-AT" sz="2200" dirty="0" smtClean="0"/>
              <a:t> größter Weltweit (Toyota </a:t>
            </a:r>
            <a:r>
              <a:rPr lang="de-AT" sz="2200" dirty="0" err="1" smtClean="0"/>
              <a:t>einbußen</a:t>
            </a:r>
            <a:r>
              <a:rPr lang="de-AT" sz="2200" dirty="0" smtClean="0"/>
              <a:t> in JP)</a:t>
            </a:r>
          </a:p>
        </p:txBody>
      </p:sp>
    </p:spTree>
    <p:extLst>
      <p:ext uri="{BB962C8B-B14F-4D97-AF65-F5344CB8AC3E}">
        <p14:creationId xmlns:p14="http://schemas.microsoft.com/office/powerpoint/2010/main" val="934762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Wagen für das Volk - bezahlbar und effizient</a:t>
            </a:r>
          </a:p>
          <a:p>
            <a:pPr lvl="0">
              <a:defRPr sz="1800"/>
            </a:pPr>
            <a:r>
              <a:rPr sz="2200"/>
              <a:t>Angestoßen durch Hitler: Gründung der Gesellschaft zur Vorbereitung des Deutschen Volkswagen mbH</a:t>
            </a:r>
          </a:p>
          <a:p>
            <a:pPr lvl="0">
              <a:defRPr sz="1800"/>
            </a:pPr>
            <a:r>
              <a:rPr sz="2200"/>
              <a:t>Umbenennung zu: Volkswagenwerk GmbH</a:t>
            </a:r>
          </a:p>
          <a:p>
            <a:pPr lvl="0">
              <a:defRPr sz="1800"/>
            </a:pPr>
            <a:r>
              <a:rPr sz="2200"/>
              <a:t>KdF Kraft durch Freude Wagen</a:t>
            </a:r>
          </a:p>
          <a:p>
            <a:pPr lvl="0">
              <a:defRPr sz="1800"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25829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Umstellung auf Rüstungsgüter und andere im Krieg benötigte Waren, beispielsweise die Vergeltungswaffe 1, die erste Boden Luft Rakete</a:t>
            </a:r>
          </a:p>
          <a:p>
            <a:pPr lvl="0">
              <a:defRPr sz="1800"/>
            </a:pPr>
            <a:r>
              <a:rPr lang="de-AT" sz="2200" dirty="0" smtClean="0"/>
              <a:t>das KZ Arbeitsdorf lieferte von 1942 - 45 </a:t>
            </a:r>
            <a:r>
              <a:rPr lang="de-AT" sz="2200" dirty="0" err="1" smtClean="0"/>
              <a:t>ca</a:t>
            </a:r>
            <a:r>
              <a:rPr lang="de-AT" sz="2200" dirty="0" smtClean="0"/>
              <a:t> 20.000 Arbeitskräfte für das Werk</a:t>
            </a:r>
          </a:p>
          <a:p>
            <a:pPr lvl="0">
              <a:defRPr sz="1800"/>
            </a:pPr>
            <a:r>
              <a:rPr lang="de-AT" sz="2200" dirty="0" smtClean="0"/>
              <a:t>Ende des Krieges war das Werk größtenteils intakt, und ging zunächst an die Britische Militärregierung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5033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Nach dem Krieg werden in Wolfsburg wieder Autos hergestellt, nämlich der Käfer</a:t>
            </a:r>
          </a:p>
          <a:p>
            <a:pPr lvl="0">
              <a:defRPr sz="1800"/>
            </a:pPr>
            <a:r>
              <a:rPr lang="de-AT" sz="2200" dirty="0" smtClean="0"/>
              <a:t>in nur 10 Jahren seit Kriegsende schafft es VW eine Million Käfer zu produzieren</a:t>
            </a:r>
          </a:p>
          <a:p>
            <a:pPr lvl="0">
              <a:defRPr sz="1800"/>
            </a:pPr>
            <a:r>
              <a:rPr lang="de-AT" sz="2200" dirty="0" smtClean="0"/>
              <a:t>1960 wird VW von einer GmbH zu einer Aktiengesellschaft</a:t>
            </a:r>
          </a:p>
          <a:p>
            <a:pPr lvl="0">
              <a:defRPr sz="1800"/>
            </a:pPr>
            <a:r>
              <a:rPr lang="de-AT" sz="2200" dirty="0" smtClean="0"/>
              <a:t>1969 durch </a:t>
            </a:r>
            <a:r>
              <a:rPr lang="de-AT" sz="2200" dirty="0" err="1" smtClean="0"/>
              <a:t>erwerb</a:t>
            </a:r>
            <a:r>
              <a:rPr lang="de-AT" sz="2200" dirty="0" smtClean="0"/>
              <a:t> der Auto Union bekommt VW seine erste weitere Marke - Audi</a:t>
            </a:r>
          </a:p>
          <a:p>
            <a:pPr lvl="0">
              <a:defRPr sz="1800"/>
            </a:pPr>
            <a:r>
              <a:rPr lang="de-AT" sz="2200" dirty="0" smtClean="0"/>
              <a:t>73,74 Erfolgsmodelle Passat, Golf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79351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Nach dem Krieg werden in Wolfsburg wieder Autos hergestellt, nämlich der Käfer</a:t>
            </a:r>
          </a:p>
          <a:p>
            <a:pPr lvl="0">
              <a:defRPr sz="1800"/>
            </a:pPr>
            <a:r>
              <a:rPr lang="de-AT" sz="2200" dirty="0" smtClean="0"/>
              <a:t>in nur 10 Jahren seit Kriegsende schafft es VW eine Million Käfer zu produzieren</a:t>
            </a:r>
          </a:p>
          <a:p>
            <a:pPr lvl="0">
              <a:defRPr sz="1800"/>
            </a:pPr>
            <a:r>
              <a:rPr lang="de-AT" sz="2200" dirty="0" smtClean="0"/>
              <a:t>1960 wird VW von einer GmbH zu einer Aktiengesellschaft</a:t>
            </a:r>
          </a:p>
          <a:p>
            <a:pPr lvl="0">
              <a:defRPr sz="1800"/>
            </a:pPr>
            <a:r>
              <a:rPr lang="de-AT" sz="2200" dirty="0" smtClean="0"/>
              <a:t>1969 durch </a:t>
            </a:r>
            <a:r>
              <a:rPr lang="de-AT" sz="2200" dirty="0" err="1" smtClean="0"/>
              <a:t>erwerb</a:t>
            </a:r>
            <a:r>
              <a:rPr lang="de-AT" sz="2200" dirty="0" smtClean="0"/>
              <a:t> der Auto Union bekommt VW seine erste weitere Marke - Audi</a:t>
            </a:r>
          </a:p>
          <a:p>
            <a:pPr lvl="0">
              <a:defRPr sz="1800"/>
            </a:pPr>
            <a:r>
              <a:rPr lang="de-AT" sz="2200" dirty="0" smtClean="0"/>
              <a:t>73,74 Erfolgsmodelle Passat, Golf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60034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 smtClean="0"/>
              <a:t>V</a:t>
            </a:r>
            <a:r>
              <a:rPr lang="de-AT" sz="8000" dirty="0" err="1" smtClean="0"/>
              <a:t>olkswagen</a:t>
            </a:r>
            <a:r>
              <a:rPr lang="de-AT" sz="8000" dirty="0" smtClean="0"/>
              <a:t> AG</a:t>
            </a:r>
            <a:endParaRPr sz="80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de-AT" dirty="0" smtClean="0"/>
              <a:t>ERP Evaluierung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Unternehmensstruktur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de-AT" sz="3000" dirty="0"/>
              <a:t>Volkswagen AG – Muttergesellschaft des Volkswagen </a:t>
            </a:r>
            <a:r>
              <a:rPr lang="de-AT" sz="3000" dirty="0" smtClean="0"/>
              <a:t>Konzerns</a:t>
            </a:r>
          </a:p>
          <a:p>
            <a:pPr>
              <a:spcBef>
                <a:spcPts val="600"/>
              </a:spcBef>
            </a:pPr>
            <a:endParaRPr lang="de-AT" sz="3000" dirty="0"/>
          </a:p>
          <a:p>
            <a:pPr>
              <a:spcBef>
                <a:spcPts val="600"/>
              </a:spcBef>
            </a:pPr>
            <a:r>
              <a:rPr lang="de-AT" sz="3000" dirty="0"/>
              <a:t>Konzernleitung:</a:t>
            </a:r>
          </a:p>
          <a:p>
            <a:pPr lvl="1">
              <a:spcBef>
                <a:spcPts val="600"/>
              </a:spcBef>
            </a:pPr>
            <a:r>
              <a:rPr lang="de-AT" sz="3000" dirty="0"/>
              <a:t>Besteht aus Mitgliedern des Vorstands und Top-Managern</a:t>
            </a:r>
          </a:p>
          <a:p>
            <a:pPr lvl="1">
              <a:spcBef>
                <a:spcPts val="600"/>
              </a:spcBef>
            </a:pPr>
            <a:r>
              <a:rPr lang="de-AT" sz="3000" dirty="0"/>
              <a:t>Sorgt dafür das Konzerninteressen bei Entscheidungen beachtet werden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e-AT" sz="3000" dirty="0"/>
          </a:p>
          <a:p>
            <a:pPr>
              <a:spcBef>
                <a:spcPts val="600"/>
              </a:spcBef>
            </a:pPr>
            <a:r>
              <a:rPr lang="de-AT" sz="3000" dirty="0"/>
              <a:t>Marken</a:t>
            </a:r>
          </a:p>
          <a:p>
            <a:pPr lvl="1">
              <a:spcBef>
                <a:spcPts val="600"/>
              </a:spcBef>
            </a:pPr>
            <a:r>
              <a:rPr lang="de-AT" sz="3000" dirty="0"/>
              <a:t>Agieren nahezu unabhängig</a:t>
            </a:r>
          </a:p>
          <a:p>
            <a:pPr lvl="1">
              <a:spcBef>
                <a:spcPts val="600"/>
              </a:spcBef>
            </a:pPr>
            <a:r>
              <a:rPr lang="de-AT" sz="3000" dirty="0"/>
              <a:t>Interessen des Konzerns werden beachtet</a:t>
            </a:r>
          </a:p>
          <a:p>
            <a:pPr lvl="0">
              <a:lnSpc>
                <a:spcPct val="250000"/>
              </a:lnSpc>
              <a:spcBef>
                <a:spcPts val="1200"/>
              </a:spcBef>
              <a:defRPr sz="1800"/>
            </a:pP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223607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Vorstand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AT" sz="3200" dirty="0"/>
              <a:t>Besteht aus 9 Vorstands-Mitgliedern</a:t>
            </a:r>
          </a:p>
          <a:p>
            <a:r>
              <a:rPr lang="de-AT" sz="3200" dirty="0"/>
              <a:t>Vorsitzender des Vorstands: Prof. Dr. Dr. h. c. </a:t>
            </a:r>
            <a:r>
              <a:rPr lang="de-AT" sz="3200" dirty="0" err="1"/>
              <a:t>mult</a:t>
            </a:r>
            <a:r>
              <a:rPr lang="de-AT" sz="3200" dirty="0"/>
              <a:t>. Martin Winterkorn</a:t>
            </a:r>
          </a:p>
          <a:p>
            <a:r>
              <a:rPr lang="de-AT" sz="3200" dirty="0"/>
              <a:t>Konzernweite Entscheidungen</a:t>
            </a:r>
          </a:p>
          <a:p>
            <a:r>
              <a:rPr lang="de-AT" sz="3200" dirty="0"/>
              <a:t>Zuteilung nach </a:t>
            </a:r>
            <a:r>
              <a:rPr lang="de-AT" sz="3200" dirty="0" err="1" smtClean="0"/>
              <a:t>Geschäftbereich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1947979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Marken und Hierarchie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3200" dirty="0" smtClean="0"/>
              <a:t>Tabelle…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143233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Logistik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de-AT" sz="3200" dirty="0"/>
              <a:t>Sitz in Wolfsburg</a:t>
            </a:r>
          </a:p>
          <a:p>
            <a:pPr>
              <a:spcBef>
                <a:spcPts val="1800"/>
              </a:spcBef>
            </a:pPr>
            <a:r>
              <a:rPr lang="de-AT" sz="3200" dirty="0"/>
              <a:t>Nicht nur integrierte Logistik</a:t>
            </a:r>
          </a:p>
          <a:p>
            <a:pPr>
              <a:spcBef>
                <a:spcPts val="1800"/>
              </a:spcBef>
            </a:pPr>
            <a:r>
              <a:rPr lang="de-AT" sz="3200" dirty="0"/>
              <a:t>Auch externe Aufträge</a:t>
            </a:r>
          </a:p>
          <a:p>
            <a:pPr>
              <a:spcBef>
                <a:spcPts val="1800"/>
              </a:spcBef>
            </a:pPr>
            <a:r>
              <a:rPr lang="de-AT" sz="3200" dirty="0"/>
              <a:t>Betreut gesamte Supply-Chain</a:t>
            </a:r>
          </a:p>
          <a:p>
            <a:pPr>
              <a:spcBef>
                <a:spcPts val="1800"/>
              </a:spcBef>
            </a:pPr>
            <a:endParaRPr lang="de-AT" sz="3200" dirty="0"/>
          </a:p>
          <a:p>
            <a:pPr>
              <a:spcBef>
                <a:spcPts val="1800"/>
              </a:spcBef>
            </a:pPr>
            <a:r>
              <a:rPr lang="de-AT" sz="3200" dirty="0"/>
              <a:t>Zusätzlich auch: Lagerung, Transport, Verpackung und Entsorgung</a:t>
            </a:r>
          </a:p>
        </p:txBody>
      </p:sp>
    </p:spTree>
    <p:extLst>
      <p:ext uri="{BB962C8B-B14F-4D97-AF65-F5344CB8AC3E}">
        <p14:creationId xmlns:p14="http://schemas.microsoft.com/office/powerpoint/2010/main" val="3024887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/>
              <a:t>Volkswagen </a:t>
            </a:r>
            <a:r>
              <a:rPr lang="de-AT" sz="6000" dirty="0" err="1"/>
              <a:t>Logistics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de-AT" dirty="0"/>
              <a:t>130 Märkte</a:t>
            </a:r>
          </a:p>
          <a:p>
            <a:pPr>
              <a:spcBef>
                <a:spcPts val="1800"/>
              </a:spcBef>
            </a:pPr>
            <a:r>
              <a:rPr lang="de-AT" dirty="0"/>
              <a:t>600 Mitarbeiter</a:t>
            </a:r>
          </a:p>
          <a:p>
            <a:pPr>
              <a:spcBef>
                <a:spcPts val="1800"/>
              </a:spcBef>
            </a:pPr>
            <a:r>
              <a:rPr lang="de-AT" dirty="0"/>
              <a:t>43 Milliarden Teile werden jährlich transportiert</a:t>
            </a:r>
          </a:p>
          <a:p>
            <a:pPr>
              <a:spcBef>
                <a:spcPts val="1800"/>
              </a:spcBef>
            </a:pPr>
            <a:endParaRPr lang="de-AT" dirty="0"/>
          </a:p>
          <a:p>
            <a:pPr>
              <a:spcBef>
                <a:spcPts val="1800"/>
              </a:spcBef>
            </a:pPr>
            <a:r>
              <a:rPr lang="de-AT" dirty="0"/>
              <a:t>Innovation und modernste Technologien</a:t>
            </a:r>
          </a:p>
          <a:p>
            <a:pPr lvl="1">
              <a:spcBef>
                <a:spcPts val="1800"/>
              </a:spcBef>
            </a:pPr>
            <a:r>
              <a:rPr lang="de-AT" dirty="0"/>
              <a:t>Z.B.: Lasergesteuerte, fahrerlose Transportsysteme</a:t>
            </a:r>
          </a:p>
          <a:p>
            <a:pPr marL="0" indent="0">
              <a:spcBef>
                <a:spcPts val="1800"/>
              </a:spcBef>
              <a:buNone/>
            </a:pP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3678149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Markt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768764"/>
            <a:ext cx="7108658" cy="796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62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Markt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90740"/>
            <a:ext cx="7945947" cy="776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81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Markt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1" y="1939074"/>
            <a:ext cx="5922989" cy="781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36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Markt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06" y="1903989"/>
            <a:ext cx="6636520" cy="78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552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Ziele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/>
            </a:pPr>
            <a:r>
              <a:rPr lang="de-AT" sz="3200" dirty="0"/>
              <a:t>Steigerung der Kundenzufriedenheit und Qualität </a:t>
            </a:r>
          </a:p>
          <a:p>
            <a:pPr lvl="0">
              <a:defRPr sz="1800"/>
            </a:pPr>
            <a:r>
              <a:rPr lang="de-AT" sz="3200" dirty="0"/>
              <a:t>Absatz  auf 10 Mio. Fahrzeuge steigern</a:t>
            </a:r>
          </a:p>
          <a:p>
            <a:pPr lvl="0">
              <a:defRPr sz="1800"/>
            </a:pPr>
            <a:r>
              <a:rPr lang="de-AT" sz="3200" dirty="0"/>
              <a:t>Steigerung der Umsatzrendite </a:t>
            </a:r>
          </a:p>
          <a:p>
            <a:pPr lvl="0">
              <a:defRPr sz="1800"/>
            </a:pPr>
            <a:r>
              <a:rPr lang="de-AT" sz="3200" dirty="0"/>
              <a:t>Als Arbeitgeber besser profilieren </a:t>
            </a:r>
          </a:p>
          <a:p>
            <a:pPr lvl="0">
              <a:defRPr sz="1800"/>
            </a:pPr>
            <a:r>
              <a:rPr lang="de-AT" sz="3200" dirty="0"/>
              <a:t>Neue Märkte: Asien und Amerika</a:t>
            </a:r>
          </a:p>
          <a:p>
            <a:pPr lvl="0">
              <a:defRPr sz="1800"/>
            </a:pPr>
            <a:r>
              <a:rPr lang="de-AT" sz="3200" dirty="0"/>
              <a:t>Elektro und Hybrid Fahrzeuge</a:t>
            </a:r>
          </a:p>
          <a:p>
            <a:pPr lvl="0">
              <a:defRPr sz="1800"/>
            </a:pPr>
            <a:r>
              <a:rPr lang="de-AT" sz="3200" dirty="0"/>
              <a:t>Nachhaltigkeit</a:t>
            </a:r>
          </a:p>
        </p:txBody>
      </p:sp>
    </p:spTree>
    <p:extLst>
      <p:ext uri="{BB962C8B-B14F-4D97-AF65-F5344CB8AC3E}">
        <p14:creationId xmlns:p14="http://schemas.microsoft.com/office/powerpoint/2010/main" val="3717363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Entstehung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AT" sz="3200" dirty="0"/>
              <a:t>erste Erwähnung eines "Volkswagen" 1904</a:t>
            </a:r>
          </a:p>
          <a:p>
            <a:pPr lvl="0">
              <a:defRPr sz="1800"/>
            </a:pPr>
            <a:r>
              <a:rPr lang="de-AT" sz="3200" dirty="0"/>
              <a:t>1937 Gesellschaft zur Vorbereitung des Deutschen Volkswagen mbH</a:t>
            </a:r>
          </a:p>
          <a:p>
            <a:pPr lvl="0">
              <a:defRPr sz="1800"/>
            </a:pPr>
            <a:r>
              <a:rPr lang="de-AT" sz="3200" dirty="0"/>
              <a:t>1938 Umbenennung </a:t>
            </a:r>
          </a:p>
          <a:p>
            <a:pPr lvl="0">
              <a:defRPr sz="1800"/>
            </a:pPr>
            <a:r>
              <a:rPr lang="de-AT" sz="3200" dirty="0" err="1"/>
              <a:t>KdF</a:t>
            </a:r>
            <a:r>
              <a:rPr lang="de-AT" sz="3200" dirty="0"/>
              <a:t>-Wagen</a:t>
            </a:r>
          </a:p>
        </p:txBody>
      </p:sp>
    </p:spTree>
    <p:extLst>
      <p:ext uri="{BB962C8B-B14F-4D97-AF65-F5344CB8AC3E}">
        <p14:creationId xmlns:p14="http://schemas.microsoft.com/office/powerpoint/2010/main" val="3161039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ERP </a:t>
            </a:r>
            <a:r>
              <a:rPr lang="de-AT" sz="6000" dirty="0" err="1" smtClean="0"/>
              <a:t>Auswahlskriterien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952500" y="2892258"/>
            <a:ext cx="11099800" cy="62865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/>
            </a:pPr>
            <a:r>
              <a:rPr lang="de-AT" sz="3200" dirty="0" smtClean="0"/>
              <a:t>Komplexität des Unternehmens</a:t>
            </a:r>
          </a:p>
          <a:p>
            <a:pPr lvl="0">
              <a:defRPr sz="1800"/>
            </a:pPr>
            <a:r>
              <a:rPr lang="de-AT" sz="3200" dirty="0" smtClean="0"/>
              <a:t>Internationale Orientierung</a:t>
            </a:r>
          </a:p>
          <a:p>
            <a:pPr lvl="0">
              <a:defRPr sz="1800"/>
            </a:pPr>
            <a:r>
              <a:rPr lang="de-AT" sz="3200" dirty="0" smtClean="0"/>
              <a:t>Kosten zweitrangig</a:t>
            </a:r>
          </a:p>
          <a:p>
            <a:pPr lvl="0">
              <a:defRPr sz="1800"/>
            </a:pPr>
            <a:r>
              <a:rPr lang="de-AT" sz="3200" dirty="0" smtClean="0"/>
              <a:t>Unterstützung von Planung bis zu Ausführung</a:t>
            </a:r>
          </a:p>
          <a:p>
            <a:pPr lvl="0">
              <a:defRPr sz="1800"/>
            </a:pPr>
            <a:r>
              <a:rPr lang="de-AT" sz="3200" dirty="0" smtClean="0"/>
              <a:t>Wenig Augenmerk auf Vertrieb, CRM und Wartung</a:t>
            </a:r>
          </a:p>
          <a:p>
            <a:pPr lvl="0">
              <a:defRPr sz="1800"/>
            </a:pPr>
            <a:r>
              <a:rPr lang="en-CA" sz="3200" dirty="0" err="1" smtClean="0"/>
              <a:t>Ein</a:t>
            </a:r>
            <a:r>
              <a:rPr lang="en-CA" sz="3200" dirty="0" smtClean="0"/>
              <a:t> ERP System f</a:t>
            </a:r>
            <a:r>
              <a:rPr lang="de-AT" sz="3200" dirty="0" err="1" smtClean="0"/>
              <a:t>ür</a:t>
            </a:r>
            <a:r>
              <a:rPr lang="de-AT" sz="3200" dirty="0" smtClean="0"/>
              <a:t> das </a:t>
            </a:r>
            <a:r>
              <a:rPr lang="de-AT" sz="3200" dirty="0" err="1" smtClean="0"/>
              <a:t>Gesammte</a:t>
            </a:r>
            <a:r>
              <a:rPr lang="de-AT" sz="3200" dirty="0" smtClean="0"/>
              <a:t> Unternehmen</a:t>
            </a:r>
          </a:p>
          <a:p>
            <a:pPr lvl="0">
              <a:defRPr sz="1800"/>
            </a:pPr>
            <a:endParaRPr lang="de-AT" sz="3200" dirty="0" smtClean="0"/>
          </a:p>
          <a:p>
            <a:pPr lvl="0">
              <a:defRPr sz="1800"/>
            </a:pP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3307975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ERP Auswahl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62" y="1669652"/>
            <a:ext cx="10082463" cy="80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34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ERP Auswahl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11" y="1543245"/>
            <a:ext cx="10154652" cy="820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81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ERP Auswahl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55" y="1704122"/>
            <a:ext cx="9745245" cy="7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63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ERP Auswahl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729379"/>
            <a:ext cx="10782089" cy="80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18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Produktspektrum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 sz="1800"/>
            </a:pPr>
            <a:r>
              <a:rPr lang="de-AT" sz="3200" dirty="0" smtClean="0"/>
              <a:t>Automobil</a:t>
            </a:r>
          </a:p>
          <a:p>
            <a:pPr lvl="1">
              <a:spcBef>
                <a:spcPts val="1800"/>
              </a:spcBef>
              <a:defRPr sz="1800"/>
            </a:pPr>
            <a:r>
              <a:rPr lang="de-AT" sz="3200" dirty="0" smtClean="0"/>
              <a:t>Pkw</a:t>
            </a:r>
          </a:p>
          <a:p>
            <a:pPr lvl="1">
              <a:spcBef>
                <a:spcPts val="1800"/>
              </a:spcBef>
              <a:defRPr sz="1800"/>
            </a:pPr>
            <a:r>
              <a:rPr lang="de-AT" sz="3200" dirty="0" smtClean="0"/>
              <a:t>Gütertransporter</a:t>
            </a:r>
          </a:p>
          <a:p>
            <a:pPr lvl="1">
              <a:spcBef>
                <a:spcPts val="1800"/>
              </a:spcBef>
              <a:defRPr sz="1800"/>
            </a:pPr>
            <a:r>
              <a:rPr lang="de-AT" sz="3200" dirty="0" smtClean="0"/>
              <a:t>Personentransporter</a:t>
            </a:r>
          </a:p>
          <a:p>
            <a:pPr>
              <a:spcBef>
                <a:spcPts val="1800"/>
              </a:spcBef>
              <a:defRPr sz="1800"/>
            </a:pPr>
            <a:r>
              <a:rPr lang="de-AT" sz="3200" dirty="0" smtClean="0"/>
              <a:t>Finanzdienstleistung</a:t>
            </a:r>
          </a:p>
          <a:p>
            <a:pPr lvl="1">
              <a:spcBef>
                <a:spcPts val="1800"/>
              </a:spcBef>
              <a:defRPr sz="1800"/>
            </a:pPr>
            <a:r>
              <a:rPr lang="de-AT" sz="3200" dirty="0" smtClean="0"/>
              <a:t>Finanzierung</a:t>
            </a:r>
          </a:p>
          <a:p>
            <a:pPr lvl="1">
              <a:spcBef>
                <a:spcPts val="1800"/>
              </a:spcBef>
              <a:defRPr sz="1800"/>
            </a:pPr>
            <a:r>
              <a:rPr lang="de-AT" sz="3200" dirty="0" smtClean="0"/>
              <a:t>Liesing</a:t>
            </a:r>
          </a:p>
          <a:p>
            <a:pPr lvl="1">
              <a:spcBef>
                <a:spcPts val="1800"/>
              </a:spcBef>
              <a:defRPr sz="1800"/>
            </a:pPr>
            <a:r>
              <a:rPr lang="de-AT" sz="3200" dirty="0" smtClean="0"/>
              <a:t>Versicherung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3735596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Tochtergesellschaften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 sz="1800"/>
            </a:pPr>
            <a:endParaRPr lang="de-AT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234" y="2603500"/>
            <a:ext cx="9362332" cy="622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142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2. Weltkrieg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AT" sz="3200" dirty="0"/>
              <a:t>Stopp der Autoproduktion</a:t>
            </a:r>
          </a:p>
          <a:p>
            <a:pPr lvl="0">
              <a:defRPr sz="1800"/>
            </a:pPr>
            <a:r>
              <a:rPr lang="de-AT" sz="3200" dirty="0"/>
              <a:t>Rüstungsgüter</a:t>
            </a:r>
          </a:p>
          <a:p>
            <a:pPr lvl="0">
              <a:defRPr sz="1800"/>
            </a:pPr>
            <a:r>
              <a:rPr lang="de-AT" sz="3200" dirty="0"/>
              <a:t>KZ Arbeitsdorf</a:t>
            </a:r>
          </a:p>
          <a:p>
            <a:pPr lvl="0">
              <a:defRPr sz="1800"/>
            </a:pPr>
            <a:r>
              <a:rPr lang="de-AT" sz="3200" dirty="0"/>
              <a:t>Ende des Krieges</a:t>
            </a:r>
          </a:p>
        </p:txBody>
      </p:sp>
    </p:spTree>
    <p:extLst>
      <p:ext uri="{BB962C8B-B14F-4D97-AF65-F5344CB8AC3E}">
        <p14:creationId xmlns:p14="http://schemas.microsoft.com/office/powerpoint/2010/main" val="2999863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/>
              <a:t>Wirtschaftsaufschwung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  <a:spcBef>
                <a:spcPts val="1800"/>
              </a:spcBef>
              <a:defRPr sz="1800"/>
            </a:pPr>
            <a:r>
              <a:rPr lang="de-AT" sz="3200" dirty="0"/>
              <a:t>1955 ein-millionster Käfer</a:t>
            </a:r>
          </a:p>
          <a:p>
            <a:pPr lvl="0">
              <a:lnSpc>
                <a:spcPct val="200000"/>
              </a:lnSpc>
              <a:spcBef>
                <a:spcPts val="1800"/>
              </a:spcBef>
              <a:defRPr sz="1800"/>
            </a:pPr>
            <a:r>
              <a:rPr lang="de-AT" sz="3200" dirty="0"/>
              <a:t>1960 </a:t>
            </a:r>
            <a:r>
              <a:rPr lang="de-AT" sz="3200" dirty="0" smtClean="0"/>
              <a:t>Aktiengesellschaft</a:t>
            </a:r>
            <a:endParaRPr lang="de-AT" sz="3200" dirty="0"/>
          </a:p>
          <a:p>
            <a:pPr lvl="0">
              <a:lnSpc>
                <a:spcPct val="200000"/>
              </a:lnSpc>
              <a:spcBef>
                <a:spcPts val="1800"/>
              </a:spcBef>
              <a:defRPr sz="1800"/>
            </a:pPr>
            <a:r>
              <a:rPr lang="de-AT" sz="3200" dirty="0"/>
              <a:t>1969 Audi</a:t>
            </a:r>
          </a:p>
          <a:p>
            <a:pPr lvl="0">
              <a:lnSpc>
                <a:spcPct val="200000"/>
              </a:lnSpc>
              <a:spcBef>
                <a:spcPts val="1800"/>
              </a:spcBef>
              <a:defRPr sz="1800"/>
            </a:pPr>
            <a:r>
              <a:rPr lang="de-AT" sz="3200" dirty="0"/>
              <a:t>1973 Passat</a:t>
            </a:r>
          </a:p>
          <a:p>
            <a:pPr lvl="0">
              <a:lnSpc>
                <a:spcPct val="200000"/>
              </a:lnSpc>
              <a:spcBef>
                <a:spcPts val="1800"/>
              </a:spcBef>
              <a:defRPr sz="1800"/>
            </a:pPr>
            <a:r>
              <a:rPr lang="de-AT" sz="3200" dirty="0"/>
              <a:t>1974 Golf</a:t>
            </a:r>
          </a:p>
        </p:txBody>
      </p:sp>
    </p:spTree>
    <p:extLst>
      <p:ext uri="{BB962C8B-B14F-4D97-AF65-F5344CB8AC3E}">
        <p14:creationId xmlns:p14="http://schemas.microsoft.com/office/powerpoint/2010/main" val="1457367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Gegenwart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250000"/>
              </a:lnSpc>
              <a:spcBef>
                <a:spcPts val="1800"/>
              </a:spcBef>
              <a:defRPr sz="1800"/>
            </a:pPr>
            <a:r>
              <a:rPr lang="de-AT" sz="3200" dirty="0"/>
              <a:t>2003: 50% Gewinneinbruch</a:t>
            </a:r>
          </a:p>
          <a:p>
            <a:pPr lvl="0">
              <a:lnSpc>
                <a:spcPct val="250000"/>
              </a:lnSpc>
              <a:spcBef>
                <a:spcPts val="1800"/>
              </a:spcBef>
              <a:defRPr sz="1800"/>
            </a:pPr>
            <a:r>
              <a:rPr lang="de-AT" sz="3200" dirty="0"/>
              <a:t>2005: Korruptionsskandal, Streiks</a:t>
            </a:r>
          </a:p>
          <a:p>
            <a:pPr lvl="0">
              <a:lnSpc>
                <a:spcPct val="250000"/>
              </a:lnSpc>
              <a:spcBef>
                <a:spcPts val="1800"/>
              </a:spcBef>
              <a:defRPr sz="1800"/>
            </a:pPr>
            <a:r>
              <a:rPr lang="de-AT" sz="3200" dirty="0"/>
              <a:t>2014: 10,14 Mio. verkaufte </a:t>
            </a:r>
            <a:r>
              <a:rPr lang="de-AT" sz="3200" dirty="0" smtClean="0"/>
              <a:t>Fahrzeuge</a:t>
            </a:r>
          </a:p>
          <a:p>
            <a:pPr lvl="0">
              <a:lnSpc>
                <a:spcPct val="250000"/>
              </a:lnSpc>
              <a:spcBef>
                <a:spcPts val="1800"/>
              </a:spcBef>
              <a:defRPr sz="1800"/>
            </a:pPr>
            <a:r>
              <a:rPr lang="de-AT" sz="3200" dirty="0" smtClean="0"/>
              <a:t>2015: Abgasskandal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1509499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Finanzen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880311" y="1929731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AT" sz="3200" dirty="0" smtClean="0"/>
              <a:t>Umsatzerlös:  65.587 Millionen Euro</a:t>
            </a:r>
            <a:endParaRPr lang="de-AT" sz="3200" dirty="0"/>
          </a:p>
          <a:p>
            <a:pPr lvl="0">
              <a:defRPr sz="1800"/>
            </a:pPr>
            <a:r>
              <a:rPr lang="de-AT" sz="3200" dirty="0"/>
              <a:t>Rückgang von 226 Millionen </a:t>
            </a:r>
          </a:p>
          <a:p>
            <a:pPr lvl="0">
              <a:defRPr sz="1800"/>
            </a:pPr>
            <a:r>
              <a:rPr lang="de-AT" sz="3200" dirty="0"/>
              <a:t>Gewinnrückgang von 3 Milliarden Euro</a:t>
            </a:r>
          </a:p>
        </p:txBody>
      </p:sp>
    </p:spTree>
    <p:extLst>
      <p:ext uri="{BB962C8B-B14F-4D97-AF65-F5344CB8AC3E}">
        <p14:creationId xmlns:p14="http://schemas.microsoft.com/office/powerpoint/2010/main" val="535220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Aktien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663742" y="133350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AT" sz="3200" dirty="0" smtClean="0"/>
              <a:t>Stamm und Vorzugsaktien</a:t>
            </a:r>
          </a:p>
          <a:p>
            <a:pPr lvl="0">
              <a:defRPr sz="1800"/>
            </a:pPr>
            <a:r>
              <a:rPr lang="de-AT" sz="3200" dirty="0"/>
              <a:t>totale Marktkapital: bei 114,71 </a:t>
            </a:r>
            <a:r>
              <a:rPr lang="de-AT" sz="3200" dirty="0" smtClean="0"/>
              <a:t>Mrd. Euro</a:t>
            </a:r>
          </a:p>
          <a:p>
            <a:pPr lvl="0">
              <a:defRPr sz="1800"/>
            </a:pPr>
            <a:r>
              <a:rPr lang="de-AT" sz="3200" dirty="0" smtClean="0"/>
              <a:t>Stand der Aktie: 250 Euro </a:t>
            </a:r>
            <a:endParaRPr lang="de-AT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41" y="4932947"/>
            <a:ext cx="11786123" cy="41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83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Aktionärsstruktur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3499" y="2971097"/>
            <a:ext cx="12341301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/>
              <a:t>50,73% </a:t>
            </a:r>
            <a:r>
              <a:rPr lang="de-DE" altLang="de-DE" sz="3200" dirty="0"/>
              <a:t>Porsche Automobil Holding SE, </a:t>
            </a:r>
            <a:r>
              <a:rPr lang="de-DE" altLang="de-DE" sz="3200" dirty="0" smtClean="0"/>
              <a:t>Stuttgart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/>
              <a:t>	10% </a:t>
            </a:r>
            <a:r>
              <a:rPr lang="de-DE" altLang="de-DE" sz="3200" dirty="0" err="1" smtClean="0"/>
              <a:t>Qatar</a:t>
            </a:r>
            <a:r>
              <a:rPr lang="de-DE" altLang="de-DE" sz="3200" dirty="0" smtClean="0"/>
              <a:t> Holding LLC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/>
              <a:t>	</a:t>
            </a:r>
            <a:r>
              <a:rPr lang="de-DE" altLang="de-DE" sz="3200" dirty="0" smtClean="0"/>
              <a:t>90% Familien Porsche und </a:t>
            </a:r>
            <a:r>
              <a:rPr lang="de-DE" altLang="de-DE" sz="3200" dirty="0" err="1" smtClean="0"/>
              <a:t>Piech</a:t>
            </a:r>
            <a:endParaRPr lang="de-DE" altLang="de-DE" sz="3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3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/>
              <a:t>20,00% </a:t>
            </a:r>
            <a:r>
              <a:rPr lang="de-DE" altLang="de-DE" sz="3200" dirty="0"/>
              <a:t>Land </a:t>
            </a:r>
            <a:r>
              <a:rPr lang="de-DE" altLang="de-DE" sz="3200" dirty="0" smtClean="0"/>
              <a:t>Niedersachsen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3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/>
              <a:t>17,00% </a:t>
            </a:r>
            <a:r>
              <a:rPr lang="de-DE" altLang="de-DE" sz="3200" dirty="0" err="1"/>
              <a:t>Qatar</a:t>
            </a:r>
            <a:r>
              <a:rPr lang="de-DE" altLang="de-DE" sz="3200" dirty="0"/>
              <a:t> Holding </a:t>
            </a:r>
            <a:r>
              <a:rPr lang="de-DE" altLang="de-DE" sz="3200" dirty="0" smtClean="0"/>
              <a:t>LLC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3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/>
              <a:t>12,30% </a:t>
            </a:r>
            <a:r>
              <a:rPr lang="de-DE" altLang="de-DE" sz="3200" dirty="0"/>
              <a:t>Weitere</a:t>
            </a:r>
          </a:p>
        </p:txBody>
      </p:sp>
    </p:spTree>
    <p:extLst>
      <p:ext uri="{BB962C8B-B14F-4D97-AF65-F5344CB8AC3E}">
        <p14:creationId xmlns:p14="http://schemas.microsoft.com/office/powerpoint/2010/main" val="5397795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Übernahme von Porsche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1662256"/>
            <a:ext cx="12812294" cy="75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7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Microsoft Macintosh PowerPoint</Application>
  <PresentationFormat>Benutzerdefiniert</PresentationFormat>
  <Paragraphs>153</Paragraphs>
  <Slides>26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Calibri</vt:lpstr>
      <vt:lpstr>Helvetica Light</vt:lpstr>
      <vt:lpstr>Helvetica Neue</vt:lpstr>
      <vt:lpstr>White</vt:lpstr>
      <vt:lpstr>Volkswagen AG</vt:lpstr>
      <vt:lpstr>Entstehung</vt:lpstr>
      <vt:lpstr>2. Weltkrieg</vt:lpstr>
      <vt:lpstr>Wirtschaftsaufschwung</vt:lpstr>
      <vt:lpstr>Gegenwart</vt:lpstr>
      <vt:lpstr>Finanzen</vt:lpstr>
      <vt:lpstr>Aktien</vt:lpstr>
      <vt:lpstr>Aktionärsstruktur</vt:lpstr>
      <vt:lpstr>Übernahme von Porsche</vt:lpstr>
      <vt:lpstr>Unternehmensstruktur</vt:lpstr>
      <vt:lpstr>Vorstand</vt:lpstr>
      <vt:lpstr>Marken und Hierarchie</vt:lpstr>
      <vt:lpstr>Logistik</vt:lpstr>
      <vt:lpstr>Volkswagen Logistics</vt:lpstr>
      <vt:lpstr>Markt</vt:lpstr>
      <vt:lpstr>Markt</vt:lpstr>
      <vt:lpstr>Markt</vt:lpstr>
      <vt:lpstr>Markt</vt:lpstr>
      <vt:lpstr>Ziele</vt:lpstr>
      <vt:lpstr>ERP Auswahlskriterien</vt:lpstr>
      <vt:lpstr>ERP Auswahl</vt:lpstr>
      <vt:lpstr>ERP Auswahl</vt:lpstr>
      <vt:lpstr>ERP Auswahl</vt:lpstr>
      <vt:lpstr>ERP Auswahl</vt:lpstr>
      <vt:lpstr>Produktspektrum</vt:lpstr>
      <vt:lpstr>Tochtergesellschaften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Volkswagen AG</dc:title>
  <dc:creator>mhaidn</dc:creator>
  <cp:lastModifiedBy>stefan polydor</cp:lastModifiedBy>
  <cp:revision>17</cp:revision>
  <dcterms:modified xsi:type="dcterms:W3CDTF">2016-02-01T15:54:46Z</dcterms:modified>
</cp:coreProperties>
</file>