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2.jp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9.jpg" ContentType="image/jpeg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Proxima Nova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27" autoAdjust="0"/>
  </p:normalViewPr>
  <p:slideViewPr>
    <p:cSldViewPr>
      <p:cViewPr>
        <p:scale>
          <a:sx n="125" d="100"/>
          <a:sy n="125" d="100"/>
        </p:scale>
        <p:origin x="-1224" y="-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188481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‹Nr.›</a:t>
            </a:fld>
            <a:endParaRPr lang="de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‹Nr.›</a:t>
            </a:fld>
            <a:endParaRPr lang="de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683568" y="4731990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>
                <a:solidFill>
                  <a:schemeClr val="accent4">
                    <a:lumMod val="50000"/>
                  </a:schemeClr>
                </a:solidFill>
                <a:latin typeface="Proxima Nova" charset="0"/>
              </a:rPr>
              <a:t>Load</a:t>
            </a:r>
            <a:r>
              <a:rPr lang="de-AT" dirty="0" smtClean="0">
                <a:solidFill>
                  <a:schemeClr val="accent4">
                    <a:lumMod val="50000"/>
                  </a:schemeClr>
                </a:solidFill>
                <a:latin typeface="Proxima Nova" charset="0"/>
              </a:rPr>
              <a:t> </a:t>
            </a:r>
            <a:r>
              <a:rPr lang="de-AT" dirty="0" err="1" smtClean="0">
                <a:solidFill>
                  <a:schemeClr val="accent4">
                    <a:lumMod val="50000"/>
                  </a:schemeClr>
                </a:solidFill>
                <a:latin typeface="Proxima Nova" charset="0"/>
              </a:rPr>
              <a:t>Balancing</a:t>
            </a:r>
            <a:r>
              <a:rPr lang="de-AT" dirty="0" smtClean="0">
                <a:solidFill>
                  <a:schemeClr val="accent4">
                    <a:lumMod val="50000"/>
                  </a:schemeClr>
                </a:solidFill>
                <a:latin typeface="Proxima Nova" charset="0"/>
              </a:rPr>
              <a:t>		Alexander Kölbl		10.02.2016</a:t>
            </a:r>
            <a:endParaRPr lang="de-AT" dirty="0">
              <a:solidFill>
                <a:schemeClr val="accent4">
                  <a:lumMod val="50000"/>
                </a:schemeClr>
              </a:solidFill>
              <a:latin typeface="Proxima Nov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‹Nr.›</a:t>
            </a:fld>
            <a:endParaRPr lang="de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‹Nr.›</a:t>
            </a:fld>
            <a:endParaRPr lang="de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iming>
    <p:tnLst>
      <p:par>
        <p:cTn id="1" dur="indefinite" restart="never" nodeType="tmRoot"/>
      </p:par>
    </p:tnLst>
  </p:timing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quidweb.com/kb/understanding-load-balancin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tutorials.jenkov.com/software-architecture/n-tier-architecture.html" TargetMode="External"/><Relationship Id="rId5" Type="http://schemas.openxmlformats.org/officeDocument/2006/relationships/hyperlink" Target="http://networksandservers.blogspot.co.at/2011/03/balancing-iii.html" TargetMode="External"/><Relationship Id="rId4" Type="http://schemas.openxmlformats.org/officeDocument/2006/relationships/hyperlink" Target="ftp.sbin.org/pub/doc/books/Load%20Balancing%20Servers,%20Firewalls%20and%20Caches%20(2002,%20Wiley).pd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jimwilsonblog.com/?tag=os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zaubereinmaleins.de/kommentare/-fragen-ueber-fragen-....765/" TargetMode="External"/><Relationship Id="rId4" Type="http://schemas.openxmlformats.org/officeDocument/2006/relationships/hyperlink" Target="http://networksandservers.blogspot.co.at/2011/03/balancing-iii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de" dirty="0"/>
              <a:t>Load Balancing - Grundlagen</a:t>
            </a:r>
            <a:endParaRPr lang="de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/>
              <a:t>Alexander Kölbl, 10.2.2016</a:t>
            </a:r>
            <a:endParaRPr lang="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>
                <a:solidFill>
                  <a:schemeClr val="lt1"/>
                </a:solidFill>
              </a:rPr>
              <a:t>1</a:t>
            </a:fld>
            <a:endParaRPr lang="de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/>
              <a:t>Konfiguration</a:t>
            </a:r>
            <a:endParaRPr lang="de" dirty="0"/>
          </a:p>
        </p:txBody>
      </p:sp>
      <p:sp>
        <p:nvSpPr>
          <p:cNvPr id="4" name="Shape 138"/>
          <p:cNvSpPr txBox="1">
            <a:spLocks/>
          </p:cNvSpPr>
          <p:nvPr/>
        </p:nvSpPr>
        <p:spPr>
          <a:xfrm>
            <a:off x="179512" y="1152475"/>
            <a:ext cx="3528392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None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514350" indent="-285750">
              <a:buFont typeface="Wingdings" pitchFamily="2" charset="2"/>
              <a:buChar char="Ø"/>
            </a:pPr>
            <a:r>
              <a:rPr lang="de" sz="2000" dirty="0" smtClean="0"/>
              <a:t>virtuelle IP des Load Balancers</a:t>
            </a:r>
          </a:p>
          <a:p>
            <a:pPr marL="514350" indent="-285750">
              <a:buFont typeface="Wingdings" pitchFamily="2" charset="2"/>
              <a:buChar char="Ø"/>
            </a:pPr>
            <a:r>
              <a:rPr lang="de" sz="2000" dirty="0" smtClean="0"/>
              <a:t>Applikationen definieren</a:t>
            </a:r>
          </a:p>
          <a:p>
            <a:pPr marL="514350" indent="-285750">
              <a:buFont typeface="Wingdings" pitchFamily="2" charset="2"/>
              <a:buChar char="Ø"/>
            </a:pPr>
            <a:r>
              <a:rPr lang="de" sz="2000" dirty="0" smtClean="0"/>
              <a:t>virtuelle IP mit realen Servern verbinden</a:t>
            </a:r>
          </a:p>
          <a:p>
            <a:pPr marL="514350" indent="-285750">
              <a:buFont typeface="Wingdings" pitchFamily="2" charset="2"/>
              <a:buChar char="Ø"/>
            </a:pPr>
            <a:r>
              <a:rPr lang="de" sz="2000" dirty="0" smtClean="0"/>
              <a:t>Healthchecks</a:t>
            </a:r>
          </a:p>
          <a:p>
            <a:pPr marL="514350" indent="-285750">
              <a:buFont typeface="Wingdings" pitchFamily="2" charset="2"/>
              <a:buChar char="Ø"/>
            </a:pPr>
            <a:r>
              <a:rPr lang="de" sz="2000" dirty="0" smtClean="0"/>
              <a:t>Sheduling Algorithmus</a:t>
            </a:r>
            <a:endParaRPr lang="de" sz="2000" dirty="0"/>
          </a:p>
        </p:txBody>
      </p:sp>
      <p:pic>
        <p:nvPicPr>
          <p:cNvPr id="5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888" y="842198"/>
            <a:ext cx="5250544" cy="3645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41"/>
          <p:cNvSpPr txBox="1"/>
          <p:nvPr/>
        </p:nvSpPr>
        <p:spPr>
          <a:xfrm>
            <a:off x="8581482" y="4200175"/>
            <a:ext cx="465900" cy="3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[3]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10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36635254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dirty="0" smtClean="0"/>
              <a:t>Networking Grundlagen</a:t>
            </a:r>
            <a:endParaRPr lang="de" dirty="0"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07504" y="1275606"/>
            <a:ext cx="8868104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de-AT" dirty="0"/>
              <a:t>OSI Schichten Modell </a:t>
            </a:r>
          </a:p>
          <a:p>
            <a:pPr lvl="0" indent="457200"/>
            <a:r>
              <a:rPr lang="de-AT" dirty="0"/>
              <a:t>→ Grundlage von </a:t>
            </a:r>
            <a:r>
              <a:rPr lang="de-AT" dirty="0" err="1"/>
              <a:t>Load</a:t>
            </a:r>
            <a:r>
              <a:rPr lang="de-AT" dirty="0"/>
              <a:t> </a:t>
            </a:r>
            <a:r>
              <a:rPr lang="de-AT" dirty="0" err="1" smtClean="0"/>
              <a:t>Balancing</a:t>
            </a:r>
            <a:endParaRPr lang="de-AT" dirty="0"/>
          </a:p>
          <a:p>
            <a:pPr marL="457200" lvl="0" indent="-228600"/>
            <a:endParaRPr lang="de-AT" dirty="0" smtClean="0"/>
          </a:p>
          <a:p>
            <a:pPr marL="457200" lvl="0" indent="-228600"/>
            <a:r>
              <a:rPr lang="de-AT" dirty="0" smtClean="0"/>
              <a:t>Layer </a:t>
            </a:r>
            <a:r>
              <a:rPr lang="de-AT" dirty="0"/>
              <a:t>2 </a:t>
            </a:r>
            <a:r>
              <a:rPr lang="de-AT" dirty="0" err="1"/>
              <a:t>Load</a:t>
            </a:r>
            <a:r>
              <a:rPr lang="de-AT" dirty="0"/>
              <a:t> </a:t>
            </a:r>
            <a:r>
              <a:rPr lang="de-AT" dirty="0" err="1" smtClean="0"/>
              <a:t>Balancing</a:t>
            </a:r>
            <a:r>
              <a:rPr lang="de-AT" dirty="0"/>
              <a:t> → </a:t>
            </a:r>
            <a:r>
              <a:rPr lang="de-AT" dirty="0" smtClean="0"/>
              <a:t>Verbindung </a:t>
            </a:r>
            <a:r>
              <a:rPr lang="de-AT" dirty="0"/>
              <a:t>von Links zu </a:t>
            </a:r>
            <a:r>
              <a:rPr lang="de-AT" dirty="0" err="1"/>
              <a:t>logsichen</a:t>
            </a:r>
            <a:r>
              <a:rPr lang="de-AT" dirty="0"/>
              <a:t> Verknüpfungen</a:t>
            </a:r>
          </a:p>
          <a:p>
            <a:pPr marL="457200" lvl="0" indent="-228600"/>
            <a:r>
              <a:rPr lang="de-AT" dirty="0"/>
              <a:t>Layer 4 </a:t>
            </a:r>
            <a:r>
              <a:rPr lang="de-AT" dirty="0" err="1"/>
              <a:t>Load</a:t>
            </a:r>
            <a:r>
              <a:rPr lang="de-AT" dirty="0"/>
              <a:t> </a:t>
            </a:r>
            <a:r>
              <a:rPr lang="de-AT" dirty="0" err="1" smtClean="0"/>
              <a:t>Balancing</a:t>
            </a:r>
            <a:r>
              <a:rPr lang="de-AT" dirty="0" smtClean="0"/>
              <a:t> </a:t>
            </a:r>
            <a:r>
              <a:rPr lang="de-AT" dirty="0"/>
              <a:t>→ </a:t>
            </a:r>
            <a:r>
              <a:rPr lang="de-AT" dirty="0" smtClean="0"/>
              <a:t>Verteilung </a:t>
            </a:r>
            <a:r>
              <a:rPr lang="de-AT" dirty="0"/>
              <a:t>von Anfragen auf mehrere Server auf denen benötigter Service läuft</a:t>
            </a:r>
          </a:p>
          <a:p>
            <a:pPr marL="457200" lvl="0" indent="-228600"/>
            <a:r>
              <a:rPr lang="de-AT" dirty="0"/>
              <a:t>Konzept Layer 7 </a:t>
            </a:r>
            <a:r>
              <a:rPr lang="de-AT" dirty="0" err="1"/>
              <a:t>Load</a:t>
            </a:r>
            <a:r>
              <a:rPr lang="de-AT" dirty="0"/>
              <a:t> </a:t>
            </a:r>
            <a:r>
              <a:rPr lang="de-AT" dirty="0" err="1" smtClean="0"/>
              <a:t>Balancing</a:t>
            </a:r>
            <a:r>
              <a:rPr lang="de-AT" dirty="0"/>
              <a:t> → </a:t>
            </a:r>
            <a:r>
              <a:rPr lang="de-AT" dirty="0" smtClean="0"/>
              <a:t>Verteilung </a:t>
            </a:r>
            <a:r>
              <a:rPr lang="de-AT" dirty="0"/>
              <a:t>aufgrund des Content Typs</a:t>
            </a:r>
            <a:endParaRPr lang="de-AT" dirty="0"/>
          </a:p>
        </p:txBody>
      </p:sp>
      <p:pic>
        <p:nvPicPr>
          <p:cNvPr id="4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960" y="843558"/>
            <a:ext cx="4763648" cy="20212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50"/>
          <p:cNvSpPr txBox="1"/>
          <p:nvPr/>
        </p:nvSpPr>
        <p:spPr>
          <a:xfrm>
            <a:off x="8812296" y="2787774"/>
            <a:ext cx="465900" cy="3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[4]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11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36635254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/>
              <a:t>Networking Grundlagen</a:t>
            </a:r>
            <a:endParaRPr lang="de" dirty="0"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23528" y="992867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de" sz="2000" dirty="0"/>
              <a:t>Layer 7 Switching</a:t>
            </a:r>
          </a:p>
          <a:p>
            <a:pPr marL="971550" lvl="1" indent="-285750">
              <a:buFont typeface="Wingdings" pitchFamily="2" charset="2"/>
              <a:buChar char="Ø"/>
            </a:pPr>
            <a:r>
              <a:rPr lang="de" sz="1600" dirty="0"/>
              <a:t>Server für eine Art von Content (z.B. Skriptsprachen, Bilder, etc.) ausgelegt </a:t>
            </a:r>
          </a:p>
          <a:p>
            <a:pPr lvl="0">
              <a:spcBef>
                <a:spcPts val="0"/>
              </a:spcBef>
              <a:buNone/>
            </a:pPr>
            <a:endParaRPr lang="de" dirty="0"/>
          </a:p>
        </p:txBody>
      </p:sp>
      <p:pic>
        <p:nvPicPr>
          <p:cNvPr id="4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832" y="2139701"/>
            <a:ext cx="2736304" cy="24258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59"/>
          <p:cNvSpPr txBox="1"/>
          <p:nvPr/>
        </p:nvSpPr>
        <p:spPr>
          <a:xfrm>
            <a:off x="5849638" y="4409267"/>
            <a:ext cx="394903" cy="3125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[5]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12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36635254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/>
              <a:t>Networking Grundlagen</a:t>
            </a:r>
            <a:endParaRPr lang="de" dirty="0"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4476323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de" sz="2000" dirty="0"/>
              <a:t>Layer 7 Load Balancing</a:t>
            </a:r>
          </a:p>
          <a:p>
            <a:pPr marL="971550" lvl="1" indent="-285750">
              <a:buFont typeface="Wingdings" pitchFamily="2" charset="2"/>
              <a:buChar char="Ø"/>
            </a:pPr>
            <a:r>
              <a:rPr lang="de" sz="1600" dirty="0"/>
              <a:t>Ausfallsicherheit &amp; optimiert für speziellen Typ von Content</a:t>
            </a:r>
          </a:p>
          <a:p>
            <a:pPr lvl="0">
              <a:spcBef>
                <a:spcPts val="0"/>
              </a:spcBef>
              <a:buNone/>
            </a:pPr>
            <a:endParaRPr lang="de" dirty="0"/>
          </a:p>
        </p:txBody>
      </p:sp>
      <p:pic>
        <p:nvPicPr>
          <p:cNvPr id="4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024" y="987573"/>
            <a:ext cx="2520280" cy="35346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68"/>
          <p:cNvSpPr txBox="1"/>
          <p:nvPr/>
        </p:nvSpPr>
        <p:spPr>
          <a:xfrm>
            <a:off x="7277784" y="4362150"/>
            <a:ext cx="418657" cy="331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[6]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13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36635254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/>
              <a:t>Paketfluss bei Load Balancing</a:t>
            </a:r>
            <a:endParaRPr lang="de" dirty="0"/>
          </a:p>
        </p:txBody>
      </p:sp>
      <p:sp>
        <p:nvSpPr>
          <p:cNvPr id="5" name="Shape 1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80498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de" sz="2000" dirty="0"/>
              <a:t>TCP Three-Way Handshake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198" y="1123908"/>
            <a:ext cx="3375000" cy="34735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7"/>
          <p:cNvSpPr txBox="1"/>
          <p:nvPr/>
        </p:nvSpPr>
        <p:spPr>
          <a:xfrm>
            <a:off x="7267200" y="4294525"/>
            <a:ext cx="465900" cy="3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[7]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14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36635254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/>
              <a:t>Paketfluss bei Load Balancing</a:t>
            </a:r>
            <a:endParaRPr lang="de" dirty="0"/>
          </a:p>
        </p:txBody>
      </p:sp>
      <p:sp>
        <p:nvSpPr>
          <p:cNvPr id="5" name="Shape 183"/>
          <p:cNvSpPr txBox="1">
            <a:spLocks noGrp="1"/>
          </p:cNvSpPr>
          <p:nvPr>
            <p:ph type="body" idx="1"/>
          </p:nvPr>
        </p:nvSpPr>
        <p:spPr>
          <a:xfrm>
            <a:off x="35496" y="968125"/>
            <a:ext cx="4752528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de" sz="2000" dirty="0"/>
              <a:t>Client ruft Domain auf</a:t>
            </a:r>
          </a:p>
          <a:p>
            <a:pPr marL="457200" lvl="0" indent="-228600" rtl="0">
              <a:spcBef>
                <a:spcPts val="0"/>
              </a:spcBef>
            </a:pPr>
            <a:r>
              <a:rPr lang="de" sz="2000" dirty="0"/>
              <a:t>Load Balancer erhält TCP SYN Anfrage</a:t>
            </a:r>
          </a:p>
          <a:p>
            <a:pPr marL="971550" lvl="1" indent="-285750" rtl="0">
              <a:spcBef>
                <a:spcPts val="0"/>
              </a:spcBef>
              <a:buFont typeface="Wingdings" pitchFamily="2" charset="2"/>
              <a:buChar char="Ø"/>
            </a:pPr>
            <a:r>
              <a:rPr lang="de" sz="1600" dirty="0"/>
              <a:t>Source IP Adresse, Source Port, Destination IP Adresse und Destination Port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de" sz="2000" dirty="0"/>
              <a:t>Entscheidung, an welchen Server Anfrage weitergeleitet wird</a:t>
            </a:r>
          </a:p>
          <a:p>
            <a:pPr marL="971550" lvl="1" indent="-285750">
              <a:spcBef>
                <a:spcPts val="0"/>
              </a:spcBef>
              <a:buFont typeface="Wingdings" pitchFamily="2" charset="2"/>
              <a:buChar char="Ø"/>
            </a:pPr>
            <a:r>
              <a:rPr lang="de" sz="1600" dirty="0"/>
              <a:t>neuer Session Eintrag (IP und MAC Adresse von RS2 als Desitnation)</a:t>
            </a:r>
          </a:p>
        </p:txBody>
      </p:sp>
      <p:pic>
        <p:nvPicPr>
          <p:cNvPr id="6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016" y="1046812"/>
            <a:ext cx="4427984" cy="351635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86"/>
          <p:cNvSpPr txBox="1"/>
          <p:nvPr/>
        </p:nvSpPr>
        <p:spPr>
          <a:xfrm>
            <a:off x="7455025" y="4200175"/>
            <a:ext cx="465900" cy="3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[8]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15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36635254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/>
              <a:t>Paketfluss bei Load Balancing</a:t>
            </a:r>
            <a:endParaRPr lang="de" dirty="0"/>
          </a:p>
        </p:txBody>
      </p:sp>
      <p:sp>
        <p:nvSpPr>
          <p:cNvPr id="5" name="Shape 192"/>
          <p:cNvSpPr txBox="1">
            <a:spLocks noGrp="1"/>
          </p:cNvSpPr>
          <p:nvPr>
            <p:ph type="body" idx="1"/>
          </p:nvPr>
        </p:nvSpPr>
        <p:spPr>
          <a:xfrm>
            <a:off x="311700" y="968125"/>
            <a:ext cx="4260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</a:pPr>
            <a:r>
              <a:rPr lang="de" dirty="0"/>
              <a:t>SYN ACK</a:t>
            </a:r>
          </a:p>
          <a:p>
            <a:pPr marL="971550" marR="0" lvl="1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Wingdings" pitchFamily="2" charset="2"/>
              <a:buChar char="Ø"/>
            </a:pPr>
            <a:r>
              <a:rPr lang="de" sz="1600" dirty="0"/>
              <a:t>Paket wird an Load Balancer gesendet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de" dirty="0"/>
              <a:t>Load Balancer ersetzt Destination IP wieder durch die VIP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de" dirty="0"/>
              <a:t>Paket wird an Client weitergeleitet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de" dirty="0"/>
              <a:t>Bei Beenden der Verbindung (FIN, RESET) wird der Session Eintrag gelöscht</a:t>
            </a:r>
          </a:p>
        </p:txBody>
      </p:sp>
      <p:pic>
        <p:nvPicPr>
          <p:cNvPr id="6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050" y="1082297"/>
            <a:ext cx="4516100" cy="351635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95"/>
          <p:cNvSpPr txBox="1"/>
          <p:nvPr/>
        </p:nvSpPr>
        <p:spPr>
          <a:xfrm>
            <a:off x="7464175" y="4200175"/>
            <a:ext cx="465900" cy="3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[8]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16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36635254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/>
              <a:t>Health Checks</a:t>
            </a:r>
            <a:endParaRPr lang="de" dirty="0"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de-AT" sz="2000" dirty="0"/>
              <a:t>keine Anfragen an fehlerhafte Server </a:t>
            </a:r>
            <a:r>
              <a:rPr lang="de-AT" sz="2000" dirty="0" smtClean="0"/>
              <a:t>versenden</a:t>
            </a:r>
            <a:endParaRPr lang="de-AT" sz="2000" dirty="0"/>
          </a:p>
          <a:p>
            <a:pPr marL="457200" lvl="0" indent="-228600"/>
            <a:r>
              <a:rPr lang="de-AT" sz="2000" dirty="0"/>
              <a:t>Grundlegende </a:t>
            </a:r>
            <a:r>
              <a:rPr lang="de-AT" sz="2000" dirty="0" err="1"/>
              <a:t>Health</a:t>
            </a:r>
            <a:r>
              <a:rPr lang="de-AT" sz="2000" dirty="0"/>
              <a:t> Checks</a:t>
            </a:r>
          </a:p>
          <a:p>
            <a:pPr marL="971550" lvl="4" indent="-285750">
              <a:buFont typeface="Wingdings" pitchFamily="2" charset="2"/>
              <a:buChar char="Ø"/>
            </a:pPr>
            <a:r>
              <a:rPr lang="de-AT" sz="1600" dirty="0"/>
              <a:t>Netzwerk Level Checks von verschiedenen </a:t>
            </a:r>
            <a:r>
              <a:rPr lang="de-AT" sz="1600" dirty="0" smtClean="0"/>
              <a:t>OSI-</a:t>
            </a:r>
            <a:r>
              <a:rPr lang="de-AT" sz="1600" dirty="0" err="1" smtClean="0"/>
              <a:t>Layern</a:t>
            </a:r>
            <a:endParaRPr lang="de-AT" sz="1600" dirty="0"/>
          </a:p>
          <a:p>
            <a:pPr marL="457200" lvl="0" indent="-228600"/>
            <a:r>
              <a:rPr lang="de-AT" sz="2000" dirty="0"/>
              <a:t>Applikationsspezifische </a:t>
            </a:r>
            <a:r>
              <a:rPr lang="de-AT" sz="2000" dirty="0" err="1" smtClean="0"/>
              <a:t>Health</a:t>
            </a:r>
            <a:r>
              <a:rPr lang="de-AT" sz="2000" dirty="0" smtClean="0"/>
              <a:t> Checks</a:t>
            </a:r>
          </a:p>
          <a:p>
            <a:pPr marL="971550" lvl="4" indent="-285750">
              <a:buFont typeface="Wingdings" pitchFamily="2" charset="2"/>
              <a:buChar char="Ø"/>
            </a:pPr>
            <a:r>
              <a:rPr lang="de-AT" sz="1600" dirty="0" smtClean="0"/>
              <a:t>Layer 7 </a:t>
            </a:r>
            <a:r>
              <a:rPr lang="de-AT" sz="1600" dirty="0" err="1" smtClean="0"/>
              <a:t>Health</a:t>
            </a:r>
            <a:r>
              <a:rPr lang="de-AT" sz="1600" dirty="0" smtClean="0"/>
              <a:t> Checks</a:t>
            </a:r>
            <a:endParaRPr lang="de-AT" sz="1600" dirty="0"/>
          </a:p>
          <a:p>
            <a:pPr marL="457200" lvl="0" indent="-228600"/>
            <a:endParaRPr lang="de-AT" dirty="0" smtClean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17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36635254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/>
              <a:t>Health Checks</a:t>
            </a:r>
            <a:endParaRPr lang="de" dirty="0"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de-AT" sz="2000" dirty="0"/>
              <a:t>Applikationsabhängigkeiten</a:t>
            </a:r>
          </a:p>
          <a:p>
            <a:pPr marL="971550" lvl="1" indent="-285750">
              <a:buFont typeface="Wingdings" pitchFamily="2" charset="2"/>
              <a:buChar char="Ø"/>
            </a:pPr>
            <a:r>
              <a:rPr lang="de-AT" sz="1600" dirty="0"/>
              <a:t>Port </a:t>
            </a:r>
            <a:r>
              <a:rPr lang="de-AT" sz="1600" dirty="0" err="1" smtClean="0"/>
              <a:t>Grouping</a:t>
            </a:r>
            <a:endParaRPr lang="de-AT" sz="1600" dirty="0" smtClean="0"/>
          </a:p>
          <a:p>
            <a:pPr marL="971550" lvl="1" indent="-285750">
              <a:buFont typeface="Wingdings" pitchFamily="2" charset="2"/>
              <a:buChar char="Ø"/>
            </a:pPr>
            <a:endParaRPr lang="de-AT" dirty="0"/>
          </a:p>
          <a:p>
            <a:pPr marL="457200" lvl="0" indent="-228600"/>
            <a:r>
              <a:rPr lang="de-AT" sz="2000" dirty="0"/>
              <a:t>Content Checks</a:t>
            </a:r>
          </a:p>
          <a:p>
            <a:pPr marL="971550" lvl="1" indent="-285750">
              <a:buFont typeface="Wingdings" pitchFamily="2" charset="2"/>
              <a:buChar char="Ø"/>
            </a:pPr>
            <a:r>
              <a:rPr lang="de-AT" sz="1600" dirty="0"/>
              <a:t>suche nach </a:t>
            </a:r>
            <a:r>
              <a:rPr lang="de-AT" sz="1600" dirty="0" err="1"/>
              <a:t>Keyword</a:t>
            </a:r>
            <a:r>
              <a:rPr lang="de-AT" sz="1600" dirty="0"/>
              <a:t>, </a:t>
            </a:r>
            <a:r>
              <a:rPr lang="de-AT" sz="1600" dirty="0" err="1"/>
              <a:t>Checksum</a:t>
            </a:r>
            <a:r>
              <a:rPr lang="de-AT" sz="1600" dirty="0"/>
              <a:t> berechnen, etc.</a:t>
            </a:r>
          </a:p>
          <a:p>
            <a:pPr lvl="0">
              <a:spcBef>
                <a:spcPts val="0"/>
              </a:spcBef>
              <a:buNone/>
            </a:pPr>
            <a:endParaRPr lang="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18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36635254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/>
              <a:t>Sicherheit</a:t>
            </a:r>
            <a:endParaRPr lang="de" dirty="0"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de-AT" sz="2000" dirty="0"/>
              <a:t>Sicherheitsfeatures</a:t>
            </a:r>
          </a:p>
          <a:p>
            <a:pPr lvl="0"/>
            <a:endParaRPr lang="de-AT" sz="2000" dirty="0"/>
          </a:p>
          <a:p>
            <a:pPr marL="457200" lvl="0" indent="-228600"/>
            <a:r>
              <a:rPr lang="de-AT" sz="2000" dirty="0"/>
              <a:t>private IP Adressen</a:t>
            </a:r>
          </a:p>
          <a:p>
            <a:pPr lvl="0">
              <a:spcBef>
                <a:spcPts val="0"/>
              </a:spcBef>
              <a:buNone/>
            </a:pPr>
            <a:endParaRPr lang="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19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36635254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 smtClean="0"/>
              <a:t>Übersicht</a:t>
            </a:r>
            <a:endParaRPr lang="de" dirty="0"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2194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00000"/>
              </a:lnSpc>
            </a:pPr>
            <a:r>
              <a:rPr lang="de" sz="2000" dirty="0" smtClean="0"/>
              <a:t>Einleitung</a:t>
            </a:r>
          </a:p>
          <a:p>
            <a:pPr marL="914400" lvl="1" indent="-228600">
              <a:lnSpc>
                <a:spcPct val="100000"/>
              </a:lnSpc>
              <a:buFont typeface="Wingdings" pitchFamily="2" charset="2"/>
              <a:buChar char="Ø"/>
            </a:pPr>
            <a:r>
              <a:rPr lang="de" sz="2000" dirty="0" smtClean="0"/>
              <a:t>Was ist Load Balancing und warum verwendet man es, Notwendigkeit von Load Balancing, Load Balancing Applikationen</a:t>
            </a:r>
          </a:p>
          <a:p>
            <a:pPr marL="457200" lvl="0" indent="-228600">
              <a:lnSpc>
                <a:spcPct val="100000"/>
              </a:lnSpc>
            </a:pPr>
            <a:r>
              <a:rPr lang="de" sz="2000" dirty="0" smtClean="0"/>
              <a:t>Networking Grundlagen</a:t>
            </a:r>
          </a:p>
          <a:p>
            <a:pPr marL="914400" lvl="1" indent="-228600">
              <a:lnSpc>
                <a:spcPct val="100000"/>
              </a:lnSpc>
              <a:buFont typeface="Wingdings" pitchFamily="2" charset="2"/>
              <a:buChar char="Ø"/>
            </a:pPr>
            <a:r>
              <a:rPr lang="de" sz="2000" dirty="0" smtClean="0"/>
              <a:t>Load Balancing auf verschiedenen Layern, Paketfluss bei Load Balancing, Health Checks</a:t>
            </a:r>
          </a:p>
          <a:p>
            <a:pPr marL="457200" lvl="0" indent="-228600">
              <a:lnSpc>
                <a:spcPct val="100000"/>
              </a:lnSpc>
            </a:pPr>
            <a:r>
              <a:rPr lang="de" sz="2000" dirty="0" smtClean="0"/>
              <a:t>URL Switching</a:t>
            </a:r>
          </a:p>
          <a:p>
            <a:pPr lvl="0">
              <a:spcBef>
                <a:spcPts val="0"/>
              </a:spcBef>
              <a:buNone/>
            </a:pPr>
            <a:endParaRPr lang="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2</a:t>
            </a:fld>
            <a:endParaRPr lang="de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/>
              <a:t>URL Switching</a:t>
            </a:r>
            <a:endParaRPr lang="de" dirty="0"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23528" y="1131590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de-AT" sz="2000" dirty="0"/>
              <a:t>Content auf mehrere Server aufteilen </a:t>
            </a:r>
          </a:p>
          <a:p>
            <a:pPr marL="457200" lvl="0" indent="-228600"/>
            <a:r>
              <a:rPr lang="de-AT" sz="2000" dirty="0"/>
              <a:t>URL Regeln und </a:t>
            </a:r>
            <a:r>
              <a:rPr lang="de-AT" sz="2000" dirty="0" err="1" smtClean="0"/>
              <a:t>Policies</a:t>
            </a:r>
            <a:endParaRPr lang="de-AT" sz="2000" dirty="0"/>
          </a:p>
          <a:p>
            <a:pPr marL="457200" lvl="0" indent="-228600"/>
            <a:r>
              <a:rPr lang="de-AT" sz="2000" dirty="0"/>
              <a:t>Aufteilen von statischen und dynamischen </a:t>
            </a:r>
            <a:r>
              <a:rPr lang="de-AT" sz="2000" dirty="0" smtClean="0"/>
              <a:t>Content</a:t>
            </a:r>
            <a:endParaRPr lang="de-AT" sz="2000" dirty="0"/>
          </a:p>
          <a:p>
            <a:pPr marL="457200" lvl="0" indent="-228600"/>
            <a:r>
              <a:rPr lang="de-AT" sz="2000" dirty="0"/>
              <a:t>URL </a:t>
            </a:r>
            <a:r>
              <a:rPr lang="de-AT" sz="2000" dirty="0" err="1"/>
              <a:t>Switching</a:t>
            </a:r>
            <a:r>
              <a:rPr lang="de-AT" sz="2000" dirty="0"/>
              <a:t> </a:t>
            </a:r>
            <a:r>
              <a:rPr lang="de-AT" sz="2000" dirty="0" err="1"/>
              <a:t>Nutzungsrichlinien</a:t>
            </a:r>
            <a:endParaRPr lang="de-AT" sz="20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20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36635254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/>
              <a:t>Fragen</a:t>
            </a:r>
            <a:endParaRPr lang="de" dirty="0"/>
          </a:p>
        </p:txBody>
      </p:sp>
      <p:pic>
        <p:nvPicPr>
          <p:cNvPr id="5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150" y="709600"/>
            <a:ext cx="2924175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231"/>
          <p:cNvSpPr txBox="1"/>
          <p:nvPr/>
        </p:nvSpPr>
        <p:spPr>
          <a:xfrm>
            <a:off x="5805600" y="3929650"/>
            <a:ext cx="465900" cy="3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[9]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21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18001521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/>
              <a:t>Quellen</a:t>
            </a:r>
            <a:endParaRPr lang="de" dirty="0"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sz="1400" dirty="0"/>
              <a:t>Understanding Load Balancing, Liquid Web Inc, Verfügbar unter: </a:t>
            </a:r>
            <a:r>
              <a:rPr lang="de" sz="1400" u="sng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http://www.liquidweb.com/kb/understanding-load-balancing/</a:t>
            </a:r>
          </a:p>
          <a:p>
            <a:pPr lvl="0"/>
            <a:r>
              <a:rPr lang="de" sz="1400" dirty="0"/>
              <a:t>Load Balancing Servers, Firewalls and Caches, Chandra Kipparupu, 2002, Wiley </a:t>
            </a:r>
            <a:r>
              <a:rPr lang="de" sz="1400" dirty="0">
                <a:solidFill>
                  <a:srgbClr val="0000FF"/>
                </a:solidFill>
              </a:rPr>
              <a:t>ftp://</a:t>
            </a:r>
            <a:r>
              <a:rPr lang="de" sz="1400" u="sng" dirty="0">
                <a:solidFill>
                  <a:srgbClr val="0000FF"/>
                </a:solidFill>
                <a:hlinkClick r:id="rId4"/>
              </a:rPr>
              <a:t>ftp.sbin.org/pub/doc/books/Load%2520Balancing%2520Servers,%2520Firewalls%2520and%2520Caches%2520(2002,%2520Wiley).pdf</a:t>
            </a:r>
          </a:p>
          <a:p>
            <a:pPr lvl="0"/>
            <a:r>
              <a:rPr lang="de" sz="1400" dirty="0"/>
              <a:t>Load Balancing III, Rui Nataario, Verfügbar unter: </a:t>
            </a:r>
            <a:r>
              <a:rPr lang="de" sz="1400" u="sng" dirty="0">
                <a:solidFill>
                  <a:srgbClr val="0000FF"/>
                </a:solidFill>
                <a:hlinkClick r:id="rId5"/>
              </a:rPr>
              <a:t>http://networksandservers.blogspot.co.at/2011/03/balancing-iii.html</a:t>
            </a:r>
          </a:p>
          <a:p>
            <a:pPr lvl="0">
              <a:lnSpc>
                <a:spcPct val="100000"/>
              </a:lnSpc>
            </a:pPr>
            <a:r>
              <a:rPr lang="de" sz="1400" dirty="0"/>
              <a:t>[1] Aufbau Website, </a:t>
            </a:r>
            <a:r>
              <a:rPr lang="de" sz="1400" u="sng" dirty="0">
                <a:solidFill>
                  <a:srgbClr val="0000FF"/>
                </a:solidFill>
                <a:hlinkClick r:id="rId6"/>
              </a:rPr>
              <a:t>http://tutorials.jenkov.com/software-architecture/n-tier-architecture.html</a:t>
            </a:r>
          </a:p>
          <a:p>
            <a:pPr lvl="0">
              <a:lnSpc>
                <a:spcPct val="100000"/>
              </a:lnSpc>
            </a:pPr>
            <a:r>
              <a:rPr lang="de" sz="1400" dirty="0"/>
              <a:t>[2] Website mit Load Balancer, Aus Buch/PDF: Load Balancing Servers, Firewalls and Caches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de" sz="1400" dirty="0"/>
              <a:t>[3] Konfiguration Load Balancer, Aus Buch/PDF: Load Balancing Servers, Firewalls and Caches</a:t>
            </a:r>
            <a:endParaRPr lang="de" sz="1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22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18001521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/>
              <a:t>Quellen</a:t>
            </a:r>
            <a:endParaRPr lang="de" dirty="0"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de-AT" sz="1400" dirty="0"/>
              <a:t>[4] OSI Modell, </a:t>
            </a:r>
            <a:r>
              <a:rPr lang="de-AT" sz="1400" u="sng" dirty="0">
                <a:solidFill>
                  <a:srgbClr val="0000FF"/>
                </a:solidFill>
                <a:hlinkClick r:id="rId3"/>
              </a:rPr>
              <a:t>http://jimwilsonblog.com/?tag=osi</a:t>
            </a:r>
          </a:p>
          <a:p>
            <a:pPr lvl="0">
              <a:lnSpc>
                <a:spcPct val="100000"/>
              </a:lnSpc>
            </a:pPr>
            <a:r>
              <a:rPr lang="de-AT" sz="1400" dirty="0"/>
              <a:t>[5] Layer 7 </a:t>
            </a:r>
            <a:r>
              <a:rPr lang="de-AT" sz="1400" dirty="0" err="1"/>
              <a:t>Switching</a:t>
            </a:r>
            <a:r>
              <a:rPr lang="de-AT" sz="1400" dirty="0"/>
              <a:t>, </a:t>
            </a:r>
            <a:r>
              <a:rPr lang="de-AT" sz="1400" u="sng" dirty="0">
                <a:solidFill>
                  <a:srgbClr val="0000FF"/>
                </a:solidFill>
                <a:hlinkClick r:id="rId4"/>
              </a:rPr>
              <a:t>http://networksandservers.blogspot.co.at/2011/03/balancing-iii.html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de-AT" sz="1400" dirty="0"/>
              <a:t>[6] Layer 7 </a:t>
            </a:r>
            <a:r>
              <a:rPr lang="de-AT" sz="1400" dirty="0" err="1"/>
              <a:t>Load</a:t>
            </a:r>
            <a:r>
              <a:rPr lang="de-AT" sz="1400" dirty="0"/>
              <a:t> </a:t>
            </a:r>
            <a:r>
              <a:rPr lang="de-AT" sz="1400" dirty="0" err="1"/>
              <a:t>Balancing</a:t>
            </a:r>
            <a:r>
              <a:rPr lang="de-AT" sz="1400" dirty="0"/>
              <a:t>, </a:t>
            </a:r>
            <a:r>
              <a:rPr lang="de-AT" sz="1400" u="sng" dirty="0">
                <a:solidFill>
                  <a:srgbClr val="0000FF"/>
                </a:solidFill>
                <a:hlinkClick r:id="rId4"/>
              </a:rPr>
              <a:t>http://networksandservers.blogspot.co.at/2011/03/balancing-iii.html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endParaRPr lang="de-AT" sz="1400" dirty="0"/>
          </a:p>
          <a:p>
            <a:pPr lvl="0">
              <a:lnSpc>
                <a:spcPct val="100000"/>
              </a:lnSpc>
            </a:pPr>
            <a:r>
              <a:rPr lang="de-AT" sz="1400" dirty="0"/>
              <a:t>[7] TCP </a:t>
            </a:r>
            <a:r>
              <a:rPr lang="de-AT" sz="1400" dirty="0" err="1"/>
              <a:t>Three</a:t>
            </a:r>
            <a:r>
              <a:rPr lang="de-AT" sz="1400" dirty="0"/>
              <a:t>-Way Handshake, Aus Buch/PDF: </a:t>
            </a:r>
            <a:r>
              <a:rPr lang="de-AT" sz="1400" dirty="0" err="1"/>
              <a:t>Load</a:t>
            </a:r>
            <a:r>
              <a:rPr lang="de-AT" sz="1400" dirty="0"/>
              <a:t> </a:t>
            </a:r>
            <a:r>
              <a:rPr lang="de-AT" sz="1400" dirty="0" err="1"/>
              <a:t>Balancing</a:t>
            </a:r>
            <a:r>
              <a:rPr lang="de-AT" sz="1400" dirty="0"/>
              <a:t> Servers, Firewalls </a:t>
            </a:r>
            <a:r>
              <a:rPr lang="de-AT" sz="1400" dirty="0" err="1"/>
              <a:t>and</a:t>
            </a:r>
            <a:r>
              <a:rPr lang="de-AT" sz="1400" dirty="0"/>
              <a:t> Caches</a:t>
            </a:r>
          </a:p>
          <a:p>
            <a:pPr lvl="0">
              <a:lnSpc>
                <a:spcPct val="100000"/>
              </a:lnSpc>
            </a:pPr>
            <a:r>
              <a:rPr lang="de-AT" sz="1400" dirty="0"/>
              <a:t>[8] Paketfluss </a:t>
            </a:r>
            <a:r>
              <a:rPr lang="de-AT" sz="1400" dirty="0" err="1"/>
              <a:t>Load</a:t>
            </a:r>
            <a:r>
              <a:rPr lang="de-AT" sz="1400" dirty="0"/>
              <a:t> </a:t>
            </a:r>
            <a:r>
              <a:rPr lang="de-AT" sz="1400" dirty="0" err="1"/>
              <a:t>Balancing</a:t>
            </a:r>
            <a:r>
              <a:rPr lang="de-AT" sz="1400" dirty="0"/>
              <a:t>, Aus Buch/PDF: </a:t>
            </a:r>
            <a:r>
              <a:rPr lang="de-AT" sz="1400" dirty="0" err="1"/>
              <a:t>Load</a:t>
            </a:r>
            <a:r>
              <a:rPr lang="de-AT" sz="1400" dirty="0"/>
              <a:t> </a:t>
            </a:r>
            <a:r>
              <a:rPr lang="de-AT" sz="1400" dirty="0" err="1"/>
              <a:t>Balancing</a:t>
            </a:r>
            <a:r>
              <a:rPr lang="de-AT" sz="1400" dirty="0"/>
              <a:t> Servers, Firewalls </a:t>
            </a:r>
            <a:r>
              <a:rPr lang="de-AT" sz="1400" dirty="0" err="1"/>
              <a:t>and</a:t>
            </a:r>
            <a:r>
              <a:rPr lang="de-AT" sz="1400" dirty="0"/>
              <a:t> Caches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de-AT" sz="1400" dirty="0"/>
              <a:t>[9] Fragezeichen, </a:t>
            </a:r>
            <a:r>
              <a:rPr lang="de-AT" sz="1400" u="sng" dirty="0">
                <a:solidFill>
                  <a:srgbClr val="0000FF"/>
                </a:solidFill>
                <a:hlinkClick r:id="rId5"/>
              </a:rPr>
              <a:t>http://www.zaubereinmaleins.de/</a:t>
            </a:r>
            <a:r>
              <a:rPr lang="de-AT" sz="1400" u="sng" dirty="0" err="1">
                <a:solidFill>
                  <a:srgbClr val="0000FF"/>
                </a:solidFill>
                <a:hlinkClick r:id="rId5"/>
              </a:rPr>
              <a:t>kommentare</a:t>
            </a:r>
            <a:r>
              <a:rPr lang="de-AT" sz="1400" u="sng" dirty="0">
                <a:solidFill>
                  <a:srgbClr val="0000FF"/>
                </a:solidFill>
                <a:hlinkClick r:id="rId5"/>
              </a:rPr>
              <a:t>/-fragen-</a:t>
            </a:r>
            <a:r>
              <a:rPr lang="de-AT" sz="1400" u="sng" dirty="0" err="1">
                <a:solidFill>
                  <a:srgbClr val="0000FF"/>
                </a:solidFill>
                <a:hlinkClick r:id="rId5"/>
              </a:rPr>
              <a:t>ueber</a:t>
            </a:r>
            <a:r>
              <a:rPr lang="de-AT" sz="1400" u="sng" dirty="0">
                <a:solidFill>
                  <a:srgbClr val="0000FF"/>
                </a:solidFill>
                <a:hlinkClick r:id="rId5"/>
              </a:rPr>
              <a:t>-fragen-....765/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endParaRPr lang="de-AT" sz="1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23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18001521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/>
              <a:t>Einleitung</a:t>
            </a:r>
            <a:endParaRPr lang="de" dirty="0"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/>
            <a:r>
              <a:rPr lang="de-AT" sz="2000" dirty="0"/>
              <a:t>Netzwerkverkehr auf verschiedene Ressourcen </a:t>
            </a:r>
            <a:r>
              <a:rPr lang="de-AT" sz="2000" dirty="0" smtClean="0"/>
              <a:t>aufteilen</a:t>
            </a:r>
            <a:endParaRPr lang="de-AT" sz="2000" dirty="0"/>
          </a:p>
          <a:p>
            <a:pPr marL="228600" lvl="0"/>
            <a:r>
              <a:rPr lang="de-AT" sz="2000" dirty="0" err="1" smtClean="0"/>
              <a:t>Healthchecks</a:t>
            </a:r>
            <a:r>
              <a:rPr lang="de-AT" sz="2000" dirty="0"/>
              <a:t>, Optimierung von Datenflüssen, etc</a:t>
            </a:r>
            <a:r>
              <a:rPr lang="de-AT" sz="2000" dirty="0" smtClean="0"/>
              <a:t>.</a:t>
            </a:r>
            <a:endParaRPr lang="de-AT" sz="2000" dirty="0"/>
          </a:p>
          <a:p>
            <a:pPr marL="228600" lvl="0"/>
            <a:r>
              <a:rPr lang="de-AT" sz="2000" dirty="0" smtClean="0"/>
              <a:t>Beurteilung </a:t>
            </a:r>
            <a:r>
              <a:rPr lang="de-AT" sz="2000" dirty="0"/>
              <a:t>von Antwortzeiten und Auslastung einzelner Server (Nodes</a:t>
            </a:r>
            <a:r>
              <a:rPr lang="de-AT" sz="2000" dirty="0" smtClean="0"/>
              <a:t>)</a:t>
            </a:r>
            <a:endParaRPr lang="de-AT" sz="2000" dirty="0"/>
          </a:p>
          <a:p>
            <a:pPr marL="228600" lvl="0"/>
            <a:r>
              <a:rPr lang="de-AT" sz="2000" dirty="0"/>
              <a:t>bestmögliche Performance gewährleisten</a:t>
            </a:r>
          </a:p>
          <a:p>
            <a:pPr lvl="0">
              <a:spcBef>
                <a:spcPts val="0"/>
              </a:spcBef>
              <a:buNone/>
            </a:pPr>
            <a:endParaRPr lang="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3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27527289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/>
              <a:t>Wann und wozu verwendet man Load Balancing?</a:t>
            </a:r>
            <a:endParaRPr lang="de" dirty="0"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/>
            <a:r>
              <a:rPr lang="de-AT" sz="2000" dirty="0"/>
              <a:t>Verfügbarkeit bei wachsender Nachfrage</a:t>
            </a:r>
          </a:p>
          <a:p>
            <a:pPr lvl="0"/>
            <a:endParaRPr lang="de-AT" sz="2000" dirty="0"/>
          </a:p>
          <a:p>
            <a:pPr marL="228600" lvl="0"/>
            <a:r>
              <a:rPr lang="de-AT" sz="2000" dirty="0"/>
              <a:t>Ausfallsicherheit</a:t>
            </a:r>
            <a:endParaRPr lang="de-AT" sz="20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4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27527289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/>
              <a:t>Beispiel Website</a:t>
            </a:r>
            <a:endParaRPr lang="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70" y="1347614"/>
            <a:ext cx="4800603" cy="2896397"/>
          </a:xfrm>
          <a:prstGeom prst="rect">
            <a:avLst/>
          </a:prstGeom>
        </p:spPr>
      </p:pic>
      <p:sp>
        <p:nvSpPr>
          <p:cNvPr id="19" name="Shape 90"/>
          <p:cNvSpPr/>
          <p:nvPr/>
        </p:nvSpPr>
        <p:spPr>
          <a:xfrm>
            <a:off x="4327836" y="2080183"/>
            <a:ext cx="685206" cy="1003968"/>
          </a:xfrm>
          <a:prstGeom prst="lightningBol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91"/>
          <p:cNvSpPr/>
          <p:nvPr/>
        </p:nvSpPr>
        <p:spPr>
          <a:xfrm>
            <a:off x="5857717" y="2096084"/>
            <a:ext cx="685206" cy="1003968"/>
          </a:xfrm>
          <a:prstGeom prst="lightningBol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1" name="Shape 92"/>
          <p:cNvCxnSpPr/>
          <p:nvPr/>
        </p:nvCxnSpPr>
        <p:spPr>
          <a:xfrm>
            <a:off x="3578325" y="1943084"/>
            <a:ext cx="694199" cy="40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93"/>
          <p:cNvCxnSpPr/>
          <p:nvPr/>
        </p:nvCxnSpPr>
        <p:spPr>
          <a:xfrm>
            <a:off x="4211625" y="1504484"/>
            <a:ext cx="103800" cy="5756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94"/>
          <p:cNvCxnSpPr/>
          <p:nvPr/>
        </p:nvCxnSpPr>
        <p:spPr>
          <a:xfrm rot="10800000" flipH="1">
            <a:off x="3661126" y="3368446"/>
            <a:ext cx="465900" cy="36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" name="Shape 95"/>
          <p:cNvCxnSpPr/>
          <p:nvPr/>
        </p:nvCxnSpPr>
        <p:spPr>
          <a:xfrm flipH="1">
            <a:off x="4741674" y="1488584"/>
            <a:ext cx="191700" cy="60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" name="Shape 96"/>
          <p:cNvCxnSpPr/>
          <p:nvPr/>
        </p:nvCxnSpPr>
        <p:spPr>
          <a:xfrm rot="10800000" flipH="1">
            <a:off x="4211625" y="3368446"/>
            <a:ext cx="142499" cy="5243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" name="Shape 97"/>
          <p:cNvCxnSpPr/>
          <p:nvPr/>
        </p:nvCxnSpPr>
        <p:spPr>
          <a:xfrm rot="10800000">
            <a:off x="4741674" y="3420963"/>
            <a:ext cx="36299" cy="60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" name="Shape 98"/>
          <p:cNvCxnSpPr/>
          <p:nvPr/>
        </p:nvCxnSpPr>
        <p:spPr>
          <a:xfrm rot="10800000" flipH="1">
            <a:off x="4557737" y="3379413"/>
            <a:ext cx="21000" cy="6860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99"/>
          <p:cNvCxnSpPr/>
          <p:nvPr/>
        </p:nvCxnSpPr>
        <p:spPr>
          <a:xfrm rot="10800000" flipH="1">
            <a:off x="3479732" y="2976017"/>
            <a:ext cx="774599" cy="43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" name="Shape 100"/>
          <p:cNvCxnSpPr/>
          <p:nvPr/>
        </p:nvCxnSpPr>
        <p:spPr>
          <a:xfrm flipH="1">
            <a:off x="5088599" y="1504484"/>
            <a:ext cx="307800" cy="63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" name="Shape 101"/>
          <p:cNvCxnSpPr/>
          <p:nvPr/>
        </p:nvCxnSpPr>
        <p:spPr>
          <a:xfrm rot="10800000">
            <a:off x="4928400" y="3391863"/>
            <a:ext cx="314099" cy="66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102"/>
          <p:cNvSpPr txBox="1"/>
          <p:nvPr/>
        </p:nvSpPr>
        <p:spPr>
          <a:xfrm>
            <a:off x="6598840" y="3595359"/>
            <a:ext cx="465900" cy="3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</a:t>
            </a:r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5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27527289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 smtClean="0"/>
              <a:t>Lösung durch Load Balancing</a:t>
            </a:r>
            <a:endParaRPr lang="de" dirty="0"/>
          </a:p>
        </p:txBody>
      </p:sp>
      <p:pic>
        <p:nvPicPr>
          <p:cNvPr id="4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37" y="1228725"/>
            <a:ext cx="4733925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11"/>
          <p:cNvSpPr txBox="1"/>
          <p:nvPr/>
        </p:nvSpPr>
        <p:spPr>
          <a:xfrm>
            <a:off x="7016500" y="3757075"/>
            <a:ext cx="465900" cy="3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[2]</a:t>
            </a:r>
          </a:p>
        </p:txBody>
      </p:sp>
      <p:sp>
        <p:nvSpPr>
          <p:cNvPr id="2" name="Rechteck 1"/>
          <p:cNvSpPr/>
          <p:nvPr/>
        </p:nvSpPr>
        <p:spPr>
          <a:xfrm>
            <a:off x="341783" y="4227934"/>
            <a:ext cx="8460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de" sz="2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Aufteilung der Anfragen auf meherer Web Server &amp; Ausfallsicherheit</a:t>
            </a:r>
            <a:endParaRPr lang="de" sz="2000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6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27527289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/>
              <a:t>Notwendigkeit von Load Balancing</a:t>
            </a:r>
            <a:endParaRPr lang="de" dirty="0"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/>
            <a:r>
              <a:rPr lang="de-AT" sz="2000" dirty="0"/>
              <a:t>Firmen sind auf ihr Netzwerk angewiesen</a:t>
            </a:r>
          </a:p>
          <a:p>
            <a:pPr lvl="0"/>
            <a:endParaRPr lang="de-AT" sz="2000" dirty="0"/>
          </a:p>
          <a:p>
            <a:pPr marL="228600" lvl="0"/>
            <a:r>
              <a:rPr lang="de-AT" sz="2000" dirty="0"/>
              <a:t>Probleme der Bereiche Skalierbarkeit, Verwaltbarkeit und Verfügbarkeit </a:t>
            </a:r>
            <a:r>
              <a:rPr lang="de-AT" sz="2000" dirty="0" smtClean="0"/>
              <a:t>werden durch </a:t>
            </a:r>
            <a:r>
              <a:rPr lang="de-AT" sz="2000" dirty="0" err="1"/>
              <a:t>Load</a:t>
            </a:r>
            <a:r>
              <a:rPr lang="de-AT" sz="2000" dirty="0"/>
              <a:t> </a:t>
            </a:r>
            <a:r>
              <a:rPr lang="de-AT" sz="2000" dirty="0" err="1"/>
              <a:t>Balancing</a:t>
            </a:r>
            <a:r>
              <a:rPr lang="de-AT" sz="2000" dirty="0"/>
              <a:t> gelöst</a:t>
            </a:r>
          </a:p>
          <a:p>
            <a:pPr marL="971550" lvl="1" indent="-285750">
              <a:buFont typeface="Wingdings" pitchFamily="2" charset="2"/>
              <a:buChar char="Ø"/>
            </a:pPr>
            <a:r>
              <a:rPr lang="de-AT" sz="1600" dirty="0"/>
              <a:t>Skalierbarkeit: Applikation auf </a:t>
            </a:r>
            <a:r>
              <a:rPr lang="de-AT" sz="1600" dirty="0" err="1"/>
              <a:t>meherer</a:t>
            </a:r>
            <a:r>
              <a:rPr lang="de-AT" sz="1600" dirty="0"/>
              <a:t> Server verteilen</a:t>
            </a:r>
          </a:p>
          <a:p>
            <a:pPr marL="971550" lvl="1" indent="-285750">
              <a:buFont typeface="Wingdings" pitchFamily="2" charset="2"/>
              <a:buChar char="Ø"/>
            </a:pPr>
            <a:r>
              <a:rPr lang="de-AT" sz="1600" dirty="0"/>
              <a:t>Verwaltbarkeit: </a:t>
            </a:r>
            <a:r>
              <a:rPr lang="de-AT" sz="1600" dirty="0" err="1"/>
              <a:t>Serververbeserung</a:t>
            </a:r>
            <a:r>
              <a:rPr lang="de-AT" sz="1600" dirty="0"/>
              <a:t>/</a:t>
            </a:r>
            <a:r>
              <a:rPr lang="de-AT" sz="1600" dirty="0" err="1"/>
              <a:t>aktualisierung</a:t>
            </a:r>
            <a:r>
              <a:rPr lang="de-AT" sz="1600" dirty="0"/>
              <a:t> ohne Downtime</a:t>
            </a:r>
          </a:p>
          <a:p>
            <a:pPr marL="971550" lvl="1" indent="-285750">
              <a:buFont typeface="Wingdings" pitchFamily="2" charset="2"/>
              <a:buChar char="Ø"/>
            </a:pPr>
            <a:r>
              <a:rPr lang="de-AT" sz="1600" dirty="0"/>
              <a:t>Verfügbarkeit: kontinuierliche Kontrolle der Verfügbarkeit</a:t>
            </a:r>
          </a:p>
          <a:p>
            <a:pPr lvl="0">
              <a:spcBef>
                <a:spcPts val="0"/>
              </a:spcBef>
              <a:buNone/>
            </a:pPr>
            <a:endParaRPr lang="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7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27527289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/>
              <a:t>Load Balancing Applikationen </a:t>
            </a:r>
            <a:endParaRPr lang="de" dirty="0"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23528" y="1059582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/>
            <a:r>
              <a:rPr lang="de" sz="2000" dirty="0"/>
              <a:t>Server Load Balancing</a:t>
            </a:r>
          </a:p>
          <a:p>
            <a:pPr marL="971550" lvl="1" indent="-285750">
              <a:buFont typeface="Wingdings" pitchFamily="2" charset="2"/>
              <a:buChar char="Ø"/>
            </a:pPr>
            <a:r>
              <a:rPr lang="de" sz="1600" dirty="0"/>
              <a:t>Verteilung der Anfragen auf mehrere Server</a:t>
            </a:r>
          </a:p>
          <a:p>
            <a:pPr marL="228600" lvl="0"/>
            <a:r>
              <a:rPr lang="de" sz="2000" dirty="0"/>
              <a:t>Global Server Load Balancing</a:t>
            </a:r>
          </a:p>
          <a:p>
            <a:pPr marL="971550" lvl="1" indent="-285750">
              <a:buFont typeface="Wingdings" pitchFamily="2" charset="2"/>
              <a:buChar char="Ø"/>
            </a:pPr>
            <a:r>
              <a:rPr lang="de" sz="1600" dirty="0"/>
              <a:t>Verteilung der User auf verschiedene Data Center</a:t>
            </a:r>
          </a:p>
          <a:p>
            <a:pPr marL="228600" lvl="0"/>
            <a:r>
              <a:rPr lang="de" sz="2000" dirty="0"/>
              <a:t>Firewall Load Balancing</a:t>
            </a:r>
          </a:p>
          <a:p>
            <a:pPr marL="971550" lvl="1" indent="-285750">
              <a:buFont typeface="Wingdings" pitchFamily="2" charset="2"/>
              <a:buChar char="Ø"/>
            </a:pPr>
            <a:r>
              <a:rPr lang="de" sz="1600" dirty="0"/>
              <a:t>Verteilung auf mehrere Firewalls</a:t>
            </a:r>
          </a:p>
          <a:p>
            <a:pPr marL="228600" lvl="0"/>
            <a:r>
              <a:rPr lang="de" sz="2000" dirty="0"/>
              <a:t>Transparent Cache Switching</a:t>
            </a:r>
          </a:p>
          <a:p>
            <a:pPr lvl="0">
              <a:spcBef>
                <a:spcPts val="0"/>
              </a:spcBef>
              <a:buNone/>
            </a:pPr>
            <a:endParaRPr lang="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8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27527289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/>
              <a:t>Load Balancing Produkte</a:t>
            </a:r>
            <a:endParaRPr lang="de" dirty="0"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de" sz="2000" dirty="0"/>
              <a:t>Software Load Balancer</a:t>
            </a:r>
          </a:p>
          <a:p>
            <a:pPr marL="457200" lvl="0" indent="-228600"/>
            <a:r>
              <a:rPr lang="de" sz="2000" dirty="0"/>
              <a:t>Switches</a:t>
            </a:r>
          </a:p>
          <a:p>
            <a:pPr marL="457200" lvl="0" indent="-228600"/>
            <a:r>
              <a:rPr lang="de" sz="2000" dirty="0"/>
              <a:t>eigene Load Balancing Geräte</a:t>
            </a:r>
          </a:p>
          <a:p>
            <a:pPr lvl="0">
              <a:spcBef>
                <a:spcPts val="0"/>
              </a:spcBef>
              <a:buNone/>
            </a:pPr>
            <a:endParaRPr lang="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9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36635254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Office PowerPoint</Application>
  <PresentationFormat>Bildschirmpräsentation (16:9)</PresentationFormat>
  <Paragraphs>142</Paragraphs>
  <Slides>23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Wingdings</vt:lpstr>
      <vt:lpstr>Proxima Nova</vt:lpstr>
      <vt:lpstr>spearmint</vt:lpstr>
      <vt:lpstr>Load Balancing - Grundlagen</vt:lpstr>
      <vt:lpstr>Übersicht</vt:lpstr>
      <vt:lpstr>Einleitung</vt:lpstr>
      <vt:lpstr>Wann und wozu verwendet man Load Balancing?</vt:lpstr>
      <vt:lpstr>Beispiel Website</vt:lpstr>
      <vt:lpstr>Lösung durch Load Balancing</vt:lpstr>
      <vt:lpstr>Notwendigkeit von Load Balancing</vt:lpstr>
      <vt:lpstr>Load Balancing Applikationen </vt:lpstr>
      <vt:lpstr>Load Balancing Produkte</vt:lpstr>
      <vt:lpstr>Konfiguration</vt:lpstr>
      <vt:lpstr>Networking Grundlagen</vt:lpstr>
      <vt:lpstr>Networking Grundlagen</vt:lpstr>
      <vt:lpstr>Networking Grundlagen</vt:lpstr>
      <vt:lpstr>Paketfluss bei Load Balancing</vt:lpstr>
      <vt:lpstr>Paketfluss bei Load Balancing</vt:lpstr>
      <vt:lpstr>Paketfluss bei Load Balancing</vt:lpstr>
      <vt:lpstr>Health Checks</vt:lpstr>
      <vt:lpstr>Health Checks</vt:lpstr>
      <vt:lpstr>Sicherheit</vt:lpstr>
      <vt:lpstr>URL Switching</vt:lpstr>
      <vt:lpstr>Fragen</vt:lpstr>
      <vt:lpstr>Quellen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Balancing - Grundlagen</dc:title>
  <dc:creator>Alexander</dc:creator>
  <cp:lastModifiedBy>Alexander</cp:lastModifiedBy>
  <cp:revision>6</cp:revision>
  <dcterms:modified xsi:type="dcterms:W3CDTF">2016-02-11T22:47:13Z</dcterms:modified>
</cp:coreProperties>
</file>