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555" r:id="rId2"/>
    <p:sldId id="585" r:id="rId3"/>
    <p:sldId id="584" r:id="rId4"/>
    <p:sldId id="583" r:id="rId5"/>
    <p:sldId id="586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597" r:id="rId16"/>
    <p:sldId id="596" r:id="rId17"/>
    <p:sldId id="578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C14"/>
    <a:srgbClr val="060D14"/>
    <a:srgbClr val="060D15"/>
    <a:srgbClr val="060E15"/>
    <a:srgbClr val="060F15"/>
    <a:srgbClr val="FF0000"/>
    <a:srgbClr val="B9D300"/>
    <a:srgbClr val="FA7F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95" autoAdjust="0"/>
  </p:normalViewPr>
  <p:slideViewPr>
    <p:cSldViewPr snapToObjects="1" showGuides="1">
      <p:cViewPr varScale="1">
        <p:scale>
          <a:sx n="105" d="100"/>
          <a:sy n="105" d="100"/>
        </p:scale>
        <p:origin x="-1074" y="-78"/>
      </p:cViewPr>
      <p:guideLst>
        <p:guide orient="horz" pos="2523"/>
        <p:guide orient="horz" pos="2659"/>
        <p:guide orient="horz" pos="2976"/>
        <p:guide orient="horz" pos="3067"/>
        <p:guide orient="horz" pos="1026"/>
        <p:guide orient="horz" pos="1888"/>
        <p:guide orient="horz" pos="2115"/>
        <p:guide orient="horz" pos="2024"/>
        <p:guide pos="3061"/>
        <p:guide pos="2699"/>
        <p:guide pos="3787"/>
        <p:guide pos="476"/>
        <p:guide pos="5239"/>
        <p:guide pos="42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8" d="100"/>
          <a:sy n="78" d="100"/>
        </p:scale>
        <p:origin x="-1584" y="-102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3170443" cy="48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3" tIns="46020" rIns="92043" bIns="46020" numCol="1" anchor="t" anchorCtr="0" compatLnSpc="1">
            <a:prstTxWarp prst="textNoShape">
              <a:avLst/>
            </a:prstTxWarp>
          </a:bodyPr>
          <a:lstStyle>
            <a:lvl1pPr defTabSz="920699">
              <a:defRPr sz="13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58" y="1"/>
            <a:ext cx="3170443" cy="48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3" tIns="46020" rIns="92043" bIns="46020" numCol="1" anchor="t" anchorCtr="0" compatLnSpc="1">
            <a:prstTxWarp prst="textNoShape">
              <a:avLst/>
            </a:prstTxWarp>
          </a:bodyPr>
          <a:lstStyle>
            <a:lvl1pPr algn="r" defTabSz="920699">
              <a:defRPr sz="13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19346"/>
            <a:ext cx="3170443" cy="48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3" tIns="46020" rIns="92043" bIns="46020" numCol="1" anchor="b" anchorCtr="0" compatLnSpc="1">
            <a:prstTxWarp prst="textNoShape">
              <a:avLst/>
            </a:prstTxWarp>
          </a:bodyPr>
          <a:lstStyle>
            <a:lvl1pPr defTabSz="920699">
              <a:defRPr sz="13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58" y="9119346"/>
            <a:ext cx="3170443" cy="48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3" tIns="46020" rIns="92043" bIns="46020" numCol="1" anchor="b" anchorCtr="0" compatLnSpc="1">
            <a:prstTxWarp prst="textNoShape">
              <a:avLst/>
            </a:prstTxWarp>
          </a:bodyPr>
          <a:lstStyle>
            <a:lvl1pPr algn="r" defTabSz="920699">
              <a:defRPr sz="1300" smtClean="0"/>
            </a:lvl1pPr>
          </a:lstStyle>
          <a:p>
            <a:pPr>
              <a:defRPr/>
            </a:pPr>
            <a:fld id="{15ACE1E2-CB4C-444A-8132-D000E6EB84A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8809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3170443" cy="48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3" tIns="46020" rIns="92043" bIns="46020" numCol="1" anchor="t" anchorCtr="0" compatLnSpc="1">
            <a:prstTxWarp prst="textNoShape">
              <a:avLst/>
            </a:prstTxWarp>
          </a:bodyPr>
          <a:lstStyle>
            <a:lvl1pPr defTabSz="920699">
              <a:defRPr sz="13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58" y="1"/>
            <a:ext cx="3170443" cy="48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3" tIns="46020" rIns="92043" bIns="46020" numCol="1" anchor="t" anchorCtr="0" compatLnSpc="1">
            <a:prstTxWarp prst="textNoShape">
              <a:avLst/>
            </a:prstTxWarp>
          </a:bodyPr>
          <a:lstStyle>
            <a:lvl1pPr algn="r" defTabSz="920699">
              <a:defRPr sz="13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7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058" y="4559673"/>
            <a:ext cx="5448490" cy="432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3" tIns="46020" rIns="92043" bIns="460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Klicken Sie, um die Textformatierung des Masters zu bearbeiten.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19346"/>
            <a:ext cx="3170443" cy="48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3" tIns="46020" rIns="92043" bIns="46020" numCol="1" anchor="b" anchorCtr="0" compatLnSpc="1">
            <a:prstTxWarp prst="textNoShape">
              <a:avLst/>
            </a:prstTxWarp>
          </a:bodyPr>
          <a:lstStyle>
            <a:lvl1pPr defTabSz="920699">
              <a:defRPr sz="13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58" y="9119346"/>
            <a:ext cx="3170443" cy="48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3" tIns="46020" rIns="92043" bIns="46020" numCol="1" anchor="b" anchorCtr="0" compatLnSpc="1">
            <a:prstTxWarp prst="textNoShape">
              <a:avLst/>
            </a:prstTxWarp>
          </a:bodyPr>
          <a:lstStyle>
            <a:lvl1pPr algn="r" defTabSz="920699">
              <a:defRPr sz="1300" smtClean="0"/>
            </a:lvl1pPr>
          </a:lstStyle>
          <a:p>
            <a:pPr>
              <a:defRPr/>
            </a:pPr>
            <a:fld id="{87EB48D8-225C-4FDE-ACC2-B5B4C5BEE62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332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97AC0-9A00-44AD-B389-404F8837C5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45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9" descr="7er-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8" r="1167" b="270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8"/>
          <p:cNvGrpSpPr>
            <a:grpSpLocks/>
          </p:cNvGrpSpPr>
          <p:nvPr userDrawn="1"/>
        </p:nvGrpSpPr>
        <p:grpSpPr bwMode="auto">
          <a:xfrm>
            <a:off x="725488" y="2870200"/>
            <a:ext cx="8418512" cy="3597275"/>
            <a:chOff x="457" y="1808"/>
            <a:chExt cx="5303" cy="2266"/>
          </a:xfrm>
        </p:grpSpPr>
        <p:sp>
          <p:nvSpPr>
            <p:cNvPr id="6" name="Rectangle 19"/>
            <p:cNvSpPr>
              <a:spLocks noChangeArrowheads="1"/>
            </p:cNvSpPr>
            <p:nvPr userDrawn="1"/>
          </p:nvSpPr>
          <p:spPr bwMode="auto">
            <a:xfrm>
              <a:off x="458" y="2260"/>
              <a:ext cx="5302" cy="1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 sz="2400"/>
            </a:p>
          </p:txBody>
        </p:sp>
        <p:sp>
          <p:nvSpPr>
            <p:cNvPr id="7" name="Rectangle 28"/>
            <p:cNvSpPr>
              <a:spLocks noChangeArrowheads="1"/>
            </p:cNvSpPr>
            <p:nvPr userDrawn="1"/>
          </p:nvSpPr>
          <p:spPr bwMode="auto">
            <a:xfrm>
              <a:off x="910" y="1809"/>
              <a:ext cx="4850" cy="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 sz="2400"/>
            </a:p>
          </p:txBody>
        </p:sp>
        <p:pic>
          <p:nvPicPr>
            <p:cNvPr id="8" name="Picture 21" descr="SPK_CO_33mm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" y="3708"/>
              <a:ext cx="7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7" descr="BLB_CO_M"/>
            <p:cNvPicPr preferRelativeResize="0"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" y="3645"/>
              <a:ext cx="100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AutoShape 20"/>
            <p:cNvSpPr>
              <a:spLocks noChangeArrowheads="1"/>
            </p:cNvSpPr>
            <p:nvPr userDrawn="1"/>
          </p:nvSpPr>
          <p:spPr bwMode="auto">
            <a:xfrm rot="-5400000">
              <a:off x="457" y="1808"/>
              <a:ext cx="453" cy="45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/>
            </a:p>
          </p:txBody>
        </p:sp>
      </p:grp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1619250" y="3057525"/>
            <a:ext cx="37147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1200">
                <a:solidFill>
                  <a:schemeClr val="accent2"/>
                </a:solidFill>
              </a:rPr>
              <a:t> </a:t>
            </a:r>
            <a:endParaRPr lang="de-DE" altLang="de-DE"/>
          </a:p>
        </p:txBody>
      </p:sp>
      <p:sp>
        <p:nvSpPr>
          <p:cNvPr id="12" name="Text Box 70"/>
          <p:cNvSpPr txBox="1">
            <a:spLocks noChangeArrowheads="1"/>
          </p:cNvSpPr>
          <p:nvPr/>
        </p:nvSpPr>
        <p:spPr bwMode="auto">
          <a:xfrm>
            <a:off x="1619250" y="3057525"/>
            <a:ext cx="37147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1200">
                <a:solidFill>
                  <a:schemeClr val="accent2"/>
                </a:solidFill>
              </a:rPr>
              <a:t>Thomas Zierer</a:t>
            </a:r>
            <a:endParaRPr lang="de-DE" altLang="de-DE"/>
          </a:p>
        </p:txBody>
      </p:sp>
      <p:sp>
        <p:nvSpPr>
          <p:cNvPr id="17514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600200" y="3695700"/>
            <a:ext cx="6705600" cy="1079500"/>
          </a:xfrm>
        </p:spPr>
        <p:txBody>
          <a:bodyPr/>
          <a:lstStyle>
            <a:lvl1pPr>
              <a:lnSpc>
                <a:spcPct val="95000"/>
              </a:lnSpc>
              <a:defRPr sz="3700"/>
            </a:lvl1pPr>
          </a:lstStyle>
          <a:p>
            <a:pPr lvl="0"/>
            <a:r>
              <a:rPr lang="de-DE" altLang="de-DE" noProof="0" smtClean="0"/>
              <a:t>Mastertitelformat bearbeiten</a:t>
            </a:r>
          </a:p>
        </p:txBody>
      </p:sp>
      <p:sp>
        <p:nvSpPr>
          <p:cNvPr id="175149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00200" y="4954588"/>
            <a:ext cx="6705600" cy="7191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altLang="de-DE" noProof="0" smtClean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1417101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28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altLang="de-DE">
                <a:solidFill>
                  <a:schemeClr val="accent2"/>
                </a:solidFill>
              </a:rPr>
              <a:t>Thomas Zierer -4453- · </a:t>
            </a:r>
            <a:fld id="{DFB3DFD1-0389-4CF3-8DFC-7871C7DCAFF7}" type="datetime1">
              <a:rPr lang="de-DE" altLang="de-DE">
                <a:solidFill>
                  <a:schemeClr val="accent2"/>
                </a:solidFill>
              </a:rPr>
              <a:pPr>
                <a:defRPr/>
              </a:pPr>
              <a:t>16.09.2017</a:t>
            </a:fld>
            <a:r>
              <a:rPr lang="de-DE" altLang="de-DE">
                <a:solidFill>
                  <a:schemeClr val="accent2"/>
                </a:solidFill>
              </a:rPr>
              <a:t> · Seite </a:t>
            </a:r>
            <a:fld id="{308BCA91-F74E-46A0-9E6E-7EDD7AD4CD7F}" type="slidenum">
              <a:rPr lang="de-DE" altLang="de-DE">
                <a:solidFill>
                  <a:schemeClr val="accent2"/>
                </a:solidFill>
              </a:rPr>
              <a:pPr>
                <a:defRPr/>
              </a:pPr>
              <a:t>‹Nr.›</a:t>
            </a:fld>
            <a:endParaRPr lang="de-DE" altLang="de-DE">
              <a:solidFill>
                <a:schemeClr val="accent2"/>
              </a:solidFill>
            </a:endParaRPr>
          </a:p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6266793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54775" y="719138"/>
            <a:ext cx="1851025" cy="50561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8525" y="719138"/>
            <a:ext cx="5403850" cy="505618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28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altLang="de-DE">
                <a:solidFill>
                  <a:schemeClr val="accent2"/>
                </a:solidFill>
              </a:rPr>
              <a:t>Thomas Zierer -4453- · </a:t>
            </a:r>
            <a:fld id="{DFB3DFD1-0389-4CF3-8DFC-7871C7DCAFF7}" type="datetime1">
              <a:rPr lang="de-DE" altLang="de-DE">
                <a:solidFill>
                  <a:schemeClr val="accent2"/>
                </a:solidFill>
              </a:rPr>
              <a:pPr>
                <a:defRPr/>
              </a:pPr>
              <a:t>16.09.2017</a:t>
            </a:fld>
            <a:r>
              <a:rPr lang="de-DE" altLang="de-DE">
                <a:solidFill>
                  <a:schemeClr val="accent2"/>
                </a:solidFill>
              </a:rPr>
              <a:t> · Seite </a:t>
            </a:r>
            <a:fld id="{3C94D500-CAB6-4A8D-8897-CD720D97AD7A}" type="slidenum">
              <a:rPr lang="de-DE" altLang="de-DE">
                <a:solidFill>
                  <a:schemeClr val="accent2"/>
                </a:solidFill>
              </a:rPr>
              <a:pPr>
                <a:defRPr/>
              </a:pPr>
              <a:t>‹Nr.›</a:t>
            </a:fld>
            <a:endParaRPr lang="de-DE" altLang="de-DE">
              <a:solidFill>
                <a:schemeClr val="accent2"/>
              </a:solidFill>
            </a:endParaRPr>
          </a:p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4683806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B_Titelfolie - individuelle Bildausw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00000" y="3900947"/>
            <a:ext cx="7416000" cy="1006613"/>
          </a:xfrm>
        </p:spPr>
        <p:txBody>
          <a:bodyPr lIns="0" tIns="0" rIns="0" bIns="0" anchor="t" anchorCtr="0"/>
          <a:lstStyle>
            <a:lvl1pPr algn="l">
              <a:lnSpc>
                <a:spcPts val="3600"/>
              </a:lnSpc>
              <a:defRPr sz="3200" baseline="0"/>
            </a:lvl1pPr>
          </a:lstStyle>
          <a:p>
            <a:r>
              <a:rPr lang="en-GB" noProof="0" dirty="0" smtClean="0"/>
              <a:t>Title slide with standard image – insert your text here (double-spaced)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00000" y="4976388"/>
            <a:ext cx="7416000" cy="7200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4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Subline – insert in your text here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00000" y="3540227"/>
            <a:ext cx="7416000" cy="414337"/>
          </a:xfrm>
        </p:spPr>
        <p:txBody>
          <a:bodyPr lIns="0" tIns="0" rIns="0" bIns="0" anchor="ctr" anchorCtr="0"/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smtClean="0"/>
              <a:t>Author/Division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343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r>
              <a:rPr lang="en-US" dirty="0" smtClean="0"/>
              <a:t>Title slide (individual image) </a:t>
            </a:r>
          </a:p>
          <a:p>
            <a:r>
              <a:rPr lang="en-US" dirty="0" smtClean="0"/>
              <a:t>How to choose your image: pick image, right mouse click, select “Change image…”, navigate </a:t>
            </a:r>
            <a:br>
              <a:rPr lang="en-US" dirty="0" smtClean="0"/>
            </a:br>
            <a:r>
              <a:rPr lang="en-US" dirty="0" smtClean="0"/>
              <a:t>to your image folder and select your image.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260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B_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00113" y="3462564"/>
            <a:ext cx="7416800" cy="68159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noProof="0" dirty="0" smtClean="0"/>
              <a:t>Thank you very much for your attention!</a:t>
            </a:r>
            <a:endParaRPr lang="en-GB" noProof="0" dirty="0"/>
          </a:p>
        </p:txBody>
      </p:sp>
      <p:sp>
        <p:nvSpPr>
          <p:cNvPr id="6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13EF02-D763-4607-92C3-6BA74A2918F0}" type="slidenum">
              <a:rPr lang="en-GB" noProof="0" smtClean="0"/>
              <a:t>‹Nr.›</a:t>
            </a:fld>
            <a:endParaRPr lang="en-GB" noProof="0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00000" y="4219662"/>
            <a:ext cx="7416000" cy="1199626"/>
          </a:xfrm>
        </p:spPr>
        <p:txBody>
          <a:bodyPr anchor="t" anchorCtr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Author/Division</a:t>
            </a:r>
            <a:br>
              <a:rPr lang="en-GB" noProof="0" dirty="0" smtClean="0"/>
            </a:br>
            <a:r>
              <a:rPr lang="en-GB" noProof="0" dirty="0" smtClean="0"/>
              <a:t>Phone:  +49 89 2171-XXXXX</a:t>
            </a:r>
            <a:br>
              <a:rPr lang="en-GB" noProof="0" dirty="0" smtClean="0"/>
            </a:br>
            <a:r>
              <a:rPr lang="en-GB" noProof="0" dirty="0" smtClean="0"/>
              <a:t>E-Mail: (first/last)name@bayernlb.de</a:t>
            </a:r>
          </a:p>
        </p:txBody>
      </p:sp>
      <p:pic>
        <p:nvPicPr>
          <p:cNvPr id="14" name="Bildplatzhalt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7" b="19897"/>
          <a:stretch>
            <a:fillRect/>
          </a:stretch>
        </p:blipFill>
        <p:spPr bwMode="auto">
          <a:xfrm>
            <a:off x="0" y="0"/>
            <a:ext cx="9144000" cy="34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1739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28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altLang="de-DE">
                <a:solidFill>
                  <a:schemeClr val="accent2"/>
                </a:solidFill>
              </a:rPr>
              <a:t>Thomas Zierer -4453- · </a:t>
            </a:r>
            <a:fld id="{DFB3DFD1-0389-4CF3-8DFC-7871C7DCAFF7}" type="datetime1">
              <a:rPr lang="de-DE" altLang="de-DE">
                <a:solidFill>
                  <a:schemeClr val="accent2"/>
                </a:solidFill>
              </a:rPr>
              <a:pPr>
                <a:defRPr/>
              </a:pPr>
              <a:t>16.09.2017</a:t>
            </a:fld>
            <a:r>
              <a:rPr lang="de-DE" altLang="de-DE">
                <a:solidFill>
                  <a:schemeClr val="accent2"/>
                </a:solidFill>
              </a:rPr>
              <a:t> · Seite </a:t>
            </a:r>
            <a:fld id="{77D1F5E3-ABAF-4C2C-B830-DD39492CE882}" type="slidenum">
              <a:rPr lang="de-DE" altLang="de-DE">
                <a:solidFill>
                  <a:schemeClr val="accent2"/>
                </a:solidFill>
              </a:rPr>
              <a:pPr>
                <a:defRPr/>
              </a:pPr>
              <a:t>‹Nr.›</a:t>
            </a:fld>
            <a:endParaRPr lang="de-DE" altLang="de-DE">
              <a:solidFill>
                <a:schemeClr val="accent2"/>
              </a:solidFill>
            </a:endParaRPr>
          </a:p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0929566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28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altLang="de-DE">
                <a:solidFill>
                  <a:schemeClr val="accent2"/>
                </a:solidFill>
              </a:rPr>
              <a:t>Thomas Zierer -4453- · </a:t>
            </a:r>
            <a:fld id="{DFB3DFD1-0389-4CF3-8DFC-7871C7DCAFF7}" type="datetime1">
              <a:rPr lang="de-DE" altLang="de-DE">
                <a:solidFill>
                  <a:schemeClr val="accent2"/>
                </a:solidFill>
              </a:rPr>
              <a:pPr>
                <a:defRPr/>
              </a:pPr>
              <a:t>16.09.2017</a:t>
            </a:fld>
            <a:r>
              <a:rPr lang="de-DE" altLang="de-DE">
                <a:solidFill>
                  <a:schemeClr val="accent2"/>
                </a:solidFill>
              </a:rPr>
              <a:t> · Seite </a:t>
            </a:r>
            <a:fld id="{EB908D28-708F-4DD5-8F8E-B13AF5057345}" type="slidenum">
              <a:rPr lang="de-DE" altLang="de-DE">
                <a:solidFill>
                  <a:schemeClr val="accent2"/>
                </a:solidFill>
              </a:rPr>
              <a:pPr>
                <a:defRPr/>
              </a:pPr>
              <a:t>‹Nr.›</a:t>
            </a:fld>
            <a:endParaRPr lang="de-DE" altLang="de-DE">
              <a:solidFill>
                <a:schemeClr val="accent2"/>
              </a:solidFill>
            </a:endParaRPr>
          </a:p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82510230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8525" y="1906588"/>
            <a:ext cx="3627438" cy="3868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8363" y="1906588"/>
            <a:ext cx="3627437" cy="3868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28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altLang="de-DE">
                <a:solidFill>
                  <a:schemeClr val="accent2"/>
                </a:solidFill>
              </a:rPr>
              <a:t>Thomas Zierer -4453- · </a:t>
            </a:r>
            <a:fld id="{DFB3DFD1-0389-4CF3-8DFC-7871C7DCAFF7}" type="datetime1">
              <a:rPr lang="de-DE" altLang="de-DE">
                <a:solidFill>
                  <a:schemeClr val="accent2"/>
                </a:solidFill>
              </a:rPr>
              <a:pPr>
                <a:defRPr/>
              </a:pPr>
              <a:t>16.09.2017</a:t>
            </a:fld>
            <a:r>
              <a:rPr lang="de-DE" altLang="de-DE">
                <a:solidFill>
                  <a:schemeClr val="accent2"/>
                </a:solidFill>
              </a:rPr>
              <a:t> · Seite </a:t>
            </a:r>
            <a:fld id="{AC5DE61B-CC66-40D7-8897-69D514566CFC}" type="slidenum">
              <a:rPr lang="de-DE" altLang="de-DE">
                <a:solidFill>
                  <a:schemeClr val="accent2"/>
                </a:solidFill>
              </a:rPr>
              <a:pPr>
                <a:defRPr/>
              </a:pPr>
              <a:t>‹Nr.›</a:t>
            </a:fld>
            <a:endParaRPr lang="de-DE" altLang="de-DE">
              <a:solidFill>
                <a:schemeClr val="accent2"/>
              </a:solidFill>
            </a:endParaRPr>
          </a:p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2773704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28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altLang="de-DE">
                <a:solidFill>
                  <a:schemeClr val="accent2"/>
                </a:solidFill>
              </a:rPr>
              <a:t>Thomas Zierer -4453- · </a:t>
            </a:r>
            <a:fld id="{DFB3DFD1-0389-4CF3-8DFC-7871C7DCAFF7}" type="datetime1">
              <a:rPr lang="de-DE" altLang="de-DE">
                <a:solidFill>
                  <a:schemeClr val="accent2"/>
                </a:solidFill>
              </a:rPr>
              <a:pPr>
                <a:defRPr/>
              </a:pPr>
              <a:t>16.09.2017</a:t>
            </a:fld>
            <a:r>
              <a:rPr lang="de-DE" altLang="de-DE">
                <a:solidFill>
                  <a:schemeClr val="accent2"/>
                </a:solidFill>
              </a:rPr>
              <a:t> · Seite </a:t>
            </a:r>
            <a:fld id="{E46DF8A6-F79A-4858-87A5-5ED8ECCD77D3}" type="slidenum">
              <a:rPr lang="de-DE" altLang="de-DE">
                <a:solidFill>
                  <a:schemeClr val="accent2"/>
                </a:solidFill>
              </a:rPr>
              <a:pPr>
                <a:defRPr/>
              </a:pPr>
              <a:t>‹Nr.›</a:t>
            </a:fld>
            <a:endParaRPr lang="de-DE" altLang="de-DE">
              <a:solidFill>
                <a:schemeClr val="accent2"/>
              </a:solidFill>
            </a:endParaRPr>
          </a:p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99058439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28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altLang="de-DE">
                <a:solidFill>
                  <a:schemeClr val="accent2"/>
                </a:solidFill>
              </a:rPr>
              <a:t>Thomas Zierer -4453- · </a:t>
            </a:r>
            <a:fld id="{DFB3DFD1-0389-4CF3-8DFC-7871C7DCAFF7}" type="datetime1">
              <a:rPr lang="de-DE" altLang="de-DE">
                <a:solidFill>
                  <a:schemeClr val="accent2"/>
                </a:solidFill>
              </a:rPr>
              <a:pPr>
                <a:defRPr/>
              </a:pPr>
              <a:t>16.09.2017</a:t>
            </a:fld>
            <a:r>
              <a:rPr lang="de-DE" altLang="de-DE">
                <a:solidFill>
                  <a:schemeClr val="accent2"/>
                </a:solidFill>
              </a:rPr>
              <a:t> · Seite </a:t>
            </a:r>
            <a:fld id="{9CD78342-361A-4809-8E50-ABC0407930D5}" type="slidenum">
              <a:rPr lang="de-DE" altLang="de-DE">
                <a:solidFill>
                  <a:schemeClr val="accent2"/>
                </a:solidFill>
              </a:rPr>
              <a:pPr>
                <a:defRPr/>
              </a:pPr>
              <a:t>‹Nr.›</a:t>
            </a:fld>
            <a:endParaRPr lang="de-DE" altLang="de-DE">
              <a:solidFill>
                <a:schemeClr val="accent2"/>
              </a:solidFill>
            </a:endParaRPr>
          </a:p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8405199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altLang="de-DE">
                <a:solidFill>
                  <a:schemeClr val="accent2"/>
                </a:solidFill>
              </a:rPr>
              <a:t>Thomas Zierer -4453- · </a:t>
            </a:r>
            <a:fld id="{DFB3DFD1-0389-4CF3-8DFC-7871C7DCAFF7}" type="datetime1">
              <a:rPr lang="de-DE" altLang="de-DE">
                <a:solidFill>
                  <a:schemeClr val="accent2"/>
                </a:solidFill>
              </a:rPr>
              <a:pPr>
                <a:defRPr/>
              </a:pPr>
              <a:t>16.09.2017</a:t>
            </a:fld>
            <a:r>
              <a:rPr lang="de-DE" altLang="de-DE">
                <a:solidFill>
                  <a:schemeClr val="accent2"/>
                </a:solidFill>
              </a:rPr>
              <a:t> · Seite </a:t>
            </a:r>
            <a:fld id="{A73BC015-3B21-4559-AEA6-8F757A6D80B8}" type="slidenum">
              <a:rPr lang="de-DE" altLang="de-DE">
                <a:solidFill>
                  <a:schemeClr val="accent2"/>
                </a:solidFill>
              </a:rPr>
              <a:pPr>
                <a:defRPr/>
              </a:pPr>
              <a:t>‹Nr.›</a:t>
            </a:fld>
            <a:endParaRPr lang="de-DE" altLang="de-DE">
              <a:solidFill>
                <a:schemeClr val="accent2"/>
              </a:solidFill>
            </a:endParaRPr>
          </a:p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8838185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28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altLang="de-DE">
                <a:solidFill>
                  <a:schemeClr val="accent2"/>
                </a:solidFill>
              </a:rPr>
              <a:t>Thomas Zierer -4453- · </a:t>
            </a:r>
            <a:fld id="{DFB3DFD1-0389-4CF3-8DFC-7871C7DCAFF7}" type="datetime1">
              <a:rPr lang="de-DE" altLang="de-DE">
                <a:solidFill>
                  <a:schemeClr val="accent2"/>
                </a:solidFill>
              </a:rPr>
              <a:pPr>
                <a:defRPr/>
              </a:pPr>
              <a:t>16.09.2017</a:t>
            </a:fld>
            <a:r>
              <a:rPr lang="de-DE" altLang="de-DE">
                <a:solidFill>
                  <a:schemeClr val="accent2"/>
                </a:solidFill>
              </a:rPr>
              <a:t> · Seite </a:t>
            </a:r>
            <a:fld id="{477E084F-6286-469A-94F4-E0C090ECCD73}" type="slidenum">
              <a:rPr lang="de-DE" altLang="de-DE">
                <a:solidFill>
                  <a:schemeClr val="accent2"/>
                </a:solidFill>
              </a:rPr>
              <a:pPr>
                <a:defRPr/>
              </a:pPr>
              <a:t>‹Nr.›</a:t>
            </a:fld>
            <a:endParaRPr lang="de-DE" altLang="de-DE">
              <a:solidFill>
                <a:schemeClr val="accent2"/>
              </a:solidFill>
            </a:endParaRPr>
          </a:p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0400747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28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altLang="de-DE">
                <a:solidFill>
                  <a:schemeClr val="accent2"/>
                </a:solidFill>
              </a:rPr>
              <a:t>Thomas Zierer -4453- · </a:t>
            </a:r>
            <a:fld id="{DFB3DFD1-0389-4CF3-8DFC-7871C7DCAFF7}" type="datetime1">
              <a:rPr lang="de-DE" altLang="de-DE">
                <a:solidFill>
                  <a:schemeClr val="accent2"/>
                </a:solidFill>
              </a:rPr>
              <a:pPr>
                <a:defRPr/>
              </a:pPr>
              <a:t>16.09.2017</a:t>
            </a:fld>
            <a:r>
              <a:rPr lang="de-DE" altLang="de-DE">
                <a:solidFill>
                  <a:schemeClr val="accent2"/>
                </a:solidFill>
              </a:rPr>
              <a:t> · Seite </a:t>
            </a:r>
            <a:fld id="{E62FBF23-E75D-4AC7-AE8C-04F3B32DE678}" type="slidenum">
              <a:rPr lang="de-DE" altLang="de-DE">
                <a:solidFill>
                  <a:schemeClr val="accent2"/>
                </a:solidFill>
              </a:rPr>
              <a:pPr>
                <a:defRPr/>
              </a:pPr>
              <a:t>‹Nr.›</a:t>
            </a:fld>
            <a:endParaRPr lang="de-DE" altLang="de-DE">
              <a:solidFill>
                <a:schemeClr val="accent2"/>
              </a:solidFill>
            </a:endParaRPr>
          </a:p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94745849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719138"/>
            <a:ext cx="7407275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8" name="Text Box 38"/>
          <p:cNvSpPr txBox="1">
            <a:spLocks noChangeArrowheads="1"/>
          </p:cNvSpPr>
          <p:nvPr/>
        </p:nvSpPr>
        <p:spPr bwMode="auto">
          <a:xfrm>
            <a:off x="152400" y="6467475"/>
            <a:ext cx="12954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/>
          </a:p>
        </p:txBody>
      </p:sp>
      <p:sp>
        <p:nvSpPr>
          <p:cNvPr id="174367" name="Rectangle 28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8525" y="6376988"/>
            <a:ext cx="5399088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Thomas Zierer -4453- · </a:t>
            </a:r>
            <a:fld id="{DFB3DFD1-0389-4CF3-8DFC-7871C7DCAFF7}" type="datetime1">
              <a:rPr lang="de-DE" altLang="de-DE"/>
              <a:pPr>
                <a:defRPr/>
              </a:pPr>
              <a:t>16.09.2017</a:t>
            </a:fld>
            <a:r>
              <a:rPr lang="de-DE" altLang="de-DE"/>
              <a:t> · Seite </a:t>
            </a:r>
            <a:fld id="{1C2FC8E0-3633-40E6-8A2C-135456E4A76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  <a:p>
            <a:pPr>
              <a:defRPr/>
            </a:pPr>
            <a:endParaRPr lang="de-DE" altLang="de-DE">
              <a:solidFill>
                <a:schemeClr val="tx2"/>
              </a:solidFill>
            </a:endParaRPr>
          </a:p>
        </p:txBody>
      </p:sp>
      <p:sp>
        <p:nvSpPr>
          <p:cNvPr id="1030" name="Rectangle 29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906588"/>
            <a:ext cx="7407275" cy="386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</p:sldLayoutIdLst>
  <p:transition>
    <p:dissolv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08000"/>
        </a:lnSpc>
        <a:spcBef>
          <a:spcPct val="0"/>
        </a:spcBef>
        <a:spcAft>
          <a:spcPct val="2900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7013" algn="l" rtl="0" eaLnBrk="0" fontAlgn="base" hangingPunct="0">
        <a:lnSpc>
          <a:spcPct val="108000"/>
        </a:lnSpc>
        <a:spcBef>
          <a:spcPct val="0"/>
        </a:spcBef>
        <a:spcAft>
          <a:spcPct val="29000"/>
        </a:spcAft>
        <a:buSzPct val="90000"/>
        <a:buChar char="•"/>
        <a:defRPr sz="2000">
          <a:solidFill>
            <a:schemeClr val="tx1"/>
          </a:solidFill>
          <a:latin typeface="+mn-lt"/>
        </a:defRPr>
      </a:lvl2pPr>
      <a:lvl3pPr marL="758825" indent="-233363" algn="l" rtl="0" eaLnBrk="0" fontAlgn="base" hangingPunct="0">
        <a:lnSpc>
          <a:spcPct val="108000"/>
        </a:lnSpc>
        <a:spcBef>
          <a:spcPct val="0"/>
        </a:spcBef>
        <a:spcAft>
          <a:spcPct val="29000"/>
        </a:spcAft>
        <a:buSzPct val="90000"/>
        <a:buChar char="•"/>
        <a:defRPr sz="2000">
          <a:solidFill>
            <a:schemeClr val="tx1"/>
          </a:solidFill>
          <a:latin typeface="+mn-lt"/>
        </a:defRPr>
      </a:lvl3pPr>
      <a:lvl4pPr marL="1290638" indent="-238125" algn="l" rtl="0" eaLnBrk="0" fontAlgn="base" hangingPunct="0">
        <a:lnSpc>
          <a:spcPct val="108000"/>
        </a:lnSpc>
        <a:spcBef>
          <a:spcPct val="0"/>
        </a:spcBef>
        <a:spcAft>
          <a:spcPct val="29000"/>
        </a:spcAft>
        <a:buSzPct val="90000"/>
        <a:buChar char="•"/>
        <a:defRPr sz="2000">
          <a:solidFill>
            <a:schemeClr val="tx1"/>
          </a:solidFill>
          <a:latin typeface="+mn-lt"/>
        </a:defRPr>
      </a:lvl4pPr>
      <a:lvl5pPr marL="1828800" indent="-242888" algn="l" rtl="0" eaLnBrk="0" fontAlgn="base" hangingPunct="0">
        <a:lnSpc>
          <a:spcPct val="108000"/>
        </a:lnSpc>
        <a:spcBef>
          <a:spcPct val="0"/>
        </a:spcBef>
        <a:spcAft>
          <a:spcPct val="29000"/>
        </a:spcAft>
        <a:buSzPct val="90000"/>
        <a:buChar char="•"/>
        <a:defRPr sz="2000">
          <a:solidFill>
            <a:schemeClr val="tx1"/>
          </a:solidFill>
          <a:latin typeface="+mn-lt"/>
        </a:defRPr>
      </a:lvl5pPr>
      <a:lvl6pPr marL="2286000" indent="-242888" algn="l" rtl="0" eaLnBrk="0" fontAlgn="base" hangingPunct="0">
        <a:lnSpc>
          <a:spcPct val="108000"/>
        </a:lnSpc>
        <a:spcBef>
          <a:spcPct val="0"/>
        </a:spcBef>
        <a:spcAft>
          <a:spcPct val="29000"/>
        </a:spcAft>
        <a:buSzPct val="90000"/>
        <a:buChar char="•"/>
        <a:defRPr sz="2000">
          <a:solidFill>
            <a:schemeClr val="tx1"/>
          </a:solidFill>
          <a:latin typeface="+mn-lt"/>
        </a:defRPr>
      </a:lvl6pPr>
      <a:lvl7pPr marL="2743200" indent="-242888" algn="l" rtl="0" eaLnBrk="0" fontAlgn="base" hangingPunct="0">
        <a:lnSpc>
          <a:spcPct val="108000"/>
        </a:lnSpc>
        <a:spcBef>
          <a:spcPct val="0"/>
        </a:spcBef>
        <a:spcAft>
          <a:spcPct val="29000"/>
        </a:spcAft>
        <a:buSzPct val="90000"/>
        <a:buChar char="•"/>
        <a:defRPr sz="2000">
          <a:solidFill>
            <a:schemeClr val="tx1"/>
          </a:solidFill>
          <a:latin typeface="+mn-lt"/>
        </a:defRPr>
      </a:lvl7pPr>
      <a:lvl8pPr marL="3200400" indent="-242888" algn="l" rtl="0" eaLnBrk="0" fontAlgn="base" hangingPunct="0">
        <a:lnSpc>
          <a:spcPct val="108000"/>
        </a:lnSpc>
        <a:spcBef>
          <a:spcPct val="0"/>
        </a:spcBef>
        <a:spcAft>
          <a:spcPct val="29000"/>
        </a:spcAft>
        <a:buSzPct val="90000"/>
        <a:buChar char="•"/>
        <a:defRPr sz="2000">
          <a:solidFill>
            <a:schemeClr val="tx1"/>
          </a:solidFill>
          <a:latin typeface="+mn-lt"/>
        </a:defRPr>
      </a:lvl8pPr>
      <a:lvl9pPr marL="3657600" indent="-242888" algn="l" rtl="0" eaLnBrk="0" fontAlgn="base" hangingPunct="0">
        <a:lnSpc>
          <a:spcPct val="108000"/>
        </a:lnSpc>
        <a:spcBef>
          <a:spcPct val="0"/>
        </a:spcBef>
        <a:spcAft>
          <a:spcPct val="29000"/>
        </a:spcAft>
        <a:buSzPct val="9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Combining </a:t>
            </a:r>
            <a:r>
              <a:rPr lang="en-GB" dirty="0" err="1" smtClean="0"/>
              <a:t>SonarQube</a:t>
            </a:r>
            <a:r>
              <a:rPr lang="en-GB" dirty="0" smtClean="0"/>
              <a:t> and PL/I V5 for Continuous Code Quality Inspection</a:t>
            </a:r>
            <a:endParaRPr lang="en-GB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October 12, 2017, GSE EM Working Group Meeting, </a:t>
            </a:r>
            <a:r>
              <a:rPr lang="en-GB" dirty="0" err="1" smtClean="0"/>
              <a:t>Nürnberg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Thomas Zierer</a:t>
            </a:r>
            <a:endParaRPr lang="en-GB" dirty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7" b="198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926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632848" cy="503833"/>
          </a:xfrm>
          <a:noFill/>
        </p:spPr>
        <p:txBody>
          <a:bodyPr/>
          <a:lstStyle/>
          <a:p>
            <a:r>
              <a:rPr lang="de-DE" altLang="de-DE" dirty="0" err="1" smtClean="0"/>
              <a:t>SonarQube</a:t>
            </a:r>
            <a:endParaRPr lang="de-DE" altLang="de-DE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marL="338137" lvl="1" indent="-342900"/>
            <a:r>
              <a:rPr lang="de-DE" altLang="de-DE" sz="2400" dirty="0" err="1"/>
              <a:t>SonarQube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is</a:t>
            </a:r>
            <a:r>
              <a:rPr lang="de-DE" altLang="de-DE" sz="2400" dirty="0"/>
              <a:t> extensible </a:t>
            </a:r>
            <a:r>
              <a:rPr lang="de-DE" altLang="de-DE" sz="2400" dirty="0" err="1"/>
              <a:t>through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its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plugin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concept</a:t>
            </a:r>
            <a:endParaRPr lang="de-DE" altLang="de-DE" sz="2400" dirty="0"/>
          </a:p>
          <a:p>
            <a:pPr marL="338137" lvl="1" indent="-342900"/>
            <a:r>
              <a:rPr lang="de-DE" altLang="de-DE" sz="2400" dirty="0"/>
              <a:t>Writing </a:t>
            </a:r>
            <a:r>
              <a:rPr lang="de-DE" altLang="de-DE" sz="2400" dirty="0" err="1"/>
              <a:t>your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own</a:t>
            </a:r>
            <a:r>
              <a:rPr lang="de-DE" altLang="de-DE" sz="2400" dirty="0"/>
              <a:t> </a:t>
            </a:r>
            <a:r>
              <a:rPr lang="de-DE" altLang="de-DE" sz="2400" dirty="0" err="1"/>
              <a:t>plugin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is</a:t>
            </a:r>
            <a:r>
              <a:rPr lang="de-DE" altLang="de-DE" sz="2400" dirty="0"/>
              <a:t> not trivial but </a:t>
            </a:r>
            <a:r>
              <a:rPr lang="de-DE" altLang="de-DE" sz="2400" dirty="0" err="1"/>
              <a:t>there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are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some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good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examples</a:t>
            </a:r>
            <a:endParaRPr lang="de-DE" altLang="de-DE" sz="2400" dirty="0"/>
          </a:p>
          <a:p>
            <a:pPr marL="338137" lvl="1" indent="-342900"/>
            <a:r>
              <a:rPr lang="de-DE" altLang="de-DE" sz="2400" dirty="0" err="1"/>
              <a:t>Documentation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provided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here</a:t>
            </a:r>
            <a:r>
              <a:rPr lang="de-DE" altLang="de-DE" sz="2400" dirty="0"/>
              <a:t>: https://docs.sonarqube.org/display/DEV/Extension+Guide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indent="-461963"/>
            <a:r>
              <a:rPr lang="de-DE" altLang="de-DE" sz="1800" dirty="0" err="1" smtClean="0"/>
              <a:t>With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its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custom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language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you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may</a:t>
            </a:r>
            <a:r>
              <a:rPr lang="de-DE" altLang="de-DE" sz="1800" dirty="0" smtClean="0"/>
              <a:t> „</a:t>
            </a:r>
            <a:r>
              <a:rPr lang="de-DE" altLang="de-DE" sz="1800" dirty="0" err="1" smtClean="0"/>
              <a:t>teach</a:t>
            </a:r>
            <a:r>
              <a:rPr lang="de-DE" altLang="de-DE" sz="1800" smtClean="0"/>
              <a:t>“ SonarQube</a:t>
            </a:r>
            <a:r>
              <a:rPr lang="de-DE" altLang="de-DE" sz="1800" dirty="0" smtClean="0"/>
              <a:t> </a:t>
            </a:r>
            <a:r>
              <a:rPr lang="de-DE" altLang="de-DE" sz="1800" dirty="0" smtClean="0"/>
              <a:t>additional </a:t>
            </a:r>
            <a:r>
              <a:rPr lang="de-DE" altLang="de-DE" sz="1800" dirty="0" err="1" smtClean="0"/>
              <a:t>languages</a:t>
            </a:r>
            <a:endParaRPr lang="de-DE" alt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372754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632848" cy="503833"/>
          </a:xfrm>
          <a:noFill/>
        </p:spPr>
        <p:txBody>
          <a:bodyPr/>
          <a:lstStyle/>
          <a:p>
            <a:r>
              <a:rPr lang="de-DE" altLang="de-DE" dirty="0" smtClean="0"/>
              <a:t>The </a:t>
            </a:r>
            <a:r>
              <a:rPr lang="de-DE" altLang="de-DE" dirty="0" err="1" smtClean="0"/>
              <a:t>Xinfo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plugin</a:t>
            </a:r>
            <a:endParaRPr lang="de-DE" altLang="de-DE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marL="338137" lvl="1" indent="-342900"/>
            <a:r>
              <a:rPr lang="de-DE" altLang="de-DE" sz="2400" dirty="0"/>
              <a:t>The </a:t>
            </a:r>
            <a:r>
              <a:rPr lang="de-DE" altLang="de-DE" sz="2400" dirty="0" err="1" smtClean="0"/>
              <a:t>plugin</a:t>
            </a:r>
            <a:r>
              <a:rPr lang="de-DE" altLang="de-DE" sz="2400" dirty="0" smtClean="0"/>
              <a:t> </a:t>
            </a:r>
            <a:r>
              <a:rPr lang="de-DE" altLang="de-DE" sz="2400" dirty="0" err="1"/>
              <a:t>parses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compilers</a:t>
            </a:r>
            <a:r>
              <a:rPr lang="de-DE" altLang="de-DE" sz="2400" dirty="0"/>
              <a:t> XML </a:t>
            </a:r>
            <a:r>
              <a:rPr lang="de-DE" altLang="de-DE" sz="2400" dirty="0" err="1"/>
              <a:t>output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and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feeds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to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SonarQube‘s</a:t>
            </a:r>
            <a:r>
              <a:rPr lang="de-DE" altLang="de-DE" sz="2400" dirty="0"/>
              <a:t> REST </a:t>
            </a:r>
            <a:r>
              <a:rPr lang="de-DE" altLang="de-DE" sz="2400" dirty="0" err="1"/>
              <a:t>interface</a:t>
            </a:r>
            <a:endParaRPr lang="de-DE" altLang="de-DE" sz="2400" dirty="0"/>
          </a:p>
          <a:p>
            <a:pPr marL="338137" lvl="1" indent="-342900"/>
            <a:r>
              <a:rPr lang="de-DE" altLang="de-DE" sz="2400" dirty="0" smtClean="0"/>
              <a:t>This </a:t>
            </a:r>
            <a:r>
              <a:rPr lang="de-DE" altLang="de-DE" sz="2400" dirty="0" err="1" smtClean="0"/>
              <a:t>works</a:t>
            </a:r>
            <a:r>
              <a:rPr lang="de-DE" altLang="de-DE" sz="2400" dirty="0" smtClean="0"/>
              <a:t> </a:t>
            </a:r>
            <a:r>
              <a:rPr lang="de-DE" altLang="de-DE" sz="2400" dirty="0" err="1"/>
              <a:t>for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every</a:t>
            </a:r>
            <a:r>
              <a:rPr lang="de-DE" altLang="de-DE" sz="2400" dirty="0"/>
              <a:t> </a:t>
            </a:r>
            <a:r>
              <a:rPr lang="de-DE" altLang="de-DE" sz="2400" dirty="0" err="1"/>
              <a:t>language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that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supports</a:t>
            </a:r>
            <a:r>
              <a:rPr lang="de-DE" altLang="de-DE" sz="2400" dirty="0"/>
              <a:t> a XINFO-like </a:t>
            </a:r>
            <a:r>
              <a:rPr lang="de-DE" altLang="de-DE" sz="2400" dirty="0" err="1"/>
              <a:t>directive</a:t>
            </a:r>
            <a:r>
              <a:rPr lang="de-DE" altLang="de-DE" sz="2400" dirty="0"/>
              <a:t>: PL/I, COBOL, C/C++, Assembler</a:t>
            </a:r>
          </a:p>
          <a:p>
            <a:pPr marL="338137" lvl="1" indent="-342900"/>
            <a:r>
              <a:rPr lang="de-DE" altLang="de-DE" sz="2400" dirty="0"/>
              <a:t>Scans </a:t>
            </a:r>
            <a:r>
              <a:rPr lang="de-DE" altLang="de-DE" sz="2400" dirty="0" err="1"/>
              <a:t>may</a:t>
            </a:r>
            <a:r>
              <a:rPr lang="de-DE" altLang="de-DE" sz="2400" dirty="0"/>
              <a:t> </a:t>
            </a:r>
            <a:r>
              <a:rPr lang="de-DE" altLang="de-DE" sz="2400" dirty="0" err="1"/>
              <a:t>run</a:t>
            </a:r>
            <a:r>
              <a:rPr lang="de-DE" altLang="de-DE" sz="2400" dirty="0"/>
              <a:t> on </a:t>
            </a:r>
            <a:r>
              <a:rPr lang="de-DE" altLang="de-DE" sz="2400" dirty="0" err="1"/>
              <a:t>every</a:t>
            </a:r>
            <a:r>
              <a:rPr lang="de-DE" altLang="de-DE" sz="2400" dirty="0"/>
              <a:t> </a:t>
            </a:r>
            <a:r>
              <a:rPr lang="de-DE" altLang="de-DE" sz="2400" dirty="0" err="1"/>
              <a:t>kind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of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server</a:t>
            </a:r>
            <a:r>
              <a:rPr lang="de-DE" altLang="de-DE" sz="2400" dirty="0"/>
              <a:t>: Windows, Unix, z/OS.</a:t>
            </a:r>
          </a:p>
          <a:p>
            <a:pPr marL="338137" lvl="1" indent="-342900"/>
            <a:r>
              <a:rPr lang="de-DE" altLang="de-DE" sz="2400" dirty="0" err="1">
                <a:sym typeface="Wingdings" panose="05000000000000000000" pitchFamily="2" charset="2"/>
              </a:rPr>
              <a:t>Restriction</a:t>
            </a:r>
            <a:r>
              <a:rPr lang="de-DE" altLang="de-DE" sz="2400" dirty="0">
                <a:sym typeface="Wingdings" panose="05000000000000000000" pitchFamily="2" charset="2"/>
              </a:rPr>
              <a:t> on z/OS: PL/I </a:t>
            </a:r>
            <a:r>
              <a:rPr lang="de-DE" altLang="de-DE" sz="2400" dirty="0" err="1">
                <a:sym typeface="Wingdings" panose="05000000000000000000" pitchFamily="2" charset="2"/>
              </a:rPr>
              <a:t>source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and</a:t>
            </a:r>
            <a:r>
              <a:rPr lang="de-DE" altLang="de-DE" sz="2400" dirty="0">
                <a:sym typeface="Wingdings" panose="05000000000000000000" pitchFamily="2" charset="2"/>
              </a:rPr>
              <a:t> XML </a:t>
            </a:r>
            <a:r>
              <a:rPr lang="de-DE" altLang="de-DE" sz="2400" dirty="0" err="1">
                <a:sym typeface="Wingdings" panose="05000000000000000000" pitchFamily="2" charset="2"/>
              </a:rPr>
              <a:t>output</a:t>
            </a:r>
            <a:r>
              <a:rPr lang="de-DE" altLang="de-DE" sz="2400" dirty="0">
                <a:sym typeface="Wingdings" panose="05000000000000000000" pitchFamily="2" charset="2"/>
              </a:rPr>
              <a:t> must </a:t>
            </a:r>
            <a:r>
              <a:rPr lang="de-DE" altLang="de-DE" sz="2400" dirty="0" err="1">
                <a:sym typeface="Wingdings" panose="05000000000000000000" pitchFamily="2" charset="2"/>
              </a:rPr>
              <a:t>reside</a:t>
            </a:r>
            <a:r>
              <a:rPr lang="de-DE" altLang="de-DE" sz="2400" dirty="0">
                <a:sym typeface="Wingdings" panose="05000000000000000000" pitchFamily="2" charset="2"/>
              </a:rPr>
              <a:t> on OMVS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indent="-461963"/>
            <a:r>
              <a:rPr lang="de-DE" altLang="de-DE" sz="1800" dirty="0" smtClean="0"/>
              <a:t>The </a:t>
            </a:r>
            <a:r>
              <a:rPr lang="de-DE" altLang="de-DE" sz="1800" dirty="0" err="1" smtClean="0"/>
              <a:t>Xinfo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plugin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combines</a:t>
            </a:r>
            <a:r>
              <a:rPr lang="de-DE" altLang="de-DE" sz="1800" dirty="0" smtClean="0"/>
              <a:t> Enterprise PL/I </a:t>
            </a:r>
            <a:r>
              <a:rPr lang="de-DE" altLang="de-DE" sz="1800" dirty="0" err="1" smtClean="0"/>
              <a:t>with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SonarQube‘s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custom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language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</a:t>
            </a:r>
            <a:endParaRPr lang="de-DE" alt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64422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632848" cy="503833"/>
          </a:xfrm>
          <a:noFill/>
        </p:spPr>
        <p:txBody>
          <a:bodyPr/>
          <a:lstStyle/>
          <a:p>
            <a:r>
              <a:rPr lang="de-DE" altLang="de-DE" dirty="0" smtClean="0"/>
              <a:t>The </a:t>
            </a:r>
            <a:r>
              <a:rPr lang="de-DE" altLang="de-DE" dirty="0" err="1" smtClean="0"/>
              <a:t>Xinfo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plugin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Executing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scans</a:t>
            </a:r>
            <a:endParaRPr lang="de-DE" altLang="de-DE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marL="338137" lvl="1" indent="-342900"/>
            <a:r>
              <a:rPr lang="de-DE" altLang="de-DE" sz="2400" dirty="0"/>
              <a:t>Scan </a:t>
            </a:r>
            <a:r>
              <a:rPr lang="de-DE" altLang="de-DE" sz="2400" dirty="0" err="1"/>
              <a:t>is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invoked</a:t>
            </a:r>
            <a:r>
              <a:rPr lang="de-DE" altLang="de-DE" sz="2400" dirty="0"/>
              <a:t> via </a:t>
            </a:r>
            <a:r>
              <a:rPr lang="de-DE" altLang="de-DE" sz="2400" dirty="0" err="1"/>
              <a:t>SonarQube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commandline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client</a:t>
            </a:r>
            <a:endParaRPr lang="de-DE" altLang="de-DE" sz="2400" dirty="0"/>
          </a:p>
          <a:p>
            <a:pPr marL="338137" lvl="1" indent="-342900"/>
            <a:r>
              <a:rPr lang="de-DE" altLang="de-DE" sz="2400" dirty="0" err="1"/>
              <a:t>Successfully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tested</a:t>
            </a:r>
            <a:r>
              <a:rPr lang="de-DE" altLang="de-DE" sz="2400" dirty="0"/>
              <a:t> on Windows, Unix</a:t>
            </a:r>
          </a:p>
          <a:p>
            <a:pPr marL="338137" lvl="1" indent="-342900"/>
            <a:r>
              <a:rPr lang="de-DE" altLang="de-DE" sz="2400" dirty="0" err="1"/>
              <a:t>Prereq</a:t>
            </a:r>
            <a:r>
              <a:rPr lang="de-DE" altLang="de-DE" sz="2400" dirty="0"/>
              <a:t>: Sonar Server 6.3 </a:t>
            </a:r>
            <a:r>
              <a:rPr lang="de-DE" altLang="de-DE" sz="2400" dirty="0" err="1"/>
              <a:t>or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higher</a:t>
            </a:r>
            <a:endParaRPr lang="de-DE" altLang="de-DE" sz="2400" dirty="0"/>
          </a:p>
          <a:p>
            <a:pPr marL="338137" lvl="1" indent="-342900"/>
            <a:r>
              <a:rPr lang="de-DE" altLang="de-DE" sz="2400" dirty="0"/>
              <a:t>On z/OS </a:t>
            </a:r>
            <a:r>
              <a:rPr lang="de-DE" altLang="de-DE" sz="2400" dirty="0" err="1" smtClean="0"/>
              <a:t>scans</a:t>
            </a:r>
            <a:r>
              <a:rPr lang="de-DE" altLang="de-DE" sz="2400" dirty="0" smtClean="0"/>
              <a:t> </a:t>
            </a:r>
            <a:r>
              <a:rPr lang="de-DE" altLang="de-DE" sz="2400" dirty="0" err="1"/>
              <a:t>can</a:t>
            </a:r>
            <a:r>
              <a:rPr lang="de-DE" altLang="de-DE" sz="2400" dirty="0"/>
              <a:t> </a:t>
            </a:r>
            <a:r>
              <a:rPr lang="de-DE" altLang="de-DE" sz="2400" dirty="0" err="1"/>
              <a:t>be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invoked</a:t>
            </a:r>
            <a:r>
              <a:rPr lang="de-DE" altLang="de-DE" sz="2400" dirty="0"/>
              <a:t> </a:t>
            </a:r>
            <a:r>
              <a:rPr lang="de-DE" altLang="de-DE" sz="2400" dirty="0" err="1" smtClean="0"/>
              <a:t>using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the</a:t>
            </a:r>
            <a:r>
              <a:rPr lang="de-DE" altLang="de-DE" sz="2400" smtClean="0"/>
              <a:t> IBM </a:t>
            </a:r>
            <a:r>
              <a:rPr lang="de-DE" altLang="de-DE" sz="2400" dirty="0" err="1" smtClean="0"/>
              <a:t>utility</a:t>
            </a:r>
            <a:r>
              <a:rPr lang="de-DE" altLang="de-DE" sz="2400" dirty="0" smtClean="0"/>
              <a:t> </a:t>
            </a:r>
            <a:r>
              <a:rPr lang="de-DE" altLang="de-DE" sz="2400" dirty="0"/>
              <a:t>BPXBATCH: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indent="-461963"/>
            <a:r>
              <a:rPr lang="de-DE" altLang="de-DE" sz="1800" dirty="0" smtClean="0"/>
              <a:t>A simple </a:t>
            </a:r>
            <a:r>
              <a:rPr lang="de-DE" altLang="de-DE" sz="1800" dirty="0" err="1" smtClean="0"/>
              <a:t>shell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or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batch</a:t>
            </a:r>
            <a:r>
              <a:rPr lang="de-DE" altLang="de-DE" sz="1800" dirty="0" smtClean="0"/>
              <a:t> </a:t>
            </a:r>
            <a:r>
              <a:rPr lang="de-DE" altLang="de-DE" sz="1800" dirty="0" err="1"/>
              <a:t>script</a:t>
            </a:r>
            <a:r>
              <a:rPr lang="de-DE" altLang="de-DE" sz="1800" dirty="0"/>
              <a:t> </a:t>
            </a:r>
            <a:r>
              <a:rPr lang="de-DE" altLang="de-DE" sz="1800" dirty="0" err="1" smtClean="0"/>
              <a:t>executes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scan</a:t>
            </a:r>
            <a:r>
              <a:rPr lang="de-DE" altLang="de-DE" sz="1800" dirty="0" smtClean="0"/>
              <a:t>. </a:t>
            </a:r>
            <a:r>
              <a:rPr lang="de-DE" altLang="de-DE" sz="1800" dirty="0" err="1" smtClean="0"/>
              <a:t>You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may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even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invoke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by</a:t>
            </a:r>
            <a:r>
              <a:rPr lang="de-DE" altLang="de-DE" sz="1800" dirty="0" smtClean="0"/>
              <a:t> JCL.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27" y="4426813"/>
            <a:ext cx="7057281" cy="109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39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561337" cy="503833"/>
          </a:xfrm>
          <a:noFill/>
        </p:spPr>
        <p:txBody>
          <a:bodyPr/>
          <a:lstStyle/>
          <a:p>
            <a:r>
              <a:rPr lang="en-US" altLang="de-DE" dirty="0" smtClean="0"/>
              <a:t>The </a:t>
            </a:r>
            <a:r>
              <a:rPr lang="en-US" altLang="de-DE" dirty="0" err="1" smtClean="0"/>
              <a:t>Xinfo</a:t>
            </a:r>
            <a:r>
              <a:rPr lang="en-US" altLang="de-DE" dirty="0" smtClean="0"/>
              <a:t> plugin</a:t>
            </a:r>
            <a:endParaRPr lang="de-DE" altLang="de-DE" dirty="0" smtClean="0"/>
          </a:p>
        </p:txBody>
      </p:sp>
      <p:sp>
        <p:nvSpPr>
          <p:cNvPr id="2" name="Rechteck 1"/>
          <p:cNvSpPr/>
          <p:nvPr/>
        </p:nvSpPr>
        <p:spPr>
          <a:xfrm>
            <a:off x="2769263" y="3228945"/>
            <a:ext cx="36054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altLang="de-DE" sz="96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182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632848" cy="503833"/>
          </a:xfrm>
          <a:noFill/>
        </p:spPr>
        <p:txBody>
          <a:bodyPr/>
          <a:lstStyle/>
          <a:p>
            <a:r>
              <a:rPr lang="de-DE" altLang="de-DE" dirty="0" err="1" smtClean="0"/>
              <a:t>Exploiting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more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SonarQube</a:t>
            </a:r>
            <a:r>
              <a:rPr lang="de-DE" altLang="de-DE" dirty="0" smtClean="0"/>
              <a:t> APIs</a:t>
            </a:r>
            <a:endParaRPr lang="de-DE" altLang="de-DE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marL="342900" lvl="1" indent="-342900"/>
            <a:r>
              <a:rPr lang="de-DE" altLang="de-DE" sz="2400" dirty="0" smtClean="0">
                <a:sym typeface="Wingdings" panose="05000000000000000000" pitchFamily="2" charset="2"/>
              </a:rPr>
              <a:t>A simple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converter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transforms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Debug</a:t>
            </a:r>
            <a:r>
              <a:rPr lang="de-DE" altLang="de-DE" sz="2400" dirty="0" smtClean="0">
                <a:sym typeface="Wingdings" panose="05000000000000000000" pitchFamily="2" charset="2"/>
              </a:rPr>
              <a:t> Tool Code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Coverage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files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into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the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corresponding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SonarQube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format</a:t>
            </a:r>
            <a:r>
              <a:rPr lang="de-DE" altLang="de-DE" sz="2400" dirty="0" smtClean="0">
                <a:sym typeface="Wingdings" panose="05000000000000000000" pitchFamily="2" charset="2"/>
              </a:rPr>
              <a:t>.</a:t>
            </a:r>
          </a:p>
          <a:p>
            <a:pPr marL="342900" lvl="1" indent="-342900"/>
            <a:r>
              <a:rPr lang="de-DE" altLang="de-DE" sz="2400" dirty="0" smtClean="0">
                <a:sym typeface="Wingdings" panose="05000000000000000000" pitchFamily="2" charset="2"/>
              </a:rPr>
              <a:t>Split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the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sourcecode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into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tokens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and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SonarQube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computes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duplications</a:t>
            </a:r>
            <a:r>
              <a:rPr lang="de-DE" altLang="de-DE" sz="2400" dirty="0" smtClean="0">
                <a:sym typeface="Wingdings" panose="05000000000000000000" pitchFamily="2" charset="2"/>
              </a:rPr>
              <a:t>.</a:t>
            </a:r>
            <a:endParaRPr lang="de-DE" altLang="de-DE" sz="2400" dirty="0" smtClean="0">
              <a:sym typeface="Wingdings" panose="05000000000000000000" pitchFamily="2" charset="2"/>
            </a:endParaRPr>
          </a:p>
          <a:p>
            <a:pPr marL="342900" lvl="1" indent="-342900"/>
            <a:endParaRPr lang="de-DE" altLang="de-DE" sz="2400" dirty="0">
              <a:sym typeface="Wingdings" panose="05000000000000000000" pitchFamily="2" charset="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indent="-461963"/>
            <a:r>
              <a:rPr lang="de-DE" altLang="de-DE" sz="1800" dirty="0" smtClean="0"/>
              <a:t>Integration </a:t>
            </a:r>
            <a:r>
              <a:rPr lang="de-DE" altLang="de-DE" sz="1800" dirty="0" err="1" smtClean="0"/>
              <a:t>for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Debug</a:t>
            </a:r>
            <a:r>
              <a:rPr lang="de-DE" altLang="de-DE" sz="1800" dirty="0" smtClean="0"/>
              <a:t> Tool </a:t>
            </a:r>
            <a:r>
              <a:rPr lang="de-DE" altLang="de-DE" sz="1800" dirty="0" err="1" smtClean="0"/>
              <a:t>and</a:t>
            </a:r>
            <a:r>
              <a:rPr lang="de-DE" altLang="de-DE" sz="1800" dirty="0" smtClean="0"/>
              <a:t> CPD (</a:t>
            </a:r>
            <a:r>
              <a:rPr lang="de-DE" altLang="de-DE" sz="1800" dirty="0" err="1" smtClean="0"/>
              <a:t>Copy</a:t>
            </a:r>
            <a:r>
              <a:rPr lang="de-DE" altLang="de-DE" sz="1800" dirty="0" smtClean="0"/>
              <a:t>/Paste </a:t>
            </a:r>
            <a:r>
              <a:rPr lang="de-DE" altLang="de-DE" sz="1800" dirty="0" err="1" smtClean="0"/>
              <a:t>Detection</a:t>
            </a:r>
            <a:r>
              <a:rPr lang="de-DE" altLang="de-DE" sz="1800" dirty="0" smtClean="0"/>
              <a:t>)</a:t>
            </a:r>
            <a:endParaRPr lang="de-DE" alt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331420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632848" cy="503833"/>
          </a:xfrm>
          <a:noFill/>
        </p:spPr>
        <p:txBody>
          <a:bodyPr/>
          <a:lstStyle/>
          <a:p>
            <a:r>
              <a:rPr lang="de-DE" altLang="de-DE" dirty="0" err="1" smtClean="0"/>
              <a:t>Wanna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try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it</a:t>
            </a:r>
            <a:r>
              <a:rPr lang="de-DE" altLang="de-DE" dirty="0" smtClean="0"/>
              <a:t>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marL="342900" lvl="1" indent="-342900"/>
            <a:r>
              <a:rPr lang="de-DE" altLang="de-DE" sz="2400" dirty="0" err="1" smtClean="0">
                <a:sym typeface="Wingdings" panose="05000000000000000000" pitchFamily="2" charset="2"/>
              </a:rPr>
              <a:t>Xinfo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plugin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source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code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is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published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under</a:t>
            </a:r>
            <a:r>
              <a:rPr lang="de-DE" altLang="de-DE" sz="2400" dirty="0" smtClean="0">
                <a:sym typeface="Wingdings" panose="05000000000000000000" pitchFamily="2" charset="2"/>
              </a:rPr>
              <a:t> Eclipse </a:t>
            </a:r>
            <a:r>
              <a:rPr lang="de-DE" altLang="de-DE" sz="2400" dirty="0">
                <a:sym typeface="Wingdings" panose="05000000000000000000" pitchFamily="2" charset="2"/>
              </a:rPr>
              <a:t>Public </a:t>
            </a:r>
            <a:r>
              <a:rPr lang="de-DE" altLang="de-DE" sz="2400" dirty="0" err="1">
                <a:sym typeface="Wingdings" panose="05000000000000000000" pitchFamily="2" charset="2"/>
              </a:rPr>
              <a:t>License</a:t>
            </a:r>
            <a:r>
              <a:rPr lang="de-DE" altLang="de-DE" sz="2400" dirty="0">
                <a:sym typeface="Wingdings" panose="05000000000000000000" pitchFamily="2" charset="2"/>
              </a:rPr>
              <a:t> (EPL) v. 1.0</a:t>
            </a:r>
          </a:p>
          <a:p>
            <a:pPr marL="342900" lvl="1" indent="-342900"/>
            <a:r>
              <a:rPr lang="de-DE" altLang="de-DE" sz="2400" dirty="0" err="1">
                <a:sym typeface="Wingdings" panose="05000000000000000000" pitchFamily="2" charset="2"/>
              </a:rPr>
              <a:t>Clone</a:t>
            </a:r>
            <a:r>
              <a:rPr lang="de-DE" altLang="de-DE" sz="2400" dirty="0">
                <a:sym typeface="Wingdings" panose="05000000000000000000" pitchFamily="2" charset="2"/>
              </a:rPr>
              <a:t>-URL on last </a:t>
            </a:r>
            <a:r>
              <a:rPr lang="de-DE" altLang="de-DE" sz="2400" dirty="0" err="1">
                <a:sym typeface="Wingdings" panose="05000000000000000000" pitchFamily="2" charset="2"/>
              </a:rPr>
              <a:t>slide</a:t>
            </a:r>
            <a:endParaRPr lang="de-DE" altLang="de-DE" sz="2400" dirty="0">
              <a:sym typeface="Wingdings" panose="05000000000000000000" pitchFamily="2" charset="2"/>
            </a:endParaRPr>
          </a:p>
          <a:p>
            <a:pPr marL="342900" lvl="1" indent="-342900"/>
            <a:r>
              <a:rPr lang="de-DE" altLang="de-DE" sz="2400" dirty="0">
                <a:sym typeface="Wingdings" panose="05000000000000000000" pitchFamily="2" charset="2"/>
              </a:rPr>
              <a:t>Every </a:t>
            </a:r>
            <a:r>
              <a:rPr lang="de-DE" altLang="de-DE" sz="2400" dirty="0" err="1">
                <a:sym typeface="Wingdings" panose="05000000000000000000" pitchFamily="2" charset="2"/>
              </a:rPr>
              <a:t>comment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is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honestly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appreciated</a:t>
            </a:r>
            <a:endParaRPr lang="de-DE" altLang="de-DE" sz="2400" dirty="0">
              <a:sym typeface="Wingdings" panose="05000000000000000000" pitchFamily="2" charset="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indent="-461963"/>
            <a:r>
              <a:rPr lang="de-DE" altLang="de-DE" sz="1800" dirty="0" smtClean="0"/>
              <a:t>The </a:t>
            </a:r>
            <a:r>
              <a:rPr lang="de-DE" altLang="de-DE" sz="1800" dirty="0" err="1" smtClean="0"/>
              <a:t>Xinfo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plugin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is</a:t>
            </a:r>
            <a:r>
              <a:rPr lang="de-DE" altLang="de-DE" sz="1800" dirty="0" smtClean="0"/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34153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632848" cy="503833"/>
          </a:xfrm>
          <a:noFill/>
        </p:spPr>
        <p:txBody>
          <a:bodyPr/>
          <a:lstStyle/>
          <a:p>
            <a:r>
              <a:rPr lang="de-DE" altLang="de-DE" dirty="0" err="1" smtClean="0"/>
              <a:t>Whats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next</a:t>
            </a:r>
            <a:r>
              <a:rPr lang="de-DE" altLang="de-DE" dirty="0" smtClean="0"/>
              <a:t>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marL="338137" lvl="1" indent="-342900"/>
            <a:r>
              <a:rPr lang="de-DE" altLang="de-DE" sz="2400" dirty="0" err="1" smtClean="0">
                <a:sym typeface="Wingdings" panose="05000000000000000000" pitchFamily="2" charset="2"/>
              </a:rPr>
              <a:t>Remmediation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costs</a:t>
            </a:r>
            <a:r>
              <a:rPr lang="de-DE" altLang="de-DE" sz="2400" dirty="0">
                <a:sym typeface="Wingdings" panose="05000000000000000000" pitchFamily="2" charset="2"/>
              </a:rPr>
              <a:t> per </a:t>
            </a:r>
            <a:r>
              <a:rPr lang="de-DE" altLang="de-DE" sz="2400" dirty="0" err="1">
                <a:sym typeface="Wingdings" panose="05000000000000000000" pitchFamily="2" charset="2"/>
              </a:rPr>
              <a:t>rule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to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compute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the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technical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debt</a:t>
            </a:r>
            <a:endParaRPr lang="de-DE" altLang="de-DE" sz="2400" dirty="0">
              <a:sym typeface="Wingdings" panose="05000000000000000000" pitchFamily="2" charset="2"/>
            </a:endParaRPr>
          </a:p>
          <a:p>
            <a:pPr marL="338137" lvl="1" indent="-342900"/>
            <a:r>
              <a:rPr lang="de-DE" altLang="de-DE" sz="2400" dirty="0">
                <a:sym typeface="Wingdings" panose="05000000000000000000" pitchFamily="2" charset="2"/>
              </a:rPr>
              <a:t>Custom </a:t>
            </a:r>
            <a:r>
              <a:rPr lang="de-DE" altLang="de-DE" sz="2400" dirty="0" err="1">
                <a:sym typeface="Wingdings" panose="05000000000000000000" pitchFamily="2" charset="2"/>
              </a:rPr>
              <a:t>measures</a:t>
            </a:r>
            <a:r>
              <a:rPr lang="de-DE" altLang="de-DE" sz="2400" dirty="0">
                <a:sym typeface="Wingdings" panose="05000000000000000000" pitchFamily="2" charset="2"/>
              </a:rPr>
              <a:t> (</a:t>
            </a:r>
            <a:r>
              <a:rPr lang="de-DE" altLang="de-DE" sz="2400" dirty="0" err="1">
                <a:sym typeface="Wingdings" panose="05000000000000000000" pitchFamily="2" charset="2"/>
              </a:rPr>
              <a:t>for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example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refactor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programs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with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too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many</a:t>
            </a:r>
            <a:r>
              <a:rPr lang="de-DE" altLang="de-DE" sz="2400" dirty="0">
                <a:sym typeface="Wingdings" panose="05000000000000000000" pitchFamily="2" charset="2"/>
              </a:rPr>
              <a:t> INCLUDEs)</a:t>
            </a:r>
          </a:p>
          <a:p>
            <a:pPr marL="338137" lvl="1" indent="-342900"/>
            <a:r>
              <a:rPr lang="de-DE" altLang="de-DE" sz="2400" dirty="0" err="1" smtClean="0">
                <a:sym typeface="Wingdings" panose="05000000000000000000" pitchFamily="2" charset="2"/>
              </a:rPr>
              <a:t>Automatically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assign</a:t>
            </a:r>
            <a:r>
              <a:rPr lang="de-DE" altLang="de-DE" sz="2400" dirty="0">
                <a:sym typeface="Wingdings" panose="05000000000000000000" pitchFamily="2" charset="2"/>
              </a:rPr>
              <a:t> a </a:t>
            </a:r>
            <a:r>
              <a:rPr lang="de-DE" altLang="de-DE" sz="2400" dirty="0" err="1">
                <a:sym typeface="Wingdings" panose="05000000000000000000" pitchFamily="2" charset="2"/>
              </a:rPr>
              <a:t>finding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to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its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author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by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questioning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the</a:t>
            </a:r>
            <a:r>
              <a:rPr lang="de-DE" altLang="de-DE" sz="2400" dirty="0">
                <a:sym typeface="Wingdings" panose="05000000000000000000" pitchFamily="2" charset="2"/>
              </a:rPr>
              <a:t> SCM („</a:t>
            </a:r>
            <a:r>
              <a:rPr lang="de-DE" altLang="de-DE" sz="2400" dirty="0" err="1">
                <a:sym typeface="Wingdings" panose="05000000000000000000" pitchFamily="2" charset="2"/>
              </a:rPr>
              <a:t>blame</a:t>
            </a:r>
            <a:r>
              <a:rPr lang="de-DE" altLang="de-DE" sz="2400" dirty="0">
                <a:sym typeface="Wingdings" panose="05000000000000000000" pitchFamily="2" charset="2"/>
              </a:rPr>
              <a:t>“)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indent="-461963"/>
            <a:r>
              <a:rPr lang="de-DE" altLang="de-DE" sz="1800" dirty="0" err="1" smtClean="0"/>
              <a:t>There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is</a:t>
            </a:r>
            <a:r>
              <a:rPr lang="de-DE" altLang="de-DE" sz="1800" dirty="0" smtClean="0"/>
              <a:t> still a </a:t>
            </a:r>
            <a:r>
              <a:rPr lang="de-DE" altLang="de-DE" sz="1800" dirty="0" err="1" smtClean="0"/>
              <a:t>lot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of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work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to</a:t>
            </a:r>
            <a:r>
              <a:rPr lang="de-DE" altLang="de-DE" sz="1800" dirty="0" smtClean="0"/>
              <a:t> do</a:t>
            </a:r>
          </a:p>
        </p:txBody>
      </p:sp>
    </p:spTree>
    <p:extLst>
      <p:ext uri="{BB962C8B-B14F-4D97-AF65-F5344CB8AC3E}">
        <p14:creationId xmlns:p14="http://schemas.microsoft.com/office/powerpoint/2010/main" val="168015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smtClean="0"/>
              <a:t>!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 smtClean="0"/>
              <a:t>Thomas Zierer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E-Mail</a:t>
            </a:r>
            <a:r>
              <a:rPr lang="en-GB" dirty="0"/>
              <a:t>: </a:t>
            </a:r>
            <a:r>
              <a:rPr lang="en-GB" dirty="0" smtClean="0"/>
              <a:t>thomas.zierer@muenchen-mail.de</a:t>
            </a:r>
            <a:endParaRPr lang="en-GB" dirty="0"/>
          </a:p>
          <a:p>
            <a:r>
              <a:rPr lang="de-DE" dirty="0" err="1" smtClean="0"/>
              <a:t>Fork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on </a:t>
            </a:r>
            <a:r>
              <a:rPr lang="de-DE" dirty="0" err="1" smtClean="0"/>
              <a:t>GitHub</a:t>
            </a:r>
            <a:r>
              <a:rPr lang="de-DE" dirty="0"/>
              <a:t>: https</a:t>
            </a:r>
            <a:r>
              <a:rPr lang="de-DE" dirty="0" smtClean="0"/>
              <a:t>://github.com/tgmz/sonar-xinfo-plugin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2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561337" cy="503833"/>
          </a:xfrm>
          <a:noFill/>
        </p:spPr>
        <p:txBody>
          <a:bodyPr/>
          <a:lstStyle/>
          <a:p>
            <a:r>
              <a:rPr lang="en-US" altLang="de-DE" dirty="0" err="1" smtClean="0"/>
              <a:t>SonarQube</a:t>
            </a:r>
            <a:endParaRPr lang="de-DE" altLang="de-DE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lvl="1"/>
            <a:r>
              <a:rPr lang="en-US" altLang="de-DE" sz="2400" dirty="0" smtClean="0"/>
              <a:t>Very </a:t>
            </a:r>
            <a:r>
              <a:rPr lang="en-US" altLang="de-DE" sz="2400" dirty="0"/>
              <a:t>popular in the Open Source Community</a:t>
            </a:r>
          </a:p>
          <a:p>
            <a:pPr lvl="1"/>
            <a:r>
              <a:rPr lang="en-US" altLang="de-DE" sz="2400" dirty="0"/>
              <a:t>Maintained by </a:t>
            </a:r>
            <a:r>
              <a:rPr lang="en-US" altLang="de-DE" sz="2400" dirty="0" err="1"/>
              <a:t>SonarSource</a:t>
            </a:r>
            <a:r>
              <a:rPr lang="en-US" altLang="de-DE" sz="2400" dirty="0"/>
              <a:t>, Geneva, Switzerland</a:t>
            </a:r>
          </a:p>
          <a:p>
            <a:pPr lvl="1"/>
            <a:r>
              <a:rPr lang="en-US" altLang="de-DE" sz="2400" dirty="0"/>
              <a:t>IDE Plugins (</a:t>
            </a:r>
            <a:r>
              <a:rPr lang="en-US" altLang="de-DE" sz="2400" dirty="0" err="1" smtClean="0"/>
              <a:t>SonarLint</a:t>
            </a:r>
            <a:r>
              <a:rPr lang="en-US" altLang="de-DE" sz="2400" dirty="0" smtClean="0"/>
              <a:t>) for </a:t>
            </a:r>
            <a:r>
              <a:rPr lang="en-US" altLang="de-DE" sz="2400" dirty="0"/>
              <a:t>Eclipse, </a:t>
            </a:r>
            <a:r>
              <a:rPr lang="en-US" altLang="de-DE" sz="2400" dirty="0" smtClean="0"/>
              <a:t>IntelliJ and </a:t>
            </a:r>
            <a:r>
              <a:rPr lang="en-US" altLang="de-DE" sz="2400" dirty="0" err="1" smtClean="0"/>
              <a:t>Netbeans</a:t>
            </a:r>
            <a:r>
              <a:rPr lang="en-US" altLang="de-DE" sz="2400" dirty="0" smtClean="0"/>
              <a:t> for instant feedback </a:t>
            </a:r>
          </a:p>
          <a:p>
            <a:pPr lvl="1"/>
            <a:r>
              <a:rPr lang="en-US" altLang="de-DE" sz="2400" dirty="0" smtClean="0"/>
              <a:t>Batch-scans </a:t>
            </a:r>
            <a:r>
              <a:rPr lang="en-US" altLang="de-DE" sz="2400" dirty="0"/>
              <a:t>are often integrated as ant, Maven or </a:t>
            </a:r>
            <a:r>
              <a:rPr lang="en-US" altLang="de-DE" sz="2400" dirty="0" err="1"/>
              <a:t>Gradle</a:t>
            </a:r>
            <a:r>
              <a:rPr lang="en-US" altLang="de-DE" sz="2400" dirty="0"/>
              <a:t> Tasks and run by a build server like </a:t>
            </a:r>
            <a:r>
              <a:rPr lang="en-US" altLang="de-DE" sz="2400" dirty="0" smtClean="0"/>
              <a:t>Jenkins</a:t>
            </a:r>
            <a:endParaRPr lang="en-US" altLang="de-DE" sz="2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lvl="1"/>
            <a:r>
              <a:rPr lang="en-US" altLang="de-DE" sz="1800" dirty="0" err="1" smtClean="0"/>
              <a:t>SonarQube</a:t>
            </a:r>
            <a:r>
              <a:rPr lang="en-US" altLang="de-DE" sz="1800" dirty="0" smtClean="0"/>
              <a:t> is the leading Open </a:t>
            </a:r>
            <a:r>
              <a:rPr lang="en-US" altLang="de-DE" sz="1800" dirty="0"/>
              <a:t>Source </a:t>
            </a:r>
            <a:r>
              <a:rPr lang="en-US" altLang="de-DE" sz="1800" dirty="0" smtClean="0"/>
              <a:t>product </a:t>
            </a:r>
            <a:r>
              <a:rPr lang="en-US" altLang="de-DE" sz="1800" dirty="0"/>
              <a:t>for continuous Code </a:t>
            </a:r>
            <a:r>
              <a:rPr lang="en-US" altLang="de-DE" sz="1800" dirty="0" err="1"/>
              <a:t>Qualtity</a:t>
            </a:r>
            <a:r>
              <a:rPr lang="en-US" altLang="de-DE" sz="1800" dirty="0"/>
              <a:t> </a:t>
            </a:r>
            <a:r>
              <a:rPr lang="en-US" altLang="de-DE" sz="1800" dirty="0" smtClean="0"/>
              <a:t>Inspection</a:t>
            </a:r>
            <a:endParaRPr lang="de-DE" altLang="de-DE" sz="1800" kern="0" dirty="0" smtClean="0">
              <a:solidFill>
                <a:srgbClr val="0020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5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561337" cy="503833"/>
          </a:xfrm>
          <a:noFill/>
        </p:spPr>
        <p:txBody>
          <a:bodyPr/>
          <a:lstStyle/>
          <a:p>
            <a:r>
              <a:rPr lang="en-US" altLang="de-DE" dirty="0" err="1" smtClean="0"/>
              <a:t>SonarQube</a:t>
            </a:r>
            <a:r>
              <a:rPr lang="en-US" altLang="de-DE" dirty="0" smtClean="0"/>
              <a:t> - Architecture</a:t>
            </a:r>
            <a:endParaRPr lang="de-DE" altLang="de-DE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lvl="1"/>
            <a:r>
              <a:rPr lang="en-US" altLang="de-DE" sz="1800" dirty="0" smtClean="0"/>
              <a:t>The batch-scan reads the </a:t>
            </a:r>
            <a:r>
              <a:rPr lang="en-US" altLang="de-DE" sz="1800" dirty="0" err="1" smtClean="0"/>
              <a:t>sourcefiles</a:t>
            </a:r>
            <a:r>
              <a:rPr lang="en-US" altLang="de-DE" sz="1800" dirty="0" smtClean="0"/>
              <a:t> from the SCM and feeds its results to the </a:t>
            </a:r>
            <a:r>
              <a:rPr lang="en-US" altLang="de-DE" sz="1800" dirty="0" err="1" smtClean="0"/>
              <a:t>SonarQube</a:t>
            </a:r>
            <a:r>
              <a:rPr lang="en-US" altLang="de-DE" sz="1800" dirty="0" smtClean="0"/>
              <a:t>-Web-UI</a:t>
            </a:r>
            <a:endParaRPr lang="de-DE" altLang="de-DE" sz="1800" kern="0" dirty="0" smtClean="0">
              <a:solidFill>
                <a:srgbClr val="002065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5" y="1844393"/>
            <a:ext cx="7407276" cy="432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561337" cy="503833"/>
          </a:xfrm>
          <a:noFill/>
        </p:spPr>
        <p:txBody>
          <a:bodyPr/>
          <a:lstStyle/>
          <a:p>
            <a:r>
              <a:rPr lang="en-US" altLang="de-DE" dirty="0" err="1" smtClean="0"/>
              <a:t>SonarQube</a:t>
            </a:r>
            <a:endParaRPr lang="de-DE" altLang="de-DE" dirty="0" smtClean="0"/>
          </a:p>
        </p:txBody>
      </p:sp>
      <p:sp>
        <p:nvSpPr>
          <p:cNvPr id="2" name="Rechteck 1"/>
          <p:cNvSpPr/>
          <p:nvPr/>
        </p:nvSpPr>
        <p:spPr>
          <a:xfrm>
            <a:off x="2769263" y="3228945"/>
            <a:ext cx="36054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altLang="de-DE" sz="96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4376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561337" cy="503833"/>
          </a:xfrm>
          <a:noFill/>
        </p:spPr>
        <p:txBody>
          <a:bodyPr/>
          <a:lstStyle/>
          <a:p>
            <a:r>
              <a:rPr lang="en-US" altLang="de-DE" dirty="0" err="1" smtClean="0"/>
              <a:t>SonarQube</a:t>
            </a:r>
            <a:endParaRPr lang="de-DE" altLang="de-DE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lvl="1"/>
            <a:r>
              <a:rPr lang="de-DE" altLang="de-DE" sz="2400" dirty="0"/>
              <a:t>Open Source </a:t>
            </a:r>
            <a:r>
              <a:rPr lang="de-DE" altLang="de-DE" sz="2400" dirty="0" err="1"/>
              <a:t>version</a:t>
            </a:r>
            <a:r>
              <a:rPr lang="de-DE" altLang="de-DE" sz="2400" dirty="0"/>
              <a:t>:</a:t>
            </a:r>
          </a:p>
          <a:p>
            <a:pPr lvl="2"/>
            <a:r>
              <a:rPr lang="de-DE" altLang="de-DE" sz="2400" dirty="0"/>
              <a:t>Supports Java, C#, PHP, Python,…</a:t>
            </a:r>
          </a:p>
          <a:p>
            <a:pPr lvl="2"/>
            <a:r>
              <a:rPr lang="de-DE" altLang="de-DE" sz="2400" dirty="0" err="1"/>
              <a:t>Suitable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for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lightweight</a:t>
            </a:r>
            <a:r>
              <a:rPr lang="de-DE" altLang="de-DE" sz="2400" dirty="0"/>
              <a:t>, </a:t>
            </a:r>
            <a:r>
              <a:rPr lang="de-DE" altLang="de-DE" sz="2400" dirty="0" err="1"/>
              <a:t>homogenous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projects</a:t>
            </a:r>
            <a:endParaRPr lang="de-DE" altLang="de-DE" sz="2400" dirty="0"/>
          </a:p>
          <a:p>
            <a:pPr lvl="1"/>
            <a:r>
              <a:rPr lang="de-DE" altLang="de-DE" sz="2400" dirty="0"/>
              <a:t>Commercial </a:t>
            </a:r>
            <a:r>
              <a:rPr lang="de-DE" altLang="de-DE" sz="2400" dirty="0" err="1"/>
              <a:t>version</a:t>
            </a:r>
            <a:r>
              <a:rPr lang="de-DE" altLang="de-DE" sz="2400" dirty="0"/>
              <a:t>:</a:t>
            </a:r>
          </a:p>
          <a:p>
            <a:pPr lvl="2"/>
            <a:r>
              <a:rPr lang="de-DE" altLang="de-DE" sz="2400" dirty="0"/>
              <a:t>Enterprise Features (Reporting, LDAP-Integration, …)</a:t>
            </a:r>
          </a:p>
          <a:p>
            <a:pPr lvl="2"/>
            <a:r>
              <a:rPr lang="de-DE" altLang="de-DE" sz="2400" dirty="0"/>
              <a:t>Additional </a:t>
            </a:r>
            <a:r>
              <a:rPr lang="de-DE" altLang="de-DE" sz="2400" dirty="0" err="1"/>
              <a:t>languages</a:t>
            </a:r>
            <a:r>
              <a:rPr lang="de-DE" altLang="de-DE" sz="2400" dirty="0"/>
              <a:t>: C/C++, COBOL, </a:t>
            </a:r>
            <a:r>
              <a:rPr lang="de-DE" altLang="de-DE" sz="2400" b="1" i="1" dirty="0"/>
              <a:t>PL/I</a:t>
            </a:r>
            <a:r>
              <a:rPr lang="de-DE" altLang="de-DE" sz="2400" dirty="0"/>
              <a:t>, …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lvl="1"/>
            <a:r>
              <a:rPr lang="en-US" altLang="de-DE" sz="1800" dirty="0" smtClean="0"/>
              <a:t>The commercial version supports more languages and offers enterprise features</a:t>
            </a:r>
            <a:endParaRPr lang="de-DE" altLang="de-DE" sz="1800" kern="0" dirty="0" smtClean="0">
              <a:solidFill>
                <a:srgbClr val="002065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5576" y="5481080"/>
            <a:ext cx="7407275" cy="46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2900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7013" algn="l" rtl="0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29000"/>
              </a:spcAft>
              <a:buSzPct val="9000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8825" indent="-233363" algn="l" rtl="0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29000"/>
              </a:spcAft>
              <a:buSzPct val="9000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90638" indent="-238125" algn="l" rtl="0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29000"/>
              </a:spcAft>
              <a:buSzPct val="9000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-242888" algn="l" rtl="0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29000"/>
              </a:spcAft>
              <a:buSzPct val="9000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-242888" algn="l" rtl="0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29000"/>
              </a:spcAft>
              <a:buSzPct val="90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42888" algn="l" rtl="0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29000"/>
              </a:spcAft>
              <a:buSzPct val="90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42888" algn="l" rtl="0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29000"/>
              </a:spcAft>
              <a:buSzPct val="90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42888" algn="l" rtl="0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29000"/>
              </a:spcAft>
              <a:buSzPct val="90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587" lvl="1" indent="0" algn="ctr">
              <a:buNone/>
            </a:pPr>
            <a:r>
              <a:rPr lang="de-DE" altLang="de-DE" sz="2400" b="1" i="1" dirty="0"/>
              <a:t>So, </a:t>
            </a:r>
            <a:r>
              <a:rPr lang="de-DE" altLang="de-DE" sz="2400" b="1" i="1" dirty="0" err="1"/>
              <a:t>why</a:t>
            </a:r>
            <a:r>
              <a:rPr lang="de-DE" altLang="de-DE" sz="2400" b="1" i="1" dirty="0"/>
              <a:t> </a:t>
            </a:r>
            <a:r>
              <a:rPr lang="de-DE" altLang="de-DE" sz="2400" b="1" i="1" dirty="0" err="1"/>
              <a:t>this</a:t>
            </a:r>
            <a:r>
              <a:rPr lang="de-DE" altLang="de-DE" sz="2400" b="1" i="1" dirty="0"/>
              <a:t> </a:t>
            </a:r>
            <a:r>
              <a:rPr lang="de-DE" altLang="de-DE" sz="2400" b="1" i="1" dirty="0" err="1"/>
              <a:t>session</a:t>
            </a:r>
            <a:r>
              <a:rPr lang="de-DE" altLang="de-DE" sz="2400" b="1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161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561337" cy="503833"/>
          </a:xfrm>
          <a:noFill/>
        </p:spPr>
        <p:txBody>
          <a:bodyPr/>
          <a:lstStyle/>
          <a:p>
            <a:r>
              <a:rPr lang="en-US" altLang="de-DE" dirty="0" err="1" smtClean="0"/>
              <a:t>SonarQube</a:t>
            </a:r>
            <a:r>
              <a:rPr lang="en-US" altLang="de-DE" dirty="0" smtClean="0"/>
              <a:t> and PL/I</a:t>
            </a:r>
            <a:endParaRPr lang="de-DE" altLang="de-DE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lvl="1"/>
            <a:r>
              <a:rPr lang="de-DE" altLang="de-DE" sz="2400" dirty="0" smtClean="0"/>
              <a:t>PL/I </a:t>
            </a:r>
            <a:r>
              <a:rPr lang="de-DE" altLang="de-DE" sz="2400" dirty="0" err="1" smtClean="0"/>
              <a:t>support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requires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SonarQube</a:t>
            </a:r>
            <a:r>
              <a:rPr lang="de-DE" altLang="de-DE" sz="2400" dirty="0" smtClean="0"/>
              <a:t> Enterprise + PLI/ </a:t>
            </a:r>
            <a:r>
              <a:rPr lang="de-DE" altLang="de-DE" sz="2400" dirty="0" err="1" smtClean="0"/>
              <a:t>Plugin</a:t>
            </a:r>
            <a:r>
              <a:rPr lang="de-DE" altLang="de-DE" sz="2400" dirty="0" smtClean="0"/>
              <a:t>. =&gt; 59.500 € / </a:t>
            </a:r>
            <a:r>
              <a:rPr lang="de-DE" altLang="de-DE" sz="2400" dirty="0" err="1" smtClean="0"/>
              <a:t>year</a:t>
            </a:r>
            <a:endParaRPr lang="de-DE" altLang="de-DE" sz="2400" dirty="0" smtClean="0"/>
          </a:p>
          <a:p>
            <a:pPr lvl="1"/>
            <a:r>
              <a:rPr lang="de-DE" altLang="de-DE" sz="2400" dirty="0"/>
              <a:t>Apart </a:t>
            </a:r>
            <a:r>
              <a:rPr lang="de-DE" altLang="de-DE" sz="2400" dirty="0" err="1"/>
              <a:t>from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fact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that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SonarQube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has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only</a:t>
            </a:r>
            <a:r>
              <a:rPr lang="de-DE" altLang="de-DE" sz="2400" dirty="0"/>
              <a:t> </a:t>
            </a:r>
            <a:r>
              <a:rPr lang="de-DE" altLang="de-DE" sz="2400" dirty="0" smtClean="0"/>
              <a:t>21 </a:t>
            </a:r>
            <a:r>
              <a:rPr lang="de-DE" altLang="de-DE" sz="2400" dirty="0" err="1"/>
              <a:t>rules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for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PL/I </a:t>
            </a:r>
            <a:r>
              <a:rPr lang="de-DE" altLang="de-DE" sz="2400" dirty="0" err="1"/>
              <a:t>language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scanner</a:t>
            </a:r>
            <a:r>
              <a:rPr lang="de-DE" altLang="de-DE" sz="2400" dirty="0"/>
              <a:t> also </a:t>
            </a:r>
            <a:r>
              <a:rPr lang="de-DE" altLang="de-DE" sz="2400" dirty="0" err="1"/>
              <a:t>often</a:t>
            </a:r>
            <a:r>
              <a:rPr lang="de-DE" altLang="de-DE" sz="2400" dirty="0"/>
              <a:t> </a:t>
            </a:r>
            <a:r>
              <a:rPr lang="de-DE" altLang="de-DE" sz="2400" dirty="0" err="1"/>
              <a:t>fails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for</a:t>
            </a:r>
            <a:r>
              <a:rPr lang="de-DE" altLang="de-DE" sz="2400" dirty="0"/>
              <a:t> valid Enterprise PL/I </a:t>
            </a:r>
            <a:r>
              <a:rPr lang="de-DE" altLang="de-DE" sz="2400" dirty="0" err="1"/>
              <a:t>code</a:t>
            </a:r>
            <a:endParaRPr lang="de-DE" altLang="de-DE" sz="2400" dirty="0"/>
          </a:p>
          <a:p>
            <a:pPr lvl="1"/>
            <a:r>
              <a:rPr lang="de-DE" altLang="de-DE" sz="2400" dirty="0"/>
              <a:t>As </a:t>
            </a:r>
            <a:r>
              <a:rPr lang="de-DE" altLang="de-DE" sz="2400" dirty="0" err="1"/>
              <a:t>is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case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with</a:t>
            </a:r>
            <a:r>
              <a:rPr lang="de-DE" altLang="de-DE" sz="2400" dirty="0"/>
              <a:t> </a:t>
            </a:r>
            <a:r>
              <a:rPr lang="de-DE" altLang="de-DE" sz="2400" dirty="0" err="1"/>
              <a:t>most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custom</a:t>
            </a:r>
            <a:r>
              <a:rPr lang="de-DE" altLang="de-DE" sz="2400" dirty="0"/>
              <a:t> PL/I </a:t>
            </a:r>
            <a:r>
              <a:rPr lang="de-DE" altLang="de-DE" sz="2400" dirty="0" err="1" smtClean="0"/>
              <a:t>scanners</a:t>
            </a:r>
            <a:endParaRPr lang="de-DE" altLang="de-DE" sz="2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lvl="1"/>
            <a:r>
              <a:rPr lang="en-US" altLang="de-DE" sz="1800" dirty="0" err="1" smtClean="0"/>
              <a:t>SonarQube’s</a:t>
            </a:r>
            <a:r>
              <a:rPr lang="en-US" altLang="de-DE" sz="1800" dirty="0" smtClean="0"/>
              <a:t> PL/I support is somewhat … limited</a:t>
            </a:r>
            <a:endParaRPr lang="de-DE" altLang="de-DE" sz="1800" kern="0" dirty="0" smtClean="0">
              <a:solidFill>
                <a:srgbClr val="0020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5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632848" cy="503833"/>
          </a:xfrm>
          <a:noFill/>
        </p:spPr>
        <p:txBody>
          <a:bodyPr/>
          <a:lstStyle/>
          <a:p>
            <a:r>
              <a:rPr lang="en-US" altLang="de-DE" dirty="0" smtClean="0"/>
              <a:t>Why is it so difficult to analyze PL/I code?</a:t>
            </a:r>
            <a:endParaRPr lang="de-DE" altLang="de-DE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marL="338137" lvl="1" indent="-342900"/>
            <a:r>
              <a:rPr lang="de-DE" altLang="de-DE" sz="2400" dirty="0"/>
              <a:t>In 1956 </a:t>
            </a:r>
            <a:r>
              <a:rPr lang="de-DE" altLang="de-DE" sz="2400" dirty="0" err="1"/>
              <a:t>famous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linguist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Naom</a:t>
            </a:r>
            <a:r>
              <a:rPr lang="de-DE" altLang="de-DE" sz="2400" dirty="0"/>
              <a:t> Chomsky </a:t>
            </a:r>
            <a:r>
              <a:rPr lang="de-DE" altLang="de-DE" sz="2400" dirty="0" err="1"/>
              <a:t>published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his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hierarchy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of</a:t>
            </a:r>
            <a:r>
              <a:rPr lang="de-DE" altLang="de-DE" sz="2400" dirty="0"/>
              <a:t> formal </a:t>
            </a:r>
            <a:r>
              <a:rPr lang="de-DE" altLang="de-DE" sz="2400" dirty="0" err="1"/>
              <a:t>languages</a:t>
            </a:r>
            <a:endParaRPr lang="de-DE" altLang="de-DE" sz="2400" dirty="0"/>
          </a:p>
          <a:p>
            <a:pPr marL="338137" lvl="1" indent="-342900"/>
            <a:r>
              <a:rPr lang="de-DE" altLang="de-DE" sz="2400" dirty="0"/>
              <a:t>Java, C# etc. </a:t>
            </a:r>
            <a:r>
              <a:rPr lang="de-DE" altLang="de-DE" sz="2400" dirty="0" err="1"/>
              <a:t>reside</a:t>
            </a:r>
            <a:r>
              <a:rPr lang="de-DE" altLang="de-DE" sz="2400" dirty="0"/>
              <a:t> on Level-2 („</a:t>
            </a:r>
            <a:r>
              <a:rPr lang="de-DE" altLang="de-DE" sz="2400" dirty="0" err="1"/>
              <a:t>Context-free</a:t>
            </a:r>
            <a:r>
              <a:rPr lang="de-DE" altLang="de-DE" sz="2400" dirty="0"/>
              <a:t>“)</a:t>
            </a:r>
          </a:p>
          <a:p>
            <a:pPr marL="338137" lvl="1" indent="-342900"/>
            <a:r>
              <a:rPr lang="de-DE" altLang="de-DE" sz="2400" dirty="0"/>
              <a:t>This </a:t>
            </a:r>
            <a:r>
              <a:rPr lang="de-DE" altLang="de-DE" sz="2400" dirty="0" err="1"/>
              <a:t>makes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comparatively</a:t>
            </a:r>
            <a:r>
              <a:rPr lang="de-DE" altLang="de-DE" sz="2400" dirty="0"/>
              <a:t> easy </a:t>
            </a:r>
            <a:r>
              <a:rPr lang="de-DE" altLang="de-DE" sz="2400" dirty="0" err="1"/>
              <a:t>to</a:t>
            </a:r>
            <a:r>
              <a:rPr lang="de-DE" altLang="de-DE" sz="2400" dirty="0"/>
              <a:t> </a:t>
            </a:r>
            <a:r>
              <a:rPr lang="de-DE" altLang="de-DE" sz="2400" dirty="0" err="1"/>
              <a:t>write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scanners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based</a:t>
            </a:r>
            <a:r>
              <a:rPr lang="de-DE" altLang="de-DE" sz="2400" dirty="0"/>
              <a:t> on </a:t>
            </a:r>
            <a:r>
              <a:rPr lang="de-DE" altLang="de-DE" sz="2400" dirty="0" err="1"/>
              <a:t>tools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like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lex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and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yacc</a:t>
            </a:r>
            <a:endParaRPr lang="de-DE" altLang="de-DE" sz="2400" dirty="0"/>
          </a:p>
          <a:p>
            <a:pPr marL="338137" lvl="1" indent="-342900"/>
            <a:r>
              <a:rPr lang="de-DE" altLang="de-DE" sz="2400" dirty="0" err="1"/>
              <a:t>Fortran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and</a:t>
            </a:r>
            <a:r>
              <a:rPr lang="de-DE" altLang="de-DE" sz="2400" dirty="0"/>
              <a:t> PL/I </a:t>
            </a:r>
            <a:r>
              <a:rPr lang="de-DE" altLang="de-DE" sz="2400" dirty="0" err="1"/>
              <a:t>are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known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to</a:t>
            </a:r>
            <a:r>
              <a:rPr lang="de-DE" altLang="de-DE" sz="2400" dirty="0"/>
              <a:t> </a:t>
            </a:r>
            <a:r>
              <a:rPr lang="de-DE" altLang="de-DE" sz="2400" dirty="0" err="1"/>
              <a:t>reside</a:t>
            </a:r>
            <a:r>
              <a:rPr lang="de-DE" altLang="de-DE" sz="2400" dirty="0"/>
              <a:t> on Level-1 („</a:t>
            </a:r>
            <a:r>
              <a:rPr lang="de-DE" altLang="de-DE" sz="2400" dirty="0" err="1"/>
              <a:t>Context</a:t>
            </a:r>
            <a:r>
              <a:rPr lang="de-DE" altLang="de-DE" sz="2400" dirty="0"/>
              <a:t>-sensitive“)</a:t>
            </a:r>
          </a:p>
          <a:p>
            <a:pPr marL="338137" lvl="1" indent="-342900"/>
            <a:r>
              <a:rPr lang="de-DE" altLang="de-DE" sz="2400" dirty="0"/>
              <a:t>This </a:t>
            </a:r>
            <a:r>
              <a:rPr lang="de-DE" altLang="de-DE" sz="2400" dirty="0" err="1"/>
              <a:t>means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no</a:t>
            </a:r>
            <a:r>
              <a:rPr lang="de-DE" altLang="de-DE" sz="2400" dirty="0"/>
              <a:t> lex-</a:t>
            </a:r>
            <a:r>
              <a:rPr lang="de-DE" altLang="de-DE" sz="2400" dirty="0" err="1"/>
              <a:t>based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scanner</a:t>
            </a:r>
            <a:r>
              <a:rPr lang="de-DE" altLang="de-DE" sz="2400" dirty="0"/>
              <a:t> will </a:t>
            </a:r>
            <a:r>
              <a:rPr lang="de-DE" altLang="de-DE" sz="2400" dirty="0" err="1"/>
              <a:t>ever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support</a:t>
            </a:r>
            <a:r>
              <a:rPr lang="de-DE" altLang="de-DE" sz="2400" dirty="0"/>
              <a:t> PL/I in </a:t>
            </a:r>
            <a:r>
              <a:rPr lang="de-DE" altLang="de-DE" sz="2400" dirty="0" err="1"/>
              <a:t>it‘s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full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strength</a:t>
            </a:r>
            <a:endParaRPr lang="de-DE" altLang="de-DE" sz="2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lvl="1"/>
            <a:r>
              <a:rPr lang="en-US" altLang="de-DE" sz="1800" dirty="0" smtClean="0"/>
              <a:t>Most custom scanners are based on tools like </a:t>
            </a:r>
            <a:r>
              <a:rPr lang="en-US" altLang="de-DE" sz="1800" dirty="0" err="1" smtClean="0"/>
              <a:t>lex</a:t>
            </a:r>
            <a:r>
              <a:rPr lang="en-US" altLang="de-DE" sz="1800" dirty="0" smtClean="0"/>
              <a:t> and </a:t>
            </a:r>
            <a:r>
              <a:rPr lang="en-US" altLang="de-DE" sz="1800" dirty="0" err="1" smtClean="0"/>
              <a:t>yacc</a:t>
            </a:r>
            <a:r>
              <a:rPr lang="en-US" altLang="de-DE" sz="1800" dirty="0" smtClean="0"/>
              <a:t> which require the language to be strongly structured</a:t>
            </a:r>
            <a:endParaRPr lang="de-DE" altLang="de-DE" sz="1800" kern="0" dirty="0" smtClean="0">
              <a:solidFill>
                <a:srgbClr val="0020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632848" cy="503833"/>
          </a:xfrm>
          <a:noFill/>
        </p:spPr>
        <p:txBody>
          <a:bodyPr/>
          <a:lstStyle/>
          <a:p>
            <a:r>
              <a:rPr lang="de-DE" altLang="de-DE" sz="2800" dirty="0"/>
              <a:t>In 25 </a:t>
            </a:r>
            <a:r>
              <a:rPr lang="de-DE" altLang="de-DE" sz="2800" dirty="0" err="1"/>
              <a:t>years</a:t>
            </a:r>
            <a:r>
              <a:rPr lang="de-DE" altLang="de-DE" sz="2800" dirty="0"/>
              <a:t> I </a:t>
            </a:r>
            <a:r>
              <a:rPr lang="de-DE" altLang="de-DE" sz="2800" dirty="0" err="1"/>
              <a:t>came</a:t>
            </a:r>
            <a:r>
              <a:rPr lang="de-DE" altLang="de-DE" sz="2800" dirty="0"/>
              <a:t> </a:t>
            </a:r>
            <a:r>
              <a:rPr lang="de-DE" altLang="de-DE" sz="2800" dirty="0" err="1"/>
              <a:t>to</a:t>
            </a:r>
            <a:r>
              <a:rPr lang="de-DE" altLang="de-DE" sz="2800" dirty="0"/>
              <a:t> </a:t>
            </a:r>
            <a:r>
              <a:rPr lang="de-DE" altLang="de-DE" sz="2800" dirty="0" err="1"/>
              <a:t>the</a:t>
            </a:r>
            <a:r>
              <a:rPr lang="de-DE" altLang="de-DE" sz="2800" dirty="0"/>
              <a:t> </a:t>
            </a:r>
            <a:r>
              <a:rPr lang="de-DE" altLang="de-DE" sz="2800" dirty="0" err="1"/>
              <a:t>conclusion</a:t>
            </a:r>
            <a:r>
              <a:rPr lang="de-DE" altLang="de-DE" sz="2800" dirty="0"/>
              <a:t>:</a:t>
            </a:r>
            <a:endParaRPr lang="de-DE" altLang="de-DE" dirty="0" smtClean="0"/>
          </a:p>
        </p:txBody>
      </p:sp>
      <p:sp>
        <p:nvSpPr>
          <p:cNvPr id="2" name="Rechteck 1"/>
          <p:cNvSpPr/>
          <p:nvPr/>
        </p:nvSpPr>
        <p:spPr>
          <a:xfrm>
            <a:off x="755650" y="2704852"/>
            <a:ext cx="74887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ctr">
              <a:buNone/>
            </a:pPr>
            <a:r>
              <a:rPr lang="de-DE" altLang="de-DE" sz="4800" b="1" dirty="0"/>
              <a:t>The </a:t>
            </a:r>
            <a:r>
              <a:rPr lang="de-DE" altLang="de-DE" sz="4800" b="1" dirty="0" err="1"/>
              <a:t>only</a:t>
            </a:r>
            <a:r>
              <a:rPr lang="de-DE" altLang="de-DE" sz="4800" b="1" dirty="0"/>
              <a:t> </a:t>
            </a:r>
            <a:r>
              <a:rPr lang="de-DE" altLang="de-DE" sz="4800" b="1" dirty="0" err="1"/>
              <a:t>reliable</a:t>
            </a:r>
            <a:r>
              <a:rPr lang="de-DE" altLang="de-DE" sz="4800" b="1" dirty="0"/>
              <a:t> PL/I </a:t>
            </a:r>
            <a:r>
              <a:rPr lang="de-DE" altLang="de-DE" sz="4800" b="1" dirty="0" err="1"/>
              <a:t>scanner</a:t>
            </a:r>
            <a:r>
              <a:rPr lang="de-DE" altLang="de-DE" sz="4800" b="1" dirty="0"/>
              <a:t> </a:t>
            </a:r>
            <a:r>
              <a:rPr lang="de-DE" altLang="de-DE" sz="4800" b="1" dirty="0" err="1"/>
              <a:t>is</a:t>
            </a:r>
            <a:r>
              <a:rPr lang="de-DE" altLang="de-DE" sz="4800" b="1" dirty="0"/>
              <a:t> </a:t>
            </a:r>
            <a:r>
              <a:rPr lang="de-DE" altLang="de-DE" sz="4800" b="1" dirty="0" err="1"/>
              <a:t>IBM‘s</a:t>
            </a:r>
            <a:r>
              <a:rPr lang="de-DE" altLang="de-DE" sz="4800" b="1" dirty="0"/>
              <a:t> Enterprise PL/I </a:t>
            </a:r>
            <a:r>
              <a:rPr lang="de-DE" altLang="de-DE" sz="4800" b="1" dirty="0" err="1"/>
              <a:t>compiler</a:t>
            </a:r>
            <a:endParaRPr lang="de-DE" alt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87293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632848" cy="503833"/>
          </a:xfrm>
          <a:noFill/>
        </p:spPr>
        <p:txBody>
          <a:bodyPr/>
          <a:lstStyle/>
          <a:p>
            <a:r>
              <a:rPr lang="de-DE" altLang="de-DE" dirty="0" smtClean="0"/>
              <a:t>Enterprise PL/I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marL="338137" lvl="1" indent="-342900"/>
            <a:r>
              <a:rPr lang="de-DE" altLang="de-DE" sz="2400" dirty="0" smtClean="0"/>
              <a:t>The </a:t>
            </a:r>
            <a:r>
              <a:rPr lang="de-DE" altLang="de-DE" sz="2400" dirty="0"/>
              <a:t>RULES </a:t>
            </a:r>
            <a:r>
              <a:rPr lang="de-DE" altLang="de-DE" sz="2400" dirty="0" err="1"/>
              <a:t>directive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supports</a:t>
            </a:r>
            <a:r>
              <a:rPr lang="de-DE" altLang="de-DE" sz="2400" dirty="0"/>
              <a:t> ~40 </a:t>
            </a:r>
            <a:r>
              <a:rPr lang="de-DE" altLang="de-DE" sz="2400" dirty="0" err="1"/>
              <a:t>suboptions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espescially</a:t>
            </a:r>
            <a:r>
              <a:rPr lang="de-DE" altLang="de-DE" sz="2400" dirty="0"/>
              <a:t> </a:t>
            </a:r>
            <a:r>
              <a:rPr lang="de-DE" altLang="de-DE" sz="2400" dirty="0" err="1"/>
              <a:t>for</a:t>
            </a:r>
            <a:r>
              <a:rPr lang="de-DE" altLang="de-DE" sz="2400" dirty="0"/>
              <a:t> QA </a:t>
            </a:r>
            <a:r>
              <a:rPr lang="de-DE" altLang="de-DE" sz="2400" dirty="0" err="1"/>
              <a:t>purposes</a:t>
            </a:r>
            <a:endParaRPr lang="de-DE" altLang="de-DE" sz="2400" dirty="0"/>
          </a:p>
          <a:p>
            <a:pPr marL="338137" lvl="1" indent="-342900"/>
            <a:r>
              <a:rPr lang="de-DE" altLang="de-DE" sz="2400" dirty="0"/>
              <a:t>The XINFO(XML) </a:t>
            </a:r>
            <a:r>
              <a:rPr lang="de-DE" altLang="de-DE" sz="2400" dirty="0" err="1"/>
              <a:t>directive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exports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compiler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messages</a:t>
            </a:r>
            <a:r>
              <a:rPr lang="de-DE" altLang="de-DE" sz="2400" dirty="0"/>
              <a:t> in XML </a:t>
            </a:r>
            <a:r>
              <a:rPr lang="de-DE" altLang="de-DE" sz="2400" dirty="0" err="1"/>
              <a:t>format</a:t>
            </a:r>
            <a:endParaRPr lang="de-DE" altLang="de-DE" sz="2400" dirty="0"/>
          </a:p>
          <a:p>
            <a:pPr marL="1062038" lvl="3" indent="-4763">
              <a:buNone/>
            </a:pPr>
            <a:r>
              <a:rPr lang="de-DE" sz="1200" dirty="0"/>
              <a:t>&lt;MESSAGE&gt;</a:t>
            </a:r>
          </a:p>
          <a:p>
            <a:pPr marL="1062038" lvl="3" indent="-4763">
              <a:buNone/>
            </a:pPr>
            <a:r>
              <a:rPr lang="de-DE" sz="1200" dirty="0"/>
              <a:t>   &lt;MSGNUMBER&gt;IBM2418I E&lt;/MSGNUMBER&gt;</a:t>
            </a:r>
          </a:p>
          <a:p>
            <a:pPr marL="1062038" lvl="3" indent="-4763">
              <a:buNone/>
            </a:pPr>
            <a:r>
              <a:rPr lang="de-DE" sz="1200" dirty="0"/>
              <a:t>   &lt;MSGLINE&gt;22&lt;/MSGLINE&gt;</a:t>
            </a:r>
          </a:p>
          <a:p>
            <a:pPr marL="1062038" lvl="3" indent="-4763">
              <a:buNone/>
            </a:pPr>
            <a:r>
              <a:rPr lang="de-DE" sz="1200" dirty="0"/>
              <a:t>   &lt;MSGFILE&gt;21&lt;/MSGFILE&gt;</a:t>
            </a:r>
          </a:p>
          <a:p>
            <a:pPr marL="1062038" lvl="3" indent="-4763">
              <a:buNone/>
            </a:pPr>
            <a:r>
              <a:rPr lang="de-DE" sz="1200" dirty="0"/>
              <a:t>   &lt;MSGTEXT&gt;Variable </a:t>
            </a:r>
            <a:r>
              <a:rPr lang="de-DE" sz="1200" dirty="0" smtClean="0"/>
              <a:t>FORCE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unreferenced</a:t>
            </a:r>
            <a:r>
              <a:rPr lang="de-DE" sz="1200" dirty="0"/>
              <a:t>.&lt;/MSGTEXT&gt;</a:t>
            </a:r>
          </a:p>
          <a:p>
            <a:pPr marL="1062038" lvl="3" indent="-4763">
              <a:buNone/>
            </a:pPr>
            <a:r>
              <a:rPr lang="de-DE" sz="1200" dirty="0"/>
              <a:t>&lt;/MESSAGE&gt;</a:t>
            </a:r>
            <a:endParaRPr lang="de-DE" altLang="de-DE" sz="1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indent="-461963"/>
            <a:r>
              <a:rPr lang="de-DE" altLang="de-DE" sz="1800" dirty="0"/>
              <a:t>The Enterprise PL/I Compiler </a:t>
            </a:r>
            <a:r>
              <a:rPr lang="de-DE" altLang="de-DE" sz="1800" dirty="0" err="1"/>
              <a:t>provides</a:t>
            </a:r>
            <a:r>
              <a:rPr lang="de-DE" altLang="de-DE" sz="1800" dirty="0"/>
              <a:t> 2 </a:t>
            </a:r>
            <a:r>
              <a:rPr lang="de-DE" altLang="de-DE" sz="1800" dirty="0" err="1"/>
              <a:t>highly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useful</a:t>
            </a:r>
            <a:r>
              <a:rPr lang="de-DE" altLang="de-DE" sz="1800" dirty="0"/>
              <a:t> </a:t>
            </a:r>
            <a:r>
              <a:rPr lang="de-DE" altLang="de-DE" sz="1800" dirty="0" err="1" smtClean="0"/>
              <a:t>features</a:t>
            </a:r>
            <a:r>
              <a:rPr lang="de-DE" altLang="de-DE" sz="1800" dirty="0" smtClean="0"/>
              <a:t>:</a:t>
            </a:r>
            <a:r>
              <a:rPr lang="de-DE" altLang="de-DE" sz="1800" dirty="0"/>
              <a:t> </a:t>
            </a:r>
            <a:r>
              <a:rPr lang="de-DE" altLang="de-DE" sz="1800" dirty="0" smtClean="0"/>
              <a:t>RULES </a:t>
            </a:r>
            <a:r>
              <a:rPr lang="de-DE" altLang="de-DE" sz="1800" dirty="0" err="1" smtClean="0"/>
              <a:t>and</a:t>
            </a:r>
            <a:r>
              <a:rPr lang="de-DE" altLang="de-DE" sz="1800" dirty="0" smtClean="0"/>
              <a:t> XINFO</a:t>
            </a:r>
          </a:p>
        </p:txBody>
      </p:sp>
    </p:spTree>
    <p:extLst>
      <p:ext uri="{BB962C8B-B14F-4D97-AF65-F5344CB8AC3E}">
        <p14:creationId xmlns:p14="http://schemas.microsoft.com/office/powerpoint/2010/main" val="203238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präsentation_deutsch">
  <a:themeElements>
    <a:clrScheme name="Standardpräsentation_deutsch 1">
      <a:dk1>
        <a:srgbClr val="000000"/>
      </a:dk1>
      <a:lt1>
        <a:srgbClr val="FFFFFF"/>
      </a:lt1>
      <a:dk2>
        <a:srgbClr val="E5E8EF"/>
      </a:dk2>
      <a:lt2>
        <a:srgbClr val="E6F2F8"/>
      </a:lt2>
      <a:accent1>
        <a:srgbClr val="83C0DD"/>
      </a:accent1>
      <a:accent2>
        <a:srgbClr val="002065"/>
      </a:accent2>
      <a:accent3>
        <a:srgbClr val="FFFFFF"/>
      </a:accent3>
      <a:accent4>
        <a:srgbClr val="000000"/>
      </a:accent4>
      <a:accent5>
        <a:srgbClr val="C1DCEB"/>
      </a:accent5>
      <a:accent6>
        <a:srgbClr val="001C5B"/>
      </a:accent6>
      <a:hlink>
        <a:srgbClr val="CCD2E0"/>
      </a:hlink>
      <a:folHlink>
        <a:srgbClr val="0782BC"/>
      </a:folHlink>
    </a:clrScheme>
    <a:fontScheme name="Standardpräsentation_deuts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präsentation_deutsch 1">
        <a:dk1>
          <a:srgbClr val="000000"/>
        </a:dk1>
        <a:lt1>
          <a:srgbClr val="FFFFFF"/>
        </a:lt1>
        <a:dk2>
          <a:srgbClr val="E5E8EF"/>
        </a:dk2>
        <a:lt2>
          <a:srgbClr val="E6F2F8"/>
        </a:lt2>
        <a:accent1>
          <a:srgbClr val="83C0DD"/>
        </a:accent1>
        <a:accent2>
          <a:srgbClr val="002065"/>
        </a:accent2>
        <a:accent3>
          <a:srgbClr val="FFFFFF"/>
        </a:accent3>
        <a:accent4>
          <a:srgbClr val="000000"/>
        </a:accent4>
        <a:accent5>
          <a:srgbClr val="C1DCEB"/>
        </a:accent5>
        <a:accent6>
          <a:srgbClr val="001C5B"/>
        </a:accent6>
        <a:hlink>
          <a:srgbClr val="CCD2E0"/>
        </a:hlink>
        <a:folHlink>
          <a:srgbClr val="0782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0</TotalTime>
  <Words>710</Words>
  <Application>Microsoft Office PowerPoint</Application>
  <PresentationFormat>Bildschirmpräsentation (4:3)</PresentationFormat>
  <Paragraphs>83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Standardpräsentation_deutsch</vt:lpstr>
      <vt:lpstr>Combining SonarQube and PL/I V5 for Continuous Code Quality Inspection</vt:lpstr>
      <vt:lpstr>SonarQube</vt:lpstr>
      <vt:lpstr>SonarQube - Architecture</vt:lpstr>
      <vt:lpstr>SonarQube</vt:lpstr>
      <vt:lpstr>SonarQube</vt:lpstr>
      <vt:lpstr>SonarQube and PL/I</vt:lpstr>
      <vt:lpstr>Why is it so difficult to analyze PL/I code?</vt:lpstr>
      <vt:lpstr>In 25 years I came to the conclusion:</vt:lpstr>
      <vt:lpstr>Enterprise PL/I</vt:lpstr>
      <vt:lpstr>SonarQube</vt:lpstr>
      <vt:lpstr>The Xinfo plugin</vt:lpstr>
      <vt:lpstr>The Xinfo plugin: Executing scans</vt:lpstr>
      <vt:lpstr>The Xinfo plugin</vt:lpstr>
      <vt:lpstr>Exploiting more SonarQube APIs</vt:lpstr>
      <vt:lpstr>Wanna try it?</vt:lpstr>
      <vt:lpstr>Whats next?</vt:lpstr>
      <vt:lpstr>Thank you very much for your attention!</vt:lpstr>
    </vt:vector>
  </TitlesOfParts>
  <Company>BayernLB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Standardpräsentation, deutsch</dc:title>
  <dc:creator>BayernLB</dc:creator>
  <cp:lastModifiedBy>Zierer, Thomas</cp:lastModifiedBy>
  <cp:revision>530</cp:revision>
  <cp:lastPrinted>2017-09-04T10:26:29Z</cp:lastPrinted>
  <dcterms:created xsi:type="dcterms:W3CDTF">2005-02-01T14:51:53Z</dcterms:created>
  <dcterms:modified xsi:type="dcterms:W3CDTF">2017-09-16T10:28:59Z</dcterms:modified>
</cp:coreProperties>
</file>