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0" r:id="rId1"/>
  </p:sldMasterIdLst>
  <p:notesMasterIdLst>
    <p:notesMasterId r:id="rId21"/>
  </p:notesMasterIdLst>
  <p:handoutMasterIdLst>
    <p:handoutMasterId r:id="rId22"/>
  </p:handoutMasterIdLst>
  <p:sldIdLst>
    <p:sldId id="555" r:id="rId2"/>
    <p:sldId id="585" r:id="rId3"/>
    <p:sldId id="584" r:id="rId4"/>
    <p:sldId id="583" r:id="rId5"/>
    <p:sldId id="586" r:id="rId6"/>
    <p:sldId id="587" r:id="rId7"/>
    <p:sldId id="588" r:id="rId8"/>
    <p:sldId id="598" r:id="rId9"/>
    <p:sldId id="589" r:id="rId10"/>
    <p:sldId id="590" r:id="rId11"/>
    <p:sldId id="591" r:id="rId12"/>
    <p:sldId id="592" r:id="rId13"/>
    <p:sldId id="593" r:id="rId14"/>
    <p:sldId id="594" r:id="rId15"/>
    <p:sldId id="595" r:id="rId16"/>
    <p:sldId id="599" r:id="rId17"/>
    <p:sldId id="597" r:id="rId18"/>
    <p:sldId id="596" r:id="rId19"/>
    <p:sldId id="578" r:id="rId20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0C14"/>
    <a:srgbClr val="060D14"/>
    <a:srgbClr val="060D15"/>
    <a:srgbClr val="060E15"/>
    <a:srgbClr val="060F15"/>
    <a:srgbClr val="FF0000"/>
    <a:srgbClr val="B9D300"/>
    <a:srgbClr val="FA7F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9" autoAdjust="0"/>
    <p:restoredTop sz="94695" autoAdjust="0"/>
  </p:normalViewPr>
  <p:slideViewPr>
    <p:cSldViewPr snapToObjects="1" showGuides="1">
      <p:cViewPr varScale="1">
        <p:scale>
          <a:sx n="123" d="100"/>
          <a:sy n="123" d="100"/>
        </p:scale>
        <p:origin x="-1200" y="-90"/>
      </p:cViewPr>
      <p:guideLst>
        <p:guide orient="horz" pos="2523"/>
        <p:guide orient="horz" pos="2659"/>
        <p:guide orient="horz" pos="2976"/>
        <p:guide orient="horz" pos="3067"/>
        <p:guide orient="horz" pos="1026"/>
        <p:guide orient="horz" pos="1888"/>
        <p:guide orient="horz" pos="2115"/>
        <p:guide orient="horz" pos="2024"/>
        <p:guide pos="3061"/>
        <p:guide pos="2699"/>
        <p:guide pos="3787"/>
        <p:guide pos="476"/>
        <p:guide pos="5239"/>
        <p:guide pos="424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78" d="100"/>
          <a:sy n="78" d="100"/>
        </p:scale>
        <p:origin x="-1584" y="-102"/>
      </p:cViewPr>
      <p:guideLst>
        <p:guide orient="horz" pos="3024"/>
        <p:guide pos="230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" y="1"/>
            <a:ext cx="3170443" cy="4818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384" tIns="47691" rIns="95384" bIns="47691" numCol="1" anchor="t" anchorCtr="0" compatLnSpc="1">
            <a:prstTxWarp prst="textNoShape">
              <a:avLst/>
            </a:prstTxWarp>
          </a:bodyPr>
          <a:lstStyle>
            <a:lvl1pPr defTabSz="954120">
              <a:defRPr sz="1300" smtClean="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760" y="1"/>
            <a:ext cx="3170443" cy="4818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384" tIns="47691" rIns="95384" bIns="47691" numCol="1" anchor="t" anchorCtr="0" compatLnSpc="1">
            <a:prstTxWarp prst="textNoShape">
              <a:avLst/>
            </a:prstTxWarp>
          </a:bodyPr>
          <a:lstStyle>
            <a:lvl1pPr algn="r" defTabSz="954120">
              <a:defRPr sz="1300" smtClean="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5" y="9119346"/>
            <a:ext cx="3170443" cy="4818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384" tIns="47691" rIns="95384" bIns="47691" numCol="1" anchor="b" anchorCtr="0" compatLnSpc="1">
            <a:prstTxWarp prst="textNoShape">
              <a:avLst/>
            </a:prstTxWarp>
          </a:bodyPr>
          <a:lstStyle>
            <a:lvl1pPr defTabSz="954120">
              <a:defRPr sz="1300" smtClean="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760" y="9119346"/>
            <a:ext cx="3170443" cy="4818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384" tIns="47691" rIns="95384" bIns="47691" numCol="1" anchor="b" anchorCtr="0" compatLnSpc="1">
            <a:prstTxWarp prst="textNoShape">
              <a:avLst/>
            </a:prstTxWarp>
          </a:bodyPr>
          <a:lstStyle>
            <a:lvl1pPr algn="r" defTabSz="954120">
              <a:defRPr sz="1300" smtClean="0"/>
            </a:lvl1pPr>
          </a:lstStyle>
          <a:p>
            <a:pPr>
              <a:defRPr/>
            </a:pPr>
            <a:fld id="{15ACE1E2-CB4C-444A-8132-D000E6EB84AD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8088097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" y="1"/>
            <a:ext cx="3170443" cy="4818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384" tIns="47691" rIns="95384" bIns="47691" numCol="1" anchor="t" anchorCtr="0" compatLnSpc="1">
            <a:prstTxWarp prst="textNoShape">
              <a:avLst/>
            </a:prstTxWarp>
          </a:bodyPr>
          <a:lstStyle>
            <a:lvl1pPr defTabSz="954120">
              <a:defRPr sz="1300" smtClean="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760" y="1"/>
            <a:ext cx="3170443" cy="4818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384" tIns="47691" rIns="95384" bIns="47691" numCol="1" anchor="t" anchorCtr="0" compatLnSpc="1">
            <a:prstTxWarp prst="textNoShape">
              <a:avLst/>
            </a:prstTxWarp>
          </a:bodyPr>
          <a:lstStyle>
            <a:lvl1pPr algn="r" defTabSz="954120">
              <a:defRPr sz="1300" smtClean="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057" y="4559674"/>
            <a:ext cx="5448490" cy="4322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384" tIns="47691" rIns="95384" bIns="4769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noProof="0" smtClean="0"/>
              <a:t>Klicken Sie, um die Textformatierung des Masters zu bearbeiten.</a:t>
            </a:r>
          </a:p>
          <a:p>
            <a:pPr lvl="1"/>
            <a:r>
              <a:rPr lang="de-DE" altLang="de-DE" noProof="0" smtClean="0"/>
              <a:t>Zweite Ebene</a:t>
            </a:r>
          </a:p>
          <a:p>
            <a:pPr lvl="2"/>
            <a:r>
              <a:rPr lang="de-DE" altLang="de-DE" noProof="0" smtClean="0"/>
              <a:t>Dritte Ebene</a:t>
            </a:r>
          </a:p>
          <a:p>
            <a:pPr lvl="3"/>
            <a:r>
              <a:rPr lang="de-DE" altLang="de-DE" noProof="0" smtClean="0"/>
              <a:t>Vierte Ebene</a:t>
            </a:r>
          </a:p>
          <a:p>
            <a:pPr lvl="4"/>
            <a:r>
              <a:rPr lang="de-DE" altLang="de-DE" noProof="0" smtClean="0"/>
              <a:t>Fünfte Ebene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5" y="9119346"/>
            <a:ext cx="3170443" cy="4818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384" tIns="47691" rIns="95384" bIns="47691" numCol="1" anchor="b" anchorCtr="0" compatLnSpc="1">
            <a:prstTxWarp prst="textNoShape">
              <a:avLst/>
            </a:prstTxWarp>
          </a:bodyPr>
          <a:lstStyle>
            <a:lvl1pPr defTabSz="954120">
              <a:defRPr sz="1300" smtClean="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760" y="9119346"/>
            <a:ext cx="3170443" cy="4818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384" tIns="47691" rIns="95384" bIns="47691" numCol="1" anchor="b" anchorCtr="0" compatLnSpc="1">
            <a:prstTxWarp prst="textNoShape">
              <a:avLst/>
            </a:prstTxWarp>
          </a:bodyPr>
          <a:lstStyle>
            <a:lvl1pPr algn="r" defTabSz="954120">
              <a:defRPr sz="1300" smtClean="0"/>
            </a:lvl1pPr>
          </a:lstStyle>
          <a:p>
            <a:pPr>
              <a:defRPr/>
            </a:pPr>
            <a:fld id="{87EB48D8-225C-4FDE-ACC2-B5B4C5BEE626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893322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97AC0-9A00-44AD-B389-404F8837C59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9459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9" descr="7er-A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18" r="1167" b="27077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48"/>
          <p:cNvGrpSpPr>
            <a:grpSpLocks/>
          </p:cNvGrpSpPr>
          <p:nvPr userDrawn="1"/>
        </p:nvGrpSpPr>
        <p:grpSpPr bwMode="auto">
          <a:xfrm>
            <a:off x="725488" y="2870200"/>
            <a:ext cx="8418512" cy="3597275"/>
            <a:chOff x="457" y="1808"/>
            <a:chExt cx="5303" cy="2266"/>
          </a:xfrm>
        </p:grpSpPr>
        <p:sp>
          <p:nvSpPr>
            <p:cNvPr id="6" name="Rectangle 19"/>
            <p:cNvSpPr>
              <a:spLocks noChangeArrowheads="1"/>
            </p:cNvSpPr>
            <p:nvPr userDrawn="1"/>
          </p:nvSpPr>
          <p:spPr bwMode="auto">
            <a:xfrm>
              <a:off x="458" y="2260"/>
              <a:ext cx="5302" cy="18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endParaRPr lang="de-DE" altLang="de-DE" sz="2400"/>
            </a:p>
          </p:txBody>
        </p:sp>
        <p:sp>
          <p:nvSpPr>
            <p:cNvPr id="7" name="Rectangle 28"/>
            <p:cNvSpPr>
              <a:spLocks noChangeArrowheads="1"/>
            </p:cNvSpPr>
            <p:nvPr userDrawn="1"/>
          </p:nvSpPr>
          <p:spPr bwMode="auto">
            <a:xfrm>
              <a:off x="910" y="1809"/>
              <a:ext cx="4850" cy="4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endParaRPr lang="de-DE" altLang="de-DE" sz="2400"/>
            </a:p>
          </p:txBody>
        </p:sp>
        <p:pic>
          <p:nvPicPr>
            <p:cNvPr id="8" name="Picture 21" descr="SPK_CO_33mm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9" y="3708"/>
              <a:ext cx="772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37" descr="BLB_CO_M"/>
            <p:cNvPicPr preferRelativeResize="0">
              <a:picLocks noChangeAspect="1" noChangeArrowheads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07" y="3645"/>
              <a:ext cx="1004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AutoShape 20"/>
            <p:cNvSpPr>
              <a:spLocks noChangeArrowheads="1"/>
            </p:cNvSpPr>
            <p:nvPr userDrawn="1"/>
          </p:nvSpPr>
          <p:spPr bwMode="auto">
            <a:xfrm rot="-5400000">
              <a:off x="457" y="1808"/>
              <a:ext cx="453" cy="453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lIns="0" tIns="0" rIns="0" bIns="0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endParaRPr lang="de-DE" altLang="de-DE"/>
            </a:p>
          </p:txBody>
        </p:sp>
      </p:grpSp>
      <p:sp>
        <p:nvSpPr>
          <p:cNvPr id="11" name="Text Box 42"/>
          <p:cNvSpPr txBox="1">
            <a:spLocks noChangeArrowheads="1"/>
          </p:cNvSpPr>
          <p:nvPr/>
        </p:nvSpPr>
        <p:spPr bwMode="auto">
          <a:xfrm>
            <a:off x="1619250" y="3057525"/>
            <a:ext cx="3714750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de-DE" altLang="de-DE" sz="1200">
                <a:solidFill>
                  <a:schemeClr val="accent2"/>
                </a:solidFill>
              </a:rPr>
              <a:t> </a:t>
            </a:r>
            <a:endParaRPr lang="de-DE" altLang="de-DE"/>
          </a:p>
        </p:txBody>
      </p:sp>
      <p:sp>
        <p:nvSpPr>
          <p:cNvPr id="12" name="Text Box 70"/>
          <p:cNvSpPr txBox="1">
            <a:spLocks noChangeArrowheads="1"/>
          </p:cNvSpPr>
          <p:nvPr/>
        </p:nvSpPr>
        <p:spPr bwMode="auto">
          <a:xfrm>
            <a:off x="1619250" y="3057525"/>
            <a:ext cx="3714750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de-DE" altLang="de-DE" sz="1200">
                <a:solidFill>
                  <a:schemeClr val="accent2"/>
                </a:solidFill>
              </a:rPr>
              <a:t>Thomas Zierer</a:t>
            </a:r>
            <a:endParaRPr lang="de-DE" altLang="de-DE"/>
          </a:p>
        </p:txBody>
      </p:sp>
      <p:sp>
        <p:nvSpPr>
          <p:cNvPr id="175148" name="Rectangle 44"/>
          <p:cNvSpPr>
            <a:spLocks noGrp="1" noChangeArrowheads="1"/>
          </p:cNvSpPr>
          <p:nvPr>
            <p:ph type="ctrTitle" sz="quarter"/>
          </p:nvPr>
        </p:nvSpPr>
        <p:spPr>
          <a:xfrm>
            <a:off x="1600200" y="3695700"/>
            <a:ext cx="6705600" cy="1079500"/>
          </a:xfrm>
        </p:spPr>
        <p:txBody>
          <a:bodyPr/>
          <a:lstStyle>
            <a:lvl1pPr>
              <a:lnSpc>
                <a:spcPct val="95000"/>
              </a:lnSpc>
              <a:defRPr sz="3700"/>
            </a:lvl1pPr>
          </a:lstStyle>
          <a:p>
            <a:pPr lvl="0"/>
            <a:r>
              <a:rPr lang="de-DE" altLang="de-DE" noProof="0" smtClean="0"/>
              <a:t>Mastertitelformat bearbeiten</a:t>
            </a:r>
          </a:p>
        </p:txBody>
      </p:sp>
      <p:sp>
        <p:nvSpPr>
          <p:cNvPr id="175149" name="Rectangle 4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600200" y="4954588"/>
            <a:ext cx="6705600" cy="719137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de-DE" altLang="de-DE" noProof="0" smtClean="0"/>
              <a:t>Master-Untertitelformat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614171016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28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de-DE" altLang="de-DE">
                <a:solidFill>
                  <a:schemeClr val="accent2"/>
                </a:solidFill>
              </a:rPr>
              <a:t>Thomas Zierer -4453- · </a:t>
            </a:r>
            <a:fld id="{DFB3DFD1-0389-4CF3-8DFC-7871C7DCAFF7}" type="datetime1">
              <a:rPr lang="de-DE" altLang="de-DE">
                <a:solidFill>
                  <a:schemeClr val="accent2"/>
                </a:solidFill>
              </a:rPr>
              <a:pPr>
                <a:defRPr/>
              </a:pPr>
              <a:t>10.10.2017</a:t>
            </a:fld>
            <a:r>
              <a:rPr lang="de-DE" altLang="de-DE">
                <a:solidFill>
                  <a:schemeClr val="accent2"/>
                </a:solidFill>
              </a:rPr>
              <a:t> · Seite </a:t>
            </a:r>
            <a:fld id="{308BCA91-F74E-46A0-9E6E-7EDD7AD4CD7F}" type="slidenum">
              <a:rPr lang="de-DE" altLang="de-DE">
                <a:solidFill>
                  <a:schemeClr val="accent2"/>
                </a:solidFill>
              </a:rPr>
              <a:pPr>
                <a:defRPr/>
              </a:pPr>
              <a:t>‹Nr.›</a:t>
            </a:fld>
            <a:endParaRPr lang="de-DE" altLang="de-DE">
              <a:solidFill>
                <a:schemeClr val="accent2"/>
              </a:solidFill>
            </a:endParaRPr>
          </a:p>
          <a:p>
            <a:pPr>
              <a:defRPr/>
            </a:pP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462667939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454775" y="719138"/>
            <a:ext cx="1851025" cy="5056187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98525" y="719138"/>
            <a:ext cx="5403850" cy="5056187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28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de-DE" altLang="de-DE">
                <a:solidFill>
                  <a:schemeClr val="accent2"/>
                </a:solidFill>
              </a:rPr>
              <a:t>Thomas Zierer -4453- · </a:t>
            </a:r>
            <a:fld id="{DFB3DFD1-0389-4CF3-8DFC-7871C7DCAFF7}" type="datetime1">
              <a:rPr lang="de-DE" altLang="de-DE">
                <a:solidFill>
                  <a:schemeClr val="accent2"/>
                </a:solidFill>
              </a:rPr>
              <a:pPr>
                <a:defRPr/>
              </a:pPr>
              <a:t>10.10.2017</a:t>
            </a:fld>
            <a:r>
              <a:rPr lang="de-DE" altLang="de-DE">
                <a:solidFill>
                  <a:schemeClr val="accent2"/>
                </a:solidFill>
              </a:rPr>
              <a:t> · Seite </a:t>
            </a:r>
            <a:fld id="{3C94D500-CAB6-4A8D-8897-CD720D97AD7A}" type="slidenum">
              <a:rPr lang="de-DE" altLang="de-DE">
                <a:solidFill>
                  <a:schemeClr val="accent2"/>
                </a:solidFill>
              </a:rPr>
              <a:pPr>
                <a:defRPr/>
              </a:pPr>
              <a:t>‹Nr.›</a:t>
            </a:fld>
            <a:endParaRPr lang="de-DE" altLang="de-DE">
              <a:solidFill>
                <a:schemeClr val="accent2"/>
              </a:solidFill>
            </a:endParaRPr>
          </a:p>
          <a:p>
            <a:pPr>
              <a:defRPr/>
            </a:pP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146838062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BLB_Titelfolie - individuelle Bildauswah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900000" y="3900947"/>
            <a:ext cx="7416000" cy="1006613"/>
          </a:xfrm>
        </p:spPr>
        <p:txBody>
          <a:bodyPr lIns="0" tIns="0" rIns="0" bIns="0" anchor="t" anchorCtr="0"/>
          <a:lstStyle>
            <a:lvl1pPr algn="l">
              <a:lnSpc>
                <a:spcPts val="3600"/>
              </a:lnSpc>
              <a:defRPr sz="3200" baseline="0"/>
            </a:lvl1pPr>
          </a:lstStyle>
          <a:p>
            <a:r>
              <a:rPr lang="en-GB" noProof="0" dirty="0" smtClean="0"/>
              <a:t>Title slide with standard image – insert your text here (double-spaced)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900000" y="4976388"/>
            <a:ext cx="7416000" cy="720000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lnSpc>
                <a:spcPts val="2400"/>
              </a:lnSpc>
              <a:buNone/>
              <a:defRPr sz="1600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 smtClean="0"/>
              <a:t>Subline – insert in your text here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 hasCustomPrompt="1"/>
          </p:nvPr>
        </p:nvSpPr>
        <p:spPr>
          <a:xfrm>
            <a:off x="900000" y="3540227"/>
            <a:ext cx="7416000" cy="414337"/>
          </a:xfrm>
        </p:spPr>
        <p:txBody>
          <a:bodyPr lIns="0" tIns="0" rIns="0" bIns="0" anchor="ctr" anchorCtr="0"/>
          <a:lstStyle>
            <a:lvl1pPr marL="0" marR="0" indent="0" algn="l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accent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 smtClean="0"/>
              <a:t>Author/Division</a:t>
            </a:r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9144000" cy="3438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baseline="0"/>
            </a:lvl1pPr>
          </a:lstStyle>
          <a:p>
            <a:r>
              <a:rPr lang="en-US" dirty="0" smtClean="0"/>
              <a:t>Title slide (individual image) </a:t>
            </a:r>
          </a:p>
          <a:p>
            <a:r>
              <a:rPr lang="en-US" dirty="0" smtClean="0"/>
              <a:t>How to choose your image: pick image, right mouse click, select “Change image…”, navigate </a:t>
            </a:r>
            <a:br>
              <a:rPr lang="en-US" dirty="0" smtClean="0"/>
            </a:br>
            <a:r>
              <a:rPr lang="en-US" dirty="0" smtClean="0"/>
              <a:t>to your image folder and select your image.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082603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BLB_Schluss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900113" y="3462564"/>
            <a:ext cx="7416800" cy="681598"/>
          </a:xfrm>
        </p:spPr>
        <p:txBody>
          <a:bodyPr/>
          <a:lstStyle>
            <a:lvl1pPr>
              <a:defRPr sz="2800"/>
            </a:lvl1pPr>
          </a:lstStyle>
          <a:p>
            <a:r>
              <a:rPr lang="en-GB" noProof="0" dirty="0" smtClean="0"/>
              <a:t>Thank you very much for your attention!</a:t>
            </a:r>
            <a:endParaRPr lang="en-GB" noProof="0" dirty="0"/>
          </a:p>
        </p:txBody>
      </p:sp>
      <p:sp>
        <p:nvSpPr>
          <p:cNvPr id="6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2413EF02-D763-4607-92C3-6BA74A2918F0}" type="slidenum">
              <a:rPr lang="en-GB" noProof="0" smtClean="0"/>
              <a:t>‹Nr.›</a:t>
            </a:fld>
            <a:endParaRPr lang="en-GB" noProof="0" dirty="0"/>
          </a:p>
        </p:txBody>
      </p:sp>
      <p:sp>
        <p:nvSpPr>
          <p:cNvPr id="1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900000" y="4219662"/>
            <a:ext cx="7416000" cy="1199626"/>
          </a:xfrm>
        </p:spPr>
        <p:txBody>
          <a:bodyPr anchor="t" anchorCtr="0"/>
          <a:lstStyle>
            <a:lvl1pPr marL="0" indent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 dirty="0" smtClean="0"/>
              <a:t>Author/Division</a:t>
            </a:r>
            <a:br>
              <a:rPr lang="en-GB" noProof="0" dirty="0" smtClean="0"/>
            </a:br>
            <a:r>
              <a:rPr lang="en-GB" noProof="0" dirty="0" smtClean="0"/>
              <a:t>Phone:  +49 89 2171-XXXXX</a:t>
            </a:r>
            <a:br>
              <a:rPr lang="en-GB" noProof="0" dirty="0" smtClean="0"/>
            </a:br>
            <a:r>
              <a:rPr lang="en-GB" noProof="0" dirty="0" smtClean="0"/>
              <a:t>E-Mail: (first/last)name@bayernlb.de</a:t>
            </a:r>
          </a:p>
        </p:txBody>
      </p:sp>
      <p:pic>
        <p:nvPicPr>
          <p:cNvPr id="14" name="Bildplatzhalter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97" b="19897"/>
          <a:stretch>
            <a:fillRect/>
          </a:stretch>
        </p:blipFill>
        <p:spPr bwMode="auto">
          <a:xfrm>
            <a:off x="0" y="0"/>
            <a:ext cx="9144000" cy="343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317391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28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de-DE" altLang="de-DE">
                <a:solidFill>
                  <a:schemeClr val="accent2"/>
                </a:solidFill>
              </a:rPr>
              <a:t>Thomas Zierer -4453- · </a:t>
            </a:r>
            <a:fld id="{DFB3DFD1-0389-4CF3-8DFC-7871C7DCAFF7}" type="datetime1">
              <a:rPr lang="de-DE" altLang="de-DE">
                <a:solidFill>
                  <a:schemeClr val="accent2"/>
                </a:solidFill>
              </a:rPr>
              <a:pPr>
                <a:defRPr/>
              </a:pPr>
              <a:t>10.10.2017</a:t>
            </a:fld>
            <a:r>
              <a:rPr lang="de-DE" altLang="de-DE">
                <a:solidFill>
                  <a:schemeClr val="accent2"/>
                </a:solidFill>
              </a:rPr>
              <a:t> · Seite </a:t>
            </a:r>
            <a:fld id="{77D1F5E3-ABAF-4C2C-B830-DD39492CE882}" type="slidenum">
              <a:rPr lang="de-DE" altLang="de-DE">
                <a:solidFill>
                  <a:schemeClr val="accent2"/>
                </a:solidFill>
              </a:rPr>
              <a:pPr>
                <a:defRPr/>
              </a:pPr>
              <a:t>‹Nr.›</a:t>
            </a:fld>
            <a:endParaRPr lang="de-DE" altLang="de-DE">
              <a:solidFill>
                <a:schemeClr val="accent2"/>
              </a:solidFill>
            </a:endParaRPr>
          </a:p>
          <a:p>
            <a:pPr>
              <a:defRPr/>
            </a:pP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909295661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Rectangle 28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de-DE" altLang="de-DE">
                <a:solidFill>
                  <a:schemeClr val="accent2"/>
                </a:solidFill>
              </a:rPr>
              <a:t>Thomas Zierer -4453- · </a:t>
            </a:r>
            <a:fld id="{DFB3DFD1-0389-4CF3-8DFC-7871C7DCAFF7}" type="datetime1">
              <a:rPr lang="de-DE" altLang="de-DE">
                <a:solidFill>
                  <a:schemeClr val="accent2"/>
                </a:solidFill>
              </a:rPr>
              <a:pPr>
                <a:defRPr/>
              </a:pPr>
              <a:t>10.10.2017</a:t>
            </a:fld>
            <a:r>
              <a:rPr lang="de-DE" altLang="de-DE">
                <a:solidFill>
                  <a:schemeClr val="accent2"/>
                </a:solidFill>
              </a:rPr>
              <a:t> · Seite </a:t>
            </a:r>
            <a:fld id="{EB908D28-708F-4DD5-8F8E-B13AF5057345}" type="slidenum">
              <a:rPr lang="de-DE" altLang="de-DE">
                <a:solidFill>
                  <a:schemeClr val="accent2"/>
                </a:solidFill>
              </a:rPr>
              <a:pPr>
                <a:defRPr/>
              </a:pPr>
              <a:t>‹Nr.›</a:t>
            </a:fld>
            <a:endParaRPr lang="de-DE" altLang="de-DE">
              <a:solidFill>
                <a:schemeClr val="accent2"/>
              </a:solidFill>
            </a:endParaRPr>
          </a:p>
          <a:p>
            <a:pPr>
              <a:defRPr/>
            </a:pP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782510230"/>
      </p:ext>
    </p:extLst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98525" y="1906588"/>
            <a:ext cx="3627438" cy="38687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78363" y="1906588"/>
            <a:ext cx="3627437" cy="38687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28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de-DE" altLang="de-DE">
                <a:solidFill>
                  <a:schemeClr val="accent2"/>
                </a:solidFill>
              </a:rPr>
              <a:t>Thomas Zierer -4453- · </a:t>
            </a:r>
            <a:fld id="{DFB3DFD1-0389-4CF3-8DFC-7871C7DCAFF7}" type="datetime1">
              <a:rPr lang="de-DE" altLang="de-DE">
                <a:solidFill>
                  <a:schemeClr val="accent2"/>
                </a:solidFill>
              </a:rPr>
              <a:pPr>
                <a:defRPr/>
              </a:pPr>
              <a:t>10.10.2017</a:t>
            </a:fld>
            <a:r>
              <a:rPr lang="de-DE" altLang="de-DE">
                <a:solidFill>
                  <a:schemeClr val="accent2"/>
                </a:solidFill>
              </a:rPr>
              <a:t> · Seite </a:t>
            </a:r>
            <a:fld id="{AC5DE61B-CC66-40D7-8897-69D514566CFC}" type="slidenum">
              <a:rPr lang="de-DE" altLang="de-DE">
                <a:solidFill>
                  <a:schemeClr val="accent2"/>
                </a:solidFill>
              </a:rPr>
              <a:pPr>
                <a:defRPr/>
              </a:pPr>
              <a:t>‹Nr.›</a:t>
            </a:fld>
            <a:endParaRPr lang="de-DE" altLang="de-DE">
              <a:solidFill>
                <a:schemeClr val="accent2"/>
              </a:solidFill>
            </a:endParaRPr>
          </a:p>
          <a:p>
            <a:pPr>
              <a:defRPr/>
            </a:pP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72773704"/>
      </p:ext>
    </p:extLst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28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de-DE" altLang="de-DE">
                <a:solidFill>
                  <a:schemeClr val="accent2"/>
                </a:solidFill>
              </a:rPr>
              <a:t>Thomas Zierer -4453- · </a:t>
            </a:r>
            <a:fld id="{DFB3DFD1-0389-4CF3-8DFC-7871C7DCAFF7}" type="datetime1">
              <a:rPr lang="de-DE" altLang="de-DE">
                <a:solidFill>
                  <a:schemeClr val="accent2"/>
                </a:solidFill>
              </a:rPr>
              <a:pPr>
                <a:defRPr/>
              </a:pPr>
              <a:t>10.10.2017</a:t>
            </a:fld>
            <a:r>
              <a:rPr lang="de-DE" altLang="de-DE">
                <a:solidFill>
                  <a:schemeClr val="accent2"/>
                </a:solidFill>
              </a:rPr>
              <a:t> · Seite </a:t>
            </a:r>
            <a:fld id="{E46DF8A6-F79A-4858-87A5-5ED8ECCD77D3}" type="slidenum">
              <a:rPr lang="de-DE" altLang="de-DE">
                <a:solidFill>
                  <a:schemeClr val="accent2"/>
                </a:solidFill>
              </a:rPr>
              <a:pPr>
                <a:defRPr/>
              </a:pPr>
              <a:t>‹Nr.›</a:t>
            </a:fld>
            <a:endParaRPr lang="de-DE" altLang="de-DE">
              <a:solidFill>
                <a:schemeClr val="accent2"/>
              </a:solidFill>
            </a:endParaRPr>
          </a:p>
          <a:p>
            <a:pPr>
              <a:defRPr/>
            </a:pP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599058439"/>
      </p:ext>
    </p:extLst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28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de-DE" altLang="de-DE">
                <a:solidFill>
                  <a:schemeClr val="accent2"/>
                </a:solidFill>
              </a:rPr>
              <a:t>Thomas Zierer -4453- · </a:t>
            </a:r>
            <a:fld id="{DFB3DFD1-0389-4CF3-8DFC-7871C7DCAFF7}" type="datetime1">
              <a:rPr lang="de-DE" altLang="de-DE">
                <a:solidFill>
                  <a:schemeClr val="accent2"/>
                </a:solidFill>
              </a:rPr>
              <a:pPr>
                <a:defRPr/>
              </a:pPr>
              <a:t>10.10.2017</a:t>
            </a:fld>
            <a:r>
              <a:rPr lang="de-DE" altLang="de-DE">
                <a:solidFill>
                  <a:schemeClr val="accent2"/>
                </a:solidFill>
              </a:rPr>
              <a:t> · Seite </a:t>
            </a:r>
            <a:fld id="{9CD78342-361A-4809-8E50-ABC0407930D5}" type="slidenum">
              <a:rPr lang="de-DE" altLang="de-DE">
                <a:solidFill>
                  <a:schemeClr val="accent2"/>
                </a:solidFill>
              </a:rPr>
              <a:pPr>
                <a:defRPr/>
              </a:pPr>
              <a:t>‹Nr.›</a:t>
            </a:fld>
            <a:endParaRPr lang="de-DE" altLang="de-DE">
              <a:solidFill>
                <a:schemeClr val="accent2"/>
              </a:solidFill>
            </a:endParaRPr>
          </a:p>
          <a:p>
            <a:pPr>
              <a:defRPr/>
            </a:pP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984051991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8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de-DE" altLang="de-DE">
                <a:solidFill>
                  <a:schemeClr val="accent2"/>
                </a:solidFill>
              </a:rPr>
              <a:t>Thomas Zierer -4453- · </a:t>
            </a:r>
            <a:fld id="{DFB3DFD1-0389-4CF3-8DFC-7871C7DCAFF7}" type="datetime1">
              <a:rPr lang="de-DE" altLang="de-DE">
                <a:solidFill>
                  <a:schemeClr val="accent2"/>
                </a:solidFill>
              </a:rPr>
              <a:pPr>
                <a:defRPr/>
              </a:pPr>
              <a:t>10.10.2017</a:t>
            </a:fld>
            <a:r>
              <a:rPr lang="de-DE" altLang="de-DE">
                <a:solidFill>
                  <a:schemeClr val="accent2"/>
                </a:solidFill>
              </a:rPr>
              <a:t> · Seite </a:t>
            </a:r>
            <a:fld id="{A73BC015-3B21-4559-AEA6-8F757A6D80B8}" type="slidenum">
              <a:rPr lang="de-DE" altLang="de-DE">
                <a:solidFill>
                  <a:schemeClr val="accent2"/>
                </a:solidFill>
              </a:rPr>
              <a:pPr>
                <a:defRPr/>
              </a:pPr>
              <a:t>‹Nr.›</a:t>
            </a:fld>
            <a:endParaRPr lang="de-DE" altLang="de-DE">
              <a:solidFill>
                <a:schemeClr val="accent2"/>
              </a:solidFill>
            </a:endParaRPr>
          </a:p>
          <a:p>
            <a:pPr>
              <a:defRPr/>
            </a:pP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088381855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28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de-DE" altLang="de-DE">
                <a:solidFill>
                  <a:schemeClr val="accent2"/>
                </a:solidFill>
              </a:rPr>
              <a:t>Thomas Zierer -4453- · </a:t>
            </a:r>
            <a:fld id="{DFB3DFD1-0389-4CF3-8DFC-7871C7DCAFF7}" type="datetime1">
              <a:rPr lang="de-DE" altLang="de-DE">
                <a:solidFill>
                  <a:schemeClr val="accent2"/>
                </a:solidFill>
              </a:rPr>
              <a:pPr>
                <a:defRPr/>
              </a:pPr>
              <a:t>10.10.2017</a:t>
            </a:fld>
            <a:r>
              <a:rPr lang="de-DE" altLang="de-DE">
                <a:solidFill>
                  <a:schemeClr val="accent2"/>
                </a:solidFill>
              </a:rPr>
              <a:t> · Seite </a:t>
            </a:r>
            <a:fld id="{477E084F-6286-469A-94F4-E0C090ECCD73}" type="slidenum">
              <a:rPr lang="de-DE" altLang="de-DE">
                <a:solidFill>
                  <a:schemeClr val="accent2"/>
                </a:solidFill>
              </a:rPr>
              <a:pPr>
                <a:defRPr/>
              </a:pPr>
              <a:t>‹Nr.›</a:t>
            </a:fld>
            <a:endParaRPr lang="de-DE" altLang="de-DE">
              <a:solidFill>
                <a:schemeClr val="accent2"/>
              </a:solidFill>
            </a:endParaRPr>
          </a:p>
          <a:p>
            <a:pPr>
              <a:defRPr/>
            </a:pP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350400747"/>
      </p:ext>
    </p:extLst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28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de-DE" altLang="de-DE">
                <a:solidFill>
                  <a:schemeClr val="accent2"/>
                </a:solidFill>
              </a:rPr>
              <a:t>Thomas Zierer -4453- · </a:t>
            </a:r>
            <a:fld id="{DFB3DFD1-0389-4CF3-8DFC-7871C7DCAFF7}" type="datetime1">
              <a:rPr lang="de-DE" altLang="de-DE">
                <a:solidFill>
                  <a:schemeClr val="accent2"/>
                </a:solidFill>
              </a:rPr>
              <a:pPr>
                <a:defRPr/>
              </a:pPr>
              <a:t>10.10.2017</a:t>
            </a:fld>
            <a:r>
              <a:rPr lang="de-DE" altLang="de-DE">
                <a:solidFill>
                  <a:schemeClr val="accent2"/>
                </a:solidFill>
              </a:rPr>
              <a:t> · Seite </a:t>
            </a:r>
            <a:fld id="{E62FBF23-E75D-4AC7-AE8C-04F3B32DE678}" type="slidenum">
              <a:rPr lang="de-DE" altLang="de-DE">
                <a:solidFill>
                  <a:schemeClr val="accent2"/>
                </a:solidFill>
              </a:rPr>
              <a:pPr>
                <a:defRPr/>
              </a:pPr>
              <a:t>‹Nr.›</a:t>
            </a:fld>
            <a:endParaRPr lang="de-DE" altLang="de-DE">
              <a:solidFill>
                <a:schemeClr val="accent2"/>
              </a:solidFill>
            </a:endParaRPr>
          </a:p>
          <a:p>
            <a:pPr>
              <a:defRPr/>
            </a:pP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194745849"/>
      </p:ext>
    </p:extLst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898525" y="719138"/>
            <a:ext cx="7407275" cy="900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Mastertitelformat bearbeiten</a:t>
            </a:r>
          </a:p>
        </p:txBody>
      </p:sp>
      <p:sp>
        <p:nvSpPr>
          <p:cNvPr id="1028" name="Text Box 38"/>
          <p:cNvSpPr txBox="1">
            <a:spLocks noChangeArrowheads="1"/>
          </p:cNvSpPr>
          <p:nvPr/>
        </p:nvSpPr>
        <p:spPr bwMode="auto">
          <a:xfrm>
            <a:off x="152400" y="6467475"/>
            <a:ext cx="1295400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endParaRPr lang="de-DE" altLang="de-DE"/>
          </a:p>
        </p:txBody>
      </p:sp>
      <p:sp>
        <p:nvSpPr>
          <p:cNvPr id="174367" name="Rectangle 28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98525" y="6376988"/>
            <a:ext cx="5399088" cy="144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800" smtClean="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r>
              <a:rPr lang="de-DE" altLang="de-DE"/>
              <a:t>Thomas Zierer -4453- · </a:t>
            </a:r>
            <a:fld id="{DFB3DFD1-0389-4CF3-8DFC-7871C7DCAFF7}" type="datetime1">
              <a:rPr lang="de-DE" altLang="de-DE"/>
              <a:pPr>
                <a:defRPr/>
              </a:pPr>
              <a:t>10.10.2017</a:t>
            </a:fld>
            <a:r>
              <a:rPr lang="de-DE" altLang="de-DE"/>
              <a:t> · Seite </a:t>
            </a:r>
            <a:fld id="{1C2FC8E0-3633-40E6-8A2C-135456E4A76D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  <a:p>
            <a:pPr>
              <a:defRPr/>
            </a:pPr>
            <a:endParaRPr lang="de-DE" altLang="de-DE">
              <a:solidFill>
                <a:schemeClr val="tx2"/>
              </a:solidFill>
            </a:endParaRPr>
          </a:p>
        </p:txBody>
      </p:sp>
      <p:sp>
        <p:nvSpPr>
          <p:cNvPr id="1030" name="Rectangle 291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8525" y="1906588"/>
            <a:ext cx="7407275" cy="3868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Mastertextformat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  <a:p>
            <a:pPr lvl="4"/>
            <a:r>
              <a:rPr lang="de-DE" altLang="de-DE" smtClean="0"/>
              <a:t>Fünfte 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4" r:id="rId12"/>
    <p:sldLayoutId id="2147483675" r:id="rId13"/>
  </p:sldLayoutIdLst>
  <p:transition>
    <p:dissolve/>
  </p:transition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accent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accent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accent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accent2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accent2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accent2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accent2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accent2"/>
          </a:solidFill>
          <a:latin typeface="Arial" charset="0"/>
        </a:defRPr>
      </a:lvl9pPr>
    </p:titleStyle>
    <p:bodyStyle>
      <a:lvl1pPr algn="l" rtl="0" eaLnBrk="0" fontAlgn="base" hangingPunct="0">
        <a:lnSpc>
          <a:spcPct val="108000"/>
        </a:lnSpc>
        <a:spcBef>
          <a:spcPct val="0"/>
        </a:spcBef>
        <a:spcAft>
          <a:spcPct val="29000"/>
        </a:spcAft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7013" algn="l" rtl="0" eaLnBrk="0" fontAlgn="base" hangingPunct="0">
        <a:lnSpc>
          <a:spcPct val="108000"/>
        </a:lnSpc>
        <a:spcBef>
          <a:spcPct val="0"/>
        </a:spcBef>
        <a:spcAft>
          <a:spcPct val="29000"/>
        </a:spcAft>
        <a:buSzPct val="90000"/>
        <a:buChar char="•"/>
        <a:defRPr sz="2000">
          <a:solidFill>
            <a:schemeClr val="tx1"/>
          </a:solidFill>
          <a:latin typeface="+mn-lt"/>
        </a:defRPr>
      </a:lvl2pPr>
      <a:lvl3pPr marL="758825" indent="-233363" algn="l" rtl="0" eaLnBrk="0" fontAlgn="base" hangingPunct="0">
        <a:lnSpc>
          <a:spcPct val="108000"/>
        </a:lnSpc>
        <a:spcBef>
          <a:spcPct val="0"/>
        </a:spcBef>
        <a:spcAft>
          <a:spcPct val="29000"/>
        </a:spcAft>
        <a:buSzPct val="90000"/>
        <a:buChar char="•"/>
        <a:defRPr sz="2000">
          <a:solidFill>
            <a:schemeClr val="tx1"/>
          </a:solidFill>
          <a:latin typeface="+mn-lt"/>
        </a:defRPr>
      </a:lvl3pPr>
      <a:lvl4pPr marL="1290638" indent="-238125" algn="l" rtl="0" eaLnBrk="0" fontAlgn="base" hangingPunct="0">
        <a:lnSpc>
          <a:spcPct val="108000"/>
        </a:lnSpc>
        <a:spcBef>
          <a:spcPct val="0"/>
        </a:spcBef>
        <a:spcAft>
          <a:spcPct val="29000"/>
        </a:spcAft>
        <a:buSzPct val="90000"/>
        <a:buChar char="•"/>
        <a:defRPr sz="2000">
          <a:solidFill>
            <a:schemeClr val="tx1"/>
          </a:solidFill>
          <a:latin typeface="+mn-lt"/>
        </a:defRPr>
      </a:lvl4pPr>
      <a:lvl5pPr marL="1828800" indent="-242888" algn="l" rtl="0" eaLnBrk="0" fontAlgn="base" hangingPunct="0">
        <a:lnSpc>
          <a:spcPct val="108000"/>
        </a:lnSpc>
        <a:spcBef>
          <a:spcPct val="0"/>
        </a:spcBef>
        <a:spcAft>
          <a:spcPct val="29000"/>
        </a:spcAft>
        <a:buSzPct val="90000"/>
        <a:buChar char="•"/>
        <a:defRPr sz="2000">
          <a:solidFill>
            <a:schemeClr val="tx1"/>
          </a:solidFill>
          <a:latin typeface="+mn-lt"/>
        </a:defRPr>
      </a:lvl5pPr>
      <a:lvl6pPr marL="2286000" indent="-242888" algn="l" rtl="0" eaLnBrk="0" fontAlgn="base" hangingPunct="0">
        <a:lnSpc>
          <a:spcPct val="108000"/>
        </a:lnSpc>
        <a:spcBef>
          <a:spcPct val="0"/>
        </a:spcBef>
        <a:spcAft>
          <a:spcPct val="29000"/>
        </a:spcAft>
        <a:buSzPct val="90000"/>
        <a:buChar char="•"/>
        <a:defRPr sz="2000">
          <a:solidFill>
            <a:schemeClr val="tx1"/>
          </a:solidFill>
          <a:latin typeface="+mn-lt"/>
        </a:defRPr>
      </a:lvl6pPr>
      <a:lvl7pPr marL="2743200" indent="-242888" algn="l" rtl="0" eaLnBrk="0" fontAlgn="base" hangingPunct="0">
        <a:lnSpc>
          <a:spcPct val="108000"/>
        </a:lnSpc>
        <a:spcBef>
          <a:spcPct val="0"/>
        </a:spcBef>
        <a:spcAft>
          <a:spcPct val="29000"/>
        </a:spcAft>
        <a:buSzPct val="90000"/>
        <a:buChar char="•"/>
        <a:defRPr sz="2000">
          <a:solidFill>
            <a:schemeClr val="tx1"/>
          </a:solidFill>
          <a:latin typeface="+mn-lt"/>
        </a:defRPr>
      </a:lvl7pPr>
      <a:lvl8pPr marL="3200400" indent="-242888" algn="l" rtl="0" eaLnBrk="0" fontAlgn="base" hangingPunct="0">
        <a:lnSpc>
          <a:spcPct val="108000"/>
        </a:lnSpc>
        <a:spcBef>
          <a:spcPct val="0"/>
        </a:spcBef>
        <a:spcAft>
          <a:spcPct val="29000"/>
        </a:spcAft>
        <a:buSzPct val="90000"/>
        <a:buChar char="•"/>
        <a:defRPr sz="2000">
          <a:solidFill>
            <a:schemeClr val="tx1"/>
          </a:solidFill>
          <a:latin typeface="+mn-lt"/>
        </a:defRPr>
      </a:lvl8pPr>
      <a:lvl9pPr marL="3657600" indent="-242888" algn="l" rtl="0" eaLnBrk="0" fontAlgn="base" hangingPunct="0">
        <a:lnSpc>
          <a:spcPct val="108000"/>
        </a:lnSpc>
        <a:spcBef>
          <a:spcPct val="0"/>
        </a:spcBef>
        <a:spcAft>
          <a:spcPct val="29000"/>
        </a:spcAft>
        <a:buSzPct val="9000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Combining </a:t>
            </a:r>
            <a:r>
              <a:rPr lang="en-GB" dirty="0" err="1" smtClean="0"/>
              <a:t>SonarQube</a:t>
            </a:r>
            <a:r>
              <a:rPr lang="en-GB" dirty="0" smtClean="0"/>
              <a:t> and PL/I V5 for Continuous Code Quality Inspection</a:t>
            </a:r>
            <a:endParaRPr lang="en-GB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October 12, 2017, GSE EM Working Group Meeting, </a:t>
            </a:r>
            <a:r>
              <a:rPr lang="en-GB" dirty="0" err="1" smtClean="0"/>
              <a:t>Nürnberg</a:t>
            </a:r>
            <a:endParaRPr lang="en-GB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Thomas Zierer</a:t>
            </a:r>
            <a:endParaRPr lang="en-GB" dirty="0"/>
          </a:p>
        </p:txBody>
      </p:sp>
      <p:pic>
        <p:nvPicPr>
          <p:cNvPr id="4" name="Bildplatzhalter 3"/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97" b="1989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99269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Group 4"/>
          <p:cNvGrpSpPr>
            <a:grpSpLocks/>
          </p:cNvGrpSpPr>
          <p:nvPr/>
        </p:nvGrpSpPr>
        <p:grpSpPr bwMode="auto">
          <a:xfrm>
            <a:off x="755576" y="1988840"/>
            <a:ext cx="7488832" cy="3961110"/>
            <a:chOff x="566" y="1473"/>
            <a:chExt cx="4647" cy="2154"/>
          </a:xfrm>
        </p:grpSpPr>
        <p:sp>
          <p:nvSpPr>
            <p:cNvPr id="8197" name="Rectangle 5"/>
            <p:cNvSpPr>
              <a:spLocks noChangeArrowheads="1"/>
            </p:cNvSpPr>
            <p:nvPr/>
          </p:nvSpPr>
          <p:spPr bwMode="auto">
            <a:xfrm>
              <a:off x="566" y="1473"/>
              <a:ext cx="4647" cy="215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endParaRPr lang="de-DE" altLang="de-DE">
                <a:solidFill>
                  <a:srgbClr val="000000"/>
                </a:solidFill>
              </a:endParaRPr>
            </a:p>
          </p:txBody>
        </p:sp>
        <p:sp>
          <p:nvSpPr>
            <p:cNvPr id="8198" name="Line 6"/>
            <p:cNvSpPr>
              <a:spLocks noChangeShapeType="1"/>
            </p:cNvSpPr>
            <p:nvPr/>
          </p:nvSpPr>
          <p:spPr bwMode="auto">
            <a:xfrm>
              <a:off x="566" y="3627"/>
              <a:ext cx="4647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de-DE">
                <a:solidFill>
                  <a:srgbClr val="000000"/>
                </a:solidFill>
              </a:endParaRPr>
            </a:p>
          </p:txBody>
        </p:sp>
        <p:sp>
          <p:nvSpPr>
            <p:cNvPr id="8199" name="Line 7"/>
            <p:cNvSpPr>
              <a:spLocks noChangeShapeType="1"/>
            </p:cNvSpPr>
            <p:nvPr/>
          </p:nvSpPr>
          <p:spPr bwMode="auto">
            <a:xfrm>
              <a:off x="566" y="1473"/>
              <a:ext cx="4647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de-DE">
                <a:solidFill>
                  <a:srgbClr val="000000"/>
                </a:solidFill>
              </a:endParaRPr>
            </a:p>
          </p:txBody>
        </p:sp>
      </p:grp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548680"/>
            <a:ext cx="7632848" cy="503833"/>
          </a:xfrm>
          <a:noFill/>
        </p:spPr>
        <p:txBody>
          <a:bodyPr/>
          <a:lstStyle/>
          <a:p>
            <a:r>
              <a:rPr lang="de-DE" altLang="de-DE" dirty="0" smtClean="0"/>
              <a:t>Enterprise PL/I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7133" y="2060849"/>
            <a:ext cx="7407275" cy="3888431"/>
          </a:xfrm>
          <a:noFill/>
        </p:spPr>
        <p:txBody>
          <a:bodyPr/>
          <a:lstStyle/>
          <a:p>
            <a:pPr marL="338137" lvl="1" indent="-342900"/>
            <a:r>
              <a:rPr lang="de-DE" altLang="de-DE" sz="2400" dirty="0" smtClean="0"/>
              <a:t>The </a:t>
            </a:r>
            <a:r>
              <a:rPr lang="de-DE" altLang="de-DE" sz="2400" dirty="0"/>
              <a:t>RULES </a:t>
            </a:r>
            <a:r>
              <a:rPr lang="de-DE" altLang="de-DE" sz="2400" dirty="0" err="1"/>
              <a:t>directive</a:t>
            </a:r>
            <a:r>
              <a:rPr lang="de-DE" altLang="de-DE" sz="2400" dirty="0"/>
              <a:t> </a:t>
            </a:r>
            <a:r>
              <a:rPr lang="de-DE" altLang="de-DE" sz="2400" dirty="0" err="1"/>
              <a:t>supports</a:t>
            </a:r>
            <a:r>
              <a:rPr lang="de-DE" altLang="de-DE" sz="2400" dirty="0"/>
              <a:t> ~40 </a:t>
            </a:r>
            <a:r>
              <a:rPr lang="de-DE" altLang="de-DE" sz="2400" dirty="0" err="1"/>
              <a:t>suboptions</a:t>
            </a:r>
            <a:r>
              <a:rPr lang="de-DE" altLang="de-DE" sz="2400" dirty="0"/>
              <a:t> </a:t>
            </a:r>
            <a:r>
              <a:rPr lang="de-DE" altLang="de-DE" sz="2400" dirty="0" err="1"/>
              <a:t>espescially</a:t>
            </a:r>
            <a:r>
              <a:rPr lang="de-DE" altLang="de-DE" sz="2400" dirty="0"/>
              <a:t> </a:t>
            </a:r>
            <a:r>
              <a:rPr lang="de-DE" altLang="de-DE" sz="2400" dirty="0" err="1"/>
              <a:t>for</a:t>
            </a:r>
            <a:r>
              <a:rPr lang="de-DE" altLang="de-DE" sz="2400" dirty="0"/>
              <a:t> </a:t>
            </a:r>
            <a:r>
              <a:rPr lang="de-DE" altLang="de-DE" sz="2400" dirty="0" smtClean="0"/>
              <a:t>QA, e.g. RULES(NOLAXIF) </a:t>
            </a:r>
            <a:r>
              <a:rPr lang="de-DE" altLang="de-DE" sz="2400" dirty="0" err="1" smtClean="0"/>
              <a:t>flags</a:t>
            </a:r>
            <a:r>
              <a:rPr lang="de-DE" altLang="de-DE" sz="2400" dirty="0" smtClean="0"/>
              <a:t> IF </a:t>
            </a:r>
            <a:r>
              <a:rPr lang="de-DE" altLang="de-DE" sz="2400" dirty="0" err="1" smtClean="0"/>
              <a:t>conditions</a:t>
            </a:r>
            <a:r>
              <a:rPr lang="de-DE" altLang="de-DE" sz="2400" dirty="0" smtClean="0"/>
              <a:t> </a:t>
            </a:r>
            <a:r>
              <a:rPr lang="de-DE" altLang="de-DE" sz="2400" dirty="0" err="1" smtClean="0"/>
              <a:t>which</a:t>
            </a:r>
            <a:r>
              <a:rPr lang="de-DE" altLang="de-DE" sz="2400" dirty="0" smtClean="0"/>
              <a:t> do not </a:t>
            </a:r>
            <a:r>
              <a:rPr lang="de-DE" altLang="de-DE" sz="2400" dirty="0" err="1" smtClean="0"/>
              <a:t>evaluate</a:t>
            </a:r>
            <a:r>
              <a:rPr lang="de-DE" altLang="de-DE" sz="2400" dirty="0" smtClean="0"/>
              <a:t> </a:t>
            </a:r>
            <a:r>
              <a:rPr lang="de-DE" altLang="de-DE" sz="2400" dirty="0" err="1" smtClean="0"/>
              <a:t>to</a:t>
            </a:r>
            <a:r>
              <a:rPr lang="de-DE" altLang="de-DE" sz="2400" dirty="0" smtClean="0"/>
              <a:t> </a:t>
            </a:r>
            <a:r>
              <a:rPr lang="de-DE" altLang="de-DE" sz="2400" dirty="0" err="1" smtClean="0"/>
              <a:t>boolean</a:t>
            </a:r>
            <a:endParaRPr lang="de-DE" altLang="de-DE" sz="2400" dirty="0"/>
          </a:p>
          <a:p>
            <a:pPr marL="338137" lvl="1" indent="-342900"/>
            <a:r>
              <a:rPr lang="de-DE" altLang="de-DE" sz="2400" dirty="0"/>
              <a:t>The XINFO(XML) </a:t>
            </a:r>
            <a:r>
              <a:rPr lang="de-DE" altLang="de-DE" sz="2400" dirty="0" err="1"/>
              <a:t>directive</a:t>
            </a:r>
            <a:r>
              <a:rPr lang="de-DE" altLang="de-DE" sz="2400" dirty="0"/>
              <a:t> </a:t>
            </a:r>
            <a:r>
              <a:rPr lang="de-DE" altLang="de-DE" sz="2400" dirty="0" err="1"/>
              <a:t>exports</a:t>
            </a:r>
            <a:r>
              <a:rPr lang="de-DE" altLang="de-DE" sz="2400" dirty="0"/>
              <a:t> </a:t>
            </a:r>
            <a:r>
              <a:rPr lang="de-DE" altLang="de-DE" sz="2400" dirty="0" err="1"/>
              <a:t>the</a:t>
            </a:r>
            <a:r>
              <a:rPr lang="de-DE" altLang="de-DE" sz="2400" dirty="0"/>
              <a:t> </a:t>
            </a:r>
            <a:r>
              <a:rPr lang="de-DE" altLang="de-DE" sz="2400" dirty="0" err="1"/>
              <a:t>compiler</a:t>
            </a:r>
            <a:r>
              <a:rPr lang="de-DE" altLang="de-DE" sz="2400" dirty="0"/>
              <a:t> </a:t>
            </a:r>
            <a:r>
              <a:rPr lang="de-DE" altLang="de-DE" sz="2400" dirty="0" err="1"/>
              <a:t>messages</a:t>
            </a:r>
            <a:r>
              <a:rPr lang="de-DE" altLang="de-DE" sz="2400" dirty="0"/>
              <a:t> in XML </a:t>
            </a:r>
            <a:r>
              <a:rPr lang="de-DE" altLang="de-DE" sz="2400" dirty="0" err="1"/>
              <a:t>format</a:t>
            </a:r>
            <a:endParaRPr lang="de-DE" altLang="de-DE" sz="2400" dirty="0"/>
          </a:p>
          <a:p>
            <a:pPr marL="1062038" lvl="3" indent="-4763">
              <a:buNone/>
            </a:pPr>
            <a:r>
              <a:rPr lang="de-DE" sz="1200" dirty="0"/>
              <a:t>&lt;MESSAGE&gt;</a:t>
            </a:r>
          </a:p>
          <a:p>
            <a:pPr marL="1062038" lvl="3" indent="-4763">
              <a:buNone/>
            </a:pPr>
            <a:r>
              <a:rPr lang="de-DE" sz="1200" dirty="0"/>
              <a:t>   &lt;MSGNUMBER&gt;IBM2418I E&lt;/MSGNUMBER&gt;</a:t>
            </a:r>
          </a:p>
          <a:p>
            <a:pPr marL="1062038" lvl="3" indent="-4763">
              <a:buNone/>
            </a:pPr>
            <a:r>
              <a:rPr lang="de-DE" sz="1200" dirty="0"/>
              <a:t>   &lt;MSGLINE&gt;22&lt;/MSGLINE&gt;</a:t>
            </a:r>
          </a:p>
          <a:p>
            <a:pPr marL="1062038" lvl="3" indent="-4763">
              <a:buNone/>
            </a:pPr>
            <a:r>
              <a:rPr lang="de-DE" sz="1200" dirty="0"/>
              <a:t>   &lt;MSGFILE&gt;21&lt;/MSGFILE&gt;</a:t>
            </a:r>
          </a:p>
          <a:p>
            <a:pPr marL="1062038" lvl="3" indent="-4763">
              <a:buNone/>
            </a:pPr>
            <a:r>
              <a:rPr lang="de-DE" sz="1200" dirty="0"/>
              <a:t>   &lt;MSGTEXT&gt;Variable </a:t>
            </a:r>
            <a:r>
              <a:rPr lang="de-DE" sz="1200" dirty="0" smtClean="0"/>
              <a:t>FORCE </a:t>
            </a:r>
            <a:r>
              <a:rPr lang="de-DE" sz="1200" dirty="0" err="1"/>
              <a:t>is</a:t>
            </a:r>
            <a:r>
              <a:rPr lang="de-DE" sz="1200" dirty="0"/>
              <a:t> </a:t>
            </a:r>
            <a:r>
              <a:rPr lang="de-DE" sz="1200" dirty="0" err="1"/>
              <a:t>unreferenced</a:t>
            </a:r>
            <a:r>
              <a:rPr lang="de-DE" sz="1200" dirty="0"/>
              <a:t>.&lt;/MSGTEXT&gt;</a:t>
            </a:r>
          </a:p>
          <a:p>
            <a:pPr marL="1062038" lvl="3" indent="-4763">
              <a:buNone/>
            </a:pPr>
            <a:r>
              <a:rPr lang="de-DE" sz="1200" dirty="0"/>
              <a:t>&lt;/MESSAGE&gt;</a:t>
            </a:r>
            <a:endParaRPr lang="de-DE" altLang="de-DE" sz="1200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755576" y="1196976"/>
            <a:ext cx="7561337" cy="575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9pPr>
          </a:lstStyle>
          <a:p>
            <a:pPr indent="-461963"/>
            <a:r>
              <a:rPr lang="de-DE" altLang="de-DE" sz="1800" dirty="0"/>
              <a:t>The Enterprise PL/I Compiler </a:t>
            </a:r>
            <a:r>
              <a:rPr lang="de-DE" altLang="de-DE" sz="1800" dirty="0" err="1"/>
              <a:t>provides</a:t>
            </a:r>
            <a:r>
              <a:rPr lang="de-DE" altLang="de-DE" sz="1800" dirty="0"/>
              <a:t> 2 </a:t>
            </a:r>
            <a:r>
              <a:rPr lang="de-DE" altLang="de-DE" sz="1800" dirty="0" err="1"/>
              <a:t>highly</a:t>
            </a:r>
            <a:r>
              <a:rPr lang="de-DE" altLang="de-DE" sz="1800" dirty="0"/>
              <a:t> </a:t>
            </a:r>
            <a:r>
              <a:rPr lang="de-DE" altLang="de-DE" sz="1800" dirty="0" err="1"/>
              <a:t>useful</a:t>
            </a:r>
            <a:r>
              <a:rPr lang="de-DE" altLang="de-DE" sz="1800" dirty="0"/>
              <a:t> </a:t>
            </a:r>
            <a:r>
              <a:rPr lang="de-DE" altLang="de-DE" sz="1800" dirty="0" err="1" smtClean="0"/>
              <a:t>features</a:t>
            </a:r>
            <a:r>
              <a:rPr lang="de-DE" altLang="de-DE" sz="1800" dirty="0" smtClean="0"/>
              <a:t>:</a:t>
            </a:r>
            <a:r>
              <a:rPr lang="de-DE" altLang="de-DE" sz="1800" dirty="0"/>
              <a:t> </a:t>
            </a:r>
            <a:r>
              <a:rPr lang="de-DE" altLang="de-DE" sz="1800" dirty="0" smtClean="0"/>
              <a:t>RULES </a:t>
            </a:r>
            <a:r>
              <a:rPr lang="de-DE" altLang="de-DE" sz="1800" dirty="0" err="1" smtClean="0"/>
              <a:t>and</a:t>
            </a:r>
            <a:r>
              <a:rPr lang="de-DE" altLang="de-DE" sz="1800" dirty="0" smtClean="0"/>
              <a:t> XINFO</a:t>
            </a:r>
          </a:p>
        </p:txBody>
      </p:sp>
    </p:spTree>
    <p:extLst>
      <p:ext uri="{BB962C8B-B14F-4D97-AF65-F5344CB8AC3E}">
        <p14:creationId xmlns:p14="http://schemas.microsoft.com/office/powerpoint/2010/main" val="2032387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Group 4"/>
          <p:cNvGrpSpPr>
            <a:grpSpLocks/>
          </p:cNvGrpSpPr>
          <p:nvPr/>
        </p:nvGrpSpPr>
        <p:grpSpPr bwMode="auto">
          <a:xfrm>
            <a:off x="755576" y="1988840"/>
            <a:ext cx="7488832" cy="3961110"/>
            <a:chOff x="566" y="1473"/>
            <a:chExt cx="4647" cy="2154"/>
          </a:xfrm>
        </p:grpSpPr>
        <p:sp>
          <p:nvSpPr>
            <p:cNvPr id="8197" name="Rectangle 5"/>
            <p:cNvSpPr>
              <a:spLocks noChangeArrowheads="1"/>
            </p:cNvSpPr>
            <p:nvPr/>
          </p:nvSpPr>
          <p:spPr bwMode="auto">
            <a:xfrm>
              <a:off x="566" y="1473"/>
              <a:ext cx="4647" cy="215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endParaRPr lang="de-DE" altLang="de-DE">
                <a:solidFill>
                  <a:srgbClr val="000000"/>
                </a:solidFill>
              </a:endParaRPr>
            </a:p>
          </p:txBody>
        </p:sp>
        <p:sp>
          <p:nvSpPr>
            <p:cNvPr id="8198" name="Line 6"/>
            <p:cNvSpPr>
              <a:spLocks noChangeShapeType="1"/>
            </p:cNvSpPr>
            <p:nvPr/>
          </p:nvSpPr>
          <p:spPr bwMode="auto">
            <a:xfrm>
              <a:off x="566" y="3627"/>
              <a:ext cx="4647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de-DE">
                <a:solidFill>
                  <a:srgbClr val="000000"/>
                </a:solidFill>
              </a:endParaRPr>
            </a:p>
          </p:txBody>
        </p:sp>
        <p:sp>
          <p:nvSpPr>
            <p:cNvPr id="8199" name="Line 7"/>
            <p:cNvSpPr>
              <a:spLocks noChangeShapeType="1"/>
            </p:cNvSpPr>
            <p:nvPr/>
          </p:nvSpPr>
          <p:spPr bwMode="auto">
            <a:xfrm>
              <a:off x="566" y="1473"/>
              <a:ext cx="4647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de-DE">
                <a:solidFill>
                  <a:srgbClr val="000000"/>
                </a:solidFill>
              </a:endParaRPr>
            </a:p>
          </p:txBody>
        </p:sp>
      </p:grp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548680"/>
            <a:ext cx="7632848" cy="503833"/>
          </a:xfrm>
          <a:noFill/>
        </p:spPr>
        <p:txBody>
          <a:bodyPr/>
          <a:lstStyle/>
          <a:p>
            <a:r>
              <a:rPr lang="de-DE" altLang="de-DE" dirty="0" err="1" smtClean="0"/>
              <a:t>SonarQube</a:t>
            </a:r>
            <a:endParaRPr lang="de-DE" altLang="de-DE" dirty="0" smtClean="0"/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7133" y="2060849"/>
            <a:ext cx="7407275" cy="3888431"/>
          </a:xfrm>
          <a:noFill/>
        </p:spPr>
        <p:txBody>
          <a:bodyPr/>
          <a:lstStyle/>
          <a:p>
            <a:pPr marL="338137" lvl="1" indent="-342900"/>
            <a:r>
              <a:rPr lang="de-DE" altLang="de-DE" sz="2400" dirty="0" err="1"/>
              <a:t>SonarQube</a:t>
            </a:r>
            <a:r>
              <a:rPr lang="de-DE" altLang="de-DE" sz="2400" dirty="0"/>
              <a:t> </a:t>
            </a:r>
            <a:r>
              <a:rPr lang="de-DE" altLang="de-DE" sz="2400" dirty="0" err="1"/>
              <a:t>is</a:t>
            </a:r>
            <a:r>
              <a:rPr lang="de-DE" altLang="de-DE" sz="2400" dirty="0"/>
              <a:t> extensible </a:t>
            </a:r>
            <a:r>
              <a:rPr lang="de-DE" altLang="de-DE" sz="2400" dirty="0" err="1"/>
              <a:t>through</a:t>
            </a:r>
            <a:r>
              <a:rPr lang="de-DE" altLang="de-DE" sz="2400" dirty="0"/>
              <a:t> </a:t>
            </a:r>
            <a:r>
              <a:rPr lang="de-DE" altLang="de-DE" sz="2400" dirty="0" err="1"/>
              <a:t>its</a:t>
            </a:r>
            <a:r>
              <a:rPr lang="de-DE" altLang="de-DE" sz="2400" dirty="0"/>
              <a:t> </a:t>
            </a:r>
            <a:r>
              <a:rPr lang="de-DE" altLang="de-DE" sz="2400" dirty="0" err="1"/>
              <a:t>plugin</a:t>
            </a:r>
            <a:r>
              <a:rPr lang="de-DE" altLang="de-DE" sz="2400" dirty="0"/>
              <a:t> </a:t>
            </a:r>
            <a:r>
              <a:rPr lang="de-DE" altLang="de-DE" sz="2400" dirty="0" err="1"/>
              <a:t>concept</a:t>
            </a:r>
            <a:endParaRPr lang="de-DE" altLang="de-DE" sz="2400" dirty="0"/>
          </a:p>
          <a:p>
            <a:pPr marL="338137" lvl="1" indent="-342900"/>
            <a:r>
              <a:rPr lang="de-DE" altLang="de-DE" sz="2400" dirty="0"/>
              <a:t>Writing </a:t>
            </a:r>
            <a:r>
              <a:rPr lang="de-DE" altLang="de-DE" sz="2400" dirty="0" err="1"/>
              <a:t>your</a:t>
            </a:r>
            <a:r>
              <a:rPr lang="de-DE" altLang="de-DE" sz="2400" dirty="0"/>
              <a:t> </a:t>
            </a:r>
            <a:r>
              <a:rPr lang="de-DE" altLang="de-DE" sz="2400" dirty="0" err="1"/>
              <a:t>own</a:t>
            </a:r>
            <a:r>
              <a:rPr lang="de-DE" altLang="de-DE" sz="2400" dirty="0"/>
              <a:t> </a:t>
            </a:r>
            <a:r>
              <a:rPr lang="de-DE" altLang="de-DE" sz="2400" dirty="0" err="1"/>
              <a:t>plugin</a:t>
            </a:r>
            <a:r>
              <a:rPr lang="de-DE" altLang="de-DE" sz="2400" dirty="0"/>
              <a:t> </a:t>
            </a:r>
            <a:r>
              <a:rPr lang="de-DE" altLang="de-DE" sz="2400" dirty="0" err="1"/>
              <a:t>is</a:t>
            </a:r>
            <a:r>
              <a:rPr lang="de-DE" altLang="de-DE" sz="2400" dirty="0"/>
              <a:t> not trivial but </a:t>
            </a:r>
            <a:r>
              <a:rPr lang="de-DE" altLang="de-DE" sz="2400" dirty="0" err="1"/>
              <a:t>there</a:t>
            </a:r>
            <a:r>
              <a:rPr lang="de-DE" altLang="de-DE" sz="2400" dirty="0"/>
              <a:t> </a:t>
            </a:r>
            <a:r>
              <a:rPr lang="de-DE" altLang="de-DE" sz="2400" dirty="0" err="1"/>
              <a:t>are</a:t>
            </a:r>
            <a:r>
              <a:rPr lang="de-DE" altLang="de-DE" sz="2400" dirty="0"/>
              <a:t> </a:t>
            </a:r>
            <a:r>
              <a:rPr lang="de-DE" altLang="de-DE" sz="2400" dirty="0" err="1"/>
              <a:t>some</a:t>
            </a:r>
            <a:r>
              <a:rPr lang="de-DE" altLang="de-DE" sz="2400" dirty="0"/>
              <a:t> </a:t>
            </a:r>
            <a:r>
              <a:rPr lang="de-DE" altLang="de-DE" sz="2400" dirty="0" err="1"/>
              <a:t>good</a:t>
            </a:r>
            <a:r>
              <a:rPr lang="de-DE" altLang="de-DE" sz="2400" dirty="0"/>
              <a:t> </a:t>
            </a:r>
            <a:r>
              <a:rPr lang="de-DE" altLang="de-DE" sz="2400" dirty="0" err="1"/>
              <a:t>examples</a:t>
            </a:r>
            <a:endParaRPr lang="de-DE" altLang="de-DE" sz="2400" dirty="0"/>
          </a:p>
          <a:p>
            <a:pPr marL="338137" lvl="1" indent="-342900"/>
            <a:r>
              <a:rPr lang="de-DE" altLang="de-DE" sz="2400" dirty="0" err="1"/>
              <a:t>Documentation</a:t>
            </a:r>
            <a:r>
              <a:rPr lang="de-DE" altLang="de-DE" sz="2400" dirty="0"/>
              <a:t> </a:t>
            </a:r>
            <a:r>
              <a:rPr lang="de-DE" altLang="de-DE" sz="2400" dirty="0" err="1"/>
              <a:t>is</a:t>
            </a:r>
            <a:r>
              <a:rPr lang="de-DE" altLang="de-DE" sz="2400" dirty="0"/>
              <a:t> </a:t>
            </a:r>
            <a:r>
              <a:rPr lang="de-DE" altLang="de-DE" sz="2400" dirty="0" err="1"/>
              <a:t>provided</a:t>
            </a:r>
            <a:r>
              <a:rPr lang="de-DE" altLang="de-DE" sz="2400" dirty="0"/>
              <a:t> </a:t>
            </a:r>
            <a:r>
              <a:rPr lang="de-DE" altLang="de-DE" sz="2400" dirty="0" err="1"/>
              <a:t>here</a:t>
            </a:r>
            <a:r>
              <a:rPr lang="de-DE" altLang="de-DE" sz="2400" dirty="0"/>
              <a:t>: https://docs.sonarqube.org/display/DEV/Extension+Guide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755576" y="1196976"/>
            <a:ext cx="7561337" cy="575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9pPr>
          </a:lstStyle>
          <a:p>
            <a:pPr indent="-461963"/>
            <a:r>
              <a:rPr lang="de-DE" altLang="de-DE" sz="1800" dirty="0" err="1" smtClean="0"/>
              <a:t>With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its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custom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language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support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SonarQube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can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be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extended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to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analyze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new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languages</a:t>
            </a:r>
            <a:endParaRPr lang="de-DE" altLang="de-DE" sz="1800" dirty="0" smtClean="0"/>
          </a:p>
        </p:txBody>
      </p:sp>
    </p:spTree>
    <p:extLst>
      <p:ext uri="{BB962C8B-B14F-4D97-AF65-F5344CB8AC3E}">
        <p14:creationId xmlns:p14="http://schemas.microsoft.com/office/powerpoint/2010/main" val="3727543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Group 4"/>
          <p:cNvGrpSpPr>
            <a:grpSpLocks/>
          </p:cNvGrpSpPr>
          <p:nvPr/>
        </p:nvGrpSpPr>
        <p:grpSpPr bwMode="auto">
          <a:xfrm>
            <a:off x="755576" y="1988840"/>
            <a:ext cx="7488832" cy="3961110"/>
            <a:chOff x="566" y="1473"/>
            <a:chExt cx="4647" cy="2154"/>
          </a:xfrm>
        </p:grpSpPr>
        <p:sp>
          <p:nvSpPr>
            <p:cNvPr id="8197" name="Rectangle 5"/>
            <p:cNvSpPr>
              <a:spLocks noChangeArrowheads="1"/>
            </p:cNvSpPr>
            <p:nvPr/>
          </p:nvSpPr>
          <p:spPr bwMode="auto">
            <a:xfrm>
              <a:off x="566" y="1473"/>
              <a:ext cx="4647" cy="215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endParaRPr lang="de-DE" altLang="de-DE">
                <a:solidFill>
                  <a:srgbClr val="000000"/>
                </a:solidFill>
              </a:endParaRPr>
            </a:p>
          </p:txBody>
        </p:sp>
        <p:sp>
          <p:nvSpPr>
            <p:cNvPr id="8198" name="Line 6"/>
            <p:cNvSpPr>
              <a:spLocks noChangeShapeType="1"/>
            </p:cNvSpPr>
            <p:nvPr/>
          </p:nvSpPr>
          <p:spPr bwMode="auto">
            <a:xfrm>
              <a:off x="566" y="3627"/>
              <a:ext cx="4647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de-DE">
                <a:solidFill>
                  <a:srgbClr val="000000"/>
                </a:solidFill>
              </a:endParaRPr>
            </a:p>
          </p:txBody>
        </p:sp>
        <p:sp>
          <p:nvSpPr>
            <p:cNvPr id="8199" name="Line 7"/>
            <p:cNvSpPr>
              <a:spLocks noChangeShapeType="1"/>
            </p:cNvSpPr>
            <p:nvPr/>
          </p:nvSpPr>
          <p:spPr bwMode="auto">
            <a:xfrm>
              <a:off x="566" y="1473"/>
              <a:ext cx="4647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de-DE">
                <a:solidFill>
                  <a:srgbClr val="000000"/>
                </a:solidFill>
              </a:endParaRPr>
            </a:p>
          </p:txBody>
        </p:sp>
      </p:grp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548680"/>
            <a:ext cx="7632848" cy="503833"/>
          </a:xfrm>
          <a:noFill/>
        </p:spPr>
        <p:txBody>
          <a:bodyPr/>
          <a:lstStyle/>
          <a:p>
            <a:r>
              <a:rPr lang="de-DE" altLang="de-DE" dirty="0" smtClean="0"/>
              <a:t>The </a:t>
            </a:r>
            <a:r>
              <a:rPr lang="de-DE" altLang="de-DE" dirty="0" err="1" smtClean="0"/>
              <a:t>Xinfo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plugin</a:t>
            </a:r>
            <a:endParaRPr lang="de-DE" altLang="de-DE" dirty="0" smtClean="0"/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7133" y="2060849"/>
            <a:ext cx="7407275" cy="3888431"/>
          </a:xfrm>
          <a:noFill/>
        </p:spPr>
        <p:txBody>
          <a:bodyPr/>
          <a:lstStyle/>
          <a:p>
            <a:pPr marL="338137" lvl="1" indent="-342900"/>
            <a:r>
              <a:rPr lang="de-DE" altLang="de-DE" sz="2400" dirty="0"/>
              <a:t>The </a:t>
            </a:r>
            <a:r>
              <a:rPr lang="de-DE" altLang="de-DE" sz="2400" dirty="0" err="1" smtClean="0"/>
              <a:t>plugin</a:t>
            </a:r>
            <a:r>
              <a:rPr lang="de-DE" altLang="de-DE" sz="2400" dirty="0" smtClean="0"/>
              <a:t> </a:t>
            </a:r>
            <a:r>
              <a:rPr lang="de-DE" altLang="de-DE" sz="2400" dirty="0" err="1"/>
              <a:t>parses</a:t>
            </a:r>
            <a:r>
              <a:rPr lang="de-DE" altLang="de-DE" sz="2400" dirty="0"/>
              <a:t> </a:t>
            </a:r>
            <a:r>
              <a:rPr lang="de-DE" altLang="de-DE" sz="2400" dirty="0" err="1"/>
              <a:t>the</a:t>
            </a:r>
            <a:r>
              <a:rPr lang="de-DE" altLang="de-DE" sz="2400" dirty="0"/>
              <a:t> </a:t>
            </a:r>
            <a:r>
              <a:rPr lang="de-DE" altLang="de-DE" sz="2400" dirty="0" err="1"/>
              <a:t>compilers</a:t>
            </a:r>
            <a:r>
              <a:rPr lang="de-DE" altLang="de-DE" sz="2400" dirty="0"/>
              <a:t> XML </a:t>
            </a:r>
            <a:r>
              <a:rPr lang="de-DE" altLang="de-DE" sz="2400" dirty="0" err="1"/>
              <a:t>output</a:t>
            </a:r>
            <a:r>
              <a:rPr lang="de-DE" altLang="de-DE" sz="2400" dirty="0"/>
              <a:t> </a:t>
            </a:r>
            <a:r>
              <a:rPr lang="de-DE" altLang="de-DE" sz="2400" dirty="0" err="1"/>
              <a:t>and</a:t>
            </a:r>
            <a:r>
              <a:rPr lang="de-DE" altLang="de-DE" sz="2400" dirty="0"/>
              <a:t> </a:t>
            </a:r>
            <a:r>
              <a:rPr lang="de-DE" altLang="de-DE" sz="2400" dirty="0" err="1"/>
              <a:t>feeds</a:t>
            </a:r>
            <a:r>
              <a:rPr lang="de-DE" altLang="de-DE" sz="2400" dirty="0"/>
              <a:t> </a:t>
            </a:r>
            <a:r>
              <a:rPr lang="de-DE" altLang="de-DE" sz="2400" dirty="0" err="1"/>
              <a:t>it</a:t>
            </a:r>
            <a:r>
              <a:rPr lang="de-DE" altLang="de-DE" sz="2400" dirty="0"/>
              <a:t> </a:t>
            </a:r>
            <a:r>
              <a:rPr lang="de-DE" altLang="de-DE" sz="2400" dirty="0" err="1"/>
              <a:t>to</a:t>
            </a:r>
            <a:r>
              <a:rPr lang="de-DE" altLang="de-DE" sz="2400" dirty="0"/>
              <a:t> </a:t>
            </a:r>
            <a:r>
              <a:rPr lang="de-DE" altLang="de-DE" sz="2400" dirty="0" err="1"/>
              <a:t>SonarQube‘s</a:t>
            </a:r>
            <a:r>
              <a:rPr lang="de-DE" altLang="de-DE" sz="2400" dirty="0"/>
              <a:t> REST </a:t>
            </a:r>
            <a:r>
              <a:rPr lang="de-DE" altLang="de-DE" sz="2400" dirty="0" err="1"/>
              <a:t>interface</a:t>
            </a:r>
            <a:endParaRPr lang="de-DE" altLang="de-DE" sz="2400" dirty="0"/>
          </a:p>
          <a:p>
            <a:pPr marL="338137" lvl="1" indent="-342900"/>
            <a:r>
              <a:rPr lang="de-DE" altLang="de-DE" sz="2400" dirty="0" smtClean="0"/>
              <a:t>This </a:t>
            </a:r>
            <a:r>
              <a:rPr lang="de-DE" altLang="de-DE" sz="2400" dirty="0" err="1" smtClean="0"/>
              <a:t>works</a:t>
            </a:r>
            <a:r>
              <a:rPr lang="de-DE" altLang="de-DE" sz="2400" dirty="0" smtClean="0"/>
              <a:t> </a:t>
            </a:r>
            <a:r>
              <a:rPr lang="de-DE" altLang="de-DE" sz="2400" dirty="0" err="1"/>
              <a:t>for</a:t>
            </a:r>
            <a:r>
              <a:rPr lang="de-DE" altLang="de-DE" sz="2400" dirty="0"/>
              <a:t> </a:t>
            </a:r>
            <a:r>
              <a:rPr lang="de-DE" altLang="de-DE" sz="2400" dirty="0" err="1"/>
              <a:t>every</a:t>
            </a:r>
            <a:r>
              <a:rPr lang="de-DE" altLang="de-DE" sz="2400" dirty="0"/>
              <a:t> </a:t>
            </a:r>
            <a:r>
              <a:rPr lang="de-DE" altLang="de-DE" sz="2400" dirty="0" err="1"/>
              <a:t>language</a:t>
            </a:r>
            <a:r>
              <a:rPr lang="de-DE" altLang="de-DE" sz="2400" dirty="0"/>
              <a:t> </a:t>
            </a:r>
            <a:r>
              <a:rPr lang="de-DE" altLang="de-DE" sz="2400" dirty="0" err="1"/>
              <a:t>that</a:t>
            </a:r>
            <a:r>
              <a:rPr lang="de-DE" altLang="de-DE" sz="2400" dirty="0"/>
              <a:t> </a:t>
            </a:r>
            <a:r>
              <a:rPr lang="de-DE" altLang="de-DE" sz="2400" dirty="0" err="1"/>
              <a:t>supports</a:t>
            </a:r>
            <a:r>
              <a:rPr lang="de-DE" altLang="de-DE" sz="2400" dirty="0"/>
              <a:t> a XINFO-like </a:t>
            </a:r>
            <a:r>
              <a:rPr lang="de-DE" altLang="de-DE" sz="2400" dirty="0" err="1"/>
              <a:t>directive</a:t>
            </a:r>
            <a:r>
              <a:rPr lang="de-DE" altLang="de-DE" sz="2400" dirty="0"/>
              <a:t>: PL/I, COBOL, C/C++, Assembler</a:t>
            </a:r>
          </a:p>
          <a:p>
            <a:pPr marL="338137" lvl="1" indent="-342900"/>
            <a:r>
              <a:rPr lang="de-DE" altLang="de-DE" sz="2400" dirty="0"/>
              <a:t>Scans </a:t>
            </a:r>
            <a:r>
              <a:rPr lang="de-DE" altLang="de-DE" sz="2400" dirty="0" err="1"/>
              <a:t>may</a:t>
            </a:r>
            <a:r>
              <a:rPr lang="de-DE" altLang="de-DE" sz="2400" dirty="0"/>
              <a:t> </a:t>
            </a:r>
            <a:r>
              <a:rPr lang="de-DE" altLang="de-DE" sz="2400" dirty="0" err="1"/>
              <a:t>run</a:t>
            </a:r>
            <a:r>
              <a:rPr lang="de-DE" altLang="de-DE" sz="2400" dirty="0"/>
              <a:t> on </a:t>
            </a:r>
            <a:r>
              <a:rPr lang="de-DE" altLang="de-DE" sz="2400" dirty="0" err="1"/>
              <a:t>every</a:t>
            </a:r>
            <a:r>
              <a:rPr lang="de-DE" altLang="de-DE" sz="2400" dirty="0"/>
              <a:t> </a:t>
            </a:r>
            <a:r>
              <a:rPr lang="de-DE" altLang="de-DE" sz="2400" dirty="0" err="1"/>
              <a:t>kind</a:t>
            </a:r>
            <a:r>
              <a:rPr lang="de-DE" altLang="de-DE" sz="2400" dirty="0"/>
              <a:t> </a:t>
            </a:r>
            <a:r>
              <a:rPr lang="de-DE" altLang="de-DE" sz="2400" dirty="0" err="1"/>
              <a:t>of</a:t>
            </a:r>
            <a:r>
              <a:rPr lang="de-DE" altLang="de-DE" sz="2400" dirty="0"/>
              <a:t> </a:t>
            </a:r>
            <a:r>
              <a:rPr lang="de-DE" altLang="de-DE" sz="2400" dirty="0" err="1"/>
              <a:t>server</a:t>
            </a:r>
            <a:r>
              <a:rPr lang="de-DE" altLang="de-DE" sz="2400" dirty="0"/>
              <a:t>: Windows, Unix, z/OS.</a:t>
            </a:r>
          </a:p>
          <a:p>
            <a:pPr marL="338137" lvl="1" indent="-342900"/>
            <a:r>
              <a:rPr lang="de-DE" altLang="de-DE" sz="2400" dirty="0" err="1">
                <a:sym typeface="Wingdings" panose="05000000000000000000" pitchFamily="2" charset="2"/>
              </a:rPr>
              <a:t>Restriction</a:t>
            </a:r>
            <a:r>
              <a:rPr lang="de-DE" altLang="de-DE" sz="2400" dirty="0">
                <a:sym typeface="Wingdings" panose="05000000000000000000" pitchFamily="2" charset="2"/>
              </a:rPr>
              <a:t> on z/OS: PL/I </a:t>
            </a:r>
            <a:r>
              <a:rPr lang="de-DE" altLang="de-DE" sz="2400" dirty="0" err="1">
                <a:sym typeface="Wingdings" panose="05000000000000000000" pitchFamily="2" charset="2"/>
              </a:rPr>
              <a:t>source</a:t>
            </a:r>
            <a:r>
              <a:rPr lang="de-DE" altLang="de-DE" sz="2400" dirty="0">
                <a:sym typeface="Wingdings" panose="05000000000000000000" pitchFamily="2" charset="2"/>
              </a:rPr>
              <a:t> </a:t>
            </a:r>
            <a:r>
              <a:rPr lang="de-DE" altLang="de-DE" sz="2400" dirty="0" err="1">
                <a:sym typeface="Wingdings" panose="05000000000000000000" pitchFamily="2" charset="2"/>
              </a:rPr>
              <a:t>and</a:t>
            </a:r>
            <a:r>
              <a:rPr lang="de-DE" altLang="de-DE" sz="2400" dirty="0">
                <a:sym typeface="Wingdings" panose="05000000000000000000" pitchFamily="2" charset="2"/>
              </a:rPr>
              <a:t> XML </a:t>
            </a:r>
            <a:r>
              <a:rPr lang="de-DE" altLang="de-DE" sz="2400" dirty="0" err="1">
                <a:sym typeface="Wingdings" panose="05000000000000000000" pitchFamily="2" charset="2"/>
              </a:rPr>
              <a:t>output</a:t>
            </a:r>
            <a:r>
              <a:rPr lang="de-DE" altLang="de-DE" sz="2400" dirty="0">
                <a:sym typeface="Wingdings" panose="05000000000000000000" pitchFamily="2" charset="2"/>
              </a:rPr>
              <a:t> must </a:t>
            </a:r>
            <a:r>
              <a:rPr lang="de-DE" altLang="de-DE" sz="2400" dirty="0" err="1">
                <a:sym typeface="Wingdings" panose="05000000000000000000" pitchFamily="2" charset="2"/>
              </a:rPr>
              <a:t>reside</a:t>
            </a:r>
            <a:r>
              <a:rPr lang="de-DE" altLang="de-DE" sz="2400" dirty="0">
                <a:sym typeface="Wingdings" panose="05000000000000000000" pitchFamily="2" charset="2"/>
              </a:rPr>
              <a:t> on OMVS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755576" y="1196976"/>
            <a:ext cx="7561337" cy="575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9pPr>
          </a:lstStyle>
          <a:p>
            <a:pPr indent="-461963"/>
            <a:r>
              <a:rPr lang="de-DE" altLang="de-DE" sz="1800" dirty="0" smtClean="0"/>
              <a:t>The </a:t>
            </a:r>
            <a:r>
              <a:rPr lang="de-DE" altLang="de-DE" sz="1800" dirty="0" err="1" smtClean="0"/>
              <a:t>Xinfo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plugin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combines</a:t>
            </a:r>
            <a:r>
              <a:rPr lang="de-DE" altLang="de-DE" sz="1800" dirty="0" smtClean="0"/>
              <a:t> Enterprise PL/I </a:t>
            </a:r>
            <a:r>
              <a:rPr lang="de-DE" altLang="de-DE" sz="1800" dirty="0" err="1" smtClean="0"/>
              <a:t>with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SonarQube‘s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custom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language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support</a:t>
            </a:r>
            <a:endParaRPr lang="de-DE" altLang="de-DE" sz="1800" dirty="0" smtClean="0"/>
          </a:p>
        </p:txBody>
      </p:sp>
    </p:spTree>
    <p:extLst>
      <p:ext uri="{BB962C8B-B14F-4D97-AF65-F5344CB8AC3E}">
        <p14:creationId xmlns:p14="http://schemas.microsoft.com/office/powerpoint/2010/main" val="644223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Group 4"/>
          <p:cNvGrpSpPr>
            <a:grpSpLocks/>
          </p:cNvGrpSpPr>
          <p:nvPr/>
        </p:nvGrpSpPr>
        <p:grpSpPr bwMode="auto">
          <a:xfrm>
            <a:off x="755576" y="1988840"/>
            <a:ext cx="7488832" cy="3961110"/>
            <a:chOff x="566" y="1473"/>
            <a:chExt cx="4647" cy="2154"/>
          </a:xfrm>
        </p:grpSpPr>
        <p:sp>
          <p:nvSpPr>
            <p:cNvPr id="8197" name="Rectangle 5"/>
            <p:cNvSpPr>
              <a:spLocks noChangeArrowheads="1"/>
            </p:cNvSpPr>
            <p:nvPr/>
          </p:nvSpPr>
          <p:spPr bwMode="auto">
            <a:xfrm>
              <a:off x="566" y="1473"/>
              <a:ext cx="4647" cy="215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endParaRPr lang="de-DE" altLang="de-DE">
                <a:solidFill>
                  <a:srgbClr val="000000"/>
                </a:solidFill>
              </a:endParaRPr>
            </a:p>
          </p:txBody>
        </p:sp>
        <p:sp>
          <p:nvSpPr>
            <p:cNvPr id="8198" name="Line 6"/>
            <p:cNvSpPr>
              <a:spLocks noChangeShapeType="1"/>
            </p:cNvSpPr>
            <p:nvPr/>
          </p:nvSpPr>
          <p:spPr bwMode="auto">
            <a:xfrm>
              <a:off x="566" y="3627"/>
              <a:ext cx="4647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de-DE">
                <a:solidFill>
                  <a:srgbClr val="000000"/>
                </a:solidFill>
              </a:endParaRPr>
            </a:p>
          </p:txBody>
        </p:sp>
        <p:sp>
          <p:nvSpPr>
            <p:cNvPr id="8199" name="Line 7"/>
            <p:cNvSpPr>
              <a:spLocks noChangeShapeType="1"/>
            </p:cNvSpPr>
            <p:nvPr/>
          </p:nvSpPr>
          <p:spPr bwMode="auto">
            <a:xfrm>
              <a:off x="566" y="1473"/>
              <a:ext cx="4647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de-DE">
                <a:solidFill>
                  <a:srgbClr val="000000"/>
                </a:solidFill>
              </a:endParaRPr>
            </a:p>
          </p:txBody>
        </p:sp>
      </p:grp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548680"/>
            <a:ext cx="7632848" cy="503833"/>
          </a:xfrm>
          <a:noFill/>
        </p:spPr>
        <p:txBody>
          <a:bodyPr/>
          <a:lstStyle/>
          <a:p>
            <a:r>
              <a:rPr lang="de-DE" altLang="de-DE" dirty="0" smtClean="0"/>
              <a:t>The </a:t>
            </a:r>
            <a:r>
              <a:rPr lang="de-DE" altLang="de-DE" dirty="0" err="1" smtClean="0"/>
              <a:t>Xinfo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plugin</a:t>
            </a:r>
            <a:r>
              <a:rPr lang="de-DE" altLang="de-DE" dirty="0" smtClean="0"/>
              <a:t>: </a:t>
            </a:r>
            <a:r>
              <a:rPr lang="de-DE" altLang="de-DE" dirty="0" err="1" smtClean="0"/>
              <a:t>Executing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scans</a:t>
            </a:r>
            <a:endParaRPr lang="de-DE" altLang="de-DE" dirty="0" smtClean="0"/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7133" y="2060849"/>
            <a:ext cx="7407275" cy="3888431"/>
          </a:xfrm>
          <a:noFill/>
        </p:spPr>
        <p:txBody>
          <a:bodyPr/>
          <a:lstStyle/>
          <a:p>
            <a:pPr marL="338137" lvl="1" indent="-342900"/>
            <a:r>
              <a:rPr lang="de-DE" altLang="de-DE" sz="2400" dirty="0"/>
              <a:t>Scan </a:t>
            </a:r>
            <a:r>
              <a:rPr lang="de-DE" altLang="de-DE" sz="2400" dirty="0" err="1"/>
              <a:t>is</a:t>
            </a:r>
            <a:r>
              <a:rPr lang="de-DE" altLang="de-DE" sz="2400" dirty="0"/>
              <a:t> </a:t>
            </a:r>
            <a:r>
              <a:rPr lang="de-DE" altLang="de-DE" sz="2400" dirty="0" err="1"/>
              <a:t>invoked</a:t>
            </a:r>
            <a:r>
              <a:rPr lang="de-DE" altLang="de-DE" sz="2400" dirty="0"/>
              <a:t> via </a:t>
            </a:r>
            <a:r>
              <a:rPr lang="de-DE" altLang="de-DE" sz="2400" dirty="0" err="1"/>
              <a:t>SonarQube</a:t>
            </a:r>
            <a:r>
              <a:rPr lang="de-DE" altLang="de-DE" sz="2400" dirty="0"/>
              <a:t> </a:t>
            </a:r>
            <a:r>
              <a:rPr lang="de-DE" altLang="de-DE" sz="2400" dirty="0" err="1"/>
              <a:t>commandline</a:t>
            </a:r>
            <a:r>
              <a:rPr lang="de-DE" altLang="de-DE" sz="2400" dirty="0"/>
              <a:t> </a:t>
            </a:r>
            <a:r>
              <a:rPr lang="de-DE" altLang="de-DE" sz="2400" dirty="0" err="1"/>
              <a:t>client</a:t>
            </a:r>
            <a:endParaRPr lang="de-DE" altLang="de-DE" sz="2400" dirty="0"/>
          </a:p>
          <a:p>
            <a:pPr marL="338137" lvl="1" indent="-342900"/>
            <a:r>
              <a:rPr lang="de-DE" altLang="de-DE" sz="2400" dirty="0" err="1"/>
              <a:t>Successfully</a:t>
            </a:r>
            <a:r>
              <a:rPr lang="de-DE" altLang="de-DE" sz="2400" dirty="0"/>
              <a:t> </a:t>
            </a:r>
            <a:r>
              <a:rPr lang="de-DE" altLang="de-DE" sz="2400" dirty="0" err="1"/>
              <a:t>tested</a:t>
            </a:r>
            <a:r>
              <a:rPr lang="de-DE" altLang="de-DE" sz="2400" dirty="0"/>
              <a:t> on Windows, Unix</a:t>
            </a:r>
          </a:p>
          <a:p>
            <a:pPr marL="338137" lvl="1" indent="-342900"/>
            <a:r>
              <a:rPr lang="de-DE" altLang="de-DE" sz="2400" dirty="0" err="1"/>
              <a:t>Prereq</a:t>
            </a:r>
            <a:r>
              <a:rPr lang="de-DE" altLang="de-DE" sz="2400" dirty="0"/>
              <a:t>: Sonar Server 6.3 </a:t>
            </a:r>
            <a:r>
              <a:rPr lang="de-DE" altLang="de-DE" sz="2400" dirty="0" err="1"/>
              <a:t>or</a:t>
            </a:r>
            <a:r>
              <a:rPr lang="de-DE" altLang="de-DE" sz="2400" dirty="0"/>
              <a:t> </a:t>
            </a:r>
            <a:r>
              <a:rPr lang="de-DE" altLang="de-DE" sz="2400" dirty="0" err="1"/>
              <a:t>higher</a:t>
            </a:r>
            <a:endParaRPr lang="de-DE" altLang="de-DE" sz="2400" dirty="0"/>
          </a:p>
          <a:p>
            <a:pPr marL="338137" lvl="1" indent="-342900"/>
            <a:r>
              <a:rPr lang="de-DE" altLang="de-DE" sz="2400" dirty="0"/>
              <a:t>On z/OS </a:t>
            </a:r>
            <a:r>
              <a:rPr lang="de-DE" altLang="de-DE" sz="2400" dirty="0" err="1" smtClean="0"/>
              <a:t>the</a:t>
            </a:r>
            <a:r>
              <a:rPr lang="de-DE" altLang="de-DE" sz="2400" dirty="0" smtClean="0"/>
              <a:t> </a:t>
            </a:r>
            <a:r>
              <a:rPr lang="de-DE" altLang="de-DE" sz="2400" dirty="0" err="1" smtClean="0"/>
              <a:t>scan</a:t>
            </a:r>
            <a:r>
              <a:rPr lang="de-DE" altLang="de-DE" sz="2400" dirty="0" smtClean="0"/>
              <a:t> </a:t>
            </a:r>
            <a:r>
              <a:rPr lang="de-DE" altLang="de-DE" sz="2400" dirty="0" err="1" smtClean="0"/>
              <a:t>is</a:t>
            </a:r>
            <a:r>
              <a:rPr lang="de-DE" altLang="de-DE" sz="2400" dirty="0" smtClean="0"/>
              <a:t> </a:t>
            </a:r>
            <a:r>
              <a:rPr lang="de-DE" altLang="de-DE" sz="2400" dirty="0" err="1"/>
              <a:t>invoked</a:t>
            </a:r>
            <a:r>
              <a:rPr lang="de-DE" altLang="de-DE" sz="2400" dirty="0"/>
              <a:t> </a:t>
            </a:r>
            <a:r>
              <a:rPr lang="de-DE" altLang="de-DE" sz="2400" dirty="0" err="1" smtClean="0"/>
              <a:t>using</a:t>
            </a:r>
            <a:r>
              <a:rPr lang="de-DE" altLang="de-DE" sz="2400" dirty="0" smtClean="0"/>
              <a:t> </a:t>
            </a:r>
            <a:r>
              <a:rPr lang="de-DE" altLang="de-DE" sz="2400" dirty="0" err="1" smtClean="0"/>
              <a:t>the</a:t>
            </a:r>
            <a:r>
              <a:rPr lang="de-DE" altLang="de-DE" sz="2400" dirty="0" smtClean="0"/>
              <a:t> IBM </a:t>
            </a:r>
            <a:r>
              <a:rPr lang="de-DE" altLang="de-DE" sz="2400" dirty="0" err="1" smtClean="0"/>
              <a:t>utility</a:t>
            </a:r>
            <a:r>
              <a:rPr lang="de-DE" altLang="de-DE" sz="2400" dirty="0" smtClean="0"/>
              <a:t> </a:t>
            </a:r>
            <a:r>
              <a:rPr lang="de-DE" altLang="de-DE" sz="2400" dirty="0"/>
              <a:t>BPXBATCH: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755576" y="1196976"/>
            <a:ext cx="7561337" cy="575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9pPr>
          </a:lstStyle>
          <a:p>
            <a:pPr indent="-461963"/>
            <a:r>
              <a:rPr lang="de-DE" altLang="de-DE" sz="1800" dirty="0" smtClean="0"/>
              <a:t>A simple </a:t>
            </a:r>
            <a:r>
              <a:rPr lang="de-DE" altLang="de-DE" sz="1800" dirty="0" err="1" smtClean="0"/>
              <a:t>shell</a:t>
            </a:r>
            <a:r>
              <a:rPr lang="de-DE" altLang="de-DE" sz="1800" dirty="0" smtClean="0"/>
              <a:t>-, batch- </a:t>
            </a:r>
            <a:r>
              <a:rPr lang="de-DE" altLang="de-DE" sz="1800" dirty="0" err="1" smtClean="0"/>
              <a:t>or</a:t>
            </a:r>
            <a:r>
              <a:rPr lang="de-DE" altLang="de-DE" sz="1800" dirty="0" smtClean="0"/>
              <a:t> JCL </a:t>
            </a:r>
            <a:r>
              <a:rPr lang="de-DE" altLang="de-DE" sz="1800" dirty="0" err="1" smtClean="0"/>
              <a:t>script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executes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the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scan</a:t>
            </a:r>
            <a:r>
              <a:rPr lang="de-DE" altLang="de-DE" sz="1800" dirty="0" smtClean="0"/>
              <a:t>. </a:t>
            </a:r>
            <a:r>
              <a:rPr lang="de-DE" altLang="de-DE" sz="1800" dirty="0" err="1" smtClean="0"/>
              <a:t>It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uses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the</a:t>
            </a:r>
            <a:r>
              <a:rPr lang="de-DE" altLang="de-DE" sz="1800" dirty="0"/>
              <a:t> </a:t>
            </a:r>
            <a:r>
              <a:rPr lang="de-DE" altLang="de-DE" sz="1800" dirty="0" err="1" smtClean="0"/>
              <a:t>command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line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client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which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comes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along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with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SonarQube</a:t>
            </a:r>
            <a:endParaRPr lang="de-DE" altLang="de-DE" sz="1800" dirty="0" smtClean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127" y="4426813"/>
            <a:ext cx="7057281" cy="1090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9395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Group 4"/>
          <p:cNvGrpSpPr>
            <a:grpSpLocks/>
          </p:cNvGrpSpPr>
          <p:nvPr/>
        </p:nvGrpSpPr>
        <p:grpSpPr bwMode="auto">
          <a:xfrm>
            <a:off x="755576" y="1988840"/>
            <a:ext cx="7488832" cy="3961110"/>
            <a:chOff x="566" y="1473"/>
            <a:chExt cx="4647" cy="2154"/>
          </a:xfrm>
        </p:grpSpPr>
        <p:sp>
          <p:nvSpPr>
            <p:cNvPr id="8197" name="Rectangle 5"/>
            <p:cNvSpPr>
              <a:spLocks noChangeArrowheads="1"/>
            </p:cNvSpPr>
            <p:nvPr/>
          </p:nvSpPr>
          <p:spPr bwMode="auto">
            <a:xfrm>
              <a:off x="566" y="1473"/>
              <a:ext cx="4647" cy="215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endParaRPr lang="de-DE" altLang="de-DE">
                <a:solidFill>
                  <a:srgbClr val="000000"/>
                </a:solidFill>
              </a:endParaRPr>
            </a:p>
          </p:txBody>
        </p:sp>
        <p:sp>
          <p:nvSpPr>
            <p:cNvPr id="8198" name="Line 6"/>
            <p:cNvSpPr>
              <a:spLocks noChangeShapeType="1"/>
            </p:cNvSpPr>
            <p:nvPr/>
          </p:nvSpPr>
          <p:spPr bwMode="auto">
            <a:xfrm>
              <a:off x="566" y="3627"/>
              <a:ext cx="4647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de-DE">
                <a:solidFill>
                  <a:srgbClr val="000000"/>
                </a:solidFill>
              </a:endParaRPr>
            </a:p>
          </p:txBody>
        </p:sp>
        <p:sp>
          <p:nvSpPr>
            <p:cNvPr id="8199" name="Line 7"/>
            <p:cNvSpPr>
              <a:spLocks noChangeShapeType="1"/>
            </p:cNvSpPr>
            <p:nvPr/>
          </p:nvSpPr>
          <p:spPr bwMode="auto">
            <a:xfrm>
              <a:off x="566" y="1473"/>
              <a:ext cx="4647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de-DE">
                <a:solidFill>
                  <a:srgbClr val="000000"/>
                </a:solidFill>
              </a:endParaRPr>
            </a:p>
          </p:txBody>
        </p:sp>
      </p:grp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548680"/>
            <a:ext cx="7561337" cy="503833"/>
          </a:xfrm>
          <a:noFill/>
        </p:spPr>
        <p:txBody>
          <a:bodyPr/>
          <a:lstStyle/>
          <a:p>
            <a:r>
              <a:rPr lang="en-US" altLang="de-DE" dirty="0" smtClean="0"/>
              <a:t>The </a:t>
            </a:r>
            <a:r>
              <a:rPr lang="en-US" altLang="de-DE" dirty="0" err="1" smtClean="0"/>
              <a:t>Xinfo</a:t>
            </a:r>
            <a:r>
              <a:rPr lang="en-US" altLang="de-DE" dirty="0" smtClean="0"/>
              <a:t> plugin – PL/I Basic</a:t>
            </a:r>
            <a:endParaRPr lang="de-DE" altLang="de-DE" dirty="0" smtClean="0"/>
          </a:p>
        </p:txBody>
      </p:sp>
      <p:sp>
        <p:nvSpPr>
          <p:cNvPr id="2" name="Rechteck 1"/>
          <p:cNvSpPr/>
          <p:nvPr/>
        </p:nvSpPr>
        <p:spPr>
          <a:xfrm>
            <a:off x="2769263" y="3228945"/>
            <a:ext cx="3605474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altLang="de-DE" sz="9600" b="1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21823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Group 4"/>
          <p:cNvGrpSpPr>
            <a:grpSpLocks/>
          </p:cNvGrpSpPr>
          <p:nvPr/>
        </p:nvGrpSpPr>
        <p:grpSpPr bwMode="auto">
          <a:xfrm>
            <a:off x="755576" y="1988840"/>
            <a:ext cx="7488832" cy="3961110"/>
            <a:chOff x="566" y="1473"/>
            <a:chExt cx="4647" cy="2154"/>
          </a:xfrm>
        </p:grpSpPr>
        <p:sp>
          <p:nvSpPr>
            <p:cNvPr id="8197" name="Rectangle 5"/>
            <p:cNvSpPr>
              <a:spLocks noChangeArrowheads="1"/>
            </p:cNvSpPr>
            <p:nvPr/>
          </p:nvSpPr>
          <p:spPr bwMode="auto">
            <a:xfrm>
              <a:off x="566" y="1473"/>
              <a:ext cx="4647" cy="215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endParaRPr lang="de-DE" altLang="de-DE">
                <a:solidFill>
                  <a:srgbClr val="000000"/>
                </a:solidFill>
              </a:endParaRPr>
            </a:p>
          </p:txBody>
        </p:sp>
        <p:sp>
          <p:nvSpPr>
            <p:cNvPr id="8198" name="Line 6"/>
            <p:cNvSpPr>
              <a:spLocks noChangeShapeType="1"/>
            </p:cNvSpPr>
            <p:nvPr/>
          </p:nvSpPr>
          <p:spPr bwMode="auto">
            <a:xfrm>
              <a:off x="566" y="3627"/>
              <a:ext cx="4647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de-DE">
                <a:solidFill>
                  <a:srgbClr val="000000"/>
                </a:solidFill>
              </a:endParaRPr>
            </a:p>
          </p:txBody>
        </p:sp>
        <p:sp>
          <p:nvSpPr>
            <p:cNvPr id="8199" name="Line 7"/>
            <p:cNvSpPr>
              <a:spLocks noChangeShapeType="1"/>
            </p:cNvSpPr>
            <p:nvPr/>
          </p:nvSpPr>
          <p:spPr bwMode="auto">
            <a:xfrm>
              <a:off x="566" y="1473"/>
              <a:ext cx="4647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de-DE">
                <a:solidFill>
                  <a:srgbClr val="000000"/>
                </a:solidFill>
              </a:endParaRPr>
            </a:p>
          </p:txBody>
        </p:sp>
      </p:grp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548680"/>
            <a:ext cx="7632848" cy="503833"/>
          </a:xfrm>
          <a:noFill/>
        </p:spPr>
        <p:txBody>
          <a:bodyPr/>
          <a:lstStyle/>
          <a:p>
            <a:r>
              <a:rPr lang="de-DE" altLang="de-DE" dirty="0" err="1" smtClean="0"/>
              <a:t>Exploiting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more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SonarQube</a:t>
            </a:r>
            <a:r>
              <a:rPr lang="de-DE" altLang="de-DE" dirty="0" smtClean="0"/>
              <a:t> APIs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7133" y="2060849"/>
            <a:ext cx="7407275" cy="3888431"/>
          </a:xfrm>
          <a:noFill/>
        </p:spPr>
        <p:txBody>
          <a:bodyPr/>
          <a:lstStyle/>
          <a:p>
            <a:pPr marL="342900" lvl="1" indent="-342900"/>
            <a:r>
              <a:rPr lang="de-DE" altLang="de-DE" sz="2400" dirty="0" smtClean="0">
                <a:sym typeface="Wingdings" panose="05000000000000000000" pitchFamily="2" charset="2"/>
              </a:rPr>
              <a:t>A </a:t>
            </a:r>
            <a:r>
              <a:rPr lang="de-DE" altLang="de-DE" sz="2400" dirty="0" err="1" smtClean="0">
                <a:sym typeface="Wingdings" panose="05000000000000000000" pitchFamily="2" charset="2"/>
              </a:rPr>
              <a:t>converter</a:t>
            </a:r>
            <a:r>
              <a:rPr lang="de-DE" altLang="de-DE" sz="2400" dirty="0" smtClean="0">
                <a:sym typeface="Wingdings" panose="05000000000000000000" pitchFamily="2" charset="2"/>
              </a:rPr>
              <a:t> </a:t>
            </a:r>
            <a:r>
              <a:rPr lang="de-DE" altLang="de-DE" sz="2400" dirty="0" err="1" smtClean="0">
                <a:sym typeface="Wingdings" panose="05000000000000000000" pitchFamily="2" charset="2"/>
              </a:rPr>
              <a:t>transforms</a:t>
            </a:r>
            <a:r>
              <a:rPr lang="de-DE" altLang="de-DE" sz="2400" dirty="0" smtClean="0">
                <a:sym typeface="Wingdings" panose="05000000000000000000" pitchFamily="2" charset="2"/>
              </a:rPr>
              <a:t> </a:t>
            </a:r>
            <a:r>
              <a:rPr lang="de-DE" altLang="de-DE" sz="2400" dirty="0" err="1" smtClean="0">
                <a:sym typeface="Wingdings" panose="05000000000000000000" pitchFamily="2" charset="2"/>
              </a:rPr>
              <a:t>Debug</a:t>
            </a:r>
            <a:r>
              <a:rPr lang="de-DE" altLang="de-DE" sz="2400" dirty="0" smtClean="0">
                <a:sym typeface="Wingdings" panose="05000000000000000000" pitchFamily="2" charset="2"/>
              </a:rPr>
              <a:t> Tool Code </a:t>
            </a:r>
            <a:r>
              <a:rPr lang="de-DE" altLang="de-DE" sz="2400" dirty="0" err="1" smtClean="0">
                <a:sym typeface="Wingdings" panose="05000000000000000000" pitchFamily="2" charset="2"/>
              </a:rPr>
              <a:t>Coverage</a:t>
            </a:r>
            <a:r>
              <a:rPr lang="de-DE" altLang="de-DE" sz="2400" dirty="0" smtClean="0">
                <a:sym typeface="Wingdings" panose="05000000000000000000" pitchFamily="2" charset="2"/>
              </a:rPr>
              <a:t> </a:t>
            </a:r>
            <a:r>
              <a:rPr lang="de-DE" altLang="de-DE" sz="2400" dirty="0" err="1" smtClean="0">
                <a:sym typeface="Wingdings" panose="05000000000000000000" pitchFamily="2" charset="2"/>
              </a:rPr>
              <a:t>files</a:t>
            </a:r>
            <a:r>
              <a:rPr lang="de-DE" altLang="de-DE" sz="2400" dirty="0" smtClean="0">
                <a:sym typeface="Wingdings" panose="05000000000000000000" pitchFamily="2" charset="2"/>
              </a:rPr>
              <a:t> </a:t>
            </a:r>
            <a:r>
              <a:rPr lang="de-DE" altLang="de-DE" sz="2400" dirty="0" err="1" smtClean="0">
                <a:sym typeface="Wingdings" panose="05000000000000000000" pitchFamily="2" charset="2"/>
              </a:rPr>
              <a:t>into</a:t>
            </a:r>
            <a:r>
              <a:rPr lang="de-DE" altLang="de-DE" sz="2400" dirty="0" smtClean="0">
                <a:sym typeface="Wingdings" panose="05000000000000000000" pitchFamily="2" charset="2"/>
              </a:rPr>
              <a:t> </a:t>
            </a:r>
            <a:r>
              <a:rPr lang="de-DE" altLang="de-DE" sz="2400" dirty="0" err="1" smtClean="0">
                <a:sym typeface="Wingdings" panose="05000000000000000000" pitchFamily="2" charset="2"/>
              </a:rPr>
              <a:t>the</a:t>
            </a:r>
            <a:r>
              <a:rPr lang="de-DE" altLang="de-DE" sz="2400" dirty="0" smtClean="0">
                <a:sym typeface="Wingdings" panose="05000000000000000000" pitchFamily="2" charset="2"/>
              </a:rPr>
              <a:t> </a:t>
            </a:r>
            <a:r>
              <a:rPr lang="de-DE" altLang="de-DE" sz="2400" dirty="0" err="1" smtClean="0">
                <a:sym typeface="Wingdings" panose="05000000000000000000" pitchFamily="2" charset="2"/>
              </a:rPr>
              <a:t>corresponding</a:t>
            </a:r>
            <a:r>
              <a:rPr lang="de-DE" altLang="de-DE" sz="2400" dirty="0" smtClean="0">
                <a:sym typeface="Wingdings" panose="05000000000000000000" pitchFamily="2" charset="2"/>
              </a:rPr>
              <a:t> </a:t>
            </a:r>
            <a:r>
              <a:rPr lang="de-DE" altLang="de-DE" sz="2400" dirty="0" err="1" smtClean="0">
                <a:sym typeface="Wingdings" panose="05000000000000000000" pitchFamily="2" charset="2"/>
              </a:rPr>
              <a:t>SonarQube</a:t>
            </a:r>
            <a:r>
              <a:rPr lang="de-DE" altLang="de-DE" sz="2400" dirty="0" smtClean="0">
                <a:sym typeface="Wingdings" panose="05000000000000000000" pitchFamily="2" charset="2"/>
              </a:rPr>
              <a:t> </a:t>
            </a:r>
            <a:r>
              <a:rPr lang="de-DE" altLang="de-DE" sz="2400" dirty="0" err="1" smtClean="0">
                <a:sym typeface="Wingdings" panose="05000000000000000000" pitchFamily="2" charset="2"/>
              </a:rPr>
              <a:t>format</a:t>
            </a:r>
            <a:r>
              <a:rPr lang="de-DE" altLang="de-DE" sz="2400" dirty="0">
                <a:sym typeface="Wingdings" panose="05000000000000000000" pitchFamily="2" charset="2"/>
              </a:rPr>
              <a:t> </a:t>
            </a:r>
            <a:r>
              <a:rPr lang="de-DE" altLang="de-DE" sz="2400" dirty="0" err="1" smtClean="0">
                <a:sym typeface="Wingdings" panose="05000000000000000000" pitchFamily="2" charset="2"/>
              </a:rPr>
              <a:t>to</a:t>
            </a:r>
            <a:r>
              <a:rPr lang="de-DE" altLang="de-DE" sz="2400" dirty="0" smtClean="0">
                <a:sym typeface="Wingdings" panose="05000000000000000000" pitchFamily="2" charset="2"/>
              </a:rPr>
              <a:t> </a:t>
            </a:r>
            <a:r>
              <a:rPr lang="de-DE" altLang="de-DE" sz="2400" dirty="0" err="1" smtClean="0">
                <a:sym typeface="Wingdings" panose="05000000000000000000" pitchFamily="2" charset="2"/>
              </a:rPr>
              <a:t>determine</a:t>
            </a:r>
            <a:r>
              <a:rPr lang="de-DE" altLang="de-DE" sz="2400" dirty="0" smtClean="0">
                <a:sym typeface="Wingdings" panose="05000000000000000000" pitchFamily="2" charset="2"/>
              </a:rPr>
              <a:t> </a:t>
            </a:r>
            <a:r>
              <a:rPr lang="de-DE" altLang="de-DE" sz="2400" dirty="0" err="1" smtClean="0">
                <a:sym typeface="Wingdings" panose="05000000000000000000" pitchFamily="2" charset="2"/>
              </a:rPr>
              <a:t>the</a:t>
            </a:r>
            <a:r>
              <a:rPr lang="de-DE" altLang="de-DE" sz="2400" dirty="0" smtClean="0">
                <a:sym typeface="Wingdings" panose="05000000000000000000" pitchFamily="2" charset="2"/>
              </a:rPr>
              <a:t> </a:t>
            </a:r>
            <a:r>
              <a:rPr lang="de-DE" altLang="de-DE" sz="2400" dirty="0" err="1" smtClean="0">
                <a:sym typeface="Wingdings" panose="05000000000000000000" pitchFamily="2" charset="2"/>
              </a:rPr>
              <a:t>test</a:t>
            </a:r>
            <a:r>
              <a:rPr lang="de-DE" altLang="de-DE" sz="2400" dirty="0" smtClean="0">
                <a:sym typeface="Wingdings" panose="05000000000000000000" pitchFamily="2" charset="2"/>
              </a:rPr>
              <a:t> </a:t>
            </a:r>
            <a:r>
              <a:rPr lang="de-DE" altLang="de-DE" sz="2400" dirty="0" err="1" smtClean="0">
                <a:sym typeface="Wingdings" panose="05000000000000000000" pitchFamily="2" charset="2"/>
              </a:rPr>
              <a:t>coverage</a:t>
            </a:r>
            <a:endParaRPr lang="de-DE" altLang="de-DE" sz="2400" dirty="0" smtClean="0">
              <a:sym typeface="Wingdings" panose="05000000000000000000" pitchFamily="2" charset="2"/>
            </a:endParaRPr>
          </a:p>
          <a:p>
            <a:pPr marL="342900" lvl="1" indent="-342900"/>
            <a:r>
              <a:rPr lang="de-DE" altLang="de-DE" sz="2400" dirty="0" smtClean="0">
                <a:sym typeface="Wingdings" panose="05000000000000000000" pitchFamily="2" charset="2"/>
              </a:rPr>
              <a:t>Split </a:t>
            </a:r>
            <a:r>
              <a:rPr lang="de-DE" altLang="de-DE" sz="2400" dirty="0" err="1" smtClean="0">
                <a:sym typeface="Wingdings" panose="05000000000000000000" pitchFamily="2" charset="2"/>
              </a:rPr>
              <a:t>the</a:t>
            </a:r>
            <a:r>
              <a:rPr lang="de-DE" altLang="de-DE" sz="2400" dirty="0" smtClean="0">
                <a:sym typeface="Wingdings" panose="05000000000000000000" pitchFamily="2" charset="2"/>
              </a:rPr>
              <a:t> </a:t>
            </a:r>
            <a:r>
              <a:rPr lang="de-DE" altLang="de-DE" sz="2400" dirty="0" err="1" smtClean="0">
                <a:sym typeface="Wingdings" panose="05000000000000000000" pitchFamily="2" charset="2"/>
              </a:rPr>
              <a:t>sourcecode</a:t>
            </a:r>
            <a:r>
              <a:rPr lang="de-DE" altLang="de-DE" sz="2400" dirty="0" smtClean="0">
                <a:sym typeface="Wingdings" panose="05000000000000000000" pitchFamily="2" charset="2"/>
              </a:rPr>
              <a:t> </a:t>
            </a:r>
            <a:r>
              <a:rPr lang="de-DE" altLang="de-DE" sz="2400" dirty="0" err="1" smtClean="0">
                <a:sym typeface="Wingdings" panose="05000000000000000000" pitchFamily="2" charset="2"/>
              </a:rPr>
              <a:t>into</a:t>
            </a:r>
            <a:r>
              <a:rPr lang="de-DE" altLang="de-DE" sz="2400" dirty="0" smtClean="0">
                <a:sym typeface="Wingdings" panose="05000000000000000000" pitchFamily="2" charset="2"/>
              </a:rPr>
              <a:t> </a:t>
            </a:r>
            <a:r>
              <a:rPr lang="de-DE" altLang="de-DE" sz="2400" dirty="0" err="1" smtClean="0">
                <a:sym typeface="Wingdings" panose="05000000000000000000" pitchFamily="2" charset="2"/>
              </a:rPr>
              <a:t>tokens</a:t>
            </a:r>
            <a:r>
              <a:rPr lang="de-DE" altLang="de-DE" sz="2400" dirty="0" smtClean="0">
                <a:sym typeface="Wingdings" panose="05000000000000000000" pitchFamily="2" charset="2"/>
              </a:rPr>
              <a:t> </a:t>
            </a:r>
            <a:r>
              <a:rPr lang="de-DE" altLang="de-DE" sz="2400" dirty="0" err="1" smtClean="0">
                <a:sym typeface="Wingdings" panose="05000000000000000000" pitchFamily="2" charset="2"/>
              </a:rPr>
              <a:t>and</a:t>
            </a:r>
            <a:r>
              <a:rPr lang="de-DE" altLang="de-DE" sz="2400" dirty="0" smtClean="0">
                <a:sym typeface="Wingdings" panose="05000000000000000000" pitchFamily="2" charset="2"/>
              </a:rPr>
              <a:t> </a:t>
            </a:r>
            <a:r>
              <a:rPr lang="de-DE" altLang="de-DE" sz="2400" dirty="0" err="1" smtClean="0">
                <a:sym typeface="Wingdings" panose="05000000000000000000" pitchFamily="2" charset="2"/>
              </a:rPr>
              <a:t>let</a:t>
            </a:r>
            <a:r>
              <a:rPr lang="de-DE" altLang="de-DE" sz="2400" dirty="0" smtClean="0">
                <a:sym typeface="Wingdings" panose="05000000000000000000" pitchFamily="2" charset="2"/>
              </a:rPr>
              <a:t> </a:t>
            </a:r>
            <a:r>
              <a:rPr lang="de-DE" altLang="de-DE" sz="2400" dirty="0" err="1" smtClean="0">
                <a:sym typeface="Wingdings" panose="05000000000000000000" pitchFamily="2" charset="2"/>
              </a:rPr>
              <a:t>SonarQube</a:t>
            </a:r>
            <a:r>
              <a:rPr lang="de-DE" altLang="de-DE" sz="2400" dirty="0" smtClean="0">
                <a:sym typeface="Wingdings" panose="05000000000000000000" pitchFamily="2" charset="2"/>
              </a:rPr>
              <a:t> </a:t>
            </a:r>
            <a:r>
              <a:rPr lang="de-DE" altLang="de-DE" sz="2400" dirty="0" err="1" smtClean="0">
                <a:sym typeface="Wingdings" panose="05000000000000000000" pitchFamily="2" charset="2"/>
              </a:rPr>
              <a:t>compute</a:t>
            </a:r>
            <a:r>
              <a:rPr lang="de-DE" altLang="de-DE" sz="2400" dirty="0" smtClean="0">
                <a:sym typeface="Wingdings" panose="05000000000000000000" pitchFamily="2" charset="2"/>
              </a:rPr>
              <a:t> </a:t>
            </a:r>
            <a:r>
              <a:rPr lang="de-DE" altLang="de-DE" sz="2400" dirty="0" err="1" smtClean="0">
                <a:sym typeface="Wingdings" panose="05000000000000000000" pitchFamily="2" charset="2"/>
              </a:rPr>
              <a:t>duplications</a:t>
            </a:r>
            <a:r>
              <a:rPr lang="de-DE" altLang="de-DE" sz="2400" dirty="0" smtClean="0">
                <a:sym typeface="Wingdings" panose="05000000000000000000" pitchFamily="2" charset="2"/>
              </a:rPr>
              <a:t>.</a:t>
            </a:r>
          </a:p>
          <a:p>
            <a:pPr marL="342900" lvl="1" indent="-342900"/>
            <a:endParaRPr lang="de-DE" altLang="de-DE" sz="2400" dirty="0">
              <a:sym typeface="Wingdings" panose="05000000000000000000" pitchFamily="2" charset="2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755576" y="1196976"/>
            <a:ext cx="7561337" cy="575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9pPr>
          </a:lstStyle>
          <a:p>
            <a:pPr indent="-461963"/>
            <a:r>
              <a:rPr lang="de-DE" altLang="de-DE" sz="1800" dirty="0" smtClean="0"/>
              <a:t>Integration </a:t>
            </a:r>
            <a:r>
              <a:rPr lang="de-DE" altLang="de-DE" sz="1800" dirty="0" err="1" smtClean="0"/>
              <a:t>for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Debug</a:t>
            </a:r>
            <a:r>
              <a:rPr lang="de-DE" altLang="de-DE" sz="1800" dirty="0" smtClean="0"/>
              <a:t> Tool </a:t>
            </a:r>
            <a:r>
              <a:rPr lang="de-DE" altLang="de-DE" sz="1800" dirty="0" err="1" smtClean="0"/>
              <a:t>and</a:t>
            </a:r>
            <a:r>
              <a:rPr lang="de-DE" altLang="de-DE" sz="1800" dirty="0" smtClean="0"/>
              <a:t> CPD (</a:t>
            </a:r>
            <a:r>
              <a:rPr lang="de-DE" altLang="de-DE" sz="1800" dirty="0" err="1" smtClean="0"/>
              <a:t>Copy</a:t>
            </a:r>
            <a:r>
              <a:rPr lang="de-DE" altLang="de-DE" sz="1800" dirty="0" smtClean="0"/>
              <a:t>/Paste </a:t>
            </a:r>
            <a:r>
              <a:rPr lang="de-DE" altLang="de-DE" sz="1800" dirty="0" err="1" smtClean="0"/>
              <a:t>Detection</a:t>
            </a:r>
            <a:r>
              <a:rPr lang="de-DE" altLang="de-DE" sz="18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14202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Group 4"/>
          <p:cNvGrpSpPr>
            <a:grpSpLocks/>
          </p:cNvGrpSpPr>
          <p:nvPr/>
        </p:nvGrpSpPr>
        <p:grpSpPr bwMode="auto">
          <a:xfrm>
            <a:off x="755576" y="1988840"/>
            <a:ext cx="7488832" cy="3961110"/>
            <a:chOff x="566" y="1473"/>
            <a:chExt cx="4647" cy="2154"/>
          </a:xfrm>
        </p:grpSpPr>
        <p:sp>
          <p:nvSpPr>
            <p:cNvPr id="8197" name="Rectangle 5"/>
            <p:cNvSpPr>
              <a:spLocks noChangeArrowheads="1"/>
            </p:cNvSpPr>
            <p:nvPr/>
          </p:nvSpPr>
          <p:spPr bwMode="auto">
            <a:xfrm>
              <a:off x="566" y="1473"/>
              <a:ext cx="4647" cy="215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endParaRPr lang="de-DE" altLang="de-DE">
                <a:solidFill>
                  <a:srgbClr val="000000"/>
                </a:solidFill>
              </a:endParaRPr>
            </a:p>
          </p:txBody>
        </p:sp>
        <p:sp>
          <p:nvSpPr>
            <p:cNvPr id="8198" name="Line 6"/>
            <p:cNvSpPr>
              <a:spLocks noChangeShapeType="1"/>
            </p:cNvSpPr>
            <p:nvPr/>
          </p:nvSpPr>
          <p:spPr bwMode="auto">
            <a:xfrm>
              <a:off x="566" y="3627"/>
              <a:ext cx="4647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de-DE">
                <a:solidFill>
                  <a:srgbClr val="000000"/>
                </a:solidFill>
              </a:endParaRPr>
            </a:p>
          </p:txBody>
        </p:sp>
        <p:sp>
          <p:nvSpPr>
            <p:cNvPr id="8199" name="Line 7"/>
            <p:cNvSpPr>
              <a:spLocks noChangeShapeType="1"/>
            </p:cNvSpPr>
            <p:nvPr/>
          </p:nvSpPr>
          <p:spPr bwMode="auto">
            <a:xfrm>
              <a:off x="566" y="1473"/>
              <a:ext cx="4647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de-DE">
                <a:solidFill>
                  <a:srgbClr val="000000"/>
                </a:solidFill>
              </a:endParaRPr>
            </a:p>
          </p:txBody>
        </p:sp>
      </p:grp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548680"/>
            <a:ext cx="7561337" cy="503833"/>
          </a:xfrm>
          <a:noFill/>
        </p:spPr>
        <p:txBody>
          <a:bodyPr/>
          <a:lstStyle/>
          <a:p>
            <a:r>
              <a:rPr lang="en-US" altLang="de-DE" dirty="0" smtClean="0"/>
              <a:t>The </a:t>
            </a:r>
            <a:r>
              <a:rPr lang="en-US" altLang="de-DE" dirty="0" err="1" smtClean="0"/>
              <a:t>Xinfo</a:t>
            </a:r>
            <a:r>
              <a:rPr lang="en-US" altLang="de-DE" dirty="0" smtClean="0"/>
              <a:t> plugin – </a:t>
            </a:r>
            <a:r>
              <a:rPr lang="en-US" altLang="de-DE" smtClean="0"/>
              <a:t>PL/I extended</a:t>
            </a:r>
            <a:endParaRPr lang="de-DE" altLang="de-DE" dirty="0" smtClean="0"/>
          </a:p>
        </p:txBody>
      </p:sp>
      <p:sp>
        <p:nvSpPr>
          <p:cNvPr id="2" name="Rechteck 1"/>
          <p:cNvSpPr/>
          <p:nvPr/>
        </p:nvSpPr>
        <p:spPr>
          <a:xfrm>
            <a:off x="2769263" y="3228945"/>
            <a:ext cx="3605474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altLang="de-DE" sz="9600" b="1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941360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Group 4"/>
          <p:cNvGrpSpPr>
            <a:grpSpLocks/>
          </p:cNvGrpSpPr>
          <p:nvPr/>
        </p:nvGrpSpPr>
        <p:grpSpPr bwMode="auto">
          <a:xfrm>
            <a:off x="755576" y="1988840"/>
            <a:ext cx="7488832" cy="3961110"/>
            <a:chOff x="566" y="1473"/>
            <a:chExt cx="4647" cy="2154"/>
          </a:xfrm>
        </p:grpSpPr>
        <p:sp>
          <p:nvSpPr>
            <p:cNvPr id="8197" name="Rectangle 5"/>
            <p:cNvSpPr>
              <a:spLocks noChangeArrowheads="1"/>
            </p:cNvSpPr>
            <p:nvPr/>
          </p:nvSpPr>
          <p:spPr bwMode="auto">
            <a:xfrm>
              <a:off x="566" y="1473"/>
              <a:ext cx="4647" cy="215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endParaRPr lang="de-DE" altLang="de-DE">
                <a:solidFill>
                  <a:srgbClr val="000000"/>
                </a:solidFill>
              </a:endParaRPr>
            </a:p>
          </p:txBody>
        </p:sp>
        <p:sp>
          <p:nvSpPr>
            <p:cNvPr id="8198" name="Line 6"/>
            <p:cNvSpPr>
              <a:spLocks noChangeShapeType="1"/>
            </p:cNvSpPr>
            <p:nvPr/>
          </p:nvSpPr>
          <p:spPr bwMode="auto">
            <a:xfrm>
              <a:off x="566" y="3627"/>
              <a:ext cx="4647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de-DE">
                <a:solidFill>
                  <a:srgbClr val="000000"/>
                </a:solidFill>
              </a:endParaRPr>
            </a:p>
          </p:txBody>
        </p:sp>
        <p:sp>
          <p:nvSpPr>
            <p:cNvPr id="8199" name="Line 7"/>
            <p:cNvSpPr>
              <a:spLocks noChangeShapeType="1"/>
            </p:cNvSpPr>
            <p:nvPr/>
          </p:nvSpPr>
          <p:spPr bwMode="auto">
            <a:xfrm>
              <a:off x="566" y="1473"/>
              <a:ext cx="4647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de-DE">
                <a:solidFill>
                  <a:srgbClr val="000000"/>
                </a:solidFill>
              </a:endParaRPr>
            </a:p>
          </p:txBody>
        </p:sp>
      </p:grp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548680"/>
            <a:ext cx="7632848" cy="503833"/>
          </a:xfrm>
          <a:noFill/>
        </p:spPr>
        <p:txBody>
          <a:bodyPr/>
          <a:lstStyle/>
          <a:p>
            <a:r>
              <a:rPr lang="de-DE" altLang="de-DE" dirty="0" err="1" smtClean="0"/>
              <a:t>Wanna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try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it</a:t>
            </a:r>
            <a:r>
              <a:rPr lang="de-DE" altLang="de-DE" dirty="0" smtClean="0"/>
              <a:t>?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7133" y="2060849"/>
            <a:ext cx="7407275" cy="3888431"/>
          </a:xfrm>
          <a:noFill/>
        </p:spPr>
        <p:txBody>
          <a:bodyPr/>
          <a:lstStyle/>
          <a:p>
            <a:pPr marL="342900" lvl="1" indent="-342900"/>
            <a:r>
              <a:rPr lang="de-DE" altLang="de-DE" sz="2400" dirty="0" err="1" smtClean="0">
                <a:sym typeface="Wingdings" panose="05000000000000000000" pitchFamily="2" charset="2"/>
              </a:rPr>
              <a:t>Xinfo</a:t>
            </a:r>
            <a:r>
              <a:rPr lang="de-DE" altLang="de-DE" sz="2400" dirty="0" smtClean="0">
                <a:sym typeface="Wingdings" panose="05000000000000000000" pitchFamily="2" charset="2"/>
              </a:rPr>
              <a:t> </a:t>
            </a:r>
            <a:r>
              <a:rPr lang="de-DE" altLang="de-DE" sz="2400" dirty="0" err="1" smtClean="0">
                <a:sym typeface="Wingdings" panose="05000000000000000000" pitchFamily="2" charset="2"/>
              </a:rPr>
              <a:t>plugin</a:t>
            </a:r>
            <a:r>
              <a:rPr lang="de-DE" altLang="de-DE" sz="2400" dirty="0" smtClean="0">
                <a:sym typeface="Wingdings" panose="05000000000000000000" pitchFamily="2" charset="2"/>
              </a:rPr>
              <a:t> </a:t>
            </a:r>
            <a:r>
              <a:rPr lang="de-DE" altLang="de-DE" sz="2400" dirty="0" err="1" smtClean="0">
                <a:sym typeface="Wingdings" panose="05000000000000000000" pitchFamily="2" charset="2"/>
              </a:rPr>
              <a:t>source</a:t>
            </a:r>
            <a:r>
              <a:rPr lang="de-DE" altLang="de-DE" sz="2400" dirty="0" smtClean="0">
                <a:sym typeface="Wingdings" panose="05000000000000000000" pitchFamily="2" charset="2"/>
              </a:rPr>
              <a:t> </a:t>
            </a:r>
            <a:r>
              <a:rPr lang="de-DE" altLang="de-DE" sz="2400" dirty="0" err="1" smtClean="0">
                <a:sym typeface="Wingdings" panose="05000000000000000000" pitchFamily="2" charset="2"/>
              </a:rPr>
              <a:t>code</a:t>
            </a:r>
            <a:r>
              <a:rPr lang="de-DE" altLang="de-DE" sz="2400" dirty="0" smtClean="0">
                <a:sym typeface="Wingdings" panose="05000000000000000000" pitchFamily="2" charset="2"/>
              </a:rPr>
              <a:t> </a:t>
            </a:r>
            <a:r>
              <a:rPr lang="de-DE" altLang="de-DE" sz="2400" dirty="0" err="1" smtClean="0">
                <a:sym typeface="Wingdings" panose="05000000000000000000" pitchFamily="2" charset="2"/>
              </a:rPr>
              <a:t>is</a:t>
            </a:r>
            <a:r>
              <a:rPr lang="de-DE" altLang="de-DE" sz="2400" dirty="0" smtClean="0">
                <a:sym typeface="Wingdings" panose="05000000000000000000" pitchFamily="2" charset="2"/>
              </a:rPr>
              <a:t> </a:t>
            </a:r>
            <a:r>
              <a:rPr lang="de-DE" altLang="de-DE" sz="2400" dirty="0" err="1" smtClean="0">
                <a:sym typeface="Wingdings" panose="05000000000000000000" pitchFamily="2" charset="2"/>
              </a:rPr>
              <a:t>published</a:t>
            </a:r>
            <a:r>
              <a:rPr lang="de-DE" altLang="de-DE" sz="2400" dirty="0" smtClean="0">
                <a:sym typeface="Wingdings" panose="05000000000000000000" pitchFamily="2" charset="2"/>
              </a:rPr>
              <a:t> </a:t>
            </a:r>
            <a:r>
              <a:rPr lang="de-DE" altLang="de-DE" sz="2400" dirty="0" err="1" smtClean="0">
                <a:sym typeface="Wingdings" panose="05000000000000000000" pitchFamily="2" charset="2"/>
              </a:rPr>
              <a:t>under</a:t>
            </a:r>
            <a:r>
              <a:rPr lang="de-DE" altLang="de-DE" sz="2400" dirty="0" smtClean="0">
                <a:sym typeface="Wingdings" panose="05000000000000000000" pitchFamily="2" charset="2"/>
              </a:rPr>
              <a:t> Eclipse </a:t>
            </a:r>
            <a:r>
              <a:rPr lang="de-DE" altLang="de-DE" sz="2400" dirty="0">
                <a:sym typeface="Wingdings" panose="05000000000000000000" pitchFamily="2" charset="2"/>
              </a:rPr>
              <a:t>Public </a:t>
            </a:r>
            <a:r>
              <a:rPr lang="de-DE" altLang="de-DE" sz="2400" dirty="0" err="1">
                <a:sym typeface="Wingdings" panose="05000000000000000000" pitchFamily="2" charset="2"/>
              </a:rPr>
              <a:t>License</a:t>
            </a:r>
            <a:r>
              <a:rPr lang="de-DE" altLang="de-DE" sz="2400" dirty="0">
                <a:sym typeface="Wingdings" panose="05000000000000000000" pitchFamily="2" charset="2"/>
              </a:rPr>
              <a:t> (EPL) v. </a:t>
            </a:r>
            <a:r>
              <a:rPr lang="de-DE" altLang="de-DE" sz="2400" smtClean="0">
                <a:sym typeface="Wingdings" panose="05000000000000000000" pitchFamily="2" charset="2"/>
              </a:rPr>
              <a:t>2.0</a:t>
            </a:r>
            <a:endParaRPr lang="de-DE" altLang="de-DE" sz="2400" dirty="0">
              <a:sym typeface="Wingdings" panose="05000000000000000000" pitchFamily="2" charset="2"/>
            </a:endParaRPr>
          </a:p>
          <a:p>
            <a:pPr marL="342900" lvl="1" indent="-342900"/>
            <a:r>
              <a:rPr lang="de-DE" altLang="de-DE" sz="2400" dirty="0" err="1">
                <a:sym typeface="Wingdings" panose="05000000000000000000" pitchFamily="2" charset="2"/>
              </a:rPr>
              <a:t>Clone</a:t>
            </a:r>
            <a:r>
              <a:rPr lang="de-DE" altLang="de-DE" sz="2400" dirty="0">
                <a:sym typeface="Wingdings" panose="05000000000000000000" pitchFamily="2" charset="2"/>
              </a:rPr>
              <a:t>-URL on last </a:t>
            </a:r>
            <a:r>
              <a:rPr lang="de-DE" altLang="de-DE" sz="2400" dirty="0" err="1">
                <a:sym typeface="Wingdings" panose="05000000000000000000" pitchFamily="2" charset="2"/>
              </a:rPr>
              <a:t>slide</a:t>
            </a:r>
            <a:endParaRPr lang="de-DE" altLang="de-DE" sz="2400" dirty="0">
              <a:sym typeface="Wingdings" panose="05000000000000000000" pitchFamily="2" charset="2"/>
            </a:endParaRPr>
          </a:p>
          <a:p>
            <a:pPr marL="342900" lvl="1" indent="-342900"/>
            <a:r>
              <a:rPr lang="de-DE" altLang="de-DE" sz="2400" dirty="0">
                <a:sym typeface="Wingdings" panose="05000000000000000000" pitchFamily="2" charset="2"/>
              </a:rPr>
              <a:t>Every </a:t>
            </a:r>
            <a:r>
              <a:rPr lang="de-DE" altLang="de-DE" sz="2400" dirty="0" err="1">
                <a:sym typeface="Wingdings" panose="05000000000000000000" pitchFamily="2" charset="2"/>
              </a:rPr>
              <a:t>comment</a:t>
            </a:r>
            <a:r>
              <a:rPr lang="de-DE" altLang="de-DE" sz="2400" dirty="0">
                <a:sym typeface="Wingdings" panose="05000000000000000000" pitchFamily="2" charset="2"/>
              </a:rPr>
              <a:t> </a:t>
            </a:r>
            <a:r>
              <a:rPr lang="de-DE" altLang="de-DE" sz="2400" dirty="0" err="1">
                <a:sym typeface="Wingdings" panose="05000000000000000000" pitchFamily="2" charset="2"/>
              </a:rPr>
              <a:t>is</a:t>
            </a:r>
            <a:r>
              <a:rPr lang="de-DE" altLang="de-DE" sz="2400" dirty="0">
                <a:sym typeface="Wingdings" panose="05000000000000000000" pitchFamily="2" charset="2"/>
              </a:rPr>
              <a:t> </a:t>
            </a:r>
            <a:r>
              <a:rPr lang="de-DE" altLang="de-DE" sz="2400" dirty="0" err="1">
                <a:sym typeface="Wingdings" panose="05000000000000000000" pitchFamily="2" charset="2"/>
              </a:rPr>
              <a:t>honestly</a:t>
            </a:r>
            <a:r>
              <a:rPr lang="de-DE" altLang="de-DE" sz="2400" dirty="0">
                <a:sym typeface="Wingdings" panose="05000000000000000000" pitchFamily="2" charset="2"/>
              </a:rPr>
              <a:t> </a:t>
            </a:r>
            <a:r>
              <a:rPr lang="de-DE" altLang="de-DE" sz="2400" dirty="0" err="1">
                <a:sym typeface="Wingdings" panose="05000000000000000000" pitchFamily="2" charset="2"/>
              </a:rPr>
              <a:t>appreciated</a:t>
            </a:r>
            <a:endParaRPr lang="de-DE" altLang="de-DE" sz="2400" dirty="0">
              <a:sym typeface="Wingdings" panose="05000000000000000000" pitchFamily="2" charset="2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755576" y="1196976"/>
            <a:ext cx="7561337" cy="575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9pPr>
          </a:lstStyle>
          <a:p>
            <a:pPr indent="-461963"/>
            <a:r>
              <a:rPr lang="de-DE" altLang="de-DE" sz="1800" dirty="0" smtClean="0"/>
              <a:t>The </a:t>
            </a:r>
            <a:r>
              <a:rPr lang="de-DE" altLang="de-DE" sz="1800" dirty="0" err="1" smtClean="0"/>
              <a:t>Xinfo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plugin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is</a:t>
            </a:r>
            <a:r>
              <a:rPr lang="de-DE" altLang="de-DE" sz="1800" dirty="0" smtClean="0"/>
              <a:t> Open Source</a:t>
            </a:r>
          </a:p>
        </p:txBody>
      </p:sp>
    </p:spTree>
    <p:extLst>
      <p:ext uri="{BB962C8B-B14F-4D97-AF65-F5344CB8AC3E}">
        <p14:creationId xmlns:p14="http://schemas.microsoft.com/office/powerpoint/2010/main" val="3415391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Group 4"/>
          <p:cNvGrpSpPr>
            <a:grpSpLocks/>
          </p:cNvGrpSpPr>
          <p:nvPr/>
        </p:nvGrpSpPr>
        <p:grpSpPr bwMode="auto">
          <a:xfrm>
            <a:off x="755576" y="1988840"/>
            <a:ext cx="7488832" cy="3961110"/>
            <a:chOff x="566" y="1473"/>
            <a:chExt cx="4647" cy="2154"/>
          </a:xfrm>
        </p:grpSpPr>
        <p:sp>
          <p:nvSpPr>
            <p:cNvPr id="8197" name="Rectangle 5"/>
            <p:cNvSpPr>
              <a:spLocks noChangeArrowheads="1"/>
            </p:cNvSpPr>
            <p:nvPr/>
          </p:nvSpPr>
          <p:spPr bwMode="auto">
            <a:xfrm>
              <a:off x="566" y="1473"/>
              <a:ext cx="4647" cy="215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endParaRPr lang="de-DE" altLang="de-DE">
                <a:solidFill>
                  <a:srgbClr val="000000"/>
                </a:solidFill>
              </a:endParaRPr>
            </a:p>
          </p:txBody>
        </p:sp>
        <p:sp>
          <p:nvSpPr>
            <p:cNvPr id="8198" name="Line 6"/>
            <p:cNvSpPr>
              <a:spLocks noChangeShapeType="1"/>
            </p:cNvSpPr>
            <p:nvPr/>
          </p:nvSpPr>
          <p:spPr bwMode="auto">
            <a:xfrm>
              <a:off x="566" y="3627"/>
              <a:ext cx="4647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de-DE">
                <a:solidFill>
                  <a:srgbClr val="000000"/>
                </a:solidFill>
              </a:endParaRPr>
            </a:p>
          </p:txBody>
        </p:sp>
        <p:sp>
          <p:nvSpPr>
            <p:cNvPr id="8199" name="Line 7"/>
            <p:cNvSpPr>
              <a:spLocks noChangeShapeType="1"/>
            </p:cNvSpPr>
            <p:nvPr/>
          </p:nvSpPr>
          <p:spPr bwMode="auto">
            <a:xfrm>
              <a:off x="566" y="1473"/>
              <a:ext cx="4647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de-DE">
                <a:solidFill>
                  <a:srgbClr val="000000"/>
                </a:solidFill>
              </a:endParaRPr>
            </a:p>
          </p:txBody>
        </p:sp>
      </p:grp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548680"/>
            <a:ext cx="7632848" cy="503833"/>
          </a:xfrm>
          <a:noFill/>
        </p:spPr>
        <p:txBody>
          <a:bodyPr/>
          <a:lstStyle/>
          <a:p>
            <a:r>
              <a:rPr lang="de-DE" altLang="de-DE" dirty="0" err="1" smtClean="0"/>
              <a:t>Whats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next</a:t>
            </a:r>
            <a:r>
              <a:rPr lang="de-DE" altLang="de-DE" dirty="0" smtClean="0"/>
              <a:t>?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7133" y="2060849"/>
            <a:ext cx="7407275" cy="3888431"/>
          </a:xfrm>
          <a:noFill/>
        </p:spPr>
        <p:txBody>
          <a:bodyPr/>
          <a:lstStyle/>
          <a:p>
            <a:pPr marL="338137" lvl="1" indent="-342900"/>
            <a:r>
              <a:rPr lang="de-DE" altLang="de-DE" sz="2400" dirty="0" err="1" smtClean="0">
                <a:sym typeface="Wingdings" panose="05000000000000000000" pitchFamily="2" charset="2"/>
              </a:rPr>
              <a:t>Remmediation</a:t>
            </a:r>
            <a:r>
              <a:rPr lang="de-DE" altLang="de-DE" sz="2400" dirty="0" smtClean="0">
                <a:sym typeface="Wingdings" panose="05000000000000000000" pitchFamily="2" charset="2"/>
              </a:rPr>
              <a:t> </a:t>
            </a:r>
            <a:r>
              <a:rPr lang="de-DE" altLang="de-DE" sz="2400" dirty="0" err="1">
                <a:sym typeface="Wingdings" panose="05000000000000000000" pitchFamily="2" charset="2"/>
              </a:rPr>
              <a:t>costs</a:t>
            </a:r>
            <a:r>
              <a:rPr lang="de-DE" altLang="de-DE" sz="2400" dirty="0">
                <a:sym typeface="Wingdings" panose="05000000000000000000" pitchFamily="2" charset="2"/>
              </a:rPr>
              <a:t> per </a:t>
            </a:r>
            <a:r>
              <a:rPr lang="de-DE" altLang="de-DE" sz="2400" dirty="0" err="1">
                <a:sym typeface="Wingdings" panose="05000000000000000000" pitchFamily="2" charset="2"/>
              </a:rPr>
              <a:t>rule</a:t>
            </a:r>
            <a:r>
              <a:rPr lang="de-DE" altLang="de-DE" sz="2400" dirty="0">
                <a:sym typeface="Wingdings" panose="05000000000000000000" pitchFamily="2" charset="2"/>
              </a:rPr>
              <a:t> </a:t>
            </a:r>
            <a:r>
              <a:rPr lang="de-DE" altLang="de-DE" sz="2400" dirty="0" err="1">
                <a:sym typeface="Wingdings" panose="05000000000000000000" pitchFamily="2" charset="2"/>
              </a:rPr>
              <a:t>to</a:t>
            </a:r>
            <a:r>
              <a:rPr lang="de-DE" altLang="de-DE" sz="2400" dirty="0">
                <a:sym typeface="Wingdings" panose="05000000000000000000" pitchFamily="2" charset="2"/>
              </a:rPr>
              <a:t> </a:t>
            </a:r>
            <a:r>
              <a:rPr lang="de-DE" altLang="de-DE" sz="2400" dirty="0" err="1">
                <a:sym typeface="Wingdings" panose="05000000000000000000" pitchFamily="2" charset="2"/>
              </a:rPr>
              <a:t>compute</a:t>
            </a:r>
            <a:r>
              <a:rPr lang="de-DE" altLang="de-DE" sz="2400" dirty="0">
                <a:sym typeface="Wingdings" panose="05000000000000000000" pitchFamily="2" charset="2"/>
              </a:rPr>
              <a:t> </a:t>
            </a:r>
            <a:r>
              <a:rPr lang="de-DE" altLang="de-DE" sz="2400" dirty="0" err="1">
                <a:sym typeface="Wingdings" panose="05000000000000000000" pitchFamily="2" charset="2"/>
              </a:rPr>
              <a:t>the</a:t>
            </a:r>
            <a:r>
              <a:rPr lang="de-DE" altLang="de-DE" sz="2400" dirty="0">
                <a:sym typeface="Wingdings" panose="05000000000000000000" pitchFamily="2" charset="2"/>
              </a:rPr>
              <a:t> </a:t>
            </a:r>
            <a:r>
              <a:rPr lang="de-DE" altLang="de-DE" sz="2400" dirty="0" err="1">
                <a:sym typeface="Wingdings" panose="05000000000000000000" pitchFamily="2" charset="2"/>
              </a:rPr>
              <a:t>technical</a:t>
            </a:r>
            <a:r>
              <a:rPr lang="de-DE" altLang="de-DE" sz="2400" dirty="0">
                <a:sym typeface="Wingdings" panose="05000000000000000000" pitchFamily="2" charset="2"/>
              </a:rPr>
              <a:t> </a:t>
            </a:r>
            <a:r>
              <a:rPr lang="de-DE" altLang="de-DE" sz="2400" dirty="0" err="1">
                <a:sym typeface="Wingdings" panose="05000000000000000000" pitchFamily="2" charset="2"/>
              </a:rPr>
              <a:t>debt</a:t>
            </a:r>
            <a:endParaRPr lang="de-DE" altLang="de-DE" sz="2400" dirty="0">
              <a:sym typeface="Wingdings" panose="05000000000000000000" pitchFamily="2" charset="2"/>
            </a:endParaRPr>
          </a:p>
          <a:p>
            <a:pPr marL="338137" lvl="1" indent="-342900"/>
            <a:r>
              <a:rPr lang="de-DE" altLang="de-DE" sz="2400" dirty="0">
                <a:sym typeface="Wingdings" panose="05000000000000000000" pitchFamily="2" charset="2"/>
              </a:rPr>
              <a:t>Custom </a:t>
            </a:r>
            <a:r>
              <a:rPr lang="de-DE" altLang="de-DE" sz="2400" dirty="0" err="1">
                <a:sym typeface="Wingdings" panose="05000000000000000000" pitchFamily="2" charset="2"/>
              </a:rPr>
              <a:t>measures</a:t>
            </a:r>
            <a:r>
              <a:rPr lang="de-DE" altLang="de-DE" sz="2400" dirty="0">
                <a:sym typeface="Wingdings" panose="05000000000000000000" pitchFamily="2" charset="2"/>
              </a:rPr>
              <a:t> (</a:t>
            </a:r>
            <a:r>
              <a:rPr lang="de-DE" altLang="de-DE" sz="2400" dirty="0" err="1">
                <a:sym typeface="Wingdings" panose="05000000000000000000" pitchFamily="2" charset="2"/>
              </a:rPr>
              <a:t>for</a:t>
            </a:r>
            <a:r>
              <a:rPr lang="de-DE" altLang="de-DE" sz="2400" dirty="0">
                <a:sym typeface="Wingdings" panose="05000000000000000000" pitchFamily="2" charset="2"/>
              </a:rPr>
              <a:t> </a:t>
            </a:r>
            <a:r>
              <a:rPr lang="de-DE" altLang="de-DE" sz="2400" dirty="0" err="1" smtClean="0">
                <a:sym typeface="Wingdings" panose="05000000000000000000" pitchFamily="2" charset="2"/>
              </a:rPr>
              <a:t>instance</a:t>
            </a:r>
            <a:r>
              <a:rPr lang="de-DE" altLang="de-DE" sz="2400" dirty="0" smtClean="0">
                <a:sym typeface="Wingdings" panose="05000000000000000000" pitchFamily="2" charset="2"/>
              </a:rPr>
              <a:t> </a:t>
            </a:r>
            <a:r>
              <a:rPr lang="de-DE" altLang="de-DE" sz="2400" dirty="0" err="1">
                <a:sym typeface="Wingdings" panose="05000000000000000000" pitchFamily="2" charset="2"/>
              </a:rPr>
              <a:t>refactor</a:t>
            </a:r>
            <a:r>
              <a:rPr lang="de-DE" altLang="de-DE" sz="2400" dirty="0">
                <a:sym typeface="Wingdings" panose="05000000000000000000" pitchFamily="2" charset="2"/>
              </a:rPr>
              <a:t> </a:t>
            </a:r>
            <a:r>
              <a:rPr lang="de-DE" altLang="de-DE" sz="2400" dirty="0" err="1">
                <a:sym typeface="Wingdings" panose="05000000000000000000" pitchFamily="2" charset="2"/>
              </a:rPr>
              <a:t>programs</a:t>
            </a:r>
            <a:r>
              <a:rPr lang="de-DE" altLang="de-DE" sz="2400" dirty="0">
                <a:sym typeface="Wingdings" panose="05000000000000000000" pitchFamily="2" charset="2"/>
              </a:rPr>
              <a:t> </a:t>
            </a:r>
            <a:r>
              <a:rPr lang="de-DE" altLang="de-DE" sz="2400" dirty="0" err="1">
                <a:sym typeface="Wingdings" panose="05000000000000000000" pitchFamily="2" charset="2"/>
              </a:rPr>
              <a:t>with</a:t>
            </a:r>
            <a:r>
              <a:rPr lang="de-DE" altLang="de-DE" sz="2400" dirty="0">
                <a:sym typeface="Wingdings" panose="05000000000000000000" pitchFamily="2" charset="2"/>
              </a:rPr>
              <a:t> </a:t>
            </a:r>
            <a:r>
              <a:rPr lang="de-DE" altLang="de-DE" sz="2400" dirty="0" err="1">
                <a:sym typeface="Wingdings" panose="05000000000000000000" pitchFamily="2" charset="2"/>
              </a:rPr>
              <a:t>too</a:t>
            </a:r>
            <a:r>
              <a:rPr lang="de-DE" altLang="de-DE" sz="2400" dirty="0">
                <a:sym typeface="Wingdings" panose="05000000000000000000" pitchFamily="2" charset="2"/>
              </a:rPr>
              <a:t> </a:t>
            </a:r>
            <a:r>
              <a:rPr lang="de-DE" altLang="de-DE" sz="2400" dirty="0" err="1">
                <a:sym typeface="Wingdings" panose="05000000000000000000" pitchFamily="2" charset="2"/>
              </a:rPr>
              <a:t>many</a:t>
            </a:r>
            <a:r>
              <a:rPr lang="de-DE" altLang="de-DE" sz="2400" dirty="0">
                <a:sym typeface="Wingdings" panose="05000000000000000000" pitchFamily="2" charset="2"/>
              </a:rPr>
              <a:t> </a:t>
            </a:r>
            <a:r>
              <a:rPr lang="de-DE" altLang="de-DE" sz="2400" dirty="0" smtClean="0">
                <a:sym typeface="Wingdings" panose="05000000000000000000" pitchFamily="2" charset="2"/>
              </a:rPr>
              <a:t>INCLUDEs / </a:t>
            </a:r>
            <a:r>
              <a:rPr lang="de-DE" altLang="de-DE" sz="2400" dirty="0" err="1" smtClean="0">
                <a:sym typeface="Wingdings" panose="05000000000000000000" pitchFamily="2" charset="2"/>
              </a:rPr>
              <a:t>copybooks</a:t>
            </a:r>
            <a:r>
              <a:rPr lang="de-DE" altLang="de-DE" sz="2400" dirty="0" smtClean="0">
                <a:sym typeface="Wingdings" panose="05000000000000000000" pitchFamily="2" charset="2"/>
              </a:rPr>
              <a:t>)</a:t>
            </a:r>
            <a:endParaRPr lang="de-DE" altLang="de-DE" sz="2400" dirty="0">
              <a:sym typeface="Wingdings" panose="05000000000000000000" pitchFamily="2" charset="2"/>
            </a:endParaRPr>
          </a:p>
          <a:p>
            <a:pPr marL="338137" lvl="1" indent="-342900"/>
            <a:r>
              <a:rPr lang="de-DE" altLang="de-DE" sz="2400" dirty="0" err="1" smtClean="0">
                <a:sym typeface="Wingdings" panose="05000000000000000000" pitchFamily="2" charset="2"/>
              </a:rPr>
              <a:t>Automatically</a:t>
            </a:r>
            <a:r>
              <a:rPr lang="de-DE" altLang="de-DE" sz="2400" dirty="0" smtClean="0">
                <a:sym typeface="Wingdings" panose="05000000000000000000" pitchFamily="2" charset="2"/>
              </a:rPr>
              <a:t> </a:t>
            </a:r>
            <a:r>
              <a:rPr lang="de-DE" altLang="de-DE" sz="2400" dirty="0" err="1">
                <a:sym typeface="Wingdings" panose="05000000000000000000" pitchFamily="2" charset="2"/>
              </a:rPr>
              <a:t>assign</a:t>
            </a:r>
            <a:r>
              <a:rPr lang="de-DE" altLang="de-DE" sz="2400" dirty="0">
                <a:sym typeface="Wingdings" panose="05000000000000000000" pitchFamily="2" charset="2"/>
              </a:rPr>
              <a:t> a </a:t>
            </a:r>
            <a:r>
              <a:rPr lang="de-DE" altLang="de-DE" sz="2400" dirty="0" err="1">
                <a:sym typeface="Wingdings" panose="05000000000000000000" pitchFamily="2" charset="2"/>
              </a:rPr>
              <a:t>finding</a:t>
            </a:r>
            <a:r>
              <a:rPr lang="de-DE" altLang="de-DE" sz="2400" dirty="0">
                <a:sym typeface="Wingdings" panose="05000000000000000000" pitchFamily="2" charset="2"/>
              </a:rPr>
              <a:t> </a:t>
            </a:r>
            <a:r>
              <a:rPr lang="de-DE" altLang="de-DE" sz="2400" dirty="0" err="1">
                <a:sym typeface="Wingdings" panose="05000000000000000000" pitchFamily="2" charset="2"/>
              </a:rPr>
              <a:t>to</a:t>
            </a:r>
            <a:r>
              <a:rPr lang="de-DE" altLang="de-DE" sz="2400" dirty="0">
                <a:sym typeface="Wingdings" panose="05000000000000000000" pitchFamily="2" charset="2"/>
              </a:rPr>
              <a:t> </a:t>
            </a:r>
            <a:r>
              <a:rPr lang="de-DE" altLang="de-DE" sz="2400" dirty="0" err="1">
                <a:sym typeface="Wingdings" panose="05000000000000000000" pitchFamily="2" charset="2"/>
              </a:rPr>
              <a:t>its</a:t>
            </a:r>
            <a:r>
              <a:rPr lang="de-DE" altLang="de-DE" sz="2400" dirty="0">
                <a:sym typeface="Wingdings" panose="05000000000000000000" pitchFamily="2" charset="2"/>
              </a:rPr>
              <a:t> </a:t>
            </a:r>
            <a:r>
              <a:rPr lang="de-DE" altLang="de-DE" sz="2400" dirty="0" err="1">
                <a:sym typeface="Wingdings" panose="05000000000000000000" pitchFamily="2" charset="2"/>
              </a:rPr>
              <a:t>author</a:t>
            </a:r>
            <a:r>
              <a:rPr lang="de-DE" altLang="de-DE" sz="2400" dirty="0">
                <a:sym typeface="Wingdings" panose="05000000000000000000" pitchFamily="2" charset="2"/>
              </a:rPr>
              <a:t> </a:t>
            </a:r>
            <a:r>
              <a:rPr lang="de-DE" altLang="de-DE" sz="2400" dirty="0" err="1">
                <a:sym typeface="Wingdings" panose="05000000000000000000" pitchFamily="2" charset="2"/>
              </a:rPr>
              <a:t>by</a:t>
            </a:r>
            <a:r>
              <a:rPr lang="de-DE" altLang="de-DE" sz="2400" dirty="0">
                <a:sym typeface="Wingdings" panose="05000000000000000000" pitchFamily="2" charset="2"/>
              </a:rPr>
              <a:t> </a:t>
            </a:r>
            <a:r>
              <a:rPr lang="de-DE" altLang="de-DE" sz="2400" dirty="0" err="1">
                <a:sym typeface="Wingdings" panose="05000000000000000000" pitchFamily="2" charset="2"/>
              </a:rPr>
              <a:t>questioning</a:t>
            </a:r>
            <a:r>
              <a:rPr lang="de-DE" altLang="de-DE" sz="2400" dirty="0">
                <a:sym typeface="Wingdings" panose="05000000000000000000" pitchFamily="2" charset="2"/>
              </a:rPr>
              <a:t> </a:t>
            </a:r>
            <a:r>
              <a:rPr lang="de-DE" altLang="de-DE" sz="2400" dirty="0" err="1">
                <a:sym typeface="Wingdings" panose="05000000000000000000" pitchFamily="2" charset="2"/>
              </a:rPr>
              <a:t>the</a:t>
            </a:r>
            <a:r>
              <a:rPr lang="de-DE" altLang="de-DE" sz="2400" dirty="0">
                <a:sym typeface="Wingdings" panose="05000000000000000000" pitchFamily="2" charset="2"/>
              </a:rPr>
              <a:t> SCM („</a:t>
            </a:r>
            <a:r>
              <a:rPr lang="de-DE" altLang="de-DE" sz="2400" dirty="0" err="1">
                <a:sym typeface="Wingdings" panose="05000000000000000000" pitchFamily="2" charset="2"/>
              </a:rPr>
              <a:t>blame</a:t>
            </a:r>
            <a:r>
              <a:rPr lang="de-DE" altLang="de-DE" sz="2400" dirty="0">
                <a:sym typeface="Wingdings" panose="05000000000000000000" pitchFamily="2" charset="2"/>
              </a:rPr>
              <a:t>“)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755576" y="1196976"/>
            <a:ext cx="7561337" cy="575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9pPr>
          </a:lstStyle>
          <a:p>
            <a:pPr indent="-461963"/>
            <a:r>
              <a:rPr lang="de-DE" altLang="de-DE" sz="1800" dirty="0" err="1" smtClean="0"/>
              <a:t>There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is</a:t>
            </a:r>
            <a:r>
              <a:rPr lang="de-DE" altLang="de-DE" sz="1800" dirty="0" smtClean="0"/>
              <a:t> still a </a:t>
            </a:r>
            <a:r>
              <a:rPr lang="de-DE" altLang="de-DE" sz="1800" dirty="0" err="1" smtClean="0"/>
              <a:t>lot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of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work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to</a:t>
            </a:r>
            <a:r>
              <a:rPr lang="de-DE" altLang="de-DE" sz="1800" dirty="0" smtClean="0"/>
              <a:t> do</a:t>
            </a:r>
          </a:p>
        </p:txBody>
      </p:sp>
    </p:spTree>
    <p:extLst>
      <p:ext uri="{BB962C8B-B14F-4D97-AF65-F5344CB8AC3E}">
        <p14:creationId xmlns:p14="http://schemas.microsoft.com/office/powerpoint/2010/main" val="1680154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Thank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very</a:t>
            </a:r>
            <a:r>
              <a:rPr lang="de-DE" dirty="0" smtClean="0"/>
              <a:t> </a:t>
            </a:r>
            <a:r>
              <a:rPr lang="de-DE" dirty="0" err="1" smtClean="0"/>
              <a:t>much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attention</a:t>
            </a:r>
            <a:r>
              <a:rPr lang="de-DE" smtClean="0"/>
              <a:t>!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GB" dirty="0" smtClean="0"/>
              <a:t>Thomas Zierer</a:t>
            </a: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>E-Mail</a:t>
            </a:r>
            <a:r>
              <a:rPr lang="en-GB" dirty="0"/>
              <a:t>: </a:t>
            </a:r>
            <a:r>
              <a:rPr lang="en-GB" dirty="0" smtClean="0"/>
              <a:t>thomas.zierer@muenchen-mail.de</a:t>
            </a:r>
            <a:endParaRPr lang="en-GB" dirty="0"/>
          </a:p>
          <a:p>
            <a:r>
              <a:rPr lang="de-DE" dirty="0" err="1" smtClean="0"/>
              <a:t>Fork</a:t>
            </a:r>
            <a:r>
              <a:rPr lang="de-DE" dirty="0" smtClean="0"/>
              <a:t> </a:t>
            </a:r>
            <a:r>
              <a:rPr lang="de-DE" dirty="0" err="1" smtClean="0"/>
              <a:t>me</a:t>
            </a:r>
            <a:r>
              <a:rPr lang="de-DE" dirty="0" smtClean="0"/>
              <a:t> on </a:t>
            </a:r>
            <a:r>
              <a:rPr lang="de-DE" dirty="0" err="1" smtClean="0"/>
              <a:t>GitHub</a:t>
            </a:r>
            <a:r>
              <a:rPr lang="de-DE" dirty="0"/>
              <a:t>: https</a:t>
            </a:r>
            <a:r>
              <a:rPr lang="de-DE" dirty="0" smtClean="0"/>
              <a:t>://github.com/tgmz/sonar-xinfo-plugin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33222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Group 4"/>
          <p:cNvGrpSpPr>
            <a:grpSpLocks/>
          </p:cNvGrpSpPr>
          <p:nvPr/>
        </p:nvGrpSpPr>
        <p:grpSpPr bwMode="auto">
          <a:xfrm>
            <a:off x="755576" y="1988840"/>
            <a:ext cx="7488832" cy="3961110"/>
            <a:chOff x="566" y="1473"/>
            <a:chExt cx="4647" cy="2154"/>
          </a:xfrm>
        </p:grpSpPr>
        <p:sp>
          <p:nvSpPr>
            <p:cNvPr id="8197" name="Rectangle 5"/>
            <p:cNvSpPr>
              <a:spLocks noChangeArrowheads="1"/>
            </p:cNvSpPr>
            <p:nvPr/>
          </p:nvSpPr>
          <p:spPr bwMode="auto">
            <a:xfrm>
              <a:off x="566" y="1473"/>
              <a:ext cx="4647" cy="215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endParaRPr lang="de-DE" altLang="de-DE">
                <a:solidFill>
                  <a:srgbClr val="000000"/>
                </a:solidFill>
              </a:endParaRPr>
            </a:p>
          </p:txBody>
        </p:sp>
        <p:sp>
          <p:nvSpPr>
            <p:cNvPr id="8198" name="Line 6"/>
            <p:cNvSpPr>
              <a:spLocks noChangeShapeType="1"/>
            </p:cNvSpPr>
            <p:nvPr/>
          </p:nvSpPr>
          <p:spPr bwMode="auto">
            <a:xfrm>
              <a:off x="566" y="3627"/>
              <a:ext cx="4647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de-DE">
                <a:solidFill>
                  <a:srgbClr val="000000"/>
                </a:solidFill>
              </a:endParaRPr>
            </a:p>
          </p:txBody>
        </p:sp>
        <p:sp>
          <p:nvSpPr>
            <p:cNvPr id="8199" name="Line 7"/>
            <p:cNvSpPr>
              <a:spLocks noChangeShapeType="1"/>
            </p:cNvSpPr>
            <p:nvPr/>
          </p:nvSpPr>
          <p:spPr bwMode="auto">
            <a:xfrm>
              <a:off x="566" y="1473"/>
              <a:ext cx="4647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de-DE">
                <a:solidFill>
                  <a:srgbClr val="000000"/>
                </a:solidFill>
              </a:endParaRPr>
            </a:p>
          </p:txBody>
        </p:sp>
      </p:grp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548680"/>
            <a:ext cx="7561337" cy="503833"/>
          </a:xfrm>
          <a:noFill/>
        </p:spPr>
        <p:txBody>
          <a:bodyPr/>
          <a:lstStyle/>
          <a:p>
            <a:r>
              <a:rPr lang="en-US" altLang="de-DE" dirty="0" err="1" smtClean="0"/>
              <a:t>SonarQube</a:t>
            </a:r>
            <a:endParaRPr lang="de-DE" altLang="de-DE" dirty="0" smtClean="0"/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7133" y="2060849"/>
            <a:ext cx="7407275" cy="3888431"/>
          </a:xfrm>
          <a:noFill/>
        </p:spPr>
        <p:txBody>
          <a:bodyPr/>
          <a:lstStyle/>
          <a:p>
            <a:pPr lvl="1"/>
            <a:r>
              <a:rPr lang="en-US" altLang="de-DE" sz="2400" dirty="0" smtClean="0"/>
              <a:t>700 enterprise customers worldwide + 80.000 other installations</a:t>
            </a:r>
          </a:p>
          <a:p>
            <a:pPr lvl="1"/>
            <a:r>
              <a:rPr lang="en-US" altLang="de-DE" sz="2400" dirty="0" smtClean="0"/>
              <a:t>Very </a:t>
            </a:r>
            <a:r>
              <a:rPr lang="en-US" altLang="de-DE" sz="2400" dirty="0"/>
              <a:t>popular in the Open Source Community</a:t>
            </a:r>
          </a:p>
          <a:p>
            <a:pPr lvl="1"/>
            <a:r>
              <a:rPr lang="en-US" altLang="de-DE" sz="2400" dirty="0"/>
              <a:t>Maintained by </a:t>
            </a:r>
            <a:r>
              <a:rPr lang="en-US" altLang="de-DE" sz="2400" dirty="0" err="1"/>
              <a:t>SonarSource</a:t>
            </a:r>
            <a:r>
              <a:rPr lang="en-US" altLang="de-DE" sz="2400" dirty="0" smtClean="0"/>
              <a:t>, </a:t>
            </a:r>
            <a:r>
              <a:rPr lang="en-US" altLang="de-DE" sz="2400" dirty="0"/>
              <a:t>Switzerland</a:t>
            </a:r>
          </a:p>
          <a:p>
            <a:pPr lvl="1"/>
            <a:r>
              <a:rPr lang="en-US" altLang="de-DE" sz="2400" dirty="0"/>
              <a:t>IDE Plugins (</a:t>
            </a:r>
            <a:r>
              <a:rPr lang="en-US" altLang="de-DE" sz="2400" dirty="0" err="1" smtClean="0"/>
              <a:t>SonarLint</a:t>
            </a:r>
            <a:r>
              <a:rPr lang="en-US" altLang="de-DE" sz="2400" dirty="0" smtClean="0"/>
              <a:t>) for </a:t>
            </a:r>
            <a:r>
              <a:rPr lang="en-US" altLang="de-DE" sz="2400" dirty="0"/>
              <a:t>Eclipse, </a:t>
            </a:r>
            <a:r>
              <a:rPr lang="en-US" altLang="de-DE" sz="2400" dirty="0" smtClean="0"/>
              <a:t>IntelliJ and Microsoft Visual Studio for instant feedback </a:t>
            </a:r>
          </a:p>
          <a:p>
            <a:pPr lvl="1"/>
            <a:r>
              <a:rPr lang="en-US" altLang="de-DE" sz="2400" dirty="0" smtClean="0"/>
              <a:t>Batch-scans </a:t>
            </a:r>
            <a:r>
              <a:rPr lang="en-US" altLang="de-DE" sz="2400" dirty="0"/>
              <a:t>are often integrated as ant, Maven or </a:t>
            </a:r>
            <a:r>
              <a:rPr lang="en-US" altLang="de-DE" sz="2400" dirty="0" err="1" smtClean="0"/>
              <a:t>MSBuild</a:t>
            </a:r>
            <a:r>
              <a:rPr lang="en-US" altLang="de-DE" sz="2400" dirty="0" smtClean="0"/>
              <a:t> </a:t>
            </a:r>
            <a:r>
              <a:rPr lang="en-US" altLang="de-DE" sz="2400" dirty="0"/>
              <a:t>Tasks and run by a build server like </a:t>
            </a:r>
            <a:r>
              <a:rPr lang="en-US" altLang="de-DE" sz="2400" dirty="0" smtClean="0"/>
              <a:t>Jenkins</a:t>
            </a:r>
            <a:endParaRPr lang="en-US" altLang="de-DE" sz="2400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755576" y="1196976"/>
            <a:ext cx="7561337" cy="575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9pPr>
          </a:lstStyle>
          <a:p>
            <a:pPr marL="0" lvl="1"/>
            <a:r>
              <a:rPr lang="en-US" altLang="de-DE" sz="1800" dirty="0" err="1" smtClean="0"/>
              <a:t>SonarQube</a:t>
            </a:r>
            <a:r>
              <a:rPr lang="en-US" altLang="de-DE" sz="1800" dirty="0" smtClean="0"/>
              <a:t> is the leading Open </a:t>
            </a:r>
            <a:r>
              <a:rPr lang="en-US" altLang="de-DE" sz="1800" dirty="0"/>
              <a:t>Source </a:t>
            </a:r>
            <a:r>
              <a:rPr lang="en-US" altLang="de-DE" sz="1800" dirty="0" smtClean="0"/>
              <a:t>product </a:t>
            </a:r>
            <a:r>
              <a:rPr lang="en-US" altLang="de-DE" sz="1800" dirty="0"/>
              <a:t>for </a:t>
            </a:r>
            <a:r>
              <a:rPr lang="en-US" altLang="de-DE" sz="1800" dirty="0" smtClean="0"/>
              <a:t>Continuous </a:t>
            </a:r>
            <a:r>
              <a:rPr lang="en-US" altLang="de-DE" sz="1800" dirty="0"/>
              <a:t>Code </a:t>
            </a:r>
            <a:r>
              <a:rPr lang="en-US" altLang="de-DE" sz="1800" dirty="0" smtClean="0"/>
              <a:t>Quality Inspection</a:t>
            </a:r>
            <a:endParaRPr lang="de-DE" altLang="de-DE" sz="1800" kern="0" dirty="0" smtClean="0">
              <a:solidFill>
                <a:srgbClr val="00206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2254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548680"/>
            <a:ext cx="7561337" cy="503833"/>
          </a:xfrm>
          <a:noFill/>
        </p:spPr>
        <p:txBody>
          <a:bodyPr/>
          <a:lstStyle/>
          <a:p>
            <a:r>
              <a:rPr lang="en-US" altLang="de-DE" dirty="0" err="1" smtClean="0"/>
              <a:t>SonarQube</a:t>
            </a:r>
            <a:r>
              <a:rPr lang="en-US" altLang="de-DE" dirty="0" smtClean="0"/>
              <a:t> - Architecture</a:t>
            </a:r>
            <a:endParaRPr lang="de-DE" altLang="de-DE" dirty="0" smtClean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755576" y="1196976"/>
            <a:ext cx="7561337" cy="863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9pPr>
          </a:lstStyle>
          <a:p>
            <a:pPr marL="0" lvl="1"/>
            <a:r>
              <a:rPr lang="en-US" altLang="de-DE" sz="1800" dirty="0" smtClean="0"/>
              <a:t>The batch-scan reads the </a:t>
            </a:r>
            <a:r>
              <a:rPr lang="en-US" altLang="de-DE" sz="1800" dirty="0" err="1" smtClean="0"/>
              <a:t>sourcefiles</a:t>
            </a:r>
            <a:r>
              <a:rPr lang="en-US" altLang="de-DE" sz="1800" dirty="0" smtClean="0"/>
              <a:t> from the SCM, analyzes them with language-specific scanners and feeds the results to the </a:t>
            </a:r>
            <a:r>
              <a:rPr lang="en-US" altLang="de-DE" sz="1800" dirty="0" err="1" smtClean="0"/>
              <a:t>SonarQube</a:t>
            </a:r>
            <a:r>
              <a:rPr lang="en-US" altLang="de-DE" sz="1800" dirty="0" smtClean="0"/>
              <a:t>-Web-UI for review</a:t>
            </a:r>
            <a:endParaRPr lang="de-DE" altLang="de-DE" sz="1800" kern="0" dirty="0" smtClean="0">
              <a:solidFill>
                <a:srgbClr val="002065"/>
              </a:solidFill>
            </a:endParaRP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204864"/>
            <a:ext cx="6789326" cy="3960440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188" y="3005138"/>
            <a:ext cx="3095625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8468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Group 4"/>
          <p:cNvGrpSpPr>
            <a:grpSpLocks/>
          </p:cNvGrpSpPr>
          <p:nvPr/>
        </p:nvGrpSpPr>
        <p:grpSpPr bwMode="auto">
          <a:xfrm>
            <a:off x="755576" y="1988840"/>
            <a:ext cx="7488832" cy="3961110"/>
            <a:chOff x="566" y="1473"/>
            <a:chExt cx="4647" cy="2154"/>
          </a:xfrm>
        </p:grpSpPr>
        <p:sp>
          <p:nvSpPr>
            <p:cNvPr id="8197" name="Rectangle 5"/>
            <p:cNvSpPr>
              <a:spLocks noChangeArrowheads="1"/>
            </p:cNvSpPr>
            <p:nvPr/>
          </p:nvSpPr>
          <p:spPr bwMode="auto">
            <a:xfrm>
              <a:off x="566" y="1473"/>
              <a:ext cx="4647" cy="215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endParaRPr lang="de-DE" altLang="de-DE">
                <a:solidFill>
                  <a:srgbClr val="000000"/>
                </a:solidFill>
              </a:endParaRPr>
            </a:p>
          </p:txBody>
        </p:sp>
        <p:sp>
          <p:nvSpPr>
            <p:cNvPr id="8198" name="Line 6"/>
            <p:cNvSpPr>
              <a:spLocks noChangeShapeType="1"/>
            </p:cNvSpPr>
            <p:nvPr/>
          </p:nvSpPr>
          <p:spPr bwMode="auto">
            <a:xfrm>
              <a:off x="566" y="3627"/>
              <a:ext cx="4647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de-DE">
                <a:solidFill>
                  <a:srgbClr val="000000"/>
                </a:solidFill>
              </a:endParaRPr>
            </a:p>
          </p:txBody>
        </p:sp>
        <p:sp>
          <p:nvSpPr>
            <p:cNvPr id="8199" name="Line 7"/>
            <p:cNvSpPr>
              <a:spLocks noChangeShapeType="1"/>
            </p:cNvSpPr>
            <p:nvPr/>
          </p:nvSpPr>
          <p:spPr bwMode="auto">
            <a:xfrm>
              <a:off x="566" y="1473"/>
              <a:ext cx="4647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de-DE">
                <a:solidFill>
                  <a:srgbClr val="000000"/>
                </a:solidFill>
              </a:endParaRPr>
            </a:p>
          </p:txBody>
        </p:sp>
      </p:grp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548680"/>
            <a:ext cx="7561337" cy="503833"/>
          </a:xfrm>
          <a:noFill/>
        </p:spPr>
        <p:txBody>
          <a:bodyPr/>
          <a:lstStyle/>
          <a:p>
            <a:r>
              <a:rPr lang="en-US" altLang="de-DE" dirty="0" err="1" smtClean="0"/>
              <a:t>SonarQube</a:t>
            </a:r>
            <a:endParaRPr lang="de-DE" altLang="de-DE" dirty="0" smtClean="0"/>
          </a:p>
        </p:txBody>
      </p:sp>
      <p:sp>
        <p:nvSpPr>
          <p:cNvPr id="2" name="Rechteck 1"/>
          <p:cNvSpPr/>
          <p:nvPr/>
        </p:nvSpPr>
        <p:spPr>
          <a:xfrm>
            <a:off x="2769263" y="3228945"/>
            <a:ext cx="3605474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altLang="de-DE" sz="9600" b="1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943765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Group 4"/>
          <p:cNvGrpSpPr>
            <a:grpSpLocks/>
          </p:cNvGrpSpPr>
          <p:nvPr/>
        </p:nvGrpSpPr>
        <p:grpSpPr bwMode="auto">
          <a:xfrm>
            <a:off x="755576" y="1988840"/>
            <a:ext cx="7488832" cy="3961110"/>
            <a:chOff x="566" y="1473"/>
            <a:chExt cx="4647" cy="2154"/>
          </a:xfrm>
        </p:grpSpPr>
        <p:sp>
          <p:nvSpPr>
            <p:cNvPr id="8197" name="Rectangle 5"/>
            <p:cNvSpPr>
              <a:spLocks noChangeArrowheads="1"/>
            </p:cNvSpPr>
            <p:nvPr/>
          </p:nvSpPr>
          <p:spPr bwMode="auto">
            <a:xfrm>
              <a:off x="566" y="1473"/>
              <a:ext cx="4647" cy="215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endParaRPr lang="de-DE" altLang="de-DE">
                <a:solidFill>
                  <a:srgbClr val="000000"/>
                </a:solidFill>
              </a:endParaRPr>
            </a:p>
          </p:txBody>
        </p:sp>
        <p:sp>
          <p:nvSpPr>
            <p:cNvPr id="8198" name="Line 6"/>
            <p:cNvSpPr>
              <a:spLocks noChangeShapeType="1"/>
            </p:cNvSpPr>
            <p:nvPr/>
          </p:nvSpPr>
          <p:spPr bwMode="auto">
            <a:xfrm>
              <a:off x="566" y="3627"/>
              <a:ext cx="4647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de-DE">
                <a:solidFill>
                  <a:srgbClr val="000000"/>
                </a:solidFill>
              </a:endParaRPr>
            </a:p>
          </p:txBody>
        </p:sp>
        <p:sp>
          <p:nvSpPr>
            <p:cNvPr id="8199" name="Line 7"/>
            <p:cNvSpPr>
              <a:spLocks noChangeShapeType="1"/>
            </p:cNvSpPr>
            <p:nvPr/>
          </p:nvSpPr>
          <p:spPr bwMode="auto">
            <a:xfrm>
              <a:off x="566" y="1473"/>
              <a:ext cx="4647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de-DE">
                <a:solidFill>
                  <a:srgbClr val="000000"/>
                </a:solidFill>
              </a:endParaRPr>
            </a:p>
          </p:txBody>
        </p:sp>
      </p:grp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548680"/>
            <a:ext cx="7561337" cy="503833"/>
          </a:xfrm>
          <a:noFill/>
        </p:spPr>
        <p:txBody>
          <a:bodyPr/>
          <a:lstStyle/>
          <a:p>
            <a:r>
              <a:rPr lang="en-US" altLang="de-DE" dirty="0" err="1" smtClean="0"/>
              <a:t>SonarQube</a:t>
            </a:r>
            <a:endParaRPr lang="de-DE" altLang="de-DE" dirty="0" smtClean="0"/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7133" y="2060849"/>
            <a:ext cx="7407275" cy="3888431"/>
          </a:xfrm>
          <a:noFill/>
        </p:spPr>
        <p:txBody>
          <a:bodyPr/>
          <a:lstStyle/>
          <a:p>
            <a:pPr lvl="1"/>
            <a:r>
              <a:rPr lang="de-DE" altLang="de-DE" sz="2400" dirty="0"/>
              <a:t>Open Source </a:t>
            </a:r>
            <a:r>
              <a:rPr lang="de-DE" altLang="de-DE" sz="2400" dirty="0" err="1"/>
              <a:t>version</a:t>
            </a:r>
            <a:r>
              <a:rPr lang="de-DE" altLang="de-DE" sz="2400" dirty="0"/>
              <a:t>:</a:t>
            </a:r>
          </a:p>
          <a:p>
            <a:pPr lvl="2"/>
            <a:r>
              <a:rPr lang="de-DE" altLang="de-DE" sz="2400" dirty="0"/>
              <a:t>Supports Java, C#, PHP, Python,…</a:t>
            </a:r>
          </a:p>
          <a:p>
            <a:pPr lvl="2"/>
            <a:r>
              <a:rPr lang="de-DE" altLang="de-DE" sz="2400" dirty="0" err="1"/>
              <a:t>Suitable</a:t>
            </a:r>
            <a:r>
              <a:rPr lang="de-DE" altLang="de-DE" sz="2400" dirty="0"/>
              <a:t> </a:t>
            </a:r>
            <a:r>
              <a:rPr lang="de-DE" altLang="de-DE" sz="2400" dirty="0" err="1"/>
              <a:t>for</a:t>
            </a:r>
            <a:r>
              <a:rPr lang="de-DE" altLang="de-DE" sz="2400" dirty="0"/>
              <a:t> </a:t>
            </a:r>
            <a:r>
              <a:rPr lang="de-DE" altLang="de-DE" sz="2400" dirty="0" err="1"/>
              <a:t>lightweight</a:t>
            </a:r>
            <a:r>
              <a:rPr lang="de-DE" altLang="de-DE" sz="2400" dirty="0"/>
              <a:t>, </a:t>
            </a:r>
            <a:r>
              <a:rPr lang="de-DE" altLang="de-DE" sz="2400" dirty="0" err="1"/>
              <a:t>homogenous</a:t>
            </a:r>
            <a:r>
              <a:rPr lang="de-DE" altLang="de-DE" sz="2400" dirty="0"/>
              <a:t> </a:t>
            </a:r>
            <a:r>
              <a:rPr lang="de-DE" altLang="de-DE" sz="2400" dirty="0" err="1"/>
              <a:t>projects</a:t>
            </a:r>
            <a:endParaRPr lang="de-DE" altLang="de-DE" sz="2400" dirty="0"/>
          </a:p>
          <a:p>
            <a:pPr lvl="1"/>
            <a:r>
              <a:rPr lang="de-DE" altLang="de-DE" sz="2400" dirty="0"/>
              <a:t>Commercial </a:t>
            </a:r>
            <a:r>
              <a:rPr lang="de-DE" altLang="de-DE" sz="2400" dirty="0" err="1"/>
              <a:t>version</a:t>
            </a:r>
            <a:r>
              <a:rPr lang="de-DE" altLang="de-DE" sz="2400" dirty="0"/>
              <a:t>:</a:t>
            </a:r>
          </a:p>
          <a:p>
            <a:pPr lvl="2"/>
            <a:r>
              <a:rPr lang="de-DE" altLang="de-DE" sz="2400" dirty="0"/>
              <a:t>Enterprise Features </a:t>
            </a:r>
            <a:r>
              <a:rPr lang="de-DE" altLang="de-DE" sz="2400" dirty="0" smtClean="0"/>
              <a:t>(</a:t>
            </a:r>
            <a:r>
              <a:rPr lang="de-DE" altLang="de-DE" sz="2400" dirty="0" err="1" smtClean="0"/>
              <a:t>Governance</a:t>
            </a:r>
            <a:r>
              <a:rPr lang="de-DE" altLang="de-DE" sz="2400" dirty="0" smtClean="0"/>
              <a:t>, Reporting, …)</a:t>
            </a:r>
            <a:endParaRPr lang="de-DE" altLang="de-DE" sz="2400" dirty="0"/>
          </a:p>
          <a:p>
            <a:pPr lvl="2"/>
            <a:r>
              <a:rPr lang="de-DE" altLang="de-DE" sz="2400" dirty="0"/>
              <a:t>Additional </a:t>
            </a:r>
            <a:r>
              <a:rPr lang="de-DE" altLang="de-DE" sz="2400" dirty="0" err="1"/>
              <a:t>languages</a:t>
            </a:r>
            <a:r>
              <a:rPr lang="de-DE" altLang="de-DE" sz="2400" dirty="0"/>
              <a:t>: C/C++, COBOL, </a:t>
            </a:r>
            <a:r>
              <a:rPr lang="de-DE" altLang="de-DE" sz="2400" b="1" i="1" dirty="0"/>
              <a:t>PL/I</a:t>
            </a:r>
            <a:r>
              <a:rPr lang="de-DE" altLang="de-DE" sz="2400" dirty="0"/>
              <a:t>, …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755576" y="1196976"/>
            <a:ext cx="7561337" cy="575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9pPr>
          </a:lstStyle>
          <a:p>
            <a:pPr marL="0" lvl="1"/>
            <a:r>
              <a:rPr lang="en-US" altLang="de-DE" sz="1800" dirty="0" smtClean="0"/>
              <a:t>The commercial version supports more languages and offers enterprise features</a:t>
            </a:r>
            <a:endParaRPr lang="de-DE" altLang="de-DE" sz="1800" kern="0" dirty="0" smtClean="0">
              <a:solidFill>
                <a:srgbClr val="002065"/>
              </a:solidFill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755576" y="5481080"/>
            <a:ext cx="7407275" cy="46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08000"/>
              </a:lnSpc>
              <a:spcBef>
                <a:spcPct val="0"/>
              </a:spcBef>
              <a:spcAft>
                <a:spcPct val="29000"/>
              </a:spcAft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7013" algn="l" rtl="0" eaLnBrk="0" fontAlgn="base" hangingPunct="0">
              <a:lnSpc>
                <a:spcPct val="108000"/>
              </a:lnSpc>
              <a:spcBef>
                <a:spcPct val="0"/>
              </a:spcBef>
              <a:spcAft>
                <a:spcPct val="29000"/>
              </a:spcAft>
              <a:buSzPct val="9000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8825" indent="-233363" algn="l" rtl="0" eaLnBrk="0" fontAlgn="base" hangingPunct="0">
              <a:lnSpc>
                <a:spcPct val="108000"/>
              </a:lnSpc>
              <a:spcBef>
                <a:spcPct val="0"/>
              </a:spcBef>
              <a:spcAft>
                <a:spcPct val="29000"/>
              </a:spcAft>
              <a:buSzPct val="9000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290638" indent="-238125" algn="l" rtl="0" eaLnBrk="0" fontAlgn="base" hangingPunct="0">
              <a:lnSpc>
                <a:spcPct val="108000"/>
              </a:lnSpc>
              <a:spcBef>
                <a:spcPct val="0"/>
              </a:spcBef>
              <a:spcAft>
                <a:spcPct val="29000"/>
              </a:spcAft>
              <a:buSzPct val="9000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828800" indent="-242888" algn="l" rtl="0" eaLnBrk="0" fontAlgn="base" hangingPunct="0">
              <a:lnSpc>
                <a:spcPct val="108000"/>
              </a:lnSpc>
              <a:spcBef>
                <a:spcPct val="0"/>
              </a:spcBef>
              <a:spcAft>
                <a:spcPct val="29000"/>
              </a:spcAft>
              <a:buSzPct val="9000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286000" indent="-242888" algn="l" rtl="0" eaLnBrk="0" fontAlgn="base" hangingPunct="0">
              <a:lnSpc>
                <a:spcPct val="108000"/>
              </a:lnSpc>
              <a:spcBef>
                <a:spcPct val="0"/>
              </a:spcBef>
              <a:spcAft>
                <a:spcPct val="29000"/>
              </a:spcAft>
              <a:buSzPct val="9000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743200" indent="-242888" algn="l" rtl="0" eaLnBrk="0" fontAlgn="base" hangingPunct="0">
              <a:lnSpc>
                <a:spcPct val="108000"/>
              </a:lnSpc>
              <a:spcBef>
                <a:spcPct val="0"/>
              </a:spcBef>
              <a:spcAft>
                <a:spcPct val="29000"/>
              </a:spcAft>
              <a:buSzPct val="9000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200400" indent="-242888" algn="l" rtl="0" eaLnBrk="0" fontAlgn="base" hangingPunct="0">
              <a:lnSpc>
                <a:spcPct val="108000"/>
              </a:lnSpc>
              <a:spcBef>
                <a:spcPct val="0"/>
              </a:spcBef>
              <a:spcAft>
                <a:spcPct val="29000"/>
              </a:spcAft>
              <a:buSzPct val="9000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657600" indent="-242888" algn="l" rtl="0" eaLnBrk="0" fontAlgn="base" hangingPunct="0">
              <a:lnSpc>
                <a:spcPct val="108000"/>
              </a:lnSpc>
              <a:spcBef>
                <a:spcPct val="0"/>
              </a:spcBef>
              <a:spcAft>
                <a:spcPct val="29000"/>
              </a:spcAft>
              <a:buSzPct val="9000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1587" lvl="1" indent="0" algn="ctr">
              <a:buNone/>
            </a:pPr>
            <a:r>
              <a:rPr lang="de-DE" altLang="de-DE" sz="2400" b="1" i="1" dirty="0"/>
              <a:t>So, </a:t>
            </a:r>
            <a:r>
              <a:rPr lang="de-DE" altLang="de-DE" sz="2400" b="1" i="1" dirty="0" err="1"/>
              <a:t>why</a:t>
            </a:r>
            <a:r>
              <a:rPr lang="de-DE" altLang="de-DE" sz="2400" b="1" i="1" dirty="0"/>
              <a:t> </a:t>
            </a:r>
            <a:r>
              <a:rPr lang="de-DE" altLang="de-DE" sz="2400" b="1" i="1" dirty="0" err="1"/>
              <a:t>this</a:t>
            </a:r>
            <a:r>
              <a:rPr lang="de-DE" altLang="de-DE" sz="2400" b="1" i="1" dirty="0"/>
              <a:t> </a:t>
            </a:r>
            <a:r>
              <a:rPr lang="de-DE" altLang="de-DE" sz="2400" b="1" i="1" dirty="0" err="1"/>
              <a:t>session</a:t>
            </a:r>
            <a:r>
              <a:rPr lang="de-DE" altLang="de-DE" sz="2400" b="1" i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241613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Group 4"/>
          <p:cNvGrpSpPr>
            <a:grpSpLocks/>
          </p:cNvGrpSpPr>
          <p:nvPr/>
        </p:nvGrpSpPr>
        <p:grpSpPr bwMode="auto">
          <a:xfrm>
            <a:off x="755576" y="1988840"/>
            <a:ext cx="7488832" cy="3961110"/>
            <a:chOff x="566" y="1473"/>
            <a:chExt cx="4647" cy="2154"/>
          </a:xfrm>
        </p:grpSpPr>
        <p:sp>
          <p:nvSpPr>
            <p:cNvPr id="8197" name="Rectangle 5"/>
            <p:cNvSpPr>
              <a:spLocks noChangeArrowheads="1"/>
            </p:cNvSpPr>
            <p:nvPr/>
          </p:nvSpPr>
          <p:spPr bwMode="auto">
            <a:xfrm>
              <a:off x="566" y="1473"/>
              <a:ext cx="4647" cy="215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endParaRPr lang="de-DE" altLang="de-DE">
                <a:solidFill>
                  <a:srgbClr val="000000"/>
                </a:solidFill>
              </a:endParaRPr>
            </a:p>
          </p:txBody>
        </p:sp>
        <p:sp>
          <p:nvSpPr>
            <p:cNvPr id="8198" name="Line 6"/>
            <p:cNvSpPr>
              <a:spLocks noChangeShapeType="1"/>
            </p:cNvSpPr>
            <p:nvPr/>
          </p:nvSpPr>
          <p:spPr bwMode="auto">
            <a:xfrm>
              <a:off x="566" y="3627"/>
              <a:ext cx="4647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de-DE">
                <a:solidFill>
                  <a:srgbClr val="000000"/>
                </a:solidFill>
              </a:endParaRPr>
            </a:p>
          </p:txBody>
        </p:sp>
        <p:sp>
          <p:nvSpPr>
            <p:cNvPr id="8199" name="Line 7"/>
            <p:cNvSpPr>
              <a:spLocks noChangeShapeType="1"/>
            </p:cNvSpPr>
            <p:nvPr/>
          </p:nvSpPr>
          <p:spPr bwMode="auto">
            <a:xfrm>
              <a:off x="566" y="1473"/>
              <a:ext cx="4647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de-DE">
                <a:solidFill>
                  <a:srgbClr val="000000"/>
                </a:solidFill>
              </a:endParaRPr>
            </a:p>
          </p:txBody>
        </p:sp>
      </p:grp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548680"/>
            <a:ext cx="7561337" cy="503833"/>
          </a:xfrm>
          <a:noFill/>
        </p:spPr>
        <p:txBody>
          <a:bodyPr/>
          <a:lstStyle/>
          <a:p>
            <a:r>
              <a:rPr lang="en-US" altLang="de-DE" dirty="0" err="1" smtClean="0"/>
              <a:t>SonarQube</a:t>
            </a:r>
            <a:r>
              <a:rPr lang="en-US" altLang="de-DE" dirty="0" smtClean="0"/>
              <a:t> and PL/I</a:t>
            </a:r>
            <a:endParaRPr lang="de-DE" altLang="de-DE" dirty="0" smtClean="0"/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7133" y="2060849"/>
            <a:ext cx="7407275" cy="3888431"/>
          </a:xfrm>
          <a:noFill/>
        </p:spPr>
        <p:txBody>
          <a:bodyPr/>
          <a:lstStyle/>
          <a:p>
            <a:pPr lvl="1"/>
            <a:r>
              <a:rPr lang="de-DE" altLang="de-DE" sz="2400" dirty="0" smtClean="0"/>
              <a:t>PL/I </a:t>
            </a:r>
            <a:r>
              <a:rPr lang="de-DE" altLang="de-DE" sz="2400" dirty="0" err="1" smtClean="0"/>
              <a:t>support</a:t>
            </a:r>
            <a:r>
              <a:rPr lang="de-DE" altLang="de-DE" sz="2400" dirty="0" smtClean="0"/>
              <a:t> </a:t>
            </a:r>
            <a:r>
              <a:rPr lang="de-DE" altLang="de-DE" sz="2400" dirty="0" err="1" smtClean="0"/>
              <a:t>requires</a:t>
            </a:r>
            <a:r>
              <a:rPr lang="de-DE" altLang="de-DE" sz="2400" dirty="0" smtClean="0"/>
              <a:t> </a:t>
            </a:r>
            <a:r>
              <a:rPr lang="de-DE" altLang="de-DE" sz="2400" dirty="0" err="1" smtClean="0"/>
              <a:t>at</a:t>
            </a:r>
            <a:r>
              <a:rPr lang="de-DE" altLang="de-DE" sz="2400" dirty="0" smtClean="0"/>
              <a:t> least </a:t>
            </a:r>
            <a:r>
              <a:rPr lang="de-DE" altLang="de-DE" sz="2400" dirty="0" err="1" smtClean="0"/>
              <a:t>SonarQube</a:t>
            </a:r>
            <a:r>
              <a:rPr lang="de-DE" altLang="de-DE" sz="2400" dirty="0" smtClean="0"/>
              <a:t> Professional + PL/I </a:t>
            </a:r>
            <a:r>
              <a:rPr lang="de-DE" altLang="de-DE" sz="2400" dirty="0" err="1" smtClean="0"/>
              <a:t>Plugin</a:t>
            </a:r>
            <a:r>
              <a:rPr lang="de-DE" altLang="de-DE" sz="2400" dirty="0" smtClean="0"/>
              <a:t>. =&gt; 21.000 € / </a:t>
            </a:r>
            <a:r>
              <a:rPr lang="de-DE" altLang="de-DE" sz="2400" dirty="0" err="1" smtClean="0"/>
              <a:t>year</a:t>
            </a:r>
            <a:endParaRPr lang="de-DE" altLang="de-DE" sz="2400" dirty="0" smtClean="0"/>
          </a:p>
          <a:p>
            <a:pPr lvl="1"/>
            <a:r>
              <a:rPr lang="de-DE" altLang="de-DE" sz="2400" dirty="0" smtClean="0"/>
              <a:t>Scanner </a:t>
            </a:r>
            <a:r>
              <a:rPr lang="de-DE" altLang="de-DE" sz="2400" dirty="0" err="1" smtClean="0"/>
              <a:t>is</a:t>
            </a:r>
            <a:r>
              <a:rPr lang="de-DE" altLang="de-DE" sz="2400" dirty="0" smtClean="0"/>
              <a:t> </a:t>
            </a:r>
            <a:r>
              <a:rPr lang="de-DE" altLang="de-DE" sz="2400" dirty="0" err="1" smtClean="0"/>
              <a:t>meant</a:t>
            </a:r>
            <a:r>
              <a:rPr lang="de-DE" altLang="de-DE" sz="2400" dirty="0" smtClean="0"/>
              <a:t> </a:t>
            </a:r>
            <a:r>
              <a:rPr lang="de-DE" altLang="de-DE" sz="2400" dirty="0" err="1" smtClean="0"/>
              <a:t>for</a:t>
            </a:r>
            <a:r>
              <a:rPr lang="de-DE" altLang="de-DE" sz="2400" dirty="0" smtClean="0"/>
              <a:t> </a:t>
            </a:r>
            <a:r>
              <a:rPr lang="de-DE" altLang="de-DE" sz="2400" dirty="0" err="1" smtClean="0"/>
              <a:t>distributed</a:t>
            </a:r>
            <a:r>
              <a:rPr lang="de-DE" altLang="de-DE" sz="2400" dirty="0" smtClean="0"/>
              <a:t> PL/I, not z/OS</a:t>
            </a:r>
          </a:p>
          <a:p>
            <a:pPr lvl="1"/>
            <a:r>
              <a:rPr lang="de-DE" altLang="de-DE" sz="2400" dirty="0" err="1" smtClean="0"/>
              <a:t>Plugin</a:t>
            </a:r>
            <a:r>
              <a:rPr lang="de-DE" altLang="de-DE" sz="2400" dirty="0" smtClean="0"/>
              <a:t> </a:t>
            </a:r>
            <a:r>
              <a:rPr lang="de-DE" altLang="de-DE" sz="2400" dirty="0" err="1" smtClean="0"/>
              <a:t>offers</a:t>
            </a:r>
            <a:r>
              <a:rPr lang="de-DE" altLang="de-DE" sz="2400" dirty="0" smtClean="0"/>
              <a:t> </a:t>
            </a:r>
            <a:r>
              <a:rPr lang="de-DE" altLang="de-DE" sz="2400" dirty="0" err="1" smtClean="0"/>
              <a:t>only</a:t>
            </a:r>
            <a:r>
              <a:rPr lang="de-DE" altLang="de-DE" sz="2400" dirty="0" smtClean="0"/>
              <a:t> 21 </a:t>
            </a:r>
            <a:r>
              <a:rPr lang="de-DE" altLang="de-DE" sz="2400" dirty="0" err="1"/>
              <a:t>rules</a:t>
            </a:r>
            <a:r>
              <a:rPr lang="de-DE" altLang="de-DE" sz="2400" dirty="0"/>
              <a:t> </a:t>
            </a:r>
            <a:r>
              <a:rPr lang="de-DE" altLang="de-DE" sz="2400" dirty="0" err="1"/>
              <a:t>for</a:t>
            </a:r>
            <a:r>
              <a:rPr lang="de-DE" altLang="de-DE" sz="2400" dirty="0"/>
              <a:t> </a:t>
            </a:r>
            <a:r>
              <a:rPr lang="de-DE" altLang="de-DE" sz="2400" dirty="0" err="1"/>
              <a:t>the</a:t>
            </a:r>
            <a:r>
              <a:rPr lang="de-DE" altLang="de-DE" sz="2400" dirty="0"/>
              <a:t> PL/I </a:t>
            </a:r>
            <a:r>
              <a:rPr lang="de-DE" altLang="de-DE" sz="2400" dirty="0" err="1" smtClean="0"/>
              <a:t>language</a:t>
            </a:r>
            <a:endParaRPr lang="de-DE" altLang="de-DE" sz="2400" dirty="0" smtClean="0"/>
          </a:p>
          <a:p>
            <a:pPr lvl="1"/>
            <a:r>
              <a:rPr lang="de-DE" altLang="de-DE" sz="2400" dirty="0" smtClean="0"/>
              <a:t>The </a:t>
            </a:r>
            <a:r>
              <a:rPr lang="de-DE" altLang="de-DE" sz="2400" dirty="0" err="1"/>
              <a:t>scanner</a:t>
            </a:r>
            <a:r>
              <a:rPr lang="de-DE" altLang="de-DE" sz="2400" dirty="0"/>
              <a:t> </a:t>
            </a:r>
            <a:r>
              <a:rPr lang="de-DE" altLang="de-DE" sz="2400" dirty="0" err="1" smtClean="0"/>
              <a:t>often</a:t>
            </a:r>
            <a:r>
              <a:rPr lang="de-DE" altLang="de-DE" sz="2400" dirty="0" smtClean="0"/>
              <a:t> </a:t>
            </a:r>
            <a:r>
              <a:rPr lang="de-DE" altLang="de-DE" sz="2400" dirty="0" err="1"/>
              <a:t>fails</a:t>
            </a:r>
            <a:r>
              <a:rPr lang="de-DE" altLang="de-DE" sz="2400" dirty="0"/>
              <a:t> </a:t>
            </a:r>
            <a:r>
              <a:rPr lang="de-DE" altLang="de-DE" sz="2400" dirty="0" err="1"/>
              <a:t>for</a:t>
            </a:r>
            <a:r>
              <a:rPr lang="de-DE" altLang="de-DE" sz="2400" dirty="0"/>
              <a:t> valid Enterprise PL/I </a:t>
            </a:r>
            <a:r>
              <a:rPr lang="de-DE" altLang="de-DE" sz="2400" dirty="0" err="1"/>
              <a:t>code</a:t>
            </a:r>
            <a:endParaRPr lang="de-DE" altLang="de-DE" sz="2400" dirty="0"/>
          </a:p>
          <a:p>
            <a:pPr lvl="1"/>
            <a:r>
              <a:rPr lang="de-DE" altLang="de-DE" sz="2400" dirty="0"/>
              <a:t>As </a:t>
            </a:r>
            <a:r>
              <a:rPr lang="de-DE" altLang="de-DE" sz="2400" dirty="0" err="1"/>
              <a:t>is</a:t>
            </a:r>
            <a:r>
              <a:rPr lang="de-DE" altLang="de-DE" sz="2400" dirty="0"/>
              <a:t> </a:t>
            </a:r>
            <a:r>
              <a:rPr lang="de-DE" altLang="de-DE" sz="2400" dirty="0" err="1"/>
              <a:t>the</a:t>
            </a:r>
            <a:r>
              <a:rPr lang="de-DE" altLang="de-DE" sz="2400" dirty="0"/>
              <a:t> </a:t>
            </a:r>
            <a:r>
              <a:rPr lang="de-DE" altLang="de-DE" sz="2400" dirty="0" err="1"/>
              <a:t>case</a:t>
            </a:r>
            <a:r>
              <a:rPr lang="de-DE" altLang="de-DE" sz="2400" dirty="0"/>
              <a:t> </a:t>
            </a:r>
            <a:r>
              <a:rPr lang="de-DE" altLang="de-DE" sz="2400" dirty="0" err="1"/>
              <a:t>with</a:t>
            </a:r>
            <a:r>
              <a:rPr lang="de-DE" altLang="de-DE" sz="2400" dirty="0"/>
              <a:t> </a:t>
            </a:r>
            <a:r>
              <a:rPr lang="de-DE" altLang="de-DE" sz="2400" dirty="0" err="1"/>
              <a:t>most</a:t>
            </a:r>
            <a:r>
              <a:rPr lang="de-DE" altLang="de-DE" sz="2400" dirty="0"/>
              <a:t> </a:t>
            </a:r>
            <a:r>
              <a:rPr lang="de-DE" altLang="de-DE" sz="2400" dirty="0" err="1"/>
              <a:t>custom</a:t>
            </a:r>
            <a:r>
              <a:rPr lang="de-DE" altLang="de-DE" sz="2400" dirty="0"/>
              <a:t> PL/I </a:t>
            </a:r>
            <a:r>
              <a:rPr lang="de-DE" altLang="de-DE" sz="2400" dirty="0" err="1" smtClean="0"/>
              <a:t>scanners</a:t>
            </a:r>
            <a:endParaRPr lang="de-DE" altLang="de-DE" sz="2400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755576" y="1196976"/>
            <a:ext cx="7561337" cy="575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9pPr>
          </a:lstStyle>
          <a:p>
            <a:pPr marL="0" lvl="1"/>
            <a:r>
              <a:rPr lang="en-US" altLang="de-DE" sz="1800" dirty="0" err="1" smtClean="0"/>
              <a:t>SonarQube’s</a:t>
            </a:r>
            <a:r>
              <a:rPr lang="en-US" altLang="de-DE" sz="1800" dirty="0" smtClean="0"/>
              <a:t> PL/I support is limited and concentrates on distributed PL/I</a:t>
            </a:r>
            <a:endParaRPr lang="de-DE" altLang="de-DE" sz="1800" kern="0" dirty="0" smtClean="0">
              <a:solidFill>
                <a:srgbClr val="00206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453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Group 4"/>
          <p:cNvGrpSpPr>
            <a:grpSpLocks/>
          </p:cNvGrpSpPr>
          <p:nvPr/>
        </p:nvGrpSpPr>
        <p:grpSpPr bwMode="auto">
          <a:xfrm>
            <a:off x="755576" y="1988840"/>
            <a:ext cx="7488832" cy="3961110"/>
            <a:chOff x="566" y="1473"/>
            <a:chExt cx="4647" cy="2154"/>
          </a:xfrm>
        </p:grpSpPr>
        <p:sp>
          <p:nvSpPr>
            <p:cNvPr id="8197" name="Rectangle 5"/>
            <p:cNvSpPr>
              <a:spLocks noChangeArrowheads="1"/>
            </p:cNvSpPr>
            <p:nvPr/>
          </p:nvSpPr>
          <p:spPr bwMode="auto">
            <a:xfrm>
              <a:off x="566" y="1473"/>
              <a:ext cx="4647" cy="215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endParaRPr lang="de-DE" altLang="de-DE">
                <a:solidFill>
                  <a:srgbClr val="000000"/>
                </a:solidFill>
              </a:endParaRPr>
            </a:p>
          </p:txBody>
        </p:sp>
        <p:sp>
          <p:nvSpPr>
            <p:cNvPr id="8198" name="Line 6"/>
            <p:cNvSpPr>
              <a:spLocks noChangeShapeType="1"/>
            </p:cNvSpPr>
            <p:nvPr/>
          </p:nvSpPr>
          <p:spPr bwMode="auto">
            <a:xfrm>
              <a:off x="566" y="3627"/>
              <a:ext cx="4647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de-DE">
                <a:solidFill>
                  <a:srgbClr val="000000"/>
                </a:solidFill>
              </a:endParaRPr>
            </a:p>
          </p:txBody>
        </p:sp>
        <p:sp>
          <p:nvSpPr>
            <p:cNvPr id="8199" name="Line 7"/>
            <p:cNvSpPr>
              <a:spLocks noChangeShapeType="1"/>
            </p:cNvSpPr>
            <p:nvPr/>
          </p:nvSpPr>
          <p:spPr bwMode="auto">
            <a:xfrm>
              <a:off x="566" y="1473"/>
              <a:ext cx="4647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de-DE">
                <a:solidFill>
                  <a:srgbClr val="000000"/>
                </a:solidFill>
              </a:endParaRPr>
            </a:p>
          </p:txBody>
        </p:sp>
      </p:grp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548680"/>
            <a:ext cx="7632848" cy="503833"/>
          </a:xfrm>
          <a:noFill/>
        </p:spPr>
        <p:txBody>
          <a:bodyPr/>
          <a:lstStyle/>
          <a:p>
            <a:r>
              <a:rPr lang="en-US" altLang="de-DE" dirty="0" smtClean="0"/>
              <a:t>Why is it so difficult to analyze PL/I code?</a:t>
            </a:r>
            <a:endParaRPr lang="de-DE" altLang="de-DE" dirty="0" smtClean="0"/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7133" y="2060849"/>
            <a:ext cx="7407275" cy="3888431"/>
          </a:xfrm>
          <a:noFill/>
        </p:spPr>
        <p:txBody>
          <a:bodyPr/>
          <a:lstStyle/>
          <a:p>
            <a:pPr marL="342900" lvl="1" indent="-342900"/>
            <a:r>
              <a:rPr lang="de-DE" altLang="de-DE" sz="2400" dirty="0"/>
              <a:t>In 1956 </a:t>
            </a:r>
            <a:r>
              <a:rPr lang="de-DE" altLang="de-DE" sz="2400" dirty="0" err="1"/>
              <a:t>famous</a:t>
            </a:r>
            <a:r>
              <a:rPr lang="de-DE" altLang="de-DE" sz="2400" dirty="0"/>
              <a:t> </a:t>
            </a:r>
            <a:r>
              <a:rPr lang="de-DE" altLang="de-DE" sz="2400" dirty="0" err="1"/>
              <a:t>linguist</a:t>
            </a:r>
            <a:r>
              <a:rPr lang="de-DE" altLang="de-DE" sz="2400" dirty="0"/>
              <a:t> </a:t>
            </a:r>
            <a:r>
              <a:rPr lang="de-DE" altLang="de-DE" sz="2400" dirty="0" err="1"/>
              <a:t>Naom</a:t>
            </a:r>
            <a:r>
              <a:rPr lang="de-DE" altLang="de-DE" sz="2400" dirty="0"/>
              <a:t> Chomsky </a:t>
            </a:r>
            <a:r>
              <a:rPr lang="de-DE" altLang="de-DE" sz="2400" dirty="0" err="1"/>
              <a:t>published</a:t>
            </a:r>
            <a:r>
              <a:rPr lang="de-DE" altLang="de-DE" sz="2400" dirty="0"/>
              <a:t> </a:t>
            </a:r>
            <a:r>
              <a:rPr lang="de-DE" altLang="de-DE" sz="2400" dirty="0" err="1"/>
              <a:t>his</a:t>
            </a:r>
            <a:r>
              <a:rPr lang="de-DE" altLang="de-DE" sz="2400" dirty="0"/>
              <a:t> </a:t>
            </a:r>
            <a:r>
              <a:rPr lang="de-DE" altLang="de-DE" sz="2400" dirty="0" err="1"/>
              <a:t>hierarchy</a:t>
            </a:r>
            <a:r>
              <a:rPr lang="de-DE" altLang="de-DE" sz="2400" dirty="0"/>
              <a:t> </a:t>
            </a:r>
            <a:r>
              <a:rPr lang="de-DE" altLang="de-DE" sz="2400" dirty="0" err="1"/>
              <a:t>of</a:t>
            </a:r>
            <a:r>
              <a:rPr lang="de-DE" altLang="de-DE" sz="2400" dirty="0"/>
              <a:t> formal </a:t>
            </a:r>
            <a:r>
              <a:rPr lang="de-DE" altLang="de-DE" sz="2400" dirty="0" err="1" smtClean="0"/>
              <a:t>languages</a:t>
            </a:r>
            <a:endParaRPr lang="de-DE" altLang="de-DE" sz="2400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755576" y="1196976"/>
            <a:ext cx="7561337" cy="575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9pPr>
          </a:lstStyle>
          <a:p>
            <a:pPr marL="0" lvl="1"/>
            <a:r>
              <a:rPr lang="de-DE" altLang="de-DE" sz="1800" kern="0" dirty="0" err="1" smtClean="0">
                <a:solidFill>
                  <a:srgbClr val="002065"/>
                </a:solidFill>
              </a:rPr>
              <a:t>Languages</a:t>
            </a:r>
            <a:r>
              <a:rPr lang="de-DE" altLang="de-DE" sz="1800" kern="0" dirty="0" smtClean="0">
                <a:solidFill>
                  <a:srgbClr val="002065"/>
                </a:solidFill>
              </a:rPr>
              <a:t> </a:t>
            </a:r>
            <a:r>
              <a:rPr lang="de-DE" altLang="de-DE" sz="1800" kern="0" dirty="0" err="1" smtClean="0">
                <a:solidFill>
                  <a:srgbClr val="002065"/>
                </a:solidFill>
              </a:rPr>
              <a:t>like</a:t>
            </a:r>
            <a:r>
              <a:rPr lang="de-DE" altLang="de-DE" sz="1800" kern="0" dirty="0" smtClean="0">
                <a:solidFill>
                  <a:srgbClr val="002065"/>
                </a:solidFill>
              </a:rPr>
              <a:t> </a:t>
            </a:r>
            <a:r>
              <a:rPr lang="de-DE" altLang="de-DE" sz="1800" kern="0" dirty="0" err="1" smtClean="0">
                <a:solidFill>
                  <a:srgbClr val="002065"/>
                </a:solidFill>
              </a:rPr>
              <a:t>Fortran</a:t>
            </a:r>
            <a:r>
              <a:rPr lang="de-DE" altLang="de-DE" sz="1800" kern="0" dirty="0" smtClean="0">
                <a:solidFill>
                  <a:srgbClr val="002065"/>
                </a:solidFill>
              </a:rPr>
              <a:t> </a:t>
            </a:r>
            <a:r>
              <a:rPr lang="de-DE" altLang="de-DE" sz="1800" kern="0" dirty="0" err="1" smtClean="0">
                <a:solidFill>
                  <a:srgbClr val="002065"/>
                </a:solidFill>
              </a:rPr>
              <a:t>and</a:t>
            </a:r>
            <a:r>
              <a:rPr lang="de-DE" altLang="de-DE" sz="1800" kern="0" dirty="0" smtClean="0">
                <a:solidFill>
                  <a:srgbClr val="002065"/>
                </a:solidFill>
              </a:rPr>
              <a:t> PL/I </a:t>
            </a:r>
            <a:r>
              <a:rPr lang="de-DE" altLang="de-DE" sz="1800" kern="0" dirty="0" err="1" smtClean="0">
                <a:solidFill>
                  <a:srgbClr val="002065"/>
                </a:solidFill>
              </a:rPr>
              <a:t>are</a:t>
            </a:r>
            <a:r>
              <a:rPr lang="de-DE" altLang="de-DE" sz="1800" kern="0" dirty="0" smtClean="0">
                <a:solidFill>
                  <a:srgbClr val="002065"/>
                </a:solidFill>
              </a:rPr>
              <a:t> </a:t>
            </a:r>
            <a:r>
              <a:rPr lang="de-DE" altLang="de-DE" sz="1800" kern="0" dirty="0" err="1" smtClean="0">
                <a:solidFill>
                  <a:srgbClr val="002065"/>
                </a:solidFill>
              </a:rPr>
              <a:t>less</a:t>
            </a:r>
            <a:r>
              <a:rPr lang="de-DE" altLang="de-DE" sz="1800" kern="0" dirty="0" smtClean="0">
                <a:solidFill>
                  <a:srgbClr val="002065"/>
                </a:solidFill>
              </a:rPr>
              <a:t> </a:t>
            </a:r>
            <a:r>
              <a:rPr lang="de-DE" altLang="de-DE" sz="1800" kern="0" dirty="0" err="1" smtClean="0">
                <a:solidFill>
                  <a:srgbClr val="002065"/>
                </a:solidFill>
              </a:rPr>
              <a:t>strongly</a:t>
            </a:r>
            <a:r>
              <a:rPr lang="de-DE" altLang="de-DE" sz="1800" kern="0" dirty="0" smtClean="0">
                <a:solidFill>
                  <a:srgbClr val="002065"/>
                </a:solidFill>
              </a:rPr>
              <a:t> </a:t>
            </a:r>
            <a:r>
              <a:rPr lang="de-DE" altLang="de-DE" sz="1800" kern="0" dirty="0" err="1" smtClean="0">
                <a:solidFill>
                  <a:srgbClr val="002065"/>
                </a:solidFill>
              </a:rPr>
              <a:t>structured</a:t>
            </a:r>
            <a:r>
              <a:rPr lang="de-DE" altLang="de-DE" sz="1800" kern="0" dirty="0" smtClean="0">
                <a:solidFill>
                  <a:srgbClr val="002065"/>
                </a:solidFill>
              </a:rPr>
              <a:t> </a:t>
            </a:r>
            <a:r>
              <a:rPr lang="de-DE" altLang="de-DE" sz="1800" kern="0" dirty="0" err="1" smtClean="0">
                <a:solidFill>
                  <a:srgbClr val="002065"/>
                </a:solidFill>
              </a:rPr>
              <a:t>than</a:t>
            </a:r>
            <a:r>
              <a:rPr lang="de-DE" altLang="de-DE" sz="1800" kern="0" dirty="0" smtClean="0">
                <a:solidFill>
                  <a:srgbClr val="002065"/>
                </a:solidFill>
              </a:rPr>
              <a:t> e.g. Java </a:t>
            </a:r>
            <a:r>
              <a:rPr lang="de-DE" altLang="de-DE" sz="1800" kern="0" dirty="0" err="1" smtClean="0">
                <a:solidFill>
                  <a:srgbClr val="002065"/>
                </a:solidFill>
              </a:rPr>
              <a:t>or</a:t>
            </a:r>
            <a:r>
              <a:rPr lang="de-DE" altLang="de-DE" sz="1800" kern="0" dirty="0" smtClean="0">
                <a:solidFill>
                  <a:srgbClr val="002065"/>
                </a:solidFill>
              </a:rPr>
              <a:t> C#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2997199"/>
            <a:ext cx="3999075" cy="2884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917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Group 4"/>
          <p:cNvGrpSpPr>
            <a:grpSpLocks/>
          </p:cNvGrpSpPr>
          <p:nvPr/>
        </p:nvGrpSpPr>
        <p:grpSpPr bwMode="auto">
          <a:xfrm>
            <a:off x="755576" y="1988840"/>
            <a:ext cx="7488832" cy="3961110"/>
            <a:chOff x="566" y="1473"/>
            <a:chExt cx="4647" cy="2154"/>
          </a:xfrm>
        </p:grpSpPr>
        <p:sp>
          <p:nvSpPr>
            <p:cNvPr id="8197" name="Rectangle 5"/>
            <p:cNvSpPr>
              <a:spLocks noChangeArrowheads="1"/>
            </p:cNvSpPr>
            <p:nvPr/>
          </p:nvSpPr>
          <p:spPr bwMode="auto">
            <a:xfrm>
              <a:off x="566" y="1473"/>
              <a:ext cx="4647" cy="215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endParaRPr lang="de-DE" altLang="de-DE">
                <a:solidFill>
                  <a:srgbClr val="000000"/>
                </a:solidFill>
              </a:endParaRPr>
            </a:p>
          </p:txBody>
        </p:sp>
        <p:sp>
          <p:nvSpPr>
            <p:cNvPr id="8198" name="Line 6"/>
            <p:cNvSpPr>
              <a:spLocks noChangeShapeType="1"/>
            </p:cNvSpPr>
            <p:nvPr/>
          </p:nvSpPr>
          <p:spPr bwMode="auto">
            <a:xfrm>
              <a:off x="566" y="3627"/>
              <a:ext cx="4647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de-DE">
                <a:solidFill>
                  <a:srgbClr val="000000"/>
                </a:solidFill>
              </a:endParaRPr>
            </a:p>
          </p:txBody>
        </p:sp>
        <p:sp>
          <p:nvSpPr>
            <p:cNvPr id="8199" name="Line 7"/>
            <p:cNvSpPr>
              <a:spLocks noChangeShapeType="1"/>
            </p:cNvSpPr>
            <p:nvPr/>
          </p:nvSpPr>
          <p:spPr bwMode="auto">
            <a:xfrm>
              <a:off x="566" y="1473"/>
              <a:ext cx="4647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de-DE">
                <a:solidFill>
                  <a:srgbClr val="000000"/>
                </a:solidFill>
              </a:endParaRPr>
            </a:p>
          </p:txBody>
        </p:sp>
      </p:grp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548680"/>
            <a:ext cx="7632848" cy="503833"/>
          </a:xfrm>
          <a:noFill/>
        </p:spPr>
        <p:txBody>
          <a:bodyPr/>
          <a:lstStyle/>
          <a:p>
            <a:r>
              <a:rPr lang="en-US" altLang="de-DE" dirty="0" smtClean="0"/>
              <a:t>Why is it so difficult to analyze PL/I code?</a:t>
            </a:r>
            <a:endParaRPr lang="de-DE" altLang="de-DE" dirty="0" smtClean="0"/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7133" y="2060849"/>
            <a:ext cx="7407275" cy="3888431"/>
          </a:xfrm>
          <a:noFill/>
        </p:spPr>
        <p:txBody>
          <a:bodyPr/>
          <a:lstStyle/>
          <a:p>
            <a:pPr marL="338137" lvl="1" indent="-342900"/>
            <a:r>
              <a:rPr lang="de-DE" altLang="de-DE" sz="2400" dirty="0" smtClean="0"/>
              <a:t>This </a:t>
            </a:r>
            <a:r>
              <a:rPr lang="de-DE" altLang="de-DE" sz="2400" dirty="0" err="1" smtClean="0"/>
              <a:t>makes</a:t>
            </a:r>
            <a:r>
              <a:rPr lang="de-DE" altLang="de-DE" sz="2400" dirty="0" smtClean="0"/>
              <a:t> </a:t>
            </a:r>
            <a:r>
              <a:rPr lang="de-DE" altLang="de-DE" sz="2400" dirty="0" err="1" smtClean="0"/>
              <a:t>it</a:t>
            </a:r>
            <a:r>
              <a:rPr lang="de-DE" altLang="de-DE" sz="2400" dirty="0" smtClean="0"/>
              <a:t> </a:t>
            </a:r>
            <a:r>
              <a:rPr lang="de-DE" altLang="de-DE" sz="2400" dirty="0" err="1" smtClean="0"/>
              <a:t>comparatively</a:t>
            </a:r>
            <a:r>
              <a:rPr lang="de-DE" altLang="de-DE" sz="2400" dirty="0" smtClean="0"/>
              <a:t> </a:t>
            </a:r>
            <a:r>
              <a:rPr lang="de-DE" altLang="de-DE" sz="2400" dirty="0"/>
              <a:t>easy </a:t>
            </a:r>
            <a:r>
              <a:rPr lang="de-DE" altLang="de-DE" sz="2400" dirty="0" err="1"/>
              <a:t>to</a:t>
            </a:r>
            <a:r>
              <a:rPr lang="de-DE" altLang="de-DE" sz="2400" dirty="0"/>
              <a:t> </a:t>
            </a:r>
            <a:r>
              <a:rPr lang="de-DE" altLang="de-DE" sz="2400" dirty="0" err="1"/>
              <a:t>write</a:t>
            </a:r>
            <a:r>
              <a:rPr lang="de-DE" altLang="de-DE" sz="2400" dirty="0"/>
              <a:t> </a:t>
            </a:r>
            <a:r>
              <a:rPr lang="de-DE" altLang="de-DE" sz="2400" dirty="0" err="1"/>
              <a:t>scanners</a:t>
            </a:r>
            <a:r>
              <a:rPr lang="de-DE" altLang="de-DE" sz="2400" dirty="0"/>
              <a:t> </a:t>
            </a:r>
            <a:r>
              <a:rPr lang="de-DE" altLang="de-DE" sz="2400" dirty="0" err="1" smtClean="0"/>
              <a:t>for</a:t>
            </a:r>
            <a:r>
              <a:rPr lang="de-DE" altLang="de-DE" sz="2400" dirty="0" smtClean="0"/>
              <a:t> Java </a:t>
            </a:r>
            <a:r>
              <a:rPr lang="de-DE" altLang="de-DE" sz="2400" dirty="0" err="1" smtClean="0"/>
              <a:t>or</a:t>
            </a:r>
            <a:r>
              <a:rPr lang="de-DE" altLang="de-DE" sz="2400" dirty="0" smtClean="0"/>
              <a:t> C# </a:t>
            </a:r>
            <a:r>
              <a:rPr lang="de-DE" altLang="de-DE" sz="2400" dirty="0" err="1" smtClean="0"/>
              <a:t>based</a:t>
            </a:r>
            <a:r>
              <a:rPr lang="de-DE" altLang="de-DE" sz="2400" dirty="0" smtClean="0"/>
              <a:t> </a:t>
            </a:r>
            <a:r>
              <a:rPr lang="de-DE" altLang="de-DE" sz="2400" dirty="0"/>
              <a:t>on </a:t>
            </a:r>
            <a:r>
              <a:rPr lang="de-DE" altLang="de-DE" sz="2400" dirty="0" err="1"/>
              <a:t>tools</a:t>
            </a:r>
            <a:r>
              <a:rPr lang="de-DE" altLang="de-DE" sz="2400" dirty="0"/>
              <a:t> </a:t>
            </a:r>
            <a:r>
              <a:rPr lang="de-DE" altLang="de-DE" sz="2400" dirty="0" err="1"/>
              <a:t>like</a:t>
            </a:r>
            <a:r>
              <a:rPr lang="de-DE" altLang="de-DE" sz="2400" dirty="0"/>
              <a:t> </a:t>
            </a:r>
            <a:r>
              <a:rPr lang="de-DE" altLang="de-DE" sz="2400" dirty="0" err="1"/>
              <a:t>lex</a:t>
            </a:r>
            <a:r>
              <a:rPr lang="de-DE" altLang="de-DE" sz="2400" dirty="0"/>
              <a:t> </a:t>
            </a:r>
            <a:r>
              <a:rPr lang="de-DE" altLang="de-DE" sz="2400" dirty="0" err="1"/>
              <a:t>and</a:t>
            </a:r>
            <a:r>
              <a:rPr lang="de-DE" altLang="de-DE" sz="2400" dirty="0"/>
              <a:t> </a:t>
            </a:r>
            <a:r>
              <a:rPr lang="de-DE" altLang="de-DE" sz="2400" dirty="0" err="1" smtClean="0"/>
              <a:t>yacc</a:t>
            </a:r>
            <a:endParaRPr lang="de-DE" altLang="de-DE" sz="2400" dirty="0"/>
          </a:p>
          <a:p>
            <a:pPr marL="338137" lvl="1" indent="-342900"/>
            <a:r>
              <a:rPr lang="de-DE" altLang="de-DE" sz="2400" dirty="0" err="1" smtClean="0"/>
              <a:t>Fortran</a:t>
            </a:r>
            <a:r>
              <a:rPr lang="de-DE" altLang="de-DE" sz="2400" dirty="0" smtClean="0"/>
              <a:t> </a:t>
            </a:r>
            <a:r>
              <a:rPr lang="de-DE" altLang="de-DE" sz="2400" dirty="0" err="1"/>
              <a:t>and</a:t>
            </a:r>
            <a:r>
              <a:rPr lang="de-DE" altLang="de-DE" sz="2400" dirty="0"/>
              <a:t> PL/I </a:t>
            </a:r>
            <a:r>
              <a:rPr lang="de-DE" altLang="de-DE" sz="2400" dirty="0" err="1"/>
              <a:t>are</a:t>
            </a:r>
            <a:r>
              <a:rPr lang="de-DE" altLang="de-DE" sz="2400" dirty="0"/>
              <a:t> </a:t>
            </a:r>
            <a:r>
              <a:rPr lang="de-DE" altLang="de-DE" sz="2400" dirty="0" err="1"/>
              <a:t>known</a:t>
            </a:r>
            <a:r>
              <a:rPr lang="de-DE" altLang="de-DE" sz="2400" dirty="0"/>
              <a:t> </a:t>
            </a:r>
            <a:r>
              <a:rPr lang="de-DE" altLang="de-DE" sz="2400" dirty="0" err="1"/>
              <a:t>to</a:t>
            </a:r>
            <a:r>
              <a:rPr lang="de-DE" altLang="de-DE" sz="2400" dirty="0"/>
              <a:t> </a:t>
            </a:r>
            <a:r>
              <a:rPr lang="de-DE" altLang="de-DE" sz="2400" dirty="0" err="1" smtClean="0"/>
              <a:t>be</a:t>
            </a:r>
            <a:r>
              <a:rPr lang="de-DE" altLang="de-DE" sz="2400" dirty="0" smtClean="0"/>
              <a:t> </a:t>
            </a:r>
            <a:r>
              <a:rPr lang="de-DE" altLang="de-DE" sz="2400" dirty="0" err="1" smtClean="0"/>
              <a:t>context</a:t>
            </a:r>
            <a:r>
              <a:rPr lang="de-DE" altLang="de-DE" sz="2400" dirty="0" smtClean="0"/>
              <a:t>-sensitive </a:t>
            </a:r>
            <a:r>
              <a:rPr lang="de-DE" altLang="de-DE" sz="2400" dirty="0" err="1" smtClean="0"/>
              <a:t>and</a:t>
            </a:r>
            <a:r>
              <a:rPr lang="de-DE" altLang="de-DE" sz="2400" dirty="0" smtClean="0"/>
              <a:t> </a:t>
            </a:r>
            <a:r>
              <a:rPr lang="de-DE" altLang="de-DE" sz="2400" i="1" dirty="0" smtClean="0"/>
              <a:t>not</a:t>
            </a:r>
            <a:r>
              <a:rPr lang="de-DE" altLang="de-DE" sz="2400" dirty="0" smtClean="0"/>
              <a:t> </a:t>
            </a:r>
            <a:r>
              <a:rPr lang="de-DE" altLang="de-DE" sz="2400" dirty="0" err="1" smtClean="0"/>
              <a:t>context-free</a:t>
            </a:r>
            <a:r>
              <a:rPr lang="de-DE" altLang="de-DE" sz="2400" dirty="0" smtClean="0"/>
              <a:t>.</a:t>
            </a:r>
            <a:endParaRPr lang="de-DE" altLang="de-DE" sz="2400" dirty="0"/>
          </a:p>
          <a:p>
            <a:pPr marL="338137" lvl="1" indent="-342900"/>
            <a:r>
              <a:rPr lang="de-DE" altLang="de-DE" sz="2400" dirty="0"/>
              <a:t>This </a:t>
            </a:r>
            <a:r>
              <a:rPr lang="de-DE" altLang="de-DE" sz="2400" dirty="0" err="1"/>
              <a:t>means</a:t>
            </a:r>
            <a:r>
              <a:rPr lang="de-DE" altLang="de-DE" sz="2400" dirty="0"/>
              <a:t> </a:t>
            </a:r>
            <a:r>
              <a:rPr lang="de-DE" altLang="de-DE" sz="2400" dirty="0" err="1"/>
              <a:t>no</a:t>
            </a:r>
            <a:r>
              <a:rPr lang="de-DE" altLang="de-DE" sz="2400" dirty="0"/>
              <a:t> </a:t>
            </a:r>
            <a:r>
              <a:rPr lang="de-DE" altLang="de-DE" sz="2400" dirty="0" smtClean="0"/>
              <a:t>such </a:t>
            </a:r>
            <a:r>
              <a:rPr lang="de-DE" altLang="de-DE" sz="2400" dirty="0" err="1" smtClean="0"/>
              <a:t>scanner</a:t>
            </a:r>
            <a:r>
              <a:rPr lang="de-DE" altLang="de-DE" sz="2400" dirty="0" smtClean="0"/>
              <a:t> </a:t>
            </a:r>
            <a:r>
              <a:rPr lang="de-DE" altLang="de-DE" sz="2400" dirty="0"/>
              <a:t>will </a:t>
            </a:r>
            <a:r>
              <a:rPr lang="de-DE" altLang="de-DE" sz="2400" dirty="0" err="1"/>
              <a:t>ever</a:t>
            </a:r>
            <a:r>
              <a:rPr lang="de-DE" altLang="de-DE" sz="2400" dirty="0"/>
              <a:t> </a:t>
            </a:r>
            <a:r>
              <a:rPr lang="de-DE" altLang="de-DE" sz="2400" dirty="0" err="1"/>
              <a:t>support</a:t>
            </a:r>
            <a:r>
              <a:rPr lang="de-DE" altLang="de-DE" sz="2400" dirty="0"/>
              <a:t> PL/I in </a:t>
            </a:r>
            <a:r>
              <a:rPr lang="de-DE" altLang="de-DE" sz="2400" dirty="0" err="1"/>
              <a:t>it‘s</a:t>
            </a:r>
            <a:r>
              <a:rPr lang="de-DE" altLang="de-DE" sz="2400" dirty="0"/>
              <a:t> </a:t>
            </a:r>
            <a:r>
              <a:rPr lang="de-DE" altLang="de-DE" sz="2400" dirty="0" err="1"/>
              <a:t>full</a:t>
            </a:r>
            <a:r>
              <a:rPr lang="de-DE" altLang="de-DE" sz="2400" dirty="0"/>
              <a:t> </a:t>
            </a:r>
            <a:r>
              <a:rPr lang="de-DE" altLang="de-DE" sz="2400" dirty="0" err="1"/>
              <a:t>strength</a:t>
            </a:r>
            <a:endParaRPr lang="de-DE" altLang="de-DE" sz="2400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755576" y="1196976"/>
            <a:ext cx="7561337" cy="575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9pPr>
          </a:lstStyle>
          <a:p>
            <a:pPr marL="0" lvl="1"/>
            <a:r>
              <a:rPr lang="en-US" altLang="de-DE" sz="1800" dirty="0" smtClean="0"/>
              <a:t>Most custom scanners are based on tools like </a:t>
            </a:r>
            <a:r>
              <a:rPr lang="en-US" altLang="de-DE" sz="1800" dirty="0" err="1" smtClean="0"/>
              <a:t>lex</a:t>
            </a:r>
            <a:r>
              <a:rPr lang="en-US" altLang="de-DE" sz="1800" dirty="0" smtClean="0"/>
              <a:t> and </a:t>
            </a:r>
            <a:r>
              <a:rPr lang="en-US" altLang="de-DE" sz="1800" dirty="0" err="1" smtClean="0"/>
              <a:t>yacc</a:t>
            </a:r>
            <a:r>
              <a:rPr lang="en-US" altLang="de-DE" sz="1800" dirty="0" smtClean="0"/>
              <a:t> which require the language to be at least context-free</a:t>
            </a:r>
            <a:endParaRPr lang="de-DE" altLang="de-DE" sz="1800" kern="0" dirty="0" smtClean="0">
              <a:solidFill>
                <a:srgbClr val="00206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437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Group 4"/>
          <p:cNvGrpSpPr>
            <a:grpSpLocks/>
          </p:cNvGrpSpPr>
          <p:nvPr/>
        </p:nvGrpSpPr>
        <p:grpSpPr bwMode="auto">
          <a:xfrm>
            <a:off x="755576" y="1988840"/>
            <a:ext cx="7488832" cy="3961110"/>
            <a:chOff x="566" y="1473"/>
            <a:chExt cx="4647" cy="2154"/>
          </a:xfrm>
        </p:grpSpPr>
        <p:sp>
          <p:nvSpPr>
            <p:cNvPr id="8197" name="Rectangle 5"/>
            <p:cNvSpPr>
              <a:spLocks noChangeArrowheads="1"/>
            </p:cNvSpPr>
            <p:nvPr/>
          </p:nvSpPr>
          <p:spPr bwMode="auto">
            <a:xfrm>
              <a:off x="566" y="1473"/>
              <a:ext cx="4647" cy="215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endParaRPr lang="de-DE" altLang="de-DE">
                <a:solidFill>
                  <a:srgbClr val="000000"/>
                </a:solidFill>
              </a:endParaRPr>
            </a:p>
          </p:txBody>
        </p:sp>
        <p:sp>
          <p:nvSpPr>
            <p:cNvPr id="8198" name="Line 6"/>
            <p:cNvSpPr>
              <a:spLocks noChangeShapeType="1"/>
            </p:cNvSpPr>
            <p:nvPr/>
          </p:nvSpPr>
          <p:spPr bwMode="auto">
            <a:xfrm>
              <a:off x="566" y="3627"/>
              <a:ext cx="4647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de-DE">
                <a:solidFill>
                  <a:srgbClr val="000000"/>
                </a:solidFill>
              </a:endParaRPr>
            </a:p>
          </p:txBody>
        </p:sp>
        <p:sp>
          <p:nvSpPr>
            <p:cNvPr id="8199" name="Line 7"/>
            <p:cNvSpPr>
              <a:spLocks noChangeShapeType="1"/>
            </p:cNvSpPr>
            <p:nvPr/>
          </p:nvSpPr>
          <p:spPr bwMode="auto">
            <a:xfrm>
              <a:off x="566" y="1473"/>
              <a:ext cx="4647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de-DE">
                <a:solidFill>
                  <a:srgbClr val="000000"/>
                </a:solidFill>
              </a:endParaRPr>
            </a:p>
          </p:txBody>
        </p:sp>
      </p:grp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548680"/>
            <a:ext cx="7632848" cy="503833"/>
          </a:xfrm>
          <a:noFill/>
        </p:spPr>
        <p:txBody>
          <a:bodyPr/>
          <a:lstStyle/>
          <a:p>
            <a:r>
              <a:rPr lang="de-DE" altLang="de-DE" sz="2800" dirty="0"/>
              <a:t>In 25 </a:t>
            </a:r>
            <a:r>
              <a:rPr lang="de-DE" altLang="de-DE" sz="2800" dirty="0" err="1"/>
              <a:t>years</a:t>
            </a:r>
            <a:r>
              <a:rPr lang="de-DE" altLang="de-DE" sz="2800" dirty="0"/>
              <a:t> I </a:t>
            </a:r>
            <a:r>
              <a:rPr lang="de-DE" altLang="de-DE" sz="2800" dirty="0" err="1"/>
              <a:t>came</a:t>
            </a:r>
            <a:r>
              <a:rPr lang="de-DE" altLang="de-DE" sz="2800" dirty="0"/>
              <a:t> </a:t>
            </a:r>
            <a:r>
              <a:rPr lang="de-DE" altLang="de-DE" sz="2800" dirty="0" err="1"/>
              <a:t>to</a:t>
            </a:r>
            <a:r>
              <a:rPr lang="de-DE" altLang="de-DE" sz="2800" dirty="0"/>
              <a:t> </a:t>
            </a:r>
            <a:r>
              <a:rPr lang="de-DE" altLang="de-DE" sz="2800" dirty="0" err="1"/>
              <a:t>the</a:t>
            </a:r>
            <a:r>
              <a:rPr lang="de-DE" altLang="de-DE" sz="2800" dirty="0"/>
              <a:t> </a:t>
            </a:r>
            <a:r>
              <a:rPr lang="de-DE" altLang="de-DE" sz="2800" dirty="0" err="1"/>
              <a:t>conclusion</a:t>
            </a:r>
            <a:r>
              <a:rPr lang="de-DE" altLang="de-DE" sz="2800" dirty="0"/>
              <a:t>:</a:t>
            </a:r>
            <a:endParaRPr lang="de-DE" altLang="de-DE" dirty="0" smtClean="0"/>
          </a:p>
        </p:txBody>
      </p:sp>
      <p:sp>
        <p:nvSpPr>
          <p:cNvPr id="2" name="Rechteck 1"/>
          <p:cNvSpPr/>
          <p:nvPr/>
        </p:nvSpPr>
        <p:spPr>
          <a:xfrm>
            <a:off x="755650" y="2704852"/>
            <a:ext cx="748875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0" algn="ctr">
              <a:buNone/>
            </a:pPr>
            <a:r>
              <a:rPr lang="de-DE" altLang="de-DE" sz="4800" b="1" dirty="0"/>
              <a:t>The </a:t>
            </a:r>
            <a:r>
              <a:rPr lang="de-DE" altLang="de-DE" sz="4800" b="1" dirty="0" err="1"/>
              <a:t>only</a:t>
            </a:r>
            <a:r>
              <a:rPr lang="de-DE" altLang="de-DE" sz="4800" b="1" dirty="0"/>
              <a:t> </a:t>
            </a:r>
            <a:r>
              <a:rPr lang="de-DE" altLang="de-DE" sz="4800" b="1" dirty="0" err="1"/>
              <a:t>reliable</a:t>
            </a:r>
            <a:r>
              <a:rPr lang="de-DE" altLang="de-DE" sz="4800" b="1" dirty="0"/>
              <a:t> PL/I </a:t>
            </a:r>
            <a:r>
              <a:rPr lang="de-DE" altLang="de-DE" sz="4800" b="1" dirty="0" err="1"/>
              <a:t>scanner</a:t>
            </a:r>
            <a:r>
              <a:rPr lang="de-DE" altLang="de-DE" sz="4800" b="1" dirty="0"/>
              <a:t> </a:t>
            </a:r>
            <a:r>
              <a:rPr lang="de-DE" altLang="de-DE" sz="4800" b="1" dirty="0" err="1"/>
              <a:t>is</a:t>
            </a:r>
            <a:r>
              <a:rPr lang="de-DE" altLang="de-DE" sz="4800" b="1" dirty="0"/>
              <a:t> </a:t>
            </a:r>
            <a:r>
              <a:rPr lang="de-DE" altLang="de-DE" sz="4800" b="1" dirty="0" err="1"/>
              <a:t>IBM‘s</a:t>
            </a:r>
            <a:r>
              <a:rPr lang="de-DE" altLang="de-DE" sz="4800" b="1" dirty="0"/>
              <a:t> Enterprise PL/I </a:t>
            </a:r>
            <a:r>
              <a:rPr lang="de-DE" altLang="de-DE" sz="4800" b="1" dirty="0" err="1"/>
              <a:t>compiler</a:t>
            </a:r>
            <a:endParaRPr lang="de-DE" altLang="de-DE" sz="4800" b="1" dirty="0"/>
          </a:p>
        </p:txBody>
      </p:sp>
    </p:spTree>
    <p:extLst>
      <p:ext uri="{BB962C8B-B14F-4D97-AF65-F5344CB8AC3E}">
        <p14:creationId xmlns:p14="http://schemas.microsoft.com/office/powerpoint/2010/main" val="1872939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Standardpräsentation_deutsch">
  <a:themeElements>
    <a:clrScheme name="Standardpräsentation_deutsch 1">
      <a:dk1>
        <a:srgbClr val="000000"/>
      </a:dk1>
      <a:lt1>
        <a:srgbClr val="FFFFFF"/>
      </a:lt1>
      <a:dk2>
        <a:srgbClr val="E5E8EF"/>
      </a:dk2>
      <a:lt2>
        <a:srgbClr val="E6F2F8"/>
      </a:lt2>
      <a:accent1>
        <a:srgbClr val="83C0DD"/>
      </a:accent1>
      <a:accent2>
        <a:srgbClr val="002065"/>
      </a:accent2>
      <a:accent3>
        <a:srgbClr val="FFFFFF"/>
      </a:accent3>
      <a:accent4>
        <a:srgbClr val="000000"/>
      </a:accent4>
      <a:accent5>
        <a:srgbClr val="C1DCEB"/>
      </a:accent5>
      <a:accent6>
        <a:srgbClr val="001C5B"/>
      </a:accent6>
      <a:hlink>
        <a:srgbClr val="CCD2E0"/>
      </a:hlink>
      <a:folHlink>
        <a:srgbClr val="0782BC"/>
      </a:folHlink>
    </a:clrScheme>
    <a:fontScheme name="Standardpräsentation_deuts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präsentation_deutsch 1">
        <a:dk1>
          <a:srgbClr val="000000"/>
        </a:dk1>
        <a:lt1>
          <a:srgbClr val="FFFFFF"/>
        </a:lt1>
        <a:dk2>
          <a:srgbClr val="E5E8EF"/>
        </a:dk2>
        <a:lt2>
          <a:srgbClr val="E6F2F8"/>
        </a:lt2>
        <a:accent1>
          <a:srgbClr val="83C0DD"/>
        </a:accent1>
        <a:accent2>
          <a:srgbClr val="002065"/>
        </a:accent2>
        <a:accent3>
          <a:srgbClr val="FFFFFF"/>
        </a:accent3>
        <a:accent4>
          <a:srgbClr val="000000"/>
        </a:accent4>
        <a:accent5>
          <a:srgbClr val="C1DCEB"/>
        </a:accent5>
        <a:accent6>
          <a:srgbClr val="001C5B"/>
        </a:accent6>
        <a:hlink>
          <a:srgbClr val="CCD2E0"/>
        </a:hlink>
        <a:folHlink>
          <a:srgbClr val="0782B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Beam</Template>
  <TotalTime>0</TotalTime>
  <Words>787</Words>
  <Application>Microsoft Office PowerPoint</Application>
  <PresentationFormat>Bildschirmpräsentation (4:3)</PresentationFormat>
  <Paragraphs>89</Paragraphs>
  <Slides>19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0" baseType="lpstr">
      <vt:lpstr>Standardpräsentation_deutsch</vt:lpstr>
      <vt:lpstr>Combining SonarQube and PL/I V5 for Continuous Code Quality Inspection</vt:lpstr>
      <vt:lpstr>SonarQube</vt:lpstr>
      <vt:lpstr>SonarQube - Architecture</vt:lpstr>
      <vt:lpstr>SonarQube</vt:lpstr>
      <vt:lpstr>SonarQube</vt:lpstr>
      <vt:lpstr>SonarQube and PL/I</vt:lpstr>
      <vt:lpstr>Why is it so difficult to analyze PL/I code?</vt:lpstr>
      <vt:lpstr>Why is it so difficult to analyze PL/I code?</vt:lpstr>
      <vt:lpstr>In 25 years I came to the conclusion:</vt:lpstr>
      <vt:lpstr>Enterprise PL/I</vt:lpstr>
      <vt:lpstr>SonarQube</vt:lpstr>
      <vt:lpstr>The Xinfo plugin</vt:lpstr>
      <vt:lpstr>The Xinfo plugin: Executing scans</vt:lpstr>
      <vt:lpstr>The Xinfo plugin – PL/I Basic</vt:lpstr>
      <vt:lpstr>Exploiting more SonarQube APIs</vt:lpstr>
      <vt:lpstr>The Xinfo plugin – PL/I extended</vt:lpstr>
      <vt:lpstr>Wanna try it?</vt:lpstr>
      <vt:lpstr>Whats next?</vt:lpstr>
      <vt:lpstr>Thank you very much for your attention!</vt:lpstr>
    </vt:vector>
  </TitlesOfParts>
  <Company>BayernLB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Standardpräsentation, deutsch</dc:title>
  <dc:creator>BayernLB</dc:creator>
  <cp:lastModifiedBy>Zierer, Thomas</cp:lastModifiedBy>
  <cp:revision>556</cp:revision>
  <cp:lastPrinted>2017-09-27T12:06:21Z</cp:lastPrinted>
  <dcterms:created xsi:type="dcterms:W3CDTF">2005-02-01T14:51:53Z</dcterms:created>
  <dcterms:modified xsi:type="dcterms:W3CDTF">2017-10-10T09:20:07Z</dcterms:modified>
</cp:coreProperties>
</file>