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3D96B-4F84-761A-3A4F-561D30BED7CB}" v="362" dt="2024-12-03T02:42:33.818"/>
    <p1510:client id="{8F17CA79-4080-4B62-B7EA-8595E3E36452}" v="18" dt="2024-12-03T02:00:34.865"/>
    <p1510:client id="{C78D3303-65F6-7C96-849A-CE6EF81B8653}" v="76" dt="2024-12-03T02:46:00.525"/>
    <p1510:client id="{F17DAAD6-86C4-499A-F552-951287B2CA94}" v="1" dt="2024-12-02T01:15:32.238"/>
    <p1510:client id="{F2B8F1F0-9E5C-644B-DFF0-42B9C4D4ED9B}" v="66" dt="2024-12-02T01:02:27.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1.xml"/><Relationship Id="rId18" Type="http://schemas.openxmlformats.org/officeDocument/2006/relationships/image" Target="../media/image5.png"/><Relationship Id="rId26" Type="http://schemas.openxmlformats.org/officeDocument/2006/relationships/image" Target="../media/image13.png"/><Relationship Id="rId3" Type="http://schemas.microsoft.com/office/2007/relationships/media" Target="../media/media2.wav"/><Relationship Id="rId21" Type="http://schemas.openxmlformats.org/officeDocument/2006/relationships/image" Target="../media/image8.png"/><Relationship Id="rId7" Type="http://schemas.microsoft.com/office/2007/relationships/media" Target="../media/media4.wav"/><Relationship Id="rId12" Type="http://schemas.openxmlformats.org/officeDocument/2006/relationships/audio" Target="../media/media6.wav"/><Relationship Id="rId17" Type="http://schemas.openxmlformats.org/officeDocument/2006/relationships/image" Target="../media/image4.png"/><Relationship Id="rId25" Type="http://schemas.openxmlformats.org/officeDocument/2006/relationships/image" Target="../media/image12.png"/><Relationship Id="rId2" Type="http://schemas.openxmlformats.org/officeDocument/2006/relationships/audio" Target="../media/media1.wav"/><Relationship Id="rId16" Type="http://schemas.openxmlformats.org/officeDocument/2006/relationships/image" Target="../media/image3.png"/><Relationship Id="rId20" Type="http://schemas.openxmlformats.org/officeDocument/2006/relationships/image" Target="../media/image7.png"/><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24" Type="http://schemas.openxmlformats.org/officeDocument/2006/relationships/image" Target="../media/image11.png"/><Relationship Id="rId5" Type="http://schemas.microsoft.com/office/2007/relationships/media" Target="../media/media3.wav"/><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audio" Target="../media/media5.wav"/><Relationship Id="rId19" Type="http://schemas.openxmlformats.org/officeDocument/2006/relationships/image" Target="../media/image6.png"/><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image" Target="../media/image1.png"/><Relationship Id="rId2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9C4FDA-B374-6936-609B-ACFA0A458F75}"/>
              </a:ext>
            </a:extLst>
          </p:cNvPr>
          <p:cNvSpPr/>
          <p:nvPr/>
        </p:nvSpPr>
        <p:spPr>
          <a:xfrm>
            <a:off x="294640" y="802640"/>
            <a:ext cx="11694160" cy="5892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C72482-8CB2-6431-184B-5680BCDC602D}"/>
              </a:ext>
            </a:extLst>
          </p:cNvPr>
          <p:cNvSpPr txBox="1"/>
          <p:nvPr/>
        </p:nvSpPr>
        <p:spPr>
          <a:xfrm>
            <a:off x="3870960" y="81280"/>
            <a:ext cx="4551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Project 11: IIR Filters</a:t>
            </a:r>
          </a:p>
        </p:txBody>
      </p:sp>
      <p:sp>
        <p:nvSpPr>
          <p:cNvPr id="4" name="TextBox 3">
            <a:extLst>
              <a:ext uri="{FF2B5EF4-FFF2-40B4-BE49-F238E27FC236}">
                <a16:creationId xmlns:a16="http://schemas.microsoft.com/office/drawing/2014/main" id="{73A37DE0-5F8B-9630-8C3C-2BAE1EE18E46}"/>
              </a:ext>
            </a:extLst>
          </p:cNvPr>
          <p:cNvSpPr txBox="1"/>
          <p:nvPr/>
        </p:nvSpPr>
        <p:spPr>
          <a:xfrm>
            <a:off x="4033519" y="436880"/>
            <a:ext cx="44500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Rhett Redd, Mitch Bateman, Rigo Carreto, Todd Nielsen</a:t>
            </a:r>
          </a:p>
        </p:txBody>
      </p:sp>
      <p:sp>
        <p:nvSpPr>
          <p:cNvPr id="5" name="Rectangle 4">
            <a:extLst>
              <a:ext uri="{FF2B5EF4-FFF2-40B4-BE49-F238E27FC236}">
                <a16:creationId xmlns:a16="http://schemas.microsoft.com/office/drawing/2014/main" id="{9643B72E-7CDA-CF99-EFDA-38F753344B41}"/>
              </a:ext>
            </a:extLst>
          </p:cNvPr>
          <p:cNvSpPr/>
          <p:nvPr/>
        </p:nvSpPr>
        <p:spPr>
          <a:xfrm>
            <a:off x="406400" y="944880"/>
            <a:ext cx="2194560" cy="56591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49A717-BF0E-40F8-92C6-6BD4AB0143C3}"/>
              </a:ext>
            </a:extLst>
          </p:cNvPr>
          <p:cNvSpPr/>
          <p:nvPr/>
        </p:nvSpPr>
        <p:spPr>
          <a:xfrm>
            <a:off x="2773680" y="985520"/>
            <a:ext cx="6715760" cy="17881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F1C8AE-54DC-90B6-8DC5-C97268257FAF}"/>
              </a:ext>
            </a:extLst>
          </p:cNvPr>
          <p:cNvSpPr/>
          <p:nvPr/>
        </p:nvSpPr>
        <p:spPr>
          <a:xfrm>
            <a:off x="9682480" y="965290"/>
            <a:ext cx="2194560" cy="42345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07B5D11-0BC5-F7F4-6809-88DCD1FD4268}"/>
              </a:ext>
            </a:extLst>
          </p:cNvPr>
          <p:cNvSpPr/>
          <p:nvPr/>
        </p:nvSpPr>
        <p:spPr>
          <a:xfrm>
            <a:off x="9682480" y="5202645"/>
            <a:ext cx="2208077" cy="13877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1E926E7-EB4C-FCC3-9109-39B7C7ED1704}"/>
              </a:ext>
            </a:extLst>
          </p:cNvPr>
          <p:cNvSpPr txBox="1"/>
          <p:nvPr/>
        </p:nvSpPr>
        <p:spPr>
          <a:xfrm>
            <a:off x="436880" y="985520"/>
            <a:ext cx="2082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Aptos SemiBold"/>
              </a:rPr>
              <a:t>Introduction</a:t>
            </a:r>
          </a:p>
        </p:txBody>
      </p:sp>
      <p:sp>
        <p:nvSpPr>
          <p:cNvPr id="10" name="TextBox 9">
            <a:extLst>
              <a:ext uri="{FF2B5EF4-FFF2-40B4-BE49-F238E27FC236}">
                <a16:creationId xmlns:a16="http://schemas.microsoft.com/office/drawing/2014/main" id="{99A2479A-2749-16DB-F5C1-37640BE9E1F2}"/>
              </a:ext>
            </a:extLst>
          </p:cNvPr>
          <p:cNvSpPr txBox="1"/>
          <p:nvPr/>
        </p:nvSpPr>
        <p:spPr>
          <a:xfrm>
            <a:off x="2782073" y="996122"/>
            <a:ext cx="179346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IIR </a:t>
            </a:r>
            <a:r>
              <a:rPr lang="en-US" err="1"/>
              <a:t>Allpass</a:t>
            </a:r>
            <a:r>
              <a:rPr lang="en-US"/>
              <a:t> Filter</a:t>
            </a:r>
          </a:p>
          <a:p>
            <a:r>
              <a:rPr lang="en-US" sz="800"/>
              <a:t>An </a:t>
            </a:r>
            <a:r>
              <a:rPr lang="en-US" sz="800" err="1"/>
              <a:t>Allpass</a:t>
            </a:r>
            <a:r>
              <a:rPr lang="en-US" sz="800"/>
              <a:t> filter’s magnitude response is flat, meaning all frequencies are passed equally.</a:t>
            </a:r>
          </a:p>
        </p:txBody>
      </p:sp>
      <p:sp>
        <p:nvSpPr>
          <p:cNvPr id="11" name="Rectangle 10">
            <a:extLst>
              <a:ext uri="{FF2B5EF4-FFF2-40B4-BE49-F238E27FC236}">
                <a16:creationId xmlns:a16="http://schemas.microsoft.com/office/drawing/2014/main" id="{E6E0F5A5-9EB5-1915-FA06-51F0D2B3FB55}"/>
              </a:ext>
            </a:extLst>
          </p:cNvPr>
          <p:cNvSpPr/>
          <p:nvPr/>
        </p:nvSpPr>
        <p:spPr>
          <a:xfrm>
            <a:off x="2783840" y="2926080"/>
            <a:ext cx="6715760" cy="17881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DA39E8-54F7-52CC-892B-304A6CA755C0}"/>
              </a:ext>
            </a:extLst>
          </p:cNvPr>
          <p:cNvSpPr/>
          <p:nvPr/>
        </p:nvSpPr>
        <p:spPr>
          <a:xfrm>
            <a:off x="2773680" y="4815840"/>
            <a:ext cx="6715760" cy="17881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ADA51C-4E50-CB62-4666-675B03FF0FD7}"/>
              </a:ext>
            </a:extLst>
          </p:cNvPr>
          <p:cNvSpPr txBox="1"/>
          <p:nvPr/>
        </p:nvSpPr>
        <p:spPr>
          <a:xfrm>
            <a:off x="9712685" y="930601"/>
            <a:ext cx="2143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Conclusion</a:t>
            </a:r>
          </a:p>
        </p:txBody>
      </p:sp>
      <p:sp>
        <p:nvSpPr>
          <p:cNvPr id="14" name="TextBox 13">
            <a:extLst>
              <a:ext uri="{FF2B5EF4-FFF2-40B4-BE49-F238E27FC236}">
                <a16:creationId xmlns:a16="http://schemas.microsoft.com/office/drawing/2014/main" id="{6200C4A8-20F9-CB9E-272D-592C78B8FD04}"/>
              </a:ext>
            </a:extLst>
          </p:cNvPr>
          <p:cNvSpPr txBox="1"/>
          <p:nvPr/>
        </p:nvSpPr>
        <p:spPr>
          <a:xfrm>
            <a:off x="9743440" y="5205730"/>
            <a:ext cx="2082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Contributions</a:t>
            </a:r>
          </a:p>
        </p:txBody>
      </p:sp>
      <p:sp>
        <p:nvSpPr>
          <p:cNvPr id="15" name="TextBox 14">
            <a:extLst>
              <a:ext uri="{FF2B5EF4-FFF2-40B4-BE49-F238E27FC236}">
                <a16:creationId xmlns:a16="http://schemas.microsoft.com/office/drawing/2014/main" id="{892D7228-3491-047A-5B8A-145B50DE4843}"/>
              </a:ext>
            </a:extLst>
          </p:cNvPr>
          <p:cNvSpPr txBox="1"/>
          <p:nvPr/>
        </p:nvSpPr>
        <p:spPr>
          <a:xfrm>
            <a:off x="433917" y="1357426"/>
            <a:ext cx="211804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ea typeface="+mn-lt"/>
                <a:cs typeface="+mn-lt"/>
              </a:rPr>
              <a:t>Infinite Impulse Response (IIR) filters are essential tools in signal processing, valued for their efficiency and ability to model systems with feedback. Unlike Finite Impulse Response (FIR) filters, IIR filters produce an impulse response that theoretically extends infinitely due to their recursive structure.</a:t>
            </a:r>
          </a:p>
          <a:p>
            <a:endParaRPr lang="en-US" sz="700">
              <a:ea typeface="+mn-lt"/>
              <a:cs typeface="+mn-lt"/>
            </a:endParaRPr>
          </a:p>
          <a:p>
            <a:r>
              <a:rPr lang="en-US" sz="700">
                <a:ea typeface="+mn-lt"/>
                <a:cs typeface="+mn-lt"/>
              </a:rPr>
              <a:t>This study explores the fundamental principles of IIR filters, focusing on their design and behavior. Practical applications include </a:t>
            </a:r>
            <a:r>
              <a:rPr lang="en-US" sz="700" b="1">
                <a:ea typeface="+mn-lt"/>
                <a:cs typeface="+mn-lt"/>
              </a:rPr>
              <a:t>note detection</a:t>
            </a:r>
            <a:r>
              <a:rPr lang="en-US" sz="700">
                <a:ea typeface="+mn-lt"/>
                <a:cs typeface="+mn-lt"/>
              </a:rPr>
              <a:t>, </a:t>
            </a:r>
            <a:r>
              <a:rPr lang="en-US" sz="700" b="1">
                <a:ea typeface="+mn-lt"/>
                <a:cs typeface="+mn-lt"/>
              </a:rPr>
              <a:t>song recognition</a:t>
            </a:r>
            <a:r>
              <a:rPr lang="en-US" sz="700">
                <a:ea typeface="+mn-lt"/>
                <a:cs typeface="+mn-lt"/>
              </a:rPr>
              <a:t>, and </a:t>
            </a:r>
            <a:r>
              <a:rPr lang="en-US" sz="700" b="1">
                <a:ea typeface="+mn-lt"/>
                <a:cs typeface="+mn-lt"/>
              </a:rPr>
              <a:t>ECG signal filtering</a:t>
            </a:r>
            <a:r>
              <a:rPr lang="en-US" sz="700">
                <a:ea typeface="+mn-lt"/>
                <a:cs typeface="+mn-lt"/>
              </a:rPr>
              <a:t>, which demonstrate the versatility of IIR filters in real-world scenarios.</a:t>
            </a:r>
          </a:p>
        </p:txBody>
      </p:sp>
      <p:sp>
        <p:nvSpPr>
          <p:cNvPr id="16" name="TextBox 15">
            <a:extLst>
              <a:ext uri="{FF2B5EF4-FFF2-40B4-BE49-F238E27FC236}">
                <a16:creationId xmlns:a16="http://schemas.microsoft.com/office/drawing/2014/main" id="{C5CF373B-9C48-AE6F-7F8E-BC35CE5436E3}"/>
              </a:ext>
            </a:extLst>
          </p:cNvPr>
          <p:cNvSpPr txBox="1"/>
          <p:nvPr/>
        </p:nvSpPr>
        <p:spPr>
          <a:xfrm>
            <a:off x="2785226" y="2941419"/>
            <a:ext cx="153523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Note Detection</a:t>
            </a:r>
            <a:endParaRPr lang="en-US"/>
          </a:p>
        </p:txBody>
      </p:sp>
      <p:pic>
        <p:nvPicPr>
          <p:cNvPr id="19" name="Content Placeholder 3">
            <a:extLst>
              <a:ext uri="{FF2B5EF4-FFF2-40B4-BE49-F238E27FC236}">
                <a16:creationId xmlns:a16="http://schemas.microsoft.com/office/drawing/2014/main" id="{7DE3FF37-09AA-22AF-4144-1BFE70FC3B44}"/>
              </a:ext>
            </a:extLst>
          </p:cNvPr>
          <p:cNvPicPr>
            <a:picLocks noChangeAspect="1"/>
          </p:cNvPicPr>
          <p:nvPr/>
        </p:nvPicPr>
        <p:blipFill>
          <a:blip r:embed="rId14"/>
          <a:stretch>
            <a:fillRect/>
          </a:stretch>
        </p:blipFill>
        <p:spPr>
          <a:xfrm>
            <a:off x="2842589" y="1721619"/>
            <a:ext cx="1192699" cy="928251"/>
          </a:xfrm>
          <a:prstGeom prst="rect">
            <a:avLst/>
          </a:prstGeom>
        </p:spPr>
      </p:pic>
      <p:pic>
        <p:nvPicPr>
          <p:cNvPr id="21" name="Content Placeholder 3">
            <a:extLst>
              <a:ext uri="{FF2B5EF4-FFF2-40B4-BE49-F238E27FC236}">
                <a16:creationId xmlns:a16="http://schemas.microsoft.com/office/drawing/2014/main" id="{D78C0EF8-6754-7670-DDC0-92D155CE96FB}"/>
              </a:ext>
            </a:extLst>
          </p:cNvPr>
          <p:cNvPicPr>
            <a:picLocks noChangeAspect="1"/>
          </p:cNvPicPr>
          <p:nvPr/>
        </p:nvPicPr>
        <p:blipFill>
          <a:blip r:embed="rId15"/>
          <a:stretch>
            <a:fillRect/>
          </a:stretch>
        </p:blipFill>
        <p:spPr>
          <a:xfrm>
            <a:off x="4035285" y="1723290"/>
            <a:ext cx="1000541" cy="924910"/>
          </a:xfrm>
          <a:prstGeom prst="rect">
            <a:avLst/>
          </a:prstGeom>
        </p:spPr>
      </p:pic>
      <p:sp>
        <p:nvSpPr>
          <p:cNvPr id="17" name="TextBox 16">
            <a:extLst>
              <a:ext uri="{FF2B5EF4-FFF2-40B4-BE49-F238E27FC236}">
                <a16:creationId xmlns:a16="http://schemas.microsoft.com/office/drawing/2014/main" id="{513B0C52-C8AB-4792-7E4B-B5E096DE019D}"/>
              </a:ext>
            </a:extLst>
          </p:cNvPr>
          <p:cNvSpPr txBox="1"/>
          <p:nvPr/>
        </p:nvSpPr>
        <p:spPr>
          <a:xfrm>
            <a:off x="402166" y="2950448"/>
            <a:ext cx="23389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ptos SemiBold"/>
              </a:rPr>
              <a:t>IIR Filter Fundamentals</a:t>
            </a:r>
          </a:p>
        </p:txBody>
      </p:sp>
      <p:pic>
        <p:nvPicPr>
          <p:cNvPr id="22" name="Picture 21">
            <a:extLst>
              <a:ext uri="{FF2B5EF4-FFF2-40B4-BE49-F238E27FC236}">
                <a16:creationId xmlns:a16="http://schemas.microsoft.com/office/drawing/2014/main" id="{A5EF7FA2-83BB-DF1F-4668-54F0AF9259F1}"/>
              </a:ext>
            </a:extLst>
          </p:cNvPr>
          <p:cNvPicPr>
            <a:picLocks noChangeAspect="1"/>
          </p:cNvPicPr>
          <p:nvPr/>
        </p:nvPicPr>
        <p:blipFill>
          <a:blip r:embed="rId16"/>
          <a:stretch>
            <a:fillRect/>
          </a:stretch>
        </p:blipFill>
        <p:spPr>
          <a:xfrm>
            <a:off x="2820866" y="3384131"/>
            <a:ext cx="1677867" cy="807777"/>
          </a:xfrm>
          <a:prstGeom prst="rect">
            <a:avLst/>
          </a:prstGeom>
        </p:spPr>
      </p:pic>
      <p:sp>
        <p:nvSpPr>
          <p:cNvPr id="23" name="TextBox 22">
            <a:extLst>
              <a:ext uri="{FF2B5EF4-FFF2-40B4-BE49-F238E27FC236}">
                <a16:creationId xmlns:a16="http://schemas.microsoft.com/office/drawing/2014/main" id="{AAAFFBB4-1D24-1302-811A-90F078419C7F}"/>
              </a:ext>
            </a:extLst>
          </p:cNvPr>
          <p:cNvSpPr txBox="1"/>
          <p:nvPr/>
        </p:nvSpPr>
        <p:spPr>
          <a:xfrm>
            <a:off x="443579" y="3235739"/>
            <a:ext cx="2118047" cy="34547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a:t>Poles and Zeros</a:t>
            </a:r>
          </a:p>
          <a:p>
            <a:r>
              <a:rPr lang="en-US" sz="700" b="1">
                <a:ea typeface="+mn-lt"/>
                <a:cs typeface="+mn-lt"/>
              </a:rPr>
              <a:t>- Poles</a:t>
            </a:r>
            <a:r>
              <a:rPr lang="en-US" sz="700">
                <a:ea typeface="+mn-lt"/>
                <a:cs typeface="+mn-lt"/>
              </a:rPr>
              <a:t>: Values of z that make the denominator of H(z) zero. These control stability and create peaks in the frequency response.</a:t>
            </a:r>
          </a:p>
          <a:p>
            <a:r>
              <a:rPr lang="en-US" sz="700" b="1">
                <a:ea typeface="+mn-lt"/>
                <a:cs typeface="+mn-lt"/>
              </a:rPr>
              <a:t>- Zeros</a:t>
            </a:r>
            <a:r>
              <a:rPr lang="en-US" sz="700">
                <a:ea typeface="+mn-lt"/>
                <a:cs typeface="+mn-lt"/>
              </a:rPr>
              <a:t>: Values of z that make the numerator of H(z) zero. These determine frequencies that are attenuated (nulls).</a:t>
            </a:r>
            <a:endParaRPr lang="en-US"/>
          </a:p>
          <a:p>
            <a:endParaRPr lang="en-US" sz="700"/>
          </a:p>
          <a:p>
            <a:r>
              <a:rPr lang="en-US" sz="1000" b="1"/>
              <a:t>Stability Criterion</a:t>
            </a:r>
          </a:p>
          <a:p>
            <a:r>
              <a:rPr lang="en-US" sz="700">
                <a:ea typeface="+mn-lt"/>
                <a:cs typeface="+mn-lt"/>
              </a:rPr>
              <a:t>- An IIR filter is stable if all poles lie within the unit circle in the z-plane.</a:t>
            </a:r>
          </a:p>
          <a:p>
            <a:endParaRPr lang="en-US" sz="700"/>
          </a:p>
          <a:p>
            <a:r>
              <a:rPr lang="en-US" sz="1000" b="1"/>
              <a:t>Common Types of IIR Filters</a:t>
            </a:r>
          </a:p>
          <a:p>
            <a:r>
              <a:rPr lang="en-US" sz="700" b="1">
                <a:ea typeface="+mn-lt"/>
                <a:cs typeface="+mn-lt"/>
              </a:rPr>
              <a:t>- Low-Pass Filters</a:t>
            </a:r>
            <a:r>
              <a:rPr lang="en-US" sz="700">
                <a:ea typeface="+mn-lt"/>
                <a:cs typeface="+mn-lt"/>
              </a:rPr>
              <a:t>: Pass low frequencies and attenuate high frequencies.</a:t>
            </a:r>
            <a:endParaRPr lang="en-US">
              <a:ea typeface="+mn-lt"/>
              <a:cs typeface="+mn-lt"/>
            </a:endParaRPr>
          </a:p>
          <a:p>
            <a:r>
              <a:rPr lang="en-US" sz="600" i="1">
                <a:ea typeface="+mn-lt"/>
                <a:cs typeface="+mn-lt"/>
              </a:rPr>
              <a:t> Example</a:t>
            </a:r>
            <a:r>
              <a:rPr lang="en-US" sz="600">
                <a:ea typeface="+mn-lt"/>
                <a:cs typeface="+mn-lt"/>
              </a:rPr>
              <a:t>: Removing high-frequency noise in audio signals.</a:t>
            </a:r>
            <a:endParaRPr lang="en-US" sz="600"/>
          </a:p>
          <a:p>
            <a:r>
              <a:rPr lang="en-US" sz="700" b="1">
                <a:ea typeface="+mn-lt"/>
                <a:cs typeface="+mn-lt"/>
              </a:rPr>
              <a:t>- High-Pass Filters</a:t>
            </a:r>
            <a:r>
              <a:rPr lang="en-US" sz="700">
                <a:ea typeface="+mn-lt"/>
                <a:cs typeface="+mn-lt"/>
              </a:rPr>
              <a:t>: Pass high frequencies and attenuate low frequencies.</a:t>
            </a:r>
            <a:endParaRPr lang="en-US">
              <a:ea typeface="+mn-lt"/>
              <a:cs typeface="+mn-lt"/>
            </a:endParaRPr>
          </a:p>
          <a:p>
            <a:r>
              <a:rPr lang="en-US" sz="600" i="1">
                <a:ea typeface="+mn-lt"/>
                <a:cs typeface="+mn-lt"/>
              </a:rPr>
              <a:t> Example</a:t>
            </a:r>
            <a:r>
              <a:rPr lang="en-US" sz="600">
                <a:ea typeface="+mn-lt"/>
                <a:cs typeface="+mn-lt"/>
              </a:rPr>
              <a:t>: Enhancing high-pitched sounds in speech processing.</a:t>
            </a:r>
            <a:endParaRPr lang="en-US" sz="600"/>
          </a:p>
          <a:p>
            <a:r>
              <a:rPr lang="en-US" sz="700" b="1">
                <a:ea typeface="+mn-lt"/>
                <a:cs typeface="+mn-lt"/>
              </a:rPr>
              <a:t>- Band-Pass Filters</a:t>
            </a:r>
            <a:r>
              <a:rPr lang="en-US" sz="700">
                <a:ea typeface="+mn-lt"/>
                <a:cs typeface="+mn-lt"/>
              </a:rPr>
              <a:t>: Pass frequencies within a specific range and attenuate those outside.</a:t>
            </a:r>
            <a:endParaRPr lang="en-US">
              <a:ea typeface="+mn-lt"/>
              <a:cs typeface="+mn-lt"/>
            </a:endParaRPr>
          </a:p>
          <a:p>
            <a:r>
              <a:rPr lang="en-US" sz="600" i="1">
                <a:ea typeface="+mn-lt"/>
                <a:cs typeface="+mn-lt"/>
              </a:rPr>
              <a:t> Example</a:t>
            </a:r>
            <a:r>
              <a:rPr lang="en-US" sz="600">
                <a:ea typeface="+mn-lt"/>
                <a:cs typeface="+mn-lt"/>
              </a:rPr>
              <a:t>: Isolating frequencies in communication systems.</a:t>
            </a:r>
            <a:endParaRPr lang="en-US" sz="600"/>
          </a:p>
          <a:p>
            <a:r>
              <a:rPr lang="en-US" sz="700" b="1">
                <a:ea typeface="+mn-lt"/>
                <a:cs typeface="+mn-lt"/>
              </a:rPr>
              <a:t>- Band-Stop (Notch) Filters</a:t>
            </a:r>
            <a:r>
              <a:rPr lang="en-US" sz="700">
                <a:ea typeface="+mn-lt"/>
                <a:cs typeface="+mn-lt"/>
              </a:rPr>
              <a:t>: Attenuate frequencies within a specific range and pass those outside.</a:t>
            </a:r>
            <a:endParaRPr lang="en-US">
              <a:ea typeface="+mn-lt"/>
              <a:cs typeface="+mn-lt"/>
            </a:endParaRPr>
          </a:p>
          <a:p>
            <a:r>
              <a:rPr lang="en-US" sz="600" i="1">
                <a:ea typeface="+mn-lt"/>
                <a:cs typeface="+mn-lt"/>
              </a:rPr>
              <a:t> Example</a:t>
            </a:r>
            <a:r>
              <a:rPr lang="en-US" sz="600">
                <a:ea typeface="+mn-lt"/>
                <a:cs typeface="+mn-lt"/>
              </a:rPr>
              <a:t>: Eliminating 50/60 Hz powerline interference in ECG signals.</a:t>
            </a:r>
            <a:endParaRPr lang="en-US" sz="600"/>
          </a:p>
          <a:p>
            <a:endParaRPr lang="en-US" sz="700"/>
          </a:p>
        </p:txBody>
      </p:sp>
      <p:sp>
        <p:nvSpPr>
          <p:cNvPr id="18" name="TextBox 17">
            <a:extLst>
              <a:ext uri="{FF2B5EF4-FFF2-40B4-BE49-F238E27FC236}">
                <a16:creationId xmlns:a16="http://schemas.microsoft.com/office/drawing/2014/main" id="{5C3DCC47-9F03-0A53-8C6E-865AE746F04B}"/>
              </a:ext>
            </a:extLst>
          </p:cNvPr>
          <p:cNvSpPr txBox="1"/>
          <p:nvPr/>
        </p:nvSpPr>
        <p:spPr>
          <a:xfrm>
            <a:off x="4661779" y="980066"/>
            <a:ext cx="205850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IIR Notch Filter</a:t>
            </a:r>
          </a:p>
          <a:p>
            <a:r>
              <a:rPr lang="en-US" sz="800"/>
              <a:t>To design a filter that removes specific interference frequencies, such as 60 Hz noise in ECG signals.</a:t>
            </a:r>
          </a:p>
        </p:txBody>
      </p:sp>
      <p:sp>
        <p:nvSpPr>
          <p:cNvPr id="20" name="TextBox 19">
            <a:extLst>
              <a:ext uri="{FF2B5EF4-FFF2-40B4-BE49-F238E27FC236}">
                <a16:creationId xmlns:a16="http://schemas.microsoft.com/office/drawing/2014/main" id="{032B8621-42E9-49A7-7B41-75272BF0F3F1}"/>
              </a:ext>
            </a:extLst>
          </p:cNvPr>
          <p:cNvSpPr txBox="1"/>
          <p:nvPr/>
        </p:nvSpPr>
        <p:spPr>
          <a:xfrm>
            <a:off x="2781004" y="3174870"/>
            <a:ext cx="172387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a:t>Frequency Content of File</a:t>
            </a:r>
            <a:endParaRPr lang="en-US"/>
          </a:p>
        </p:txBody>
      </p:sp>
      <p:pic>
        <p:nvPicPr>
          <p:cNvPr id="25" name="Content Placeholder 3">
            <a:extLst>
              <a:ext uri="{FF2B5EF4-FFF2-40B4-BE49-F238E27FC236}">
                <a16:creationId xmlns:a16="http://schemas.microsoft.com/office/drawing/2014/main" id="{35C5B1B8-A521-BD1A-4BC8-C7634C750930}"/>
              </a:ext>
            </a:extLst>
          </p:cNvPr>
          <p:cNvPicPr>
            <a:picLocks noChangeAspect="1"/>
          </p:cNvPicPr>
          <p:nvPr/>
        </p:nvPicPr>
        <p:blipFill>
          <a:blip r:embed="rId17"/>
          <a:stretch>
            <a:fillRect/>
          </a:stretch>
        </p:blipFill>
        <p:spPr>
          <a:xfrm>
            <a:off x="6162261" y="1600695"/>
            <a:ext cx="1111016" cy="1055802"/>
          </a:xfrm>
          <a:prstGeom prst="rect">
            <a:avLst/>
          </a:prstGeom>
        </p:spPr>
      </p:pic>
      <p:pic>
        <p:nvPicPr>
          <p:cNvPr id="27" name="Content Placeholder 5">
            <a:extLst>
              <a:ext uri="{FF2B5EF4-FFF2-40B4-BE49-F238E27FC236}">
                <a16:creationId xmlns:a16="http://schemas.microsoft.com/office/drawing/2014/main" id="{0892D610-0589-D286-05BA-EE2BA46800D6}"/>
              </a:ext>
            </a:extLst>
          </p:cNvPr>
          <p:cNvPicPr>
            <a:picLocks noChangeAspect="1"/>
          </p:cNvPicPr>
          <p:nvPr/>
        </p:nvPicPr>
        <p:blipFill>
          <a:blip r:embed="rId18"/>
          <a:stretch>
            <a:fillRect/>
          </a:stretch>
        </p:blipFill>
        <p:spPr>
          <a:xfrm>
            <a:off x="5062329" y="1734886"/>
            <a:ext cx="1071261" cy="913315"/>
          </a:xfrm>
          <a:prstGeom prst="rect">
            <a:avLst/>
          </a:prstGeom>
        </p:spPr>
      </p:pic>
      <p:sp>
        <p:nvSpPr>
          <p:cNvPr id="24" name="TextBox 23">
            <a:extLst>
              <a:ext uri="{FF2B5EF4-FFF2-40B4-BE49-F238E27FC236}">
                <a16:creationId xmlns:a16="http://schemas.microsoft.com/office/drawing/2014/main" id="{28E7A2DA-F3F7-9A43-F998-67686888DAF0}"/>
              </a:ext>
            </a:extLst>
          </p:cNvPr>
          <p:cNvSpPr txBox="1"/>
          <p:nvPr/>
        </p:nvSpPr>
        <p:spPr>
          <a:xfrm>
            <a:off x="6910124" y="982869"/>
            <a:ext cx="2575338"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Sinusoidal Interference</a:t>
            </a:r>
          </a:p>
          <a:p>
            <a:r>
              <a:rPr lang="en-US" sz="800"/>
              <a:t>To apply the notch filter to a noisy ECG signal and evaluate its effectiveness</a:t>
            </a:r>
          </a:p>
        </p:txBody>
      </p:sp>
      <p:pic>
        <p:nvPicPr>
          <p:cNvPr id="28" name="Picture 27">
            <a:extLst>
              <a:ext uri="{FF2B5EF4-FFF2-40B4-BE49-F238E27FC236}">
                <a16:creationId xmlns:a16="http://schemas.microsoft.com/office/drawing/2014/main" id="{A12FFE11-45A4-4D9D-6B15-F0136020F11A}"/>
              </a:ext>
            </a:extLst>
          </p:cNvPr>
          <p:cNvPicPr>
            <a:picLocks noChangeAspect="1"/>
          </p:cNvPicPr>
          <p:nvPr/>
        </p:nvPicPr>
        <p:blipFill>
          <a:blip r:embed="rId19"/>
          <a:srcRect l="18639" t="366" r="21224" b="-477"/>
          <a:stretch/>
        </p:blipFill>
        <p:spPr>
          <a:xfrm>
            <a:off x="4535365" y="3453028"/>
            <a:ext cx="1392125" cy="1257810"/>
          </a:xfrm>
          <a:prstGeom prst="rect">
            <a:avLst/>
          </a:prstGeom>
        </p:spPr>
      </p:pic>
      <p:pic>
        <p:nvPicPr>
          <p:cNvPr id="30" name="Picture 29">
            <a:extLst>
              <a:ext uri="{FF2B5EF4-FFF2-40B4-BE49-F238E27FC236}">
                <a16:creationId xmlns:a16="http://schemas.microsoft.com/office/drawing/2014/main" id="{11F50CFC-93B7-0EC3-3ACE-3BBD9626964E}"/>
              </a:ext>
            </a:extLst>
          </p:cNvPr>
          <p:cNvPicPr>
            <a:picLocks noChangeAspect="1"/>
          </p:cNvPicPr>
          <p:nvPr/>
        </p:nvPicPr>
        <p:blipFill>
          <a:blip r:embed="rId20"/>
          <a:stretch>
            <a:fillRect/>
          </a:stretch>
        </p:blipFill>
        <p:spPr>
          <a:xfrm>
            <a:off x="5949462" y="3494036"/>
            <a:ext cx="2249367" cy="1188775"/>
          </a:xfrm>
          <a:prstGeom prst="rect">
            <a:avLst/>
          </a:prstGeom>
        </p:spPr>
      </p:pic>
      <p:pic>
        <p:nvPicPr>
          <p:cNvPr id="29" name="Content Placeholder 3">
            <a:extLst>
              <a:ext uri="{FF2B5EF4-FFF2-40B4-BE49-F238E27FC236}">
                <a16:creationId xmlns:a16="http://schemas.microsoft.com/office/drawing/2014/main" id="{CD7E9F55-7F85-1638-F64A-920A98EE4F7D}"/>
              </a:ext>
            </a:extLst>
          </p:cNvPr>
          <p:cNvPicPr>
            <a:picLocks noChangeAspect="1"/>
          </p:cNvPicPr>
          <p:nvPr/>
        </p:nvPicPr>
        <p:blipFill>
          <a:blip r:embed="rId21"/>
          <a:stretch>
            <a:fillRect/>
          </a:stretch>
        </p:blipFill>
        <p:spPr>
          <a:xfrm>
            <a:off x="8183217" y="1565051"/>
            <a:ext cx="1126435" cy="1135372"/>
          </a:xfrm>
          <a:prstGeom prst="rect">
            <a:avLst/>
          </a:prstGeom>
        </p:spPr>
      </p:pic>
      <p:pic>
        <p:nvPicPr>
          <p:cNvPr id="32" name="Content Placeholder 5">
            <a:extLst>
              <a:ext uri="{FF2B5EF4-FFF2-40B4-BE49-F238E27FC236}">
                <a16:creationId xmlns:a16="http://schemas.microsoft.com/office/drawing/2014/main" id="{2C849FF4-9407-3D64-F51A-877C87D8A676}"/>
              </a:ext>
            </a:extLst>
          </p:cNvPr>
          <p:cNvPicPr>
            <a:picLocks noChangeAspect="1"/>
          </p:cNvPicPr>
          <p:nvPr/>
        </p:nvPicPr>
        <p:blipFill>
          <a:blip r:embed="rId22"/>
          <a:stretch>
            <a:fillRect/>
          </a:stretch>
        </p:blipFill>
        <p:spPr>
          <a:xfrm>
            <a:off x="7266245" y="1566206"/>
            <a:ext cx="919547" cy="1139688"/>
          </a:xfrm>
          <a:prstGeom prst="rect">
            <a:avLst/>
          </a:prstGeom>
        </p:spPr>
      </p:pic>
      <p:sp>
        <p:nvSpPr>
          <p:cNvPr id="33" name="TextBox 32">
            <a:extLst>
              <a:ext uri="{FF2B5EF4-FFF2-40B4-BE49-F238E27FC236}">
                <a16:creationId xmlns:a16="http://schemas.microsoft.com/office/drawing/2014/main" id="{8EC335B9-9224-5AE3-428F-060A38B39BA5}"/>
              </a:ext>
            </a:extLst>
          </p:cNvPr>
          <p:cNvSpPr txBox="1"/>
          <p:nvPr/>
        </p:nvSpPr>
        <p:spPr>
          <a:xfrm>
            <a:off x="4342549" y="2944326"/>
            <a:ext cx="19105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a:t>Use angular frequency of possible notes to define poles. Make sure poles are inside the circle to avoid instability.</a:t>
            </a:r>
            <a:endParaRPr lang="en-US"/>
          </a:p>
        </p:txBody>
      </p:sp>
      <p:sp>
        <p:nvSpPr>
          <p:cNvPr id="35" name="TextBox 34">
            <a:extLst>
              <a:ext uri="{FF2B5EF4-FFF2-40B4-BE49-F238E27FC236}">
                <a16:creationId xmlns:a16="http://schemas.microsoft.com/office/drawing/2014/main" id="{E321B623-A1E9-81B2-2FFA-7C122EF74D68}"/>
              </a:ext>
            </a:extLst>
          </p:cNvPr>
          <p:cNvSpPr txBox="1"/>
          <p:nvPr/>
        </p:nvSpPr>
        <p:spPr>
          <a:xfrm>
            <a:off x="8430231" y="3476320"/>
            <a:ext cx="11196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t>Results:</a:t>
            </a:r>
          </a:p>
          <a:p>
            <a:r>
              <a:rPr lang="en-US" sz="800">
                <a:ea typeface="+mn-lt"/>
                <a:cs typeface="+mn-lt"/>
              </a:rPr>
              <a:t>Note02.wav: 440 Hz</a:t>
            </a:r>
          </a:p>
          <a:p>
            <a:r>
              <a:rPr lang="en-US" sz="800">
                <a:ea typeface="+mn-lt"/>
                <a:cs typeface="+mn-lt"/>
              </a:rPr>
              <a:t>Note03.wav: 494 Hz</a:t>
            </a:r>
            <a:endParaRPr lang="en-US" sz="800"/>
          </a:p>
          <a:p>
            <a:r>
              <a:rPr lang="en-US" sz="800">
                <a:ea typeface="+mn-lt"/>
                <a:cs typeface="+mn-lt"/>
              </a:rPr>
              <a:t>Note04.wav: 554 Hz</a:t>
            </a:r>
            <a:endParaRPr lang="en-US" sz="800"/>
          </a:p>
          <a:p>
            <a:r>
              <a:rPr lang="en-US" sz="800">
                <a:ea typeface="+mn-lt"/>
                <a:cs typeface="+mn-lt"/>
              </a:rPr>
              <a:t>Note05.wav: 587 Hz</a:t>
            </a:r>
            <a:endParaRPr lang="en-US" sz="800"/>
          </a:p>
          <a:p>
            <a:r>
              <a:rPr lang="en-US" sz="800">
                <a:ea typeface="+mn-lt"/>
                <a:cs typeface="+mn-lt"/>
              </a:rPr>
              <a:t>Note06.wav: 659 Hz</a:t>
            </a:r>
            <a:endParaRPr lang="en-US" sz="800"/>
          </a:p>
          <a:p>
            <a:r>
              <a:rPr lang="en-US" sz="800">
                <a:ea typeface="+mn-lt"/>
                <a:cs typeface="+mn-lt"/>
              </a:rPr>
              <a:t>Note07.wav: 740 Hz</a:t>
            </a:r>
            <a:endParaRPr lang="en-US" sz="800"/>
          </a:p>
          <a:p>
            <a:r>
              <a:rPr lang="en-US" sz="800">
                <a:ea typeface="+mn-lt"/>
                <a:cs typeface="+mn-lt"/>
              </a:rPr>
              <a:t>Note08.wav: 831 Hz</a:t>
            </a:r>
            <a:endParaRPr lang="en-US" sz="800"/>
          </a:p>
          <a:p>
            <a:r>
              <a:rPr lang="en-US" sz="800">
                <a:ea typeface="+mn-lt"/>
                <a:cs typeface="+mn-lt"/>
              </a:rPr>
              <a:t>Note09.wav: 880 Hz</a:t>
            </a:r>
            <a:endParaRPr lang="en-US" sz="800"/>
          </a:p>
        </p:txBody>
      </p:sp>
      <p:sp>
        <p:nvSpPr>
          <p:cNvPr id="36" name="TextBox 35">
            <a:extLst>
              <a:ext uri="{FF2B5EF4-FFF2-40B4-BE49-F238E27FC236}">
                <a16:creationId xmlns:a16="http://schemas.microsoft.com/office/drawing/2014/main" id="{2B538CF0-AEA0-556F-E678-E7A924CE2503}"/>
              </a:ext>
            </a:extLst>
          </p:cNvPr>
          <p:cNvSpPr txBox="1"/>
          <p:nvPr/>
        </p:nvSpPr>
        <p:spPr>
          <a:xfrm>
            <a:off x="6333240" y="2988008"/>
            <a:ext cx="11579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Create filters centered at different frequencies/notes.</a:t>
            </a:r>
            <a:endParaRPr lang="en-US"/>
          </a:p>
        </p:txBody>
      </p:sp>
      <p:sp>
        <p:nvSpPr>
          <p:cNvPr id="37" name="TextBox 36">
            <a:extLst>
              <a:ext uri="{FF2B5EF4-FFF2-40B4-BE49-F238E27FC236}">
                <a16:creationId xmlns:a16="http://schemas.microsoft.com/office/drawing/2014/main" id="{CEBAB3B4-3881-C9BA-1F36-C87E83D15808}"/>
              </a:ext>
            </a:extLst>
          </p:cNvPr>
          <p:cNvSpPr txBox="1"/>
          <p:nvPr/>
        </p:nvSpPr>
        <p:spPr>
          <a:xfrm>
            <a:off x="7460071" y="2945879"/>
            <a:ext cx="20168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Data from each file gets filtered by each filter and the power is checked for each one. The highest power output is selected as the frequency.</a:t>
            </a:r>
            <a:endParaRPr lang="en-US"/>
          </a:p>
        </p:txBody>
      </p:sp>
      <p:pic>
        <p:nvPicPr>
          <p:cNvPr id="44" name="Note02">
            <a:hlinkClick r:id="" action="ppaction://media"/>
            <a:extLst>
              <a:ext uri="{FF2B5EF4-FFF2-40B4-BE49-F238E27FC236}">
                <a16:creationId xmlns:a16="http://schemas.microsoft.com/office/drawing/2014/main" id="{CC7F0205-39F4-CADF-A6D7-FCDCFE470CAC}"/>
              </a:ext>
            </a:extLst>
          </p:cNvPr>
          <p:cNvPicPr>
            <a:picLocks noChangeAspect="1"/>
          </p:cNvPicPr>
          <p:nvPr>
            <a:audioFile r:link="rId2"/>
            <p:extLst>
              <p:ext uri="{DAA4B4D4-6D71-4841-9C94-3DE7FCFB9230}">
                <p14:media xmlns:p14="http://schemas.microsoft.com/office/powerpoint/2010/main" r:embed="rId1"/>
              </p:ext>
            </p:extLst>
          </p:nvPr>
        </p:nvPicPr>
        <p:blipFill>
          <a:blip r:embed="rId23"/>
          <a:stretch>
            <a:fillRect/>
          </a:stretch>
        </p:blipFill>
        <p:spPr>
          <a:xfrm>
            <a:off x="2888030" y="4294797"/>
            <a:ext cx="319942" cy="283310"/>
          </a:xfrm>
          <a:prstGeom prst="rect">
            <a:avLst/>
          </a:prstGeom>
        </p:spPr>
      </p:pic>
      <p:pic>
        <p:nvPicPr>
          <p:cNvPr id="45" name="Note06">
            <a:hlinkClick r:id="" action="ppaction://media"/>
            <a:extLst>
              <a:ext uri="{FF2B5EF4-FFF2-40B4-BE49-F238E27FC236}">
                <a16:creationId xmlns:a16="http://schemas.microsoft.com/office/drawing/2014/main" id="{036F2E74-741B-82CA-7625-0C54FB97A4DD}"/>
              </a:ext>
            </a:extLst>
          </p:cNvPr>
          <p:cNvPicPr>
            <a:picLocks noChangeAspect="1"/>
          </p:cNvPicPr>
          <p:nvPr>
            <a:audioFile r:link="rId4"/>
            <p:extLst>
              <p:ext uri="{DAA4B4D4-6D71-4841-9C94-3DE7FCFB9230}">
                <p14:media xmlns:p14="http://schemas.microsoft.com/office/powerpoint/2010/main" r:embed="rId3"/>
              </p:ext>
            </p:extLst>
          </p:nvPr>
        </p:nvPicPr>
        <p:blipFill>
          <a:blip r:embed="rId23"/>
          <a:stretch>
            <a:fillRect/>
          </a:stretch>
        </p:blipFill>
        <p:spPr>
          <a:xfrm>
            <a:off x="3525472" y="4294797"/>
            <a:ext cx="305289" cy="297963"/>
          </a:xfrm>
          <a:prstGeom prst="rect">
            <a:avLst/>
          </a:prstGeom>
        </p:spPr>
      </p:pic>
      <p:pic>
        <p:nvPicPr>
          <p:cNvPr id="46" name="Note09">
            <a:hlinkClick r:id="" action="ppaction://media"/>
            <a:extLst>
              <a:ext uri="{FF2B5EF4-FFF2-40B4-BE49-F238E27FC236}">
                <a16:creationId xmlns:a16="http://schemas.microsoft.com/office/drawing/2014/main" id="{51E31673-B4EA-35F7-7237-3B8955E3669C}"/>
              </a:ext>
            </a:extLst>
          </p:cNvPr>
          <p:cNvPicPr>
            <a:picLocks noChangeAspect="1"/>
          </p:cNvPicPr>
          <p:nvPr>
            <a:audioFile r:link="rId6"/>
            <p:extLst>
              <p:ext uri="{DAA4B4D4-6D71-4841-9C94-3DE7FCFB9230}">
                <p14:media xmlns:p14="http://schemas.microsoft.com/office/powerpoint/2010/main" r:embed="rId5"/>
              </p:ext>
            </p:extLst>
          </p:nvPr>
        </p:nvPicPr>
        <p:blipFill>
          <a:blip r:embed="rId23"/>
          <a:stretch>
            <a:fillRect/>
          </a:stretch>
        </p:blipFill>
        <p:spPr>
          <a:xfrm>
            <a:off x="4140934" y="4294797"/>
            <a:ext cx="297961" cy="283309"/>
          </a:xfrm>
          <a:prstGeom prst="rect">
            <a:avLst/>
          </a:prstGeom>
        </p:spPr>
      </p:pic>
      <p:sp>
        <p:nvSpPr>
          <p:cNvPr id="26" name="TextBox 25">
            <a:extLst>
              <a:ext uri="{FF2B5EF4-FFF2-40B4-BE49-F238E27FC236}">
                <a16:creationId xmlns:a16="http://schemas.microsoft.com/office/drawing/2014/main" id="{6B89F20B-B8C2-51E1-6EDD-4476C721C6FF}"/>
              </a:ext>
            </a:extLst>
          </p:cNvPr>
          <p:cNvSpPr txBox="1"/>
          <p:nvPr/>
        </p:nvSpPr>
        <p:spPr>
          <a:xfrm>
            <a:off x="2781021" y="4852049"/>
            <a:ext cx="124883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Mini Project 6 </a:t>
            </a:r>
          </a:p>
        </p:txBody>
      </p:sp>
      <p:sp>
        <p:nvSpPr>
          <p:cNvPr id="43" name="TextBox 42">
            <a:extLst>
              <a:ext uri="{FF2B5EF4-FFF2-40B4-BE49-F238E27FC236}">
                <a16:creationId xmlns:a16="http://schemas.microsoft.com/office/drawing/2014/main" id="{5088C215-1524-66CC-63FA-805C1FD26CB3}"/>
              </a:ext>
            </a:extLst>
          </p:cNvPr>
          <p:cNvSpPr txBox="1"/>
          <p:nvPr/>
        </p:nvSpPr>
        <p:spPr>
          <a:xfrm>
            <a:off x="8236011" y="5993946"/>
            <a:ext cx="92770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Double Tempo </a:t>
            </a:r>
          </a:p>
        </p:txBody>
      </p:sp>
      <p:sp>
        <p:nvSpPr>
          <p:cNvPr id="31" name="TextBox 30">
            <a:extLst>
              <a:ext uri="{FF2B5EF4-FFF2-40B4-BE49-F238E27FC236}">
                <a16:creationId xmlns:a16="http://schemas.microsoft.com/office/drawing/2014/main" id="{FF10A4A5-A9BF-80E3-D17E-EF6DD564E481}"/>
              </a:ext>
            </a:extLst>
          </p:cNvPr>
          <p:cNvSpPr txBox="1"/>
          <p:nvPr/>
        </p:nvSpPr>
        <p:spPr>
          <a:xfrm>
            <a:off x="9698787" y="1358546"/>
            <a:ext cx="2140998" cy="36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dirty="0">
                <a:ea typeface="+mn-lt"/>
                <a:cs typeface="+mn-lt"/>
              </a:rPr>
              <a:t>This project demonstrates the principles of digital signal processing through three distinct applications. First, we explored the design and implementation of filters—including notch, FIR, and bandpass filters—using tools like MATLAB and the </a:t>
            </a:r>
            <a:r>
              <a:rPr lang="en-US" sz="700" err="1">
                <a:ea typeface="+mn-lt"/>
                <a:cs typeface="+mn-lt"/>
              </a:rPr>
              <a:t>PeZ</a:t>
            </a:r>
            <a:r>
              <a:rPr lang="en-US" sz="700" dirty="0">
                <a:ea typeface="+mn-lt"/>
                <a:cs typeface="+mn-lt"/>
              </a:rPr>
              <a:t> GUI. By manipulating poles and zeros, we achieved desired signal characteristics, with a key application being the use of a notch filter to remove interference from an ECG signal while preserving its original integrity. This highlights the importance of filter design in medical signal processing for tasks such as noise suppression and signal enhancement.</a:t>
            </a:r>
          </a:p>
          <a:p>
            <a:endParaRPr lang="en-US" sz="700" dirty="0">
              <a:ea typeface="+mn-lt"/>
              <a:cs typeface="+mn-lt"/>
            </a:endParaRPr>
          </a:p>
          <a:p>
            <a:r>
              <a:rPr lang="en-US" sz="700" dirty="0">
                <a:ea typeface="+mn-lt"/>
                <a:cs typeface="+mn-lt"/>
              </a:rPr>
              <a:t>Second, a note detection algorithm was developed using bandpass filters, demonstrating its ability to identify frequencies within audio signals. This application showcases the potential of signal processing in real-world scenarios, particularly in music analysis and audio technology.</a:t>
            </a:r>
            <a:endParaRPr lang="en-US" sz="700"/>
          </a:p>
          <a:p>
            <a:endParaRPr lang="en-US" sz="700" dirty="0">
              <a:ea typeface="+mn-lt"/>
              <a:cs typeface="+mn-lt"/>
            </a:endParaRPr>
          </a:p>
          <a:p>
            <a:r>
              <a:rPr lang="en-US" sz="700" dirty="0">
                <a:ea typeface="+mn-lt"/>
                <a:cs typeface="+mn-lt"/>
              </a:rPr>
              <a:t>Lastly, a song recognition system was implemented by analyzing a .wav file in MATLAB. The audio was segmented into smaller parts, allowing for the detection of individual notes or silence. The identified notes were synthesized into a new .wav file, illustrating the creative applications of digital signal processing in music synthesis and reconstruction.</a:t>
            </a:r>
            <a:endParaRPr lang="en-US" sz="700"/>
          </a:p>
          <a:p>
            <a:endParaRPr lang="en-US" sz="700" dirty="0">
              <a:ea typeface="+mn-lt"/>
              <a:cs typeface="+mn-lt"/>
            </a:endParaRPr>
          </a:p>
          <a:p>
            <a:r>
              <a:rPr lang="en-US" sz="700" dirty="0">
                <a:ea typeface="+mn-lt"/>
                <a:cs typeface="+mn-lt"/>
              </a:rPr>
              <a:t>These projects underscore the versatility and real-world relevance of digital signal processing across fields such as healthcare and audio engineering.</a:t>
            </a:r>
            <a:endParaRPr lang="en-US" sz="700"/>
          </a:p>
        </p:txBody>
      </p:sp>
      <p:sp>
        <p:nvSpPr>
          <p:cNvPr id="47" name="TextBox 46">
            <a:extLst>
              <a:ext uri="{FF2B5EF4-FFF2-40B4-BE49-F238E27FC236}">
                <a16:creationId xmlns:a16="http://schemas.microsoft.com/office/drawing/2014/main" id="{3CAA670F-5C23-5156-FC0B-B8B767804A77}"/>
              </a:ext>
            </a:extLst>
          </p:cNvPr>
          <p:cNvSpPr txBox="1"/>
          <p:nvPr/>
        </p:nvSpPr>
        <p:spPr>
          <a:xfrm>
            <a:off x="6592660" y="5987487"/>
            <a:ext cx="8570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Original Audio</a:t>
            </a:r>
          </a:p>
        </p:txBody>
      </p:sp>
      <p:sp>
        <p:nvSpPr>
          <p:cNvPr id="48" name="TextBox 47">
            <a:extLst>
              <a:ext uri="{FF2B5EF4-FFF2-40B4-BE49-F238E27FC236}">
                <a16:creationId xmlns:a16="http://schemas.microsoft.com/office/drawing/2014/main" id="{14699F07-9FBC-9F19-4AED-07245BD40228}"/>
              </a:ext>
            </a:extLst>
          </p:cNvPr>
          <p:cNvSpPr txBox="1"/>
          <p:nvPr/>
        </p:nvSpPr>
        <p:spPr>
          <a:xfrm>
            <a:off x="7340477" y="5996021"/>
            <a:ext cx="846871"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Note Detected</a:t>
            </a:r>
          </a:p>
        </p:txBody>
      </p:sp>
      <p:pic>
        <p:nvPicPr>
          <p:cNvPr id="51" name="AuntRhody">
            <a:hlinkClick r:id="" action="ppaction://media"/>
            <a:extLst>
              <a:ext uri="{FF2B5EF4-FFF2-40B4-BE49-F238E27FC236}">
                <a16:creationId xmlns:a16="http://schemas.microsoft.com/office/drawing/2014/main" id="{7BD6F218-9920-2A57-4C56-A9A2CD419372}"/>
              </a:ext>
            </a:extLst>
          </p:cNvPr>
          <p:cNvPicPr>
            <a:picLocks noChangeAspect="1"/>
          </p:cNvPicPr>
          <p:nvPr>
            <a:audioFile r:link="rId8"/>
            <p:extLst>
              <p:ext uri="{DAA4B4D4-6D71-4841-9C94-3DE7FCFB9230}">
                <p14:media xmlns:p14="http://schemas.microsoft.com/office/powerpoint/2010/main" r:embed="rId7"/>
              </p:ext>
            </p:extLst>
          </p:nvPr>
        </p:nvPicPr>
        <p:blipFill>
          <a:blip r:embed="rId23"/>
          <a:stretch>
            <a:fillRect/>
          </a:stretch>
        </p:blipFill>
        <p:spPr>
          <a:xfrm>
            <a:off x="6775511" y="6218082"/>
            <a:ext cx="345791" cy="351902"/>
          </a:xfrm>
          <a:prstGeom prst="rect">
            <a:avLst/>
          </a:prstGeom>
        </p:spPr>
      </p:pic>
      <p:sp>
        <p:nvSpPr>
          <p:cNvPr id="38" name="TextBox 37">
            <a:extLst>
              <a:ext uri="{FF2B5EF4-FFF2-40B4-BE49-F238E27FC236}">
                <a16:creationId xmlns:a16="http://schemas.microsoft.com/office/drawing/2014/main" id="{DD41AF4A-E385-656A-CF6F-89D8D1361E68}"/>
              </a:ext>
            </a:extLst>
          </p:cNvPr>
          <p:cNvSpPr txBox="1"/>
          <p:nvPr/>
        </p:nvSpPr>
        <p:spPr>
          <a:xfrm>
            <a:off x="9735430" y="5511382"/>
            <a:ext cx="2163493" cy="1050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050"/>
              <a:t>Mitch Bateman – Introduction</a:t>
            </a:r>
            <a:endParaRPr lang="en-US"/>
          </a:p>
          <a:p>
            <a:pPr>
              <a:lnSpc>
                <a:spcPct val="150000"/>
              </a:lnSpc>
            </a:pPr>
            <a:r>
              <a:rPr lang="en-US" sz="1050"/>
              <a:t>Rigo Carreto – ECG Signal Filtering</a:t>
            </a:r>
          </a:p>
          <a:p>
            <a:pPr>
              <a:lnSpc>
                <a:spcPct val="150000"/>
              </a:lnSpc>
            </a:pPr>
            <a:r>
              <a:rPr lang="en-US" sz="1050"/>
              <a:t>Rhett Redd </a:t>
            </a:r>
            <a:r>
              <a:rPr lang="en-US" sz="1100"/>
              <a:t>– </a:t>
            </a:r>
            <a:r>
              <a:rPr lang="en-US" sz="1050"/>
              <a:t>  Note Detection</a:t>
            </a:r>
          </a:p>
          <a:p>
            <a:pPr>
              <a:lnSpc>
                <a:spcPct val="150000"/>
              </a:lnSpc>
            </a:pPr>
            <a:r>
              <a:rPr lang="en-US" sz="1050"/>
              <a:t>Todd Nielsen – Song Detection</a:t>
            </a:r>
          </a:p>
        </p:txBody>
      </p:sp>
      <p:sp>
        <p:nvSpPr>
          <p:cNvPr id="58" name="TextBox 57">
            <a:extLst>
              <a:ext uri="{FF2B5EF4-FFF2-40B4-BE49-F238E27FC236}">
                <a16:creationId xmlns:a16="http://schemas.microsoft.com/office/drawing/2014/main" id="{36743ADA-1E5C-3BFD-9AD5-B68FFD4FF661}"/>
              </a:ext>
            </a:extLst>
          </p:cNvPr>
          <p:cNvSpPr txBox="1"/>
          <p:nvPr/>
        </p:nvSpPr>
        <p:spPr>
          <a:xfrm>
            <a:off x="2748335" y="5052131"/>
            <a:ext cx="1833465" cy="18498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t>In this project, I successfully developed a MATLAB function to analyze a </a:t>
            </a:r>
            <a:r>
              <a:rPr lang="en-US" sz="700">
                <a:latin typeface="Consolas"/>
              </a:rPr>
              <a:t>.wav</a:t>
            </a:r>
            <a:r>
              <a:rPr lang="en-US" sz="700"/>
              <a:t> file containing a simple song and identify the notes being played. I began by reading the audio file into a large vector and dividing it into smaller segments of equal duration using MATLAB's </a:t>
            </a:r>
            <a:r>
              <a:rPr lang="en-US" sz="700">
                <a:latin typeface="Consolas"/>
              </a:rPr>
              <a:t>reshape</a:t>
            </a:r>
            <a:r>
              <a:rPr lang="en-US" sz="700"/>
              <a:t> command. Each segment was processed using a custom </a:t>
            </a:r>
            <a:r>
              <a:rPr lang="en-US" sz="700" err="1">
                <a:latin typeface="Consolas"/>
              </a:rPr>
              <a:t>noteDetect</a:t>
            </a:r>
            <a:r>
              <a:rPr lang="en-US" sz="700"/>
              <a:t> function, which identified the loudest note or determined silence based on a predefined threshold. The output was a sequence of detected notes for each segment, which I refined to display only the played notes in a more compact format. </a:t>
            </a:r>
            <a:endParaRPr lang="en-US" sz="700">
              <a:latin typeface="Aptos"/>
            </a:endParaRPr>
          </a:p>
          <a:p>
            <a:endParaRPr lang="en-US" sz="700"/>
          </a:p>
          <a:p>
            <a:endParaRPr lang="en-US" sz="700"/>
          </a:p>
        </p:txBody>
      </p:sp>
      <p:sp>
        <p:nvSpPr>
          <p:cNvPr id="59" name="TextBox 58">
            <a:extLst>
              <a:ext uri="{FF2B5EF4-FFF2-40B4-BE49-F238E27FC236}">
                <a16:creationId xmlns:a16="http://schemas.microsoft.com/office/drawing/2014/main" id="{1A440CC7-5C12-BF19-8579-9E3939B67154}"/>
              </a:ext>
            </a:extLst>
          </p:cNvPr>
          <p:cNvSpPr txBox="1"/>
          <p:nvPr/>
        </p:nvSpPr>
        <p:spPr>
          <a:xfrm>
            <a:off x="4491087" y="5960044"/>
            <a:ext cx="22569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t> Additionally, I linked the results to a previous lab by resynthesizing the detected notes at double the tempo, generating a new </a:t>
            </a:r>
            <a:r>
              <a:rPr lang="en-US" sz="700">
                <a:latin typeface="Consolas"/>
              </a:rPr>
              <a:t>.wav</a:t>
            </a:r>
            <a:r>
              <a:rPr lang="en-US" sz="700"/>
              <a:t> file as the output.</a:t>
            </a:r>
          </a:p>
          <a:p>
            <a:endParaRPr lang="en-US" sz="700"/>
          </a:p>
        </p:txBody>
      </p:sp>
      <p:pic>
        <p:nvPicPr>
          <p:cNvPr id="40" name="Detected_Notes">
            <a:hlinkClick r:id="" action="ppaction://media"/>
            <a:extLst>
              <a:ext uri="{FF2B5EF4-FFF2-40B4-BE49-F238E27FC236}">
                <a16:creationId xmlns:a16="http://schemas.microsoft.com/office/drawing/2014/main" id="{CE1C62F5-D3E7-F018-C611-D917C726C0E5}"/>
              </a:ext>
            </a:extLst>
          </p:cNvPr>
          <p:cNvPicPr>
            <a:picLocks noChangeAspect="1"/>
          </p:cNvPicPr>
          <p:nvPr>
            <a:audioFile r:link="rId10"/>
            <p:extLst>
              <p:ext uri="{DAA4B4D4-6D71-4841-9C94-3DE7FCFB9230}">
                <p14:media xmlns:p14="http://schemas.microsoft.com/office/powerpoint/2010/main" r:embed="rId9"/>
              </p:ext>
            </p:extLst>
          </p:nvPr>
        </p:nvPicPr>
        <p:blipFill>
          <a:blip r:embed="rId23"/>
          <a:stretch>
            <a:fillRect/>
          </a:stretch>
        </p:blipFill>
        <p:spPr>
          <a:xfrm>
            <a:off x="7584212" y="6208737"/>
            <a:ext cx="355709" cy="336338"/>
          </a:xfrm>
          <a:prstGeom prst="rect">
            <a:avLst/>
          </a:prstGeom>
        </p:spPr>
      </p:pic>
      <p:pic>
        <p:nvPicPr>
          <p:cNvPr id="42" name="Detected_Notes_DoubleTempo">
            <a:hlinkClick r:id="" action="ppaction://media"/>
            <a:extLst>
              <a:ext uri="{FF2B5EF4-FFF2-40B4-BE49-F238E27FC236}">
                <a16:creationId xmlns:a16="http://schemas.microsoft.com/office/drawing/2014/main" id="{C6A9B076-159D-8CCF-3B32-4F310ED219B4}"/>
              </a:ext>
            </a:extLst>
          </p:cNvPr>
          <p:cNvPicPr>
            <a:picLocks noChangeAspect="1"/>
          </p:cNvPicPr>
          <p:nvPr>
            <a:audioFile r:link="rId12"/>
            <p:extLst>
              <p:ext uri="{DAA4B4D4-6D71-4841-9C94-3DE7FCFB9230}">
                <p14:media xmlns:p14="http://schemas.microsoft.com/office/powerpoint/2010/main" r:embed="rId11"/>
              </p:ext>
            </p:extLst>
          </p:nvPr>
        </p:nvPicPr>
        <p:blipFill>
          <a:blip r:embed="rId23"/>
          <a:stretch>
            <a:fillRect/>
          </a:stretch>
        </p:blipFill>
        <p:spPr>
          <a:xfrm>
            <a:off x="8481824" y="6215196"/>
            <a:ext cx="375081" cy="381539"/>
          </a:xfrm>
          <a:prstGeom prst="rect">
            <a:avLst/>
          </a:prstGeom>
        </p:spPr>
      </p:pic>
      <p:pic>
        <p:nvPicPr>
          <p:cNvPr id="49" name="Picture 48" descr="A diagram of a sample signal&#10;&#10;Description automatically generated">
            <a:extLst>
              <a:ext uri="{FF2B5EF4-FFF2-40B4-BE49-F238E27FC236}">
                <a16:creationId xmlns:a16="http://schemas.microsoft.com/office/drawing/2014/main" id="{EBE0FFCA-E300-BDCB-8AA2-1DEC7BDD98CB}"/>
              </a:ext>
            </a:extLst>
          </p:cNvPr>
          <p:cNvPicPr>
            <a:picLocks noChangeAspect="1"/>
          </p:cNvPicPr>
          <p:nvPr/>
        </p:nvPicPr>
        <p:blipFill>
          <a:blip r:embed="rId24"/>
          <a:stretch>
            <a:fillRect/>
          </a:stretch>
        </p:blipFill>
        <p:spPr>
          <a:xfrm>
            <a:off x="4663699" y="4839347"/>
            <a:ext cx="1573078" cy="1163665"/>
          </a:xfrm>
          <a:prstGeom prst="rect">
            <a:avLst/>
          </a:prstGeom>
        </p:spPr>
      </p:pic>
      <p:pic>
        <p:nvPicPr>
          <p:cNvPr id="50" name="Picture 49" descr="A diagram of a sample signal&#10;&#10;Description automatically generated">
            <a:extLst>
              <a:ext uri="{FF2B5EF4-FFF2-40B4-BE49-F238E27FC236}">
                <a16:creationId xmlns:a16="http://schemas.microsoft.com/office/drawing/2014/main" id="{CB264033-85C7-07FB-C8AC-A864722040A9}"/>
              </a:ext>
            </a:extLst>
          </p:cNvPr>
          <p:cNvPicPr>
            <a:picLocks noChangeAspect="1"/>
          </p:cNvPicPr>
          <p:nvPr/>
        </p:nvPicPr>
        <p:blipFill>
          <a:blip r:embed="rId25"/>
          <a:stretch>
            <a:fillRect/>
          </a:stretch>
        </p:blipFill>
        <p:spPr>
          <a:xfrm>
            <a:off x="6242586" y="4836118"/>
            <a:ext cx="1547251" cy="1208868"/>
          </a:xfrm>
          <a:prstGeom prst="rect">
            <a:avLst/>
          </a:prstGeom>
        </p:spPr>
      </p:pic>
      <p:pic>
        <p:nvPicPr>
          <p:cNvPr id="52" name="Picture 51" descr="A graph of a graph with a red line and blue line&#10;&#10;Description automatically generated">
            <a:extLst>
              <a:ext uri="{FF2B5EF4-FFF2-40B4-BE49-F238E27FC236}">
                <a16:creationId xmlns:a16="http://schemas.microsoft.com/office/drawing/2014/main" id="{7BB1A94E-9409-94EC-07FE-4FE192DB4596}"/>
              </a:ext>
            </a:extLst>
          </p:cNvPr>
          <p:cNvPicPr>
            <a:picLocks noChangeAspect="1"/>
          </p:cNvPicPr>
          <p:nvPr/>
        </p:nvPicPr>
        <p:blipFill>
          <a:blip r:embed="rId26"/>
          <a:stretch>
            <a:fillRect/>
          </a:stretch>
        </p:blipFill>
        <p:spPr>
          <a:xfrm>
            <a:off x="7860223" y="4839346"/>
            <a:ext cx="1618282" cy="1195954"/>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4"/>
                                        </p:tgtEl>
                                      </p:cBhvr>
                                    </p:cmd>
                                  </p:childTnLst>
                                </p:cTn>
                              </p:par>
                            </p:childTnLst>
                          </p:cTn>
                        </p:par>
                      </p:childTnLst>
                    </p:cTn>
                  </p:par>
                </p:childTnLst>
              </p:cTn>
              <p:nextCondLst>
                <p:cond evt="onClick" delay="0">
                  <p:tgtEl>
                    <p:spTgt spid="44"/>
                  </p:tgtEl>
                </p:cond>
              </p:nextCondLst>
            </p:seq>
            <p:audio>
              <p:cMediaNode>
                <p:cTn id="7" fill="hold" display="0">
                  <p:stCondLst>
                    <p:cond delay="indefinite"/>
                  </p:stCondLst>
                  <p:endCondLst>
                    <p:cond evt="onStopAudio" delay="0">
                      <p:tgtEl>
                        <p:sldTgt/>
                      </p:tgtEl>
                    </p:cond>
                  </p:endCondLst>
                </p:cTn>
                <p:tgtEl>
                  <p:spTgt spid="44"/>
                </p:tgtEl>
              </p:cMediaNode>
            </p:audio>
            <p:seq concurrent="1" nextAc="seek">
              <p:cTn id="8" restart="whenNotActive" fill="hold" evtFilter="cancelBubble" nodeType="interactiveSeq">
                <p:stCondLst>
                  <p:cond evt="onClick" delay="0">
                    <p:tgtEl>
                      <p:spTgt spid="45"/>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 fill="hold"/>
                                        <p:tgtEl>
                                          <p:spTgt spid="45"/>
                                        </p:tgtEl>
                                      </p:cBhvr>
                                    </p:cmd>
                                  </p:childTnLst>
                                </p:cTn>
                              </p:par>
                            </p:childTnLst>
                          </p:cTn>
                        </p:par>
                      </p:childTnLst>
                    </p:cTn>
                  </p:par>
                </p:childTnLst>
              </p:cTn>
              <p:nextCondLst>
                <p:cond evt="onClick" delay="0">
                  <p:tgtEl>
                    <p:spTgt spid="45"/>
                  </p:tgtEl>
                </p:cond>
              </p:nextCondLst>
            </p:seq>
            <p:audio>
              <p:cMediaNode>
                <p:cTn id="13" fill="hold" display="0">
                  <p:stCondLst>
                    <p:cond delay="indefinite"/>
                  </p:stCondLst>
                  <p:endCondLst>
                    <p:cond evt="onStopAudio" delay="0">
                      <p:tgtEl>
                        <p:sldTgt/>
                      </p:tgtEl>
                    </p:cond>
                  </p:endCondLst>
                </p:cTn>
                <p:tgtEl>
                  <p:spTgt spid="45"/>
                </p:tgtEl>
              </p:cMediaNode>
            </p:audio>
            <p:seq concurrent="1" nextAc="seek">
              <p:cTn id="14" restart="whenNotActive" fill="hold" evtFilter="cancelBubble" nodeType="interactiveSeq">
                <p:stCondLst>
                  <p:cond evt="onClick" delay="0">
                    <p:tgtEl>
                      <p:spTgt spid="46"/>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 fill="hold"/>
                                        <p:tgtEl>
                                          <p:spTgt spid="46"/>
                                        </p:tgtEl>
                                      </p:cBhvr>
                                    </p:cmd>
                                  </p:childTnLst>
                                </p:cTn>
                              </p:par>
                            </p:childTnLst>
                          </p:cTn>
                        </p:par>
                      </p:childTnLst>
                    </p:cTn>
                  </p:par>
                </p:childTnLst>
              </p:cTn>
              <p:nextCondLst>
                <p:cond evt="onClick" delay="0">
                  <p:tgtEl>
                    <p:spTgt spid="46"/>
                  </p:tgtEl>
                </p:cond>
              </p:nextCondLst>
            </p:seq>
            <p:audio>
              <p:cMediaNode>
                <p:cTn id="19" fill="hold" display="0">
                  <p:stCondLst>
                    <p:cond delay="indefinite"/>
                  </p:stCondLst>
                  <p:endCondLst>
                    <p:cond evt="onStopAudio" delay="0">
                      <p:tgtEl>
                        <p:sldTgt/>
                      </p:tgtEl>
                    </p:cond>
                  </p:endCondLst>
                </p:cTn>
                <p:tgtEl>
                  <p:spTgt spid="46"/>
                </p:tgtEl>
              </p:cMediaNode>
            </p:audio>
            <p:seq concurrent="1" nextAc="seek">
              <p:cTn id="20" restart="whenNotActive" fill="hold" evtFilter="cancelBubble" nodeType="interactiveSeq">
                <p:stCondLst>
                  <p:cond evt="onClick" delay="0">
                    <p:tgtEl>
                      <p:spTgt spid="51"/>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1" fill="hold"/>
                                        <p:tgtEl>
                                          <p:spTgt spid="51"/>
                                        </p:tgtEl>
                                      </p:cBhvr>
                                    </p:cmd>
                                  </p:childTnLst>
                                </p:cTn>
                              </p:par>
                            </p:childTnLst>
                          </p:cTn>
                        </p:par>
                      </p:childTnLst>
                    </p:cTn>
                  </p:par>
                </p:childTnLst>
              </p:cTn>
              <p:nextCondLst>
                <p:cond evt="onClick" delay="0">
                  <p:tgtEl>
                    <p:spTgt spid="51"/>
                  </p:tgtEl>
                </p:cond>
              </p:nextCondLst>
            </p:seq>
            <p:audio>
              <p:cMediaNode>
                <p:cTn id="25" fill="hold" display="0">
                  <p:stCondLst>
                    <p:cond delay="indefinite"/>
                  </p:stCondLst>
                  <p:endCondLst>
                    <p:cond evt="onStopAudio" delay="0">
                      <p:tgtEl>
                        <p:sldTgt/>
                      </p:tgtEl>
                    </p:cond>
                  </p:endCondLst>
                </p:cTn>
                <p:tgtEl>
                  <p:spTgt spid="51"/>
                </p:tgtEl>
              </p:cMediaNode>
            </p:audio>
            <p:seq concurrent="1" nextAc="seek">
              <p:cTn id="26" restart="whenNotActive" fill="hold" evtFilter="cancelBubble" nodeType="interactiveSeq">
                <p:stCondLst>
                  <p:cond evt="onClick" delay="0">
                    <p:tgtEl>
                      <p:spTgt spid="40"/>
                    </p:tgtEl>
                  </p:cond>
                </p:stCondLst>
                <p:endSync evt="end" delay="0">
                  <p:rtn val="all"/>
                </p:endSync>
                <p:childTnLst>
                  <p:par>
                    <p:cTn id="27" fill="hold">
                      <p:stCondLst>
                        <p:cond delay="0"/>
                      </p:stCondLst>
                      <p:childTnLst>
                        <p:par>
                          <p:cTn id="28" fill="hold">
                            <p:stCondLst>
                              <p:cond delay="0"/>
                            </p:stCondLst>
                            <p:childTnLst>
                              <p:par>
                                <p:cTn id="29" presetID="1" presetClass="mediacall" presetSubtype="0" fill="hold" nodeType="clickEffect">
                                  <p:stCondLst>
                                    <p:cond delay="0"/>
                                  </p:stCondLst>
                                  <p:childTnLst>
                                    <p:cmd type="call" cmd="playFrom(0.0)">
                                      <p:cBhvr>
                                        <p:cTn id="30" dur="1" fill="hold"/>
                                        <p:tgtEl>
                                          <p:spTgt spid="40"/>
                                        </p:tgtEl>
                                      </p:cBhvr>
                                    </p:cmd>
                                  </p:childTnLst>
                                </p:cTn>
                              </p:par>
                            </p:childTnLst>
                          </p:cTn>
                        </p:par>
                      </p:childTnLst>
                    </p:cTn>
                  </p:par>
                </p:childTnLst>
              </p:cTn>
              <p:nextCondLst>
                <p:cond evt="onClick" delay="0">
                  <p:tgtEl>
                    <p:spTgt spid="40"/>
                  </p:tgtEl>
                </p:cond>
              </p:nextCondLst>
            </p:seq>
            <p:audio>
              <p:cMediaNode>
                <p:cTn id="31" fill="hold" display="0">
                  <p:stCondLst>
                    <p:cond delay="indefinite"/>
                  </p:stCondLst>
                  <p:endCondLst>
                    <p:cond evt="onStopAudio" delay="0">
                      <p:tgtEl>
                        <p:sldTgt/>
                      </p:tgtEl>
                    </p:cond>
                  </p:endCondLst>
                </p:cTn>
                <p:tgtEl>
                  <p:spTgt spid="40"/>
                </p:tgtEl>
              </p:cMediaNode>
            </p:audio>
            <p:seq concurrent="1" nextAc="seek">
              <p:cTn id="32" restart="whenNotActive" fill="hold" evtFilter="cancelBubble" nodeType="interactiveSeq">
                <p:stCondLst>
                  <p:cond evt="onClick" delay="0">
                    <p:tgtEl>
                      <p:spTgt spid="42"/>
                    </p:tgtEl>
                  </p:cond>
                </p:stCondLst>
                <p:endSync evt="end" delay="0">
                  <p:rtn val="all"/>
                </p:endSync>
                <p:childTnLst>
                  <p:par>
                    <p:cTn id="33" fill="hold">
                      <p:stCondLst>
                        <p:cond delay="0"/>
                      </p:stCondLst>
                      <p:childTnLst>
                        <p:par>
                          <p:cTn id="34" fill="hold">
                            <p:stCondLst>
                              <p:cond delay="0"/>
                            </p:stCondLst>
                            <p:childTnLst>
                              <p:par>
                                <p:cTn id="35" presetID="1" presetClass="mediacall" presetSubtype="0" fill="hold" nodeType="clickEffect">
                                  <p:stCondLst>
                                    <p:cond delay="0"/>
                                  </p:stCondLst>
                                  <p:childTnLst>
                                    <p:cmd type="call" cmd="playFrom(0.0)">
                                      <p:cBhvr>
                                        <p:cTn id="36" dur="1" fill="hold"/>
                                        <p:tgtEl>
                                          <p:spTgt spid="42"/>
                                        </p:tgtEl>
                                      </p:cBhvr>
                                    </p:cmd>
                                  </p:childTnLst>
                                </p:cTn>
                              </p:par>
                            </p:childTnLst>
                          </p:cTn>
                        </p:par>
                      </p:childTnLst>
                    </p:cTn>
                  </p:par>
                </p:childTnLst>
              </p:cTn>
              <p:nextCondLst>
                <p:cond evt="onClick" delay="0">
                  <p:tgtEl>
                    <p:spTgt spid="42"/>
                  </p:tgtEl>
                </p:cond>
              </p:nextCondLst>
            </p:seq>
            <p:audio>
              <p:cMediaNode>
                <p:cTn id="37" fill="hold" display="0">
                  <p:stCondLst>
                    <p:cond delay="indefinite"/>
                  </p:stCondLst>
                  <p:endCondLst>
                    <p:cond evt="onStopAudio" delay="0">
                      <p:tgtEl>
                        <p:sldTgt/>
                      </p:tgtEl>
                    </p:cond>
                  </p:endCondLst>
                </p:cTn>
                <p:tgtEl>
                  <p:spTgt spid="4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43</cp:revision>
  <dcterms:created xsi:type="dcterms:W3CDTF">2024-11-23T20:26:02Z</dcterms:created>
  <dcterms:modified xsi:type="dcterms:W3CDTF">2024-12-03T02:52:18Z</dcterms:modified>
</cp:coreProperties>
</file>