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sldIdLst>
    <p:sldId id="256" r:id="rId2"/>
    <p:sldId id="270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8" r:id="rId13"/>
    <p:sldId id="265" r:id="rId14"/>
    <p:sldId id="266" r:id="rId15"/>
    <p:sldId id="267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5A87B3E-16E2-0146-976F-8F7FB9A08DC7}" type="datetimeFigureOut">
              <a:rPr lang="en-MD" smtClean="0"/>
              <a:t>19.12.2023</a:t>
            </a:fld>
            <a:endParaRPr lang="en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46AF-D626-2445-8BD3-6D4E64C8DBEB}" type="slidenum">
              <a:rPr lang="en-MD" smtClean="0"/>
              <a:t>‹#›</a:t>
            </a:fld>
            <a:endParaRPr lang="en-M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0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7B3E-16E2-0146-976F-8F7FB9A08DC7}" type="datetimeFigureOut">
              <a:rPr lang="en-MD" smtClean="0"/>
              <a:t>19.12.2023</a:t>
            </a:fld>
            <a:endParaRPr lang="en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46AF-D626-2445-8BD3-6D4E64C8DBEB}" type="slidenum">
              <a:rPr lang="en-MD" smtClean="0"/>
              <a:t>‹#›</a:t>
            </a:fld>
            <a:endParaRPr lang="en-MD"/>
          </a:p>
        </p:txBody>
      </p:sp>
    </p:spTree>
    <p:extLst>
      <p:ext uri="{BB962C8B-B14F-4D97-AF65-F5344CB8AC3E}">
        <p14:creationId xmlns:p14="http://schemas.microsoft.com/office/powerpoint/2010/main" val="187284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7B3E-16E2-0146-976F-8F7FB9A08DC7}" type="datetimeFigureOut">
              <a:rPr lang="en-MD" smtClean="0"/>
              <a:t>19.12.2023</a:t>
            </a:fld>
            <a:endParaRPr lang="en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46AF-D626-2445-8BD3-6D4E64C8DBEB}" type="slidenum">
              <a:rPr lang="en-MD" smtClean="0"/>
              <a:t>‹#›</a:t>
            </a:fld>
            <a:endParaRPr lang="en-M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50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7B3E-16E2-0146-976F-8F7FB9A08DC7}" type="datetimeFigureOut">
              <a:rPr lang="en-MD" smtClean="0"/>
              <a:t>19.12.2023</a:t>
            </a:fld>
            <a:endParaRPr lang="en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46AF-D626-2445-8BD3-6D4E64C8DBEB}" type="slidenum">
              <a:rPr lang="en-MD" smtClean="0"/>
              <a:t>‹#›</a:t>
            </a:fld>
            <a:endParaRPr lang="en-MD"/>
          </a:p>
        </p:txBody>
      </p:sp>
    </p:spTree>
    <p:extLst>
      <p:ext uri="{BB962C8B-B14F-4D97-AF65-F5344CB8AC3E}">
        <p14:creationId xmlns:p14="http://schemas.microsoft.com/office/powerpoint/2010/main" val="185677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7B3E-16E2-0146-976F-8F7FB9A08DC7}" type="datetimeFigureOut">
              <a:rPr lang="en-MD" smtClean="0"/>
              <a:t>19.12.2023</a:t>
            </a:fld>
            <a:endParaRPr lang="en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46AF-D626-2445-8BD3-6D4E64C8DBEB}" type="slidenum">
              <a:rPr lang="en-MD" smtClean="0"/>
              <a:t>‹#›</a:t>
            </a:fld>
            <a:endParaRPr lang="en-M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61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7B3E-16E2-0146-976F-8F7FB9A08DC7}" type="datetimeFigureOut">
              <a:rPr lang="en-MD" smtClean="0"/>
              <a:t>19.12.2023</a:t>
            </a:fld>
            <a:endParaRPr lang="en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46AF-D626-2445-8BD3-6D4E64C8DBEB}" type="slidenum">
              <a:rPr lang="en-MD" smtClean="0"/>
              <a:t>‹#›</a:t>
            </a:fld>
            <a:endParaRPr lang="en-MD"/>
          </a:p>
        </p:txBody>
      </p:sp>
    </p:spTree>
    <p:extLst>
      <p:ext uri="{BB962C8B-B14F-4D97-AF65-F5344CB8AC3E}">
        <p14:creationId xmlns:p14="http://schemas.microsoft.com/office/powerpoint/2010/main" val="229485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7B3E-16E2-0146-976F-8F7FB9A08DC7}" type="datetimeFigureOut">
              <a:rPr lang="en-MD" smtClean="0"/>
              <a:t>19.12.2023</a:t>
            </a:fld>
            <a:endParaRPr lang="en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46AF-D626-2445-8BD3-6D4E64C8DBEB}" type="slidenum">
              <a:rPr lang="en-MD" smtClean="0"/>
              <a:t>‹#›</a:t>
            </a:fld>
            <a:endParaRPr lang="en-MD"/>
          </a:p>
        </p:txBody>
      </p:sp>
    </p:spTree>
    <p:extLst>
      <p:ext uri="{BB962C8B-B14F-4D97-AF65-F5344CB8AC3E}">
        <p14:creationId xmlns:p14="http://schemas.microsoft.com/office/powerpoint/2010/main" val="1703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7B3E-16E2-0146-976F-8F7FB9A08DC7}" type="datetimeFigureOut">
              <a:rPr lang="en-MD" smtClean="0"/>
              <a:t>19.12.2023</a:t>
            </a:fld>
            <a:endParaRPr lang="en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46AF-D626-2445-8BD3-6D4E64C8DBEB}" type="slidenum">
              <a:rPr lang="en-MD" smtClean="0"/>
              <a:t>‹#›</a:t>
            </a:fld>
            <a:endParaRPr lang="en-MD"/>
          </a:p>
        </p:txBody>
      </p:sp>
    </p:spTree>
    <p:extLst>
      <p:ext uri="{BB962C8B-B14F-4D97-AF65-F5344CB8AC3E}">
        <p14:creationId xmlns:p14="http://schemas.microsoft.com/office/powerpoint/2010/main" val="312889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7B3E-16E2-0146-976F-8F7FB9A08DC7}" type="datetimeFigureOut">
              <a:rPr lang="en-MD" smtClean="0"/>
              <a:t>19.12.2023</a:t>
            </a:fld>
            <a:endParaRPr lang="en-M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46AF-D626-2445-8BD3-6D4E64C8DBEB}" type="slidenum">
              <a:rPr lang="en-MD" smtClean="0"/>
              <a:t>‹#›</a:t>
            </a:fld>
            <a:endParaRPr lang="en-MD"/>
          </a:p>
        </p:txBody>
      </p:sp>
    </p:spTree>
    <p:extLst>
      <p:ext uri="{BB962C8B-B14F-4D97-AF65-F5344CB8AC3E}">
        <p14:creationId xmlns:p14="http://schemas.microsoft.com/office/powerpoint/2010/main" val="338168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7B3E-16E2-0146-976F-8F7FB9A08DC7}" type="datetimeFigureOut">
              <a:rPr lang="en-MD" smtClean="0"/>
              <a:t>19.12.2023</a:t>
            </a:fld>
            <a:endParaRPr lang="en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46AF-D626-2445-8BD3-6D4E64C8DBEB}" type="slidenum">
              <a:rPr lang="en-MD" smtClean="0"/>
              <a:t>‹#›</a:t>
            </a:fld>
            <a:endParaRPr lang="en-MD"/>
          </a:p>
        </p:txBody>
      </p:sp>
    </p:spTree>
    <p:extLst>
      <p:ext uri="{BB962C8B-B14F-4D97-AF65-F5344CB8AC3E}">
        <p14:creationId xmlns:p14="http://schemas.microsoft.com/office/powerpoint/2010/main" val="172976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7B3E-16E2-0146-976F-8F7FB9A08DC7}" type="datetimeFigureOut">
              <a:rPr lang="en-MD" smtClean="0"/>
              <a:t>19.12.2023</a:t>
            </a:fld>
            <a:endParaRPr lang="en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46AF-D626-2445-8BD3-6D4E64C8DBEB}" type="slidenum">
              <a:rPr lang="en-MD" smtClean="0"/>
              <a:t>‹#›</a:t>
            </a:fld>
            <a:endParaRPr lang="en-MD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18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5A87B3E-16E2-0146-976F-8F7FB9A08DC7}" type="datetimeFigureOut">
              <a:rPr lang="en-MD" smtClean="0"/>
              <a:t>19.12.2023</a:t>
            </a:fld>
            <a:endParaRPr lang="en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33946AF-D626-2445-8BD3-6D4E64C8DBEB}" type="slidenum">
              <a:rPr lang="en-MD" smtClean="0"/>
              <a:t>‹#›</a:t>
            </a:fld>
            <a:endParaRPr lang="en-M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95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F81A-FCCD-A6D6-BFE2-D6B0CA14E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8641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en-GB" sz="3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Evaluarea</a:t>
            </a:r>
            <a:r>
              <a:rPr lang="en-GB" sz="3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Impactului</a:t>
            </a:r>
            <a:r>
              <a:rPr lang="en-GB" sz="3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Emisiilor</a:t>
            </a:r>
            <a:r>
              <a:rPr lang="en-GB" sz="3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CO2 </a:t>
            </a:r>
            <a:r>
              <a:rPr lang="en-GB" sz="3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GB" sz="3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Eficienței</a:t>
            </a:r>
            <a:r>
              <a:rPr lang="en-GB" sz="3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Consumului</a:t>
            </a:r>
            <a:r>
              <a:rPr lang="en-GB" sz="3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3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3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GB" sz="3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Autoturismelor</a:t>
            </a:r>
            <a:r>
              <a:rPr lang="en-GB" sz="3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3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Canada</a:t>
            </a:r>
            <a:endParaRPr lang="en-MD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01F09-4DB9-89FB-5499-A4EB2D2162F9}"/>
              </a:ext>
            </a:extLst>
          </p:cNvPr>
          <p:cNvSpPr txBox="1"/>
          <p:nvPr/>
        </p:nvSpPr>
        <p:spPr>
          <a:xfrm>
            <a:off x="1734207" y="527272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Subtitlu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Înțelegerea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tendințelor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eficiență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combustibilului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emisii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8EF0E9-77CD-400C-C8EB-BA8E0187C4F0}"/>
              </a:ext>
            </a:extLst>
          </p:cNvPr>
          <p:cNvSpPr txBox="1"/>
          <p:nvPr/>
        </p:nvSpPr>
        <p:spPr>
          <a:xfrm>
            <a:off x="7131269" y="5272728"/>
            <a:ext cx="6096000" cy="80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o-RO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efectuat : </a:t>
            </a:r>
            <a:r>
              <a:rPr lang="ro-RO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 gr. MI-211 Godorogea Tatiana</a:t>
            </a:r>
            <a:endParaRPr lang="en-MD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o-RO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verificat: </a:t>
            </a:r>
            <a:r>
              <a:rPr lang="ro-RO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conf. dr. Munteanu Viorel</a:t>
            </a:r>
            <a:endParaRPr lang="en-M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93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650DDA-1D94-237A-130D-989041D4F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5696" y="1550624"/>
            <a:ext cx="5643864" cy="37567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A1BC9-32FE-F519-616F-BDCD2F5691A2}"/>
              </a:ext>
            </a:extLst>
          </p:cNvPr>
          <p:cNvSpPr txBox="1"/>
          <p:nvPr/>
        </p:nvSpPr>
        <p:spPr>
          <a:xfrm>
            <a:off x="956441" y="651641"/>
            <a:ext cx="513955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secțiunea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relației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CO2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am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realizat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Q-Q plot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distribuția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ilustrat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3,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 sunt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reprezentate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CO2,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Punctele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dispuse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jurul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liniei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diagonale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cât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aproape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o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distribuție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bun,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deoarece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sugerează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relație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dioxid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carbon.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lucru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înseamnă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reducerea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consumului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autoturismelor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duce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o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reducere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emisiilor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dioxid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carbon.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Punctele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date nu sunt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dispersate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semnificativ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lucru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sugerează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relația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liniară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puternică</a:t>
            </a:r>
            <a:endParaRPr lang="en-GB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0878C-EFC6-5AEF-2725-7B6D373AF47E}"/>
              </a:ext>
            </a:extLst>
          </p:cNvPr>
          <p:cNvSpPr txBox="1"/>
          <p:nvPr/>
        </p:nvSpPr>
        <p:spPr>
          <a:xfrm>
            <a:off x="7294178" y="5662475"/>
            <a:ext cx="40254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3: Q-Q Plot al </a:t>
            </a:r>
            <a:r>
              <a:rPr lang="en-GB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Emisiilor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CO2 </a:t>
            </a:r>
            <a:r>
              <a:rPr lang="en-GB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Raportat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7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97C5-CA15-5775-3855-F29D7F066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730469"/>
            <a:ext cx="9720071" cy="4023360"/>
          </a:xfrm>
        </p:spPr>
        <p:txBody>
          <a:bodyPr/>
          <a:lstStyle/>
          <a:p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grafic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"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dotplot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," care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arată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distribuția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sub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formă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puncte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Punctele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aliniate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orizontal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axa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indicând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ratingul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CO2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autovehicul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Ratingul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emisia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CO2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prevaleaza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benzina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M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02B51-E3E1-1392-062D-AC46F231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031" y="1956121"/>
            <a:ext cx="5991895" cy="461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2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9F04-4250-E6BD-62B3-856895EC1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829" y="734992"/>
            <a:ext cx="9720071" cy="4023360"/>
          </a:xfrm>
        </p:spPr>
        <p:txBody>
          <a:bodyPr>
            <a:normAutofit/>
          </a:bodyPr>
          <a:lstStyle/>
          <a:p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histogramă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vizualizare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distribuției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emisiilor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CO2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date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utilizarea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60 de bare,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cum sunt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împărțite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CO2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intervale</a:t>
            </a:r>
            <a:endParaRPr lang="en-M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BBB87-0CE1-39D0-C011-14F3BEDEF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25" y="1523758"/>
            <a:ext cx="6652950" cy="512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6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3A3896-555A-757D-A8AF-D4BE55B8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61" y="3842951"/>
            <a:ext cx="7772400" cy="1932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54B01A-CCA6-A729-245C-CAE64A92DB91}"/>
              </a:ext>
            </a:extLst>
          </p:cNvPr>
          <p:cNvSpPr txBox="1"/>
          <p:nvPr/>
        </p:nvSpPr>
        <p:spPr>
          <a:xfrm>
            <a:off x="3126826" y="5791311"/>
            <a:ext cx="61905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4: </a:t>
            </a:r>
            <a:r>
              <a:rPr lang="en-GB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Matricea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Corelatie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Explorarea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Relatiilor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ntre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Caracteristicile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Vehiculelor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Impactul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Ecologic 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BF839-DD2F-4B4B-A5BC-A52AC351A1D2}"/>
              </a:ext>
            </a:extLst>
          </p:cNvPr>
          <p:cNvSpPr txBox="1"/>
          <p:nvPr/>
        </p:nvSpPr>
        <p:spPr>
          <a:xfrm>
            <a:off x="977461" y="410898"/>
            <a:ext cx="104893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Matricea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corelație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relațiile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variabilele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cheie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date.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Observăm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următoarele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 Size </a:t>
            </a:r>
            <a:r>
              <a:rPr lang="en-GB" b="1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Cylinders: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Corelație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pozitivă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puternică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(0.92),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sugerând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motoarele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mulți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cilindri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 Size </a:t>
            </a:r>
            <a:r>
              <a:rPr lang="en-GB" b="1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Fuel Consumption: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Corelație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pozitivă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semnificativă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(0.83),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indicând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vehiculele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motoare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oraș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 Size </a:t>
            </a:r>
            <a:r>
              <a:rPr lang="en-GB" b="1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CO2 Emissions: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Corelație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pozitivă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semnificativă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(0.82),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sugerând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vehiculele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motoare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emit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CO2.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Cylinders </a:t>
            </a:r>
            <a:r>
              <a:rPr lang="en-GB" b="1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Fuel Consumption: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Corelație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pozitivă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semnificativă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(0.85),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indicând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vehiculele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mulți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cilindri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oraș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Cylinders </a:t>
            </a:r>
            <a:r>
              <a:rPr lang="en-GB" b="1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CO2 Emissions: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Corelație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pozitivă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semnificativă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(0.83),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indicând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vehiculele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mulți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cilindri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emit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CO2.</a:t>
            </a:r>
          </a:p>
        </p:txBody>
      </p:sp>
    </p:spTree>
    <p:extLst>
      <p:ext uri="{BB962C8B-B14F-4D97-AF65-F5344CB8AC3E}">
        <p14:creationId xmlns:p14="http://schemas.microsoft.com/office/powerpoint/2010/main" val="283733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B962-1F57-1540-FA4B-B7D5D7E1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30" y="237976"/>
            <a:ext cx="10701026" cy="1499616"/>
          </a:xfrm>
        </p:spPr>
        <p:txBody>
          <a:bodyPr>
            <a:noAutofit/>
          </a:bodyPr>
          <a:lstStyle/>
          <a:p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Regresie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Liniara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B3E43-476E-CF69-C184-478234B32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541" y="2968476"/>
            <a:ext cx="4962416" cy="33031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40BD6-6145-804B-1E54-53647CFA5392}"/>
              </a:ext>
            </a:extLst>
          </p:cNvPr>
          <p:cNvSpPr txBox="1"/>
          <p:nvPr/>
        </p:nvSpPr>
        <p:spPr>
          <a:xfrm>
            <a:off x="977830" y="1491148"/>
            <a:ext cx="93538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început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construirea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modelelor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un model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simplu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utilizând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variabila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Engine.Size..L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.' ca predictor principal.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a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ales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dimensiunii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motorului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consumului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dispersie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primului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prezentat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arată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relație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liniară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semnificativă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combinat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(mpg)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volumul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motorului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(L).</a:t>
            </a:r>
            <a:endParaRPr lang="en-GB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AF7A7-6028-CCE8-6FC6-18A74C135852}"/>
              </a:ext>
            </a:extLst>
          </p:cNvPr>
          <p:cNvSpPr txBox="1"/>
          <p:nvPr/>
        </p:nvSpPr>
        <p:spPr>
          <a:xfrm>
            <a:off x="2953407" y="628147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5: </a:t>
            </a:r>
            <a:r>
              <a:rPr lang="en-GB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dispersie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linie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regresie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14371A-EB83-0011-AA22-6A3FE88FC20B}"/>
              </a:ext>
            </a:extLst>
          </p:cNvPr>
          <p:cNvSpPr txBox="1"/>
          <p:nvPr/>
        </p:nvSpPr>
        <p:spPr>
          <a:xfrm>
            <a:off x="2974428" y="604870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6: </a:t>
            </a:r>
            <a:r>
              <a:rPr lang="en-GB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dispersie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linie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regresie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4E364DF-A6EE-30E8-D42A-D8668E2F5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811" y="2043197"/>
            <a:ext cx="5550995" cy="369493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4EA590-A7F9-583B-1E7D-2B4429E0253E}"/>
              </a:ext>
            </a:extLst>
          </p:cNvPr>
          <p:cNvSpPr txBox="1"/>
          <p:nvPr/>
        </p:nvSpPr>
        <p:spPr>
          <a:xfrm>
            <a:off x="1008993" y="809296"/>
            <a:ext cx="89548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dispersie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prezentată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arată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relație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liniară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pozitivă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CO2 (x)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(y).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relație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înseamnă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măsură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CO2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crește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crește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asemenea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MD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8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14371A-EB83-0011-AA22-6A3FE88FC20B}"/>
              </a:ext>
            </a:extLst>
          </p:cNvPr>
          <p:cNvSpPr txBox="1"/>
          <p:nvPr/>
        </p:nvSpPr>
        <p:spPr>
          <a:xfrm>
            <a:off x="8219090" y="5255172"/>
            <a:ext cx="3121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7: </a:t>
            </a:r>
            <a:r>
              <a:rPr lang="en-GB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 de </a:t>
            </a:r>
            <a:r>
              <a:rPr lang="en-GB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regresie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lineara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multipla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4EA590-A7F9-583B-1E7D-2B4429E0253E}"/>
              </a:ext>
            </a:extLst>
          </p:cNvPr>
          <p:cNvSpPr txBox="1"/>
          <p:nvPr/>
        </p:nvSpPr>
        <p:spPr>
          <a:xfrm>
            <a:off x="851338" y="798786"/>
            <a:ext cx="6053959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b="1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Regresie</a:t>
            </a:r>
            <a:r>
              <a:rPr lang="en-GB" b="1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Liniară</a:t>
            </a:r>
            <a:r>
              <a:rPr lang="en-GB" b="1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Multiplă</a:t>
            </a:r>
            <a:endParaRPr lang="en-GB" b="1" u="none" strike="noStrike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continuarea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analizei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noastre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am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aplicat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model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relațiile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variabilele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predictorii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7,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model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liniară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deoarece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prezice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combinat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(mpg) pe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multor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variabile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predictorii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motorului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(L),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cilindri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urban (L/100 km),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autostradă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(L/100 km)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CO2 (g/km).</a:t>
            </a:r>
          </a:p>
          <a:p>
            <a:pPr algn="l"/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multivariabil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predicție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consumului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combinat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modelele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precedente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un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singur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predictor.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sugerează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motorului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cilindri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urban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autostradă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precum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CO2 sunt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importanți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influențează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combinat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autoturismelor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ABB455-389F-1AD8-EB0C-902223287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6524" y="1809478"/>
            <a:ext cx="4866098" cy="3239044"/>
          </a:xfrm>
        </p:spPr>
      </p:pic>
    </p:spTree>
    <p:extLst>
      <p:ext uri="{BB962C8B-B14F-4D97-AF65-F5344CB8AC3E}">
        <p14:creationId xmlns:p14="http://schemas.microsoft.com/office/powerpoint/2010/main" val="2975340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14371A-EB83-0011-AA22-6A3FE88FC20B}"/>
              </a:ext>
            </a:extLst>
          </p:cNvPr>
          <p:cNvSpPr txBox="1"/>
          <p:nvPr/>
        </p:nvSpPr>
        <p:spPr>
          <a:xfrm>
            <a:off x="3846785" y="6059214"/>
            <a:ext cx="4498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8: </a:t>
            </a:r>
            <a:r>
              <a:rPr lang="en-GB" sz="14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Importanța</a:t>
            </a:r>
            <a:r>
              <a:rPr lang="en-GB" sz="14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Caracteristicilor</a:t>
            </a:r>
            <a:r>
              <a:rPr lang="en-GB" sz="14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4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GB" sz="14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4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Regresie</a:t>
            </a:r>
            <a:r>
              <a:rPr lang="en-GB" sz="14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Multiplă</a:t>
            </a:r>
            <a:r>
              <a:rPr lang="en-GB" sz="14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14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sz="14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4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endParaRPr lang="en-GB" sz="1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4EA590-A7F9-583B-1E7D-2B4429E0253E}"/>
              </a:ext>
            </a:extLst>
          </p:cNvPr>
          <p:cNvSpPr txBox="1"/>
          <p:nvPr/>
        </p:nvSpPr>
        <p:spPr>
          <a:xfrm>
            <a:off x="851338" y="798786"/>
            <a:ext cx="10142483" cy="17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Importanța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caracteristicilor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Graficul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arată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importanța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relativă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fiecărei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Barele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lungi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importanță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mare. Pe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combinat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important predictor,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urmat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motorului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cilindri</a:t>
            </a:r>
            <a:r>
              <a:rPr lang="en-GB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6AB9F9-B932-E0BB-D53C-73A831F44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895" y="2388765"/>
            <a:ext cx="5514209" cy="3670449"/>
          </a:xfrm>
        </p:spPr>
      </p:pic>
    </p:spTree>
    <p:extLst>
      <p:ext uri="{BB962C8B-B14F-4D97-AF65-F5344CB8AC3E}">
        <p14:creationId xmlns:p14="http://schemas.microsoft.com/office/powerpoint/2010/main" val="1891673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14371A-EB83-0011-AA22-6A3FE88FC20B}"/>
              </a:ext>
            </a:extLst>
          </p:cNvPr>
          <p:cNvSpPr txBox="1"/>
          <p:nvPr/>
        </p:nvSpPr>
        <p:spPr>
          <a:xfrm>
            <a:off x="3846785" y="6409822"/>
            <a:ext cx="4498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Figura</a:t>
            </a:r>
            <a:r>
              <a:rPr lang="en-GB" sz="14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9: </a:t>
            </a:r>
            <a:r>
              <a:rPr lang="en-GB" sz="14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Regresia</a:t>
            </a:r>
            <a:r>
              <a:rPr lang="en-GB" sz="14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4EA590-A7F9-583B-1E7D-2B4429E0253E}"/>
              </a:ext>
            </a:extLst>
          </p:cNvPr>
          <p:cNvSpPr txBox="1"/>
          <p:nvPr/>
        </p:nvSpPr>
        <p:spPr>
          <a:xfrm>
            <a:off x="872358" y="380088"/>
            <a:ext cx="10163504" cy="3048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b="1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Regresia</a:t>
            </a:r>
            <a:r>
              <a:rPr lang="en-GB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Ridge</a:t>
            </a:r>
          </a:p>
          <a:p>
            <a:pPr algn="l">
              <a:lnSpc>
                <a:spcPct val="150000"/>
              </a:lnSpc>
            </a:pP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cadrul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acestei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analize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am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aplicat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regresia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Ridge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relațiile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variabilele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predictorii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(Fuel Consumption).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Regresia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Ridge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metodă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regresie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liniară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reduce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multicoliniaritatea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penalizarea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coeficienților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regresie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Rezultatul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regresiei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Ridge,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prezentat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Figura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9,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arată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motorului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un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efect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consumului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combinat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autostradă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un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efect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pozitiv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optimă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parametrului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regularizare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lambda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0,01.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valoare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corespunde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penalități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moderate, care reduce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multicoliniaritatea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fără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afecta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prea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precizia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30BA30-DEF8-5DF5-35EE-446A6A5C7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6784" y="3328714"/>
            <a:ext cx="4410005" cy="2935452"/>
          </a:xfrm>
        </p:spPr>
      </p:pic>
    </p:spTree>
    <p:extLst>
      <p:ext uri="{BB962C8B-B14F-4D97-AF65-F5344CB8AC3E}">
        <p14:creationId xmlns:p14="http://schemas.microsoft.com/office/powerpoint/2010/main" val="3899642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14371A-EB83-0011-AA22-6A3FE88FC20B}"/>
              </a:ext>
            </a:extLst>
          </p:cNvPr>
          <p:cNvSpPr txBox="1"/>
          <p:nvPr/>
        </p:nvSpPr>
        <p:spPr>
          <a:xfrm>
            <a:off x="3846785" y="6409822"/>
            <a:ext cx="4498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Figura</a:t>
            </a:r>
            <a:r>
              <a:rPr lang="en-GB" sz="14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9: </a:t>
            </a:r>
            <a:r>
              <a:rPr lang="en-GB" sz="14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Regresia</a:t>
            </a:r>
            <a:r>
              <a:rPr lang="en-GB" sz="14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Lasso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4EA590-A7F9-583B-1E7D-2B4429E0253E}"/>
              </a:ext>
            </a:extLst>
          </p:cNvPr>
          <p:cNvSpPr txBox="1"/>
          <p:nvPr/>
        </p:nvSpPr>
        <p:spPr>
          <a:xfrm>
            <a:off x="872358" y="380088"/>
            <a:ext cx="10163504" cy="2679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b="1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Regresia</a:t>
            </a:r>
            <a:r>
              <a:rPr lang="en-GB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Lasso</a:t>
            </a:r>
          </a:p>
          <a:p>
            <a:pPr algn="l">
              <a:lnSpc>
                <a:spcPct val="150000"/>
              </a:lnSpc>
            </a:pP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Regresia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LASSO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funcționează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similar cu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regresia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Ridge,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penalizarea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proporțională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mărimea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absolută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coeficienților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regresie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Cu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cât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coeficient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mare, cu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atât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penalizarea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mare.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Regresia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LASSO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utilizată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prezice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ratingul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smog al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autoturismelor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dimensiunii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motorului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(L)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consumului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autostradă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(L/100 km).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Figura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rezultatul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regresiei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Lasso.</a:t>
            </a:r>
          </a:p>
          <a:p>
            <a:pPr algn="l">
              <a:lnSpc>
                <a:spcPct val="150000"/>
              </a:lnSpc>
            </a:pP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Rezultatul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regresiei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LASSO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arată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atât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motorului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cât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autostradă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 un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efect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semnificativ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ratingului</a:t>
            </a: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smog.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C11DBB-2134-FC98-CAB1-64D3C5A0E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896" y="3237590"/>
            <a:ext cx="4498428" cy="2994310"/>
          </a:xfrm>
        </p:spPr>
      </p:pic>
    </p:spTree>
    <p:extLst>
      <p:ext uri="{BB962C8B-B14F-4D97-AF65-F5344CB8AC3E}">
        <p14:creationId xmlns:p14="http://schemas.microsoft.com/office/powerpoint/2010/main" val="153107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5DAD-1F07-832F-0956-ED32088D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M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DB35-3932-C84C-90F3-CDBF12C3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81200"/>
            <a:ext cx="9720071" cy="4023360"/>
          </a:xfrm>
        </p:spPr>
        <p:txBody>
          <a:bodyPr>
            <a:normAutofit/>
          </a:bodyPr>
          <a:lstStyle/>
          <a:p>
            <a:pPr algn="l"/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eră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marcată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imperativul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reducerii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emisiilor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gaze cu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efect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seră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Canada se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confruntă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provocarea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eficiența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consumului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autoturismelor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sale.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lumina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acestui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obiectiv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ne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propunem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analizăm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impactul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emisiilor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CO2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eficienței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energetice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vehiculelor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parcul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canadian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utilizarea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regresiei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liniare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metodă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statistică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robustă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cuantifica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relațiile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nivelurile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Regresia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liniară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modalitate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eficientă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identifica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tendințele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corelațiile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variabilele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independente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dependente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permitându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-ne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cuantificăm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anticipăm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modificările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variațiile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emisiilor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CO2.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concentra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date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reprezentative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colectate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diverse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surse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privind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modelele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autoturisme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nivelurile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eficiența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consumului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Canada.</a:t>
            </a:r>
          </a:p>
          <a:p>
            <a:endParaRPr lang="en-MD" dirty="0"/>
          </a:p>
        </p:txBody>
      </p:sp>
    </p:spTree>
    <p:extLst>
      <p:ext uri="{BB962C8B-B14F-4D97-AF65-F5344CB8AC3E}">
        <p14:creationId xmlns:p14="http://schemas.microsoft.com/office/powerpoint/2010/main" val="3521272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14EA590-A7F9-583B-1E7D-2B4429E0253E}"/>
              </a:ext>
            </a:extLst>
          </p:cNvPr>
          <p:cNvSpPr txBox="1"/>
          <p:nvPr/>
        </p:nvSpPr>
        <p:spPr>
          <a:xfrm>
            <a:off x="903889" y="916116"/>
            <a:ext cx="10163504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400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GB" sz="2000" b="0" i="0" u="none" strike="noStrike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E42A-097A-682F-236E-07EDD6575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890" y="1975945"/>
            <a:ext cx="9840310" cy="4333415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20000"/>
              </a:lnSpc>
            </a:pP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cadrul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acestui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studiu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am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analizat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date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referitor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CO2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caracteristicile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vehiculelor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înțelege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bine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relațiile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diferitele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variabile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Am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început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efectua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exploratorii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evidenția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distribuțiile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corelațiile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diversele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vehiculelor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utilizarea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diverselor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modelare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am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investigat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variabile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precum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motorului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cilindri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CO2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influențează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eficiența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consumului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vehiculelor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Am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aplicat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liniare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simple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multiple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identifica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modelele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potrivite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predictia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consumului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performanța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acestora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plus, am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regularizare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precum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regresia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Ridge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LASSO,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modelele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evita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potențialele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suprînvățare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Am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prezentat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sub forma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relevante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precum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dispersie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densitate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corelație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ilustra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conexiunile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variabilele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cheie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asemenea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am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evidențiat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importanța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anumitor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utilizând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VIP (Variable Importance in Projection), care ne-au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oferit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perspectivă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impactului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relativ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fiecărei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variabile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GB" sz="2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MD" dirty="0"/>
          </a:p>
        </p:txBody>
      </p:sp>
    </p:spTree>
    <p:extLst>
      <p:ext uri="{BB962C8B-B14F-4D97-AF65-F5344CB8AC3E}">
        <p14:creationId xmlns:p14="http://schemas.microsoft.com/office/powerpoint/2010/main" val="234392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4DC8-9E75-5A38-D24E-A591A45C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86384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MD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Pentru acest studiu vom utiliza un set de date :</a:t>
            </a:r>
            <a:br>
              <a:rPr lang="en-MD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Statistici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privind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automobilele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canadiene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(2015-2023)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M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8720-2265-95D2-553A-BEAC02F3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Sursa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Sursa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Guvernul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Canadian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Caracteristicile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Marca, Model,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vehiculului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motorului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Cilindri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transmisie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benzină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benzină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premium, D = diesel, E = E85, B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electricitate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natural),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oraș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autostradă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mixt;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mile pe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galon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Emisii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CO2 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km),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CO2,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smog</a:t>
            </a:r>
            <a:endParaRPr lang="en-M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MD" dirty="0"/>
          </a:p>
        </p:txBody>
      </p:sp>
    </p:spTree>
    <p:extLst>
      <p:ext uri="{BB962C8B-B14F-4D97-AF65-F5344CB8AC3E}">
        <p14:creationId xmlns:p14="http://schemas.microsoft.com/office/powerpoint/2010/main" val="411900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191C-8197-4674-8A5C-A2FA77E6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440" y="504497"/>
            <a:ext cx="9598573" cy="1524840"/>
          </a:xfrm>
        </p:spPr>
        <p:txBody>
          <a:bodyPr>
            <a:normAutofit/>
          </a:bodyPr>
          <a:lstStyle/>
          <a:p>
            <a:r>
              <a:rPr lang="en-MD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0559-9778-A83E-DE7B-5272F702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439" y="1765737"/>
            <a:ext cx="9598573" cy="40494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acestei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lucrari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măsură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dioxid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carbon (CO2)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provenite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autoturisme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 un impact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eficienței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consumului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autovehiculele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Canada.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colectarea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referitoare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CO2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diverse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autovehicule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relațiile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variabile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identifica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potențialele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influențe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mediului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economiei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Canada. </a:t>
            </a:r>
            <a:endParaRPr lang="en-M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ar exhaust CO2 emissions rise for first time in 2 decades | This is Money">
            <a:extLst>
              <a:ext uri="{FF2B5EF4-FFF2-40B4-BE49-F238E27FC236}">
                <a16:creationId xmlns:a16="http://schemas.microsoft.com/office/drawing/2014/main" id="{6EE3F903-78C5-CE13-6ACF-5D39B3094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982" y="3666873"/>
            <a:ext cx="4860036" cy="291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0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A0F9-36B2-9C5B-285B-F7B301AB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007101"/>
            <a:ext cx="9720072" cy="1094968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OBIECTIVELE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analizei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M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5821-376E-C7CD-67C8-775CB2E19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681655"/>
            <a:ext cx="10155620" cy="4638215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Explorarea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tendințelor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privește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emisiile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de-a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lungul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anilor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16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Cum au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evoluat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CO2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autovehiculele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Canada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ultimii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ani?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tendințe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schimbări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semnificative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eficiența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consumului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CO2?</a:t>
            </a:r>
          </a:p>
          <a:p>
            <a:pPr marL="742950" lvl="1" indent="-285750" algn="l">
              <a:buFont typeface="+mj-lt"/>
              <a:buAutoNum type="arabicPeriod"/>
            </a:pPr>
            <a:endParaRPr lang="en-GB" sz="16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Identificarea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claselor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vehicule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eficiente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punct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vedere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consumului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ecologice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16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 sunt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categoriile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autovehicule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cea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bună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eficiență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consumului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vehicule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considerate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ecologice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punct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vedere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emisiilor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CO2?</a:t>
            </a:r>
          </a:p>
          <a:p>
            <a:pPr marL="742950" lvl="1" indent="-285750" algn="l">
              <a:buFont typeface="+mj-lt"/>
              <a:buAutoNum type="arabicPeriod"/>
            </a:pPr>
            <a:endParaRPr lang="en-GB" sz="16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impactului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dimensiunii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motorului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numărului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cilindri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eficienței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consumului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emisiilor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16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Cum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influențează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motorului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cilindri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CO2?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diferențe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semnificative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autovehiculele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motoare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diverse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dimensiuni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MD" dirty="0"/>
          </a:p>
        </p:txBody>
      </p:sp>
    </p:spTree>
    <p:extLst>
      <p:ext uri="{BB962C8B-B14F-4D97-AF65-F5344CB8AC3E}">
        <p14:creationId xmlns:p14="http://schemas.microsoft.com/office/powerpoint/2010/main" val="58584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C5BA5-DA32-8FDD-169F-02ACA6743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76" y="751489"/>
            <a:ext cx="9720071" cy="5323489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Investigarea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relației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transmisie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16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Cum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afectează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transmisie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(de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automată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manuală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eficiența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consumului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diferențe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semnificative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transmisie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GB" sz="16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Examinarea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distribuției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tipurilor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impactul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acestora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mediului</a:t>
            </a:r>
            <a:r>
              <a:rPr lang="en-GB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16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Cum se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distribuie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tipurile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autovehiculele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Canada?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 sunt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impactul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asociate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diferitele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cum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benzină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motorină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energie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electrică</a:t>
            </a:r>
            <a:r>
              <a:rPr lang="en-GB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128016" lvl="1" indent="0">
              <a:lnSpc>
                <a:spcPct val="150000"/>
              </a:lnSpc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lvl="1" indent="0">
              <a:lnSpc>
                <a:spcPct val="150000"/>
              </a:lnSpc>
              <a:buNone/>
            </a:pP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câteva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problemele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concrete de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cercetare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care le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puteți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cadrul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temei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propuse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oferind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imagine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cuprinzătoare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relației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emisiile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CO2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eficiența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consumului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autoturisme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contextul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canadian</a:t>
            </a:r>
            <a:r>
              <a:rPr lang="en-GB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MD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5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4668-AB8C-90F5-FBBF-91E8429D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Variabile Dependente si independente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AAA45-5FE1-2D01-186E-CAE80FEC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302" y="1965434"/>
            <a:ext cx="11006959" cy="4385967"/>
          </a:xfrm>
        </p:spPr>
        <p:txBody>
          <a:bodyPr numCol="2">
            <a:normAutofit fontScale="62500" lnSpcReduction="20000"/>
          </a:bodyPr>
          <a:lstStyle/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Variabile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independente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Emisii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CO2-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emisiile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CO2 pe care le produce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mașina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km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parcurs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Variabile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dependente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mașinii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mașinii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vehiculului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vehiculului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motorului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motorului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Cilindri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cilindri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care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mașina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Transmisie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transmisie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care o are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mașina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care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mașina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(X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benzină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obișnuită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benzină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premium, D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motorină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= E85, B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electricitate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natural)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CO2: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CO2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mașinii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smog: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smog al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mașinii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M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87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3D7E-F5F8-746A-E575-93880CF6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045" y="704850"/>
            <a:ext cx="9720071" cy="4023360"/>
          </a:xfrm>
        </p:spPr>
        <p:txBody>
          <a:bodyPr>
            <a:normAutofit/>
          </a:bodyPr>
          <a:lstStyle/>
          <a:p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plot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vizualiza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distribuția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ratingurilor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CO2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așezarea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lor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 lateral (dodge),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ușor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comparați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cum se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distribuie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ratingurile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CO2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combustibil</a:t>
            </a:r>
            <a:r>
              <a:rPr lang="en-GB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M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9C49D-9839-C218-87EC-FFA85BEA3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947" y="1660635"/>
            <a:ext cx="5962105" cy="45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3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59C5CC4-2839-7F90-24E1-8EBABA53B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720" y="2764220"/>
            <a:ext cx="5194282" cy="345749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619A1F-8410-13A9-1914-0438244EC437}"/>
              </a:ext>
            </a:extLst>
          </p:cNvPr>
          <p:cNvSpPr txBox="1"/>
          <p:nvPr/>
        </p:nvSpPr>
        <p:spPr>
          <a:xfrm>
            <a:off x="1051035" y="798787"/>
            <a:ext cx="98902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cadrul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analizei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noastre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am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boxplot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relatia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ratingul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smog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emisiile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CO2.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Figura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ilustreaza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̆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distributia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acestor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variabile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oferind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perspectiva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modului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care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ratingul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smog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variaza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functie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nivelul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emisiilor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CO2.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Boxplotul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afisat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prezinta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relatie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negativa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ntre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ratingul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smogul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emisiile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dioxid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carbon ale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autoturismelor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Canada.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lucru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nseamna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̆ ca,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general,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autoturismele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un rating de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smogul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mic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prezinta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dioxid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carbon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mici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AD5F9-0B8D-6975-F565-175EDDE64765}"/>
              </a:ext>
            </a:extLst>
          </p:cNvPr>
          <p:cNvSpPr txBox="1"/>
          <p:nvPr/>
        </p:nvSpPr>
        <p:spPr>
          <a:xfrm>
            <a:off x="3731173" y="622171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2: </a:t>
            </a:r>
            <a:r>
              <a:rPr lang="en-GB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Relatia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Ratingul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Smog </a:t>
            </a:r>
            <a:r>
              <a:rPr lang="en-GB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Emisiile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CO2 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165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{7726F2AC-47CD-4045-8B0A-37B8ACEDF2F7}tf10001061</Template>
  <TotalTime>9963</TotalTime>
  <Words>2111</Words>
  <Application>Microsoft Macintosh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Evaluarea Impactului Emisiilor de CO2 Asupra Eficienței Consumului de Combustibil al Autoturismelor în Canada</vt:lpstr>
      <vt:lpstr>Introducere</vt:lpstr>
      <vt:lpstr>Pentru acest studiu vom utiliza un set de date : Statistici privind consumul de combustibil pentru automobilele canadiene (2015-2023) </vt:lpstr>
      <vt:lpstr>Scop:</vt:lpstr>
      <vt:lpstr>OBIECTIVELE analizei: </vt:lpstr>
      <vt:lpstr>PowerPoint Presentation</vt:lpstr>
      <vt:lpstr>Variabile Dependente si independente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Modele de Regresie Liniara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Evaluarea Impactului Emisiilor de CO2 Asupra Eficienței Consumului de Combustibil al Autoturismelor în Canada</dc:title>
  <dc:creator>tania.godorogea@gmail.com</dc:creator>
  <cp:lastModifiedBy>tania.godorogea@gmail.com</cp:lastModifiedBy>
  <cp:revision>2</cp:revision>
  <dcterms:created xsi:type="dcterms:W3CDTF">2023-10-10T09:31:32Z</dcterms:created>
  <dcterms:modified xsi:type="dcterms:W3CDTF">2023-12-19T11:41:42Z</dcterms:modified>
</cp:coreProperties>
</file>