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14"/>
  </p:notesMasterIdLst>
  <p:sldIdLst>
    <p:sldId id="256" r:id="rId13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B323"/>
    <a:srgbClr val="C5C3B7"/>
    <a:srgbClr val="CDCDBD"/>
    <a:srgbClr val="D6D6CA"/>
    <a:srgbClr val="3333FF"/>
    <a:srgbClr val="59D93B"/>
    <a:srgbClr val="5BFBE0"/>
    <a:srgbClr val="33CCFF"/>
    <a:srgbClr val="00FF99"/>
    <a:srgbClr val="288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907" autoAdjust="0"/>
  </p:normalViewPr>
  <p:slideViewPr>
    <p:cSldViewPr>
      <p:cViewPr>
        <p:scale>
          <a:sx n="50" d="100"/>
          <a:sy n="50" d="100"/>
        </p:scale>
        <p:origin x="29" y="-483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4341" name="Slide Image Placeholder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-922338"/>
            <a:ext cx="4570413" cy="6643688"/>
          </a:xfrm>
          <a:prstGeom prst="rect">
            <a:avLst/>
          </a:prstGeom>
          <a:noFill/>
          <a:ln w="93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/>
          <a:p>
            <a:pPr lvl="0"/>
            <a:endParaRPr lang="en-US" noProof="0"/>
          </a:p>
        </p:txBody>
      </p:sp>
      <p:sp>
        <p:nvSpPr>
          <p:cNvPr id="7" name="Text Box 6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numCol="1" anchor="b" anchorCtr="0" compatLnSpc="1">
            <a:prstTxWarp prst="textNoShape">
              <a:avLst/>
            </a:prstTxWarp>
          </a:bodyPr>
          <a:lstStyle>
            <a:lvl1pPr algn="r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93BF650-76BA-AE4D-875C-8EF4DD2C02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0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Times New Roman" pitchFamily="16"/>
        <a:ea typeface="ＭＳ Ｐゴシック" charset="0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lIns="90004" tIns="46798" rIns="90004" bIns="46798" anchor="b"/>
          <a:lstStyle>
            <a:lvl1pPr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2C5B0F99-3E2B-F24D-913E-5419364247E2}" type="slidenum">
              <a:rPr lang="en-US">
                <a:solidFill>
                  <a:srgbClr val="000000"/>
                </a:solidFill>
              </a:rPr>
              <a:pPr algn="r"/>
              <a:t>1</a:t>
            </a:fld>
            <a:endParaRPr lang="en-US" sz="12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Text Box 1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4" tIns="46798" rIns="90004" bIns="46798" anchor="b"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6773855A-DA13-F643-AD82-C4ADD9E6E65C}" type="slidenum">
              <a:rPr lang="en-US">
                <a:solidFill>
                  <a:srgbClr val="000000"/>
                </a:solidFill>
              </a:rPr>
              <a:pPr algn="r"/>
              <a:t>1</a:t>
            </a:fld>
            <a:endParaRPr lang="en-US" sz="12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536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5" name="Rectangle 3"/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50950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0248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AAF0B-3774-E549-8FEA-B15D1C2D7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7573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7B298-7A69-2E4E-857E-6C85CEF2F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491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510C6-4101-A846-AC63-BA87B0D528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D18AD-ABFF-8441-A688-F88AAF792A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514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B9111-59FF-8948-BDDE-A1E4AA16E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452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A07C6-3B5F-B448-83CB-8603273F8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8127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C7D7E-E813-B848-832E-33B0AF13D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7523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5C8CB-C6A1-394C-B7C9-9E8610ECD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420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88CF8-4E06-1042-B631-4F6A4A420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073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89E73-3F23-5A4B-A56B-49B8EFBD4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44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2482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EC298-546B-AD4E-BFCA-E98064FAF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903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8FF3C-D3D3-1F4D-8EA3-068AA8F87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608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DEB1A-CC8F-E94C-8469-BCD42F6FBA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413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CE15-20F7-A94C-8066-D184B3ADD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648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71903-B52A-DD43-8748-54E2BD4AF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382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DF973-5BBD-7A4B-BF9B-0930320FA1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512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546CC-5F25-794F-AD11-EEA6B8E6A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41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1DFE0-D250-6046-8C40-1A6D3CC49B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367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95FE7-9989-0D42-8D5F-0740049A9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7370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11EE0-E4B7-1F4D-BFE6-1D33308F5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7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175959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3EB5-5D70-2A4F-A110-B9A17ED884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59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289E-092E-4247-B095-98DB01BFA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495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F4E3D-DAB7-9740-A9E8-F7EF411F07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522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9D09-C8BC-B545-BACA-0842042E7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807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40EB-3D90-B040-81E4-138815264F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44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9CB3A-4B80-4B47-B5CB-D0EF7BB6C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794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A5FD2-4E0F-F04C-8450-6138D2B722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155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EBA04-0E24-8B45-AF1D-82F4AC167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3715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7718A-5171-CE45-97F8-24B15E1DAD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738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B088F-F7E8-9D47-9F9E-23FDD49BD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24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05067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CFE7C-83B4-8347-A436-704607FFA5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4127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155D3-9A04-AC42-A9C7-5A60D1A741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172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99AAA-0D0E-6740-A7FA-AB27EA3A8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2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8390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75627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503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92426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15662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95488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2761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66428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34922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57676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36156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3098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50559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9555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21018498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864639" y="5638803"/>
            <a:ext cx="21018498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5589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27460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5035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873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24928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33823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4596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075250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8233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0E9B2-EA16-4246-A210-6CC468F86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04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9FB21-7B47-D54D-903B-3D8B6CA3E4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332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8CD76-4358-A748-B21A-3B97A421C9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3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1EC20-249C-D641-AFD0-6DD2AC0B06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070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D819E-DE85-9840-BA00-D1941FE17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776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50039-1C6C-B24A-B037-B6DB3141E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16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75627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0527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62A8C-B061-C845-987A-5875E610CF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7396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04BA6-43A1-2C49-A5F5-AC130A8C33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722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501A3-3F4B-C640-8761-1EE0A3DC7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970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2C108-48B3-F849-96BB-AF32F651E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086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6EBAA-C9E9-BC46-B83E-AB8197576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62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36044-DF87-1646-B494-C044531A2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90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AF6E9-7DF6-3649-BE53-66946927E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557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DA34D-EBA5-6F44-A41B-9E5538D159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33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DEC1C-6769-C548-87D8-90DA0A8E5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632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D41A5-135D-6E45-9378-361EBB338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71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9020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87B1-3A8F-2942-9F69-64D7E256C9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637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CC7D20-4CD3-BF46-BB4D-A733827314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455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B44D8-D9E6-FD4B-BD6E-93CF68427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42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02F0F-D89F-0846-9790-3860C9757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956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47537-51A5-DF46-89D6-4371E0898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82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A0EAD-51AB-744C-8556-DDCD8F0E31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339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11088-D053-824C-B9C2-E34C16DDE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347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95B22-8FF6-2C43-91FE-57E876C477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075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8ED19-5DBC-9A41-8CF5-DEE6F5AAC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51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84445-CB3E-8F47-9641-EB0112BB31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55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24568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38B58-06BD-9A4A-B10C-526646DC6B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119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36370-9D22-3F43-AB87-A6147CAF2C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127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F1B3C-5076-774F-A55F-96DD27E9CD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114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35F7C-4CB8-B749-9AD0-D9BDF0871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065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54658-E01F-754D-A129-8894E0234E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898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E489F-67F2-BC49-A8C6-9BA04005C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734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B1FC8-FFF8-BB44-BABD-5896EAAC4B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939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592B8-7FC3-4B47-85CF-5041FD8BE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82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AD6BE-191C-9144-8015-570A0B16C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834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011F9-C1D3-284C-A27E-5C530E314F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00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760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DF889-A8BC-4643-8E22-78DD8C7A37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414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058E7-BF5C-4D4D-A9B4-E75C1EC8D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414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7B6E3-5EB6-F44B-AEAE-599111BF3F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780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268DF-E93E-1D46-B0AF-BDAA8DF62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645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39B51-9700-244B-B00D-270BD0AB79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793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9985F-73AA-6149-A4DD-9C2D5A4102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3297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74C0E-2CD7-0245-ADA4-625506D37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743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9B77F-5BBE-0F40-B084-3F95EE071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192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5552-FDC8-DA49-8B24-AC85EA25BC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000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872EC-95C3-A94C-BD15-9BC7B2FD0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189606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69ED7-5DE7-3B4D-9E8B-F285D985D4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50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7CE39-D111-4641-A8A1-B4DD5BA014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337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BA78A-98E6-F54F-B9B9-AACE828171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686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7733F-1519-F84B-A244-429FC11BE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38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58C3C-47C7-B544-814F-A15FF1AD5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997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C1505-E5AE-904C-8CEA-4B803EB13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054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648B4-5A33-224C-9F6D-0113ABB3B1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741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FB2C0-4DB0-C64E-B7E9-38B086102C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802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25EC0-55DD-1549-B0F3-17F318B9D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003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4F58E-D750-364B-B631-3D06B43FF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69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673250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76481-C4DC-FF48-9694-1DC3B768D5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930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FF9CB-E14C-E249-8EE5-CD7A632B4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450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514F3-97FF-E946-A595-BF181DB25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285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426D0-5920-5248-B6C0-828D90BA6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3215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6CA6F-9E97-5A48-9825-96AA195E4D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77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8D4F9-2A76-F649-814D-42AD9CE84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4285"/>
      </p:ext>
    </p:extLst>
  </p:cSld>
  <p:clrMapOvr>
    <a:masterClrMapping/>
  </p:clrMapOvr>
  <p:transition/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5E660-8B10-FD42-BC12-8FD44C659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537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2B71C-2EE8-1640-9B5F-F7A03D45A8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634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5893E-1329-C749-8CAC-F2BA9C3683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2372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FCE02-CDCC-0B4F-AB65-9E7FEBC7B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5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003466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9974262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152284">
            <a:solidFill>
              <a:srgbClr val="FF99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65000"/>
              </a:lnSpc>
              <a:spcBef>
                <a:spcPts val="313"/>
              </a:spcBef>
            </a:pPr>
            <a:r>
              <a:rPr lang="en-US" sz="500" b="1">
                <a:solidFill>
                  <a:srgbClr val="000000"/>
                </a:solidFill>
                <a:latin typeface="Arial" charset="0"/>
                <a:cs typeface="ＭＳ Ｐゴシック" charset="0"/>
              </a:rPr>
              <a:t>TEMPLATE DESIGN © 2008</a:t>
            </a:r>
          </a:p>
          <a:p>
            <a:pPr>
              <a:lnSpc>
                <a:spcPct val="65000"/>
              </a:lnSpc>
              <a:spcBef>
                <a:spcPts val="625"/>
              </a:spcBef>
            </a:pPr>
            <a:r>
              <a:rPr lang="en-US" sz="1000" b="1">
                <a:solidFill>
                  <a:srgbClr val="000000"/>
                </a:solidFill>
                <a:latin typeface="Arial" charset="0"/>
                <a:cs typeface="ＭＳ Ｐゴシック" charset="0"/>
              </a:rPr>
              <a:t>www.PosterPresentations.com</a:t>
            </a:r>
          </a:p>
        </p:txBody>
      </p:sp>
      <p:sp>
        <p:nvSpPr>
          <p:cNvPr id="1030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1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9972675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90325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72625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78738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FFFFFF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/>
          <p:cNvGrpSpPr>
            <a:grpSpLocks/>
          </p:cNvGrpSpPr>
          <p:nvPr/>
        </p:nvGrpSpPr>
        <p:grpSpPr bwMode="auto">
          <a:xfrm>
            <a:off x="2462213" y="28065413"/>
            <a:ext cx="41435337" cy="31750"/>
            <a:chOff x="2462214" y="28065414"/>
            <a:chExt cx="41435341" cy="31747"/>
          </a:xfrm>
        </p:grpSpPr>
        <p:pic>
          <p:nvPicPr>
            <p:cNvPr id="10248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8065414"/>
              <a:ext cx="41435341" cy="3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8076525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0243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4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5B7C0E7E-2D0E-6243-8DF5-722033BE77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1267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018AA238-E6F9-CF40-A2F3-FDF986B354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291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7FB726E2-8AAD-6E4E-8ED1-2C470CE867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9974262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2054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5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9972675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90325" y="5638800"/>
            <a:ext cx="207645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78738" y="5638800"/>
            <a:ext cx="99822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000000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3078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9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42189400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000000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4115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4099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A26BF315-F678-2144-B53E-B15C77770E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8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grpSp>
        <p:nvGrpSpPr>
          <p:cNvPr id="4104" name="Group 9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4113" name="Picture 10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4105" name="Group 12"/>
          <p:cNvGrpSpPr>
            <a:grpSpLocks/>
          </p:cNvGrpSpPr>
          <p:nvPr/>
        </p:nvGrpSpPr>
        <p:grpSpPr bwMode="auto">
          <a:xfrm>
            <a:off x="2462213" y="5065713"/>
            <a:ext cx="41435337" cy="36512"/>
            <a:chOff x="2462214" y="5065711"/>
            <a:chExt cx="41435341" cy="36511"/>
          </a:xfrm>
        </p:grpSpPr>
        <p:pic>
          <p:nvPicPr>
            <p:cNvPr id="4111" name="Picture 13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65711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4"/>
            <p:cNvSpPr txBox="1"/>
            <p:nvPr/>
          </p:nvSpPr>
          <p:spPr>
            <a:xfrm>
              <a:off x="2468564" y="5078411"/>
              <a:ext cx="1587" cy="15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4E3B3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/>
          </p:cNvGrpSpPr>
          <p:nvPr/>
        </p:nvGrpSpPr>
        <p:grpSpPr bwMode="auto">
          <a:xfrm>
            <a:off x="2462213" y="25669875"/>
            <a:ext cx="41435337" cy="30163"/>
            <a:chOff x="2462214" y="25669878"/>
            <a:chExt cx="41435341" cy="30166"/>
          </a:xfrm>
        </p:grpSpPr>
        <p:pic>
          <p:nvPicPr>
            <p:cNvPr id="5128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5669878"/>
              <a:ext cx="41435341" cy="3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567940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5123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4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75313"/>
            <a:ext cx="3641725" cy="1322387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7FE20BA6-35EA-884F-9BC3-10CC628F4C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6163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6161" name="Picture 5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2462213" y="5065713"/>
            <a:ext cx="41435337" cy="36512"/>
            <a:chOff x="2462214" y="5065711"/>
            <a:chExt cx="41435341" cy="36511"/>
          </a:xfrm>
        </p:grpSpPr>
        <p:pic>
          <p:nvPicPr>
            <p:cNvPr id="6159" name="Picture 8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65711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/>
            <p:nvPr/>
          </p:nvSpPr>
          <p:spPr>
            <a:xfrm>
              <a:off x="2468564" y="5078411"/>
              <a:ext cx="1587" cy="15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4E3B3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154" name="Rectangle 15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55" name="Rectangle 16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8" name="Rectangle 17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17191038" y="365125"/>
            <a:ext cx="13898562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20" name="Rectangle 19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75313"/>
            <a:ext cx="3641725" cy="1322387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02786707-9969-9C42-A885-A346DCE8A1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2462213" y="16525875"/>
            <a:ext cx="41435337" cy="30163"/>
            <a:chOff x="2462214" y="16525878"/>
            <a:chExt cx="41435341" cy="30166"/>
          </a:xfrm>
        </p:grpSpPr>
        <p:pic>
          <p:nvPicPr>
            <p:cNvPr id="7176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16525878"/>
              <a:ext cx="41435341" cy="3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1653540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7171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72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52B4A40F-2591-5848-BA98-CBE82B3F84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"/>
          <p:cNvGrpSpPr>
            <a:grpSpLocks/>
          </p:cNvGrpSpPr>
          <p:nvPr/>
        </p:nvGrpSpPr>
        <p:grpSpPr bwMode="auto">
          <a:xfrm>
            <a:off x="2462213" y="28882975"/>
            <a:ext cx="41435337" cy="36513"/>
            <a:chOff x="2462214" y="28882979"/>
            <a:chExt cx="41435341" cy="36511"/>
          </a:xfrm>
        </p:grpSpPr>
        <p:pic>
          <p:nvPicPr>
            <p:cNvPr id="8200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8882979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8895678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8195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6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68681EDB-51E9-3545-960C-D18DCA74D8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219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27CC93CC-005E-F046-819F-1143E03FBF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3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6.png"/><Relationship Id="rId11" Type="http://schemas.openxmlformats.org/officeDocument/2006/relationships/image" Target="../media/image11.tiff"/><Relationship Id="rId5" Type="http://schemas.openxmlformats.org/officeDocument/2006/relationships/image" Target="../media/image5.png"/><Relationship Id="rId10" Type="http://schemas.openxmlformats.org/officeDocument/2006/relationships/image" Target="../media/image10.tiff"/><Relationship Id="rId4" Type="http://schemas.openxmlformats.org/officeDocument/2006/relationships/image" Target="../media/image4.png"/><Relationship Id="rId9" Type="http://schemas.openxmlformats.org/officeDocument/2006/relationships/image" Target="../media/image9.tiff"/><Relationship Id="rId14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0981213" y="16341760"/>
            <a:ext cx="12452787" cy="4918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52452" y="11084402"/>
            <a:ext cx="16569646" cy="381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740579" y="15042573"/>
            <a:ext cx="16569646" cy="2073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183699" y="6024176"/>
            <a:ext cx="5126526" cy="4976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525039" y="21031200"/>
            <a:ext cx="7772400" cy="1152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971116" y="21031200"/>
            <a:ext cx="7772400" cy="1152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46701" y="5240496"/>
            <a:ext cx="1234440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Introduction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1209653" y="5240495"/>
            <a:ext cx="11795760" cy="649224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Results: Parallelization Approaches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334000" y="428297"/>
            <a:ext cx="37109400" cy="363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99" tIns="47877" rIns="95399" bIns="47877" anchorCtr="1">
            <a:spAutoFit/>
          </a:bodyPr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  <a:tab pos="23888700" algn="l"/>
              </a:tabLst>
            </a:pPr>
            <a:r>
              <a:rPr lang="en-US" sz="115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Parallel Conjugate Gradient Solver using MPI and </a:t>
            </a:r>
            <a:r>
              <a:rPr lang="en-US" sz="11500" b="1" dirty="0" err="1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OpenMP</a:t>
            </a:r>
            <a:br>
              <a:rPr lang="en-US" sz="115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</a:br>
            <a:endParaRPr lang="en-US" sz="11500" b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31209653" y="29184600"/>
            <a:ext cx="1179576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References, Acknowledgements 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6693041" y="762000"/>
            <a:ext cx="30784800" cy="37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endParaRPr lang="en-US" sz="5400" b="1" i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  <a:p>
            <a:pPr algn="ctr"/>
            <a:endParaRPr lang="en-US" sz="5400" b="1" i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  <a:p>
            <a:pPr algn="ctr"/>
            <a:r>
              <a:rPr lang="en-US" sz="6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Timofey Golubev</a:t>
            </a:r>
          </a:p>
          <a:p>
            <a:pPr algn="ctr"/>
            <a:r>
              <a:rPr lang="en-US" sz="6600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Department of Physics &amp; Computational Mathematics, Science, and Engineering (CMSE)</a:t>
            </a: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182563" y="4872815"/>
            <a:ext cx="43434000" cy="27858260"/>
          </a:xfrm>
          <a:prstGeom prst="rect">
            <a:avLst/>
          </a:prstGeom>
          <a:noFill/>
          <a:ln w="12700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z="2900">
              <a:solidFill>
                <a:srgbClr val="FFFFFF"/>
              </a:solidFill>
              <a:latin typeface="Arial Narrow" charset="0"/>
              <a:cs typeface="ＭＳ Ｐゴシック" charset="0"/>
            </a:endParaRPr>
          </a:p>
        </p:txBody>
      </p:sp>
      <p:sp>
        <p:nvSpPr>
          <p:cNvPr id="13324" name="Text Box 6"/>
          <p:cNvSpPr txBox="1">
            <a:spLocks noChangeArrowheads="1"/>
          </p:cNvSpPr>
          <p:nvPr/>
        </p:nvSpPr>
        <p:spPr bwMode="auto">
          <a:xfrm>
            <a:off x="13944600" y="5239435"/>
            <a:ext cx="1609344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Sparse Matrices and Compressed Row Storage</a:t>
            </a:r>
          </a:p>
        </p:txBody>
      </p:sp>
      <p:cxnSp>
        <p:nvCxnSpPr>
          <p:cNvPr id="13328" name="Straight Connector 34"/>
          <p:cNvCxnSpPr>
            <a:cxnSpLocks noChangeShapeType="1"/>
          </p:cNvCxnSpPr>
          <p:nvPr/>
        </p:nvCxnSpPr>
        <p:spPr bwMode="auto">
          <a:xfrm>
            <a:off x="13411200" y="6062213"/>
            <a:ext cx="0" cy="26017987"/>
          </a:xfrm>
          <a:prstGeom prst="straightConnector1">
            <a:avLst/>
          </a:prstGeom>
          <a:noFill/>
          <a:ln w="127001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3944172" y="17335932"/>
            <a:ext cx="1609344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Results: Scaling Studies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13662" y="12680806"/>
            <a:ext cx="1234440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CG Parallelization methods</a:t>
            </a:r>
          </a:p>
        </p:txBody>
      </p:sp>
      <p:sp>
        <p:nvSpPr>
          <p:cNvPr id="223" name="Text Box 6"/>
          <p:cNvSpPr txBox="1">
            <a:spLocks noChangeArrowheads="1"/>
          </p:cNvSpPr>
          <p:nvPr/>
        </p:nvSpPr>
        <p:spPr bwMode="auto">
          <a:xfrm>
            <a:off x="31184671" y="21639266"/>
            <a:ext cx="1179576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Conclusions</a:t>
            </a:r>
          </a:p>
        </p:txBody>
      </p:sp>
      <p:pic>
        <p:nvPicPr>
          <p:cNvPr id="1276" name="Picture 252" descr="Image result for ms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1" y="177641"/>
            <a:ext cx="6113921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34"/>
          <p:cNvCxnSpPr>
            <a:cxnSpLocks noChangeShapeType="1"/>
          </p:cNvCxnSpPr>
          <p:nvPr/>
        </p:nvCxnSpPr>
        <p:spPr bwMode="auto">
          <a:xfrm>
            <a:off x="30708600" y="6062213"/>
            <a:ext cx="0" cy="26017987"/>
          </a:xfrm>
          <a:prstGeom prst="straightConnector1">
            <a:avLst/>
          </a:prstGeom>
          <a:noFill/>
          <a:ln w="127001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Connector 34"/>
          <p:cNvCxnSpPr>
            <a:cxnSpLocks noChangeShapeType="1"/>
          </p:cNvCxnSpPr>
          <p:nvPr/>
        </p:nvCxnSpPr>
        <p:spPr bwMode="auto">
          <a:xfrm flipH="1">
            <a:off x="22098000" y="20878800"/>
            <a:ext cx="76200" cy="11277600"/>
          </a:xfrm>
          <a:prstGeom prst="straightConnector1">
            <a:avLst/>
          </a:prstGeom>
          <a:noFill/>
          <a:ln w="57150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31117183" y="12192000"/>
            <a:ext cx="11983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correctness of the solver was verified by checking that     </a:t>
            </a:r>
            <a:r>
              <a:rPr lang="en-US" sz="36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Ax </a:t>
            </a:r>
            <a:r>
              <a:rPr lang="en-US" sz="36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sz="36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b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&lt; 10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in a unit test. Results were also cross-checked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Matlab’s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CG solver (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pcg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). Comparing the CPU times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Matlab’s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solver, the C++ code is faster than Matlab when using 4 or more MPI ranks. Also, the C++ code has more thread-to-thread speedup on one rank than Matlab. Note that Matlab uses highly optimized Fortran libraries. </a:t>
            </a: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31133261" y="11464636"/>
            <a:ext cx="1179576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Verification and Benchmarks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543837" y="20263223"/>
            <a:ext cx="5769759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Sparse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5101352" y="20263222"/>
            <a:ext cx="5769759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Dense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5930626"/>
            <a:ext cx="123927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conjugate gradient (CG) method is an iterative algorithm for numerical solution of systems of linear equations which when written as matrix equations have a symmetric and positive-definite matrix [1]. The approach is often used for large matrices where a direct method would take too much CPU time. The solution of the matrix equations is often the most time-consuming portion of a scientific simulation code.  Additionally, the matrix equations often need to be solved many times as part of a self-consistent algorithm. Therefore, it is very beneficial apply both shared and distributed memory parallelization techniques. In this project, I use a hybrid of Message Passage Interface (MPI) and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to parallelize this algorithm in C++ and study the scaling properties.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33261" y="22345533"/>
            <a:ext cx="118985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demonstrates a straightforward hybrid parallelization of the CG algorithm to achieve a significant speedup over the serial version. Using both MPI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moderate number of threads provides the best performance. Neither SIMD vectorization,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tasks, nor sections yield any additional speedup. This work is applicable to areas of scientific computing where the model results in a symmetric and positive-definite matrix. An example is semiconductor device modeling which is the research field of the author. A generalization of the method for non-symmetric matrices is the biconjugate gradient method and similar parallelization strategies may be used.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" y="13387196"/>
            <a:ext cx="12553127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CG algorithm is naturally suited for data-based parallelism. Message Passing Interface (MPI) is used by dividing the matrix and vectors into horizontal slices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used for multithreading the loops. 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MPI and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features [2] used: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MPI_Allreduce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dot products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MPI_Allgatherv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matrix-vector product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MPI_Gatherv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to get the solution vector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and/or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matrix-vector product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reduction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 sub-vector dot products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Files in Hierarchical Data Format (HDF5) are used for parallel I/O and each node reads only the portion of the matrix which it needs.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parallelized algorithm (based on [1]) which solves the matrix equation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is shown below: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78766" y="5943600"/>
            <a:ext cx="10754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Sparse-matrices are common in models using finite-difference discretization. An example of a sparse matrix structure for the 3D Poisson equation with periodic boundary conditions is shown at the right. Blue dots represent locations of the non-zero elements.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90666"/>
              </p:ext>
            </p:extLst>
          </p:nvPr>
        </p:nvGraphicFramePr>
        <p:xfrm>
          <a:off x="24160480" y="15104500"/>
          <a:ext cx="5782703" cy="1901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Matrix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Dense</a:t>
                      </a:r>
                      <a:r>
                        <a:rPr lang="en-US" sz="2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CRS file size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 KB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13.9 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171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189 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619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470509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906073" y="15250460"/>
            <a:ext cx="10254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at the right shows the size of an HDF5 file for storing square matrices for the 3D Poisson equation using dense vs. CRS format.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097000" y="11069570"/>
            <a:ext cx="16507289" cy="3714998"/>
            <a:chOff x="14191941" y="11015041"/>
            <a:chExt cx="16507289" cy="371499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8919" t="68715" r="79357" b="10677"/>
            <a:stretch/>
          </p:blipFill>
          <p:spPr>
            <a:xfrm>
              <a:off x="14191941" y="11612419"/>
              <a:ext cx="6306603" cy="3117620"/>
            </a:xfrm>
            <a:prstGeom prst="rect">
              <a:avLst/>
            </a:prstGeom>
          </p:spPr>
        </p:pic>
        <p:sp>
          <p:nvSpPr>
            <p:cNvPr id="16" name="Arrow: Right 15"/>
            <p:cNvSpPr/>
            <p:nvPr/>
          </p:nvSpPr>
          <p:spPr>
            <a:xfrm>
              <a:off x="20885046" y="12978778"/>
              <a:ext cx="911966" cy="319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l="8645" t="69501" r="85531" b="10645"/>
            <a:stretch/>
          </p:blipFill>
          <p:spPr>
            <a:xfrm>
              <a:off x="22119851" y="11658600"/>
              <a:ext cx="3155692" cy="302572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107341" y="11015041"/>
              <a:ext cx="2684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796416" y="11015141"/>
              <a:ext cx="3902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 Indices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36719" y="11015041"/>
              <a:ext cx="4464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Sparse Matrix</a:t>
              </a:r>
            </a:p>
          </p:txBody>
        </p:sp>
        <p:sp>
          <p:nvSpPr>
            <p:cNvPr id="20" name="Plus Sign 19"/>
            <p:cNvSpPr/>
            <p:nvPr/>
          </p:nvSpPr>
          <p:spPr>
            <a:xfrm>
              <a:off x="25505861" y="12740980"/>
              <a:ext cx="878080" cy="84352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/>
            <a:srcRect l="8822" t="69113" r="85424" b="11070"/>
            <a:stretch/>
          </p:blipFill>
          <p:spPr>
            <a:xfrm>
              <a:off x="26671650" y="11651219"/>
              <a:ext cx="3075475" cy="2979181"/>
            </a:xfrm>
            <a:prstGeom prst="rect">
              <a:avLst/>
            </a:prstGeom>
          </p:spPr>
        </p:pic>
      </p:grpSp>
      <p:cxnSp>
        <p:nvCxnSpPr>
          <p:cNvPr id="23" name="Straight Arrow Connector 22"/>
          <p:cNvCxnSpPr/>
          <p:nvPr/>
        </p:nvCxnSpPr>
        <p:spPr>
          <a:xfrm>
            <a:off x="23543837" y="8502631"/>
            <a:ext cx="128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35058" y="6096000"/>
            <a:ext cx="119421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 approaches and effects on CPU Time: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tasks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sections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simultaneously calculate lines 15 and 16 in CG algorithm</a:t>
            </a:r>
          </a:p>
          <a:p>
            <a:pPr lvl="1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Same CPU times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vectorization instead of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Slower CPU times: same times as single threaded case</a:t>
            </a:r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vectorization combined with multithreading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 Same CPU times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72205" t="12516" r="7088" b="19258"/>
          <a:stretch/>
        </p:blipFill>
        <p:spPr>
          <a:xfrm>
            <a:off x="1481872" y="22941291"/>
            <a:ext cx="10312805" cy="95565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1182943" y="29946600"/>
            <a:ext cx="12487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Gene H. Golub,  Charles F. Van Loan.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computations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(3rd ed.). Ch. 10, 1996.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Victor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Eijkhout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Programming in MPI and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High Performance Computing Center at Michigan State University.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to Prof. Sean Couch for the Parallel Computing course.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t="10770" r="19965" b="13073"/>
          <a:stretch/>
        </p:blipFill>
        <p:spPr>
          <a:xfrm>
            <a:off x="25644866" y="6398882"/>
            <a:ext cx="4299625" cy="4345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674056" y="8763000"/>
            <a:ext cx="11033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Row Storage (CRS) is a simple approach to only store the values and positions of non-zero elements. This requires less memory and floating point operations which results in faster performance. An example is below: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62307" y="17960876"/>
            <a:ext cx="16491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scaling studies for both dense and sparse matrices are below. For strong scaling, the matrix size was kept constant and the number of MPI ranks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threads was varied. For weak scaling, the matrix size was increased proportionally to the number of MPI ranks used.  All studies were performed on the HPCC at MSU [3].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"/>
          <a:stretch/>
        </p:blipFill>
        <p:spPr>
          <a:xfrm>
            <a:off x="14379839" y="26922959"/>
            <a:ext cx="6956161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2"/>
          <a:stretch/>
        </p:blipFill>
        <p:spPr>
          <a:xfrm>
            <a:off x="22912665" y="26920280"/>
            <a:ext cx="7031220" cy="548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"/>
          <a:stretch/>
        </p:blipFill>
        <p:spPr>
          <a:xfrm>
            <a:off x="14378632" y="21203260"/>
            <a:ext cx="6957368" cy="5486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"/>
          <a:stretch/>
        </p:blipFill>
        <p:spPr>
          <a:xfrm>
            <a:off x="37366196" y="16528652"/>
            <a:ext cx="5856114" cy="4607683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"/>
          <a:stretch/>
        </p:blipFill>
        <p:spPr>
          <a:xfrm>
            <a:off x="31240088" y="16516612"/>
            <a:ext cx="5815400" cy="4607683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/>
          <a:stretch/>
        </p:blipFill>
        <p:spPr>
          <a:xfrm>
            <a:off x="22860000" y="21203260"/>
            <a:ext cx="7088359" cy="5486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16472</TotalTime>
  <Words>792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ＭＳ Ｐゴシック</vt:lpstr>
      <vt:lpstr>Arial</vt:lpstr>
      <vt:lpstr>Arial Black</vt:lpstr>
      <vt:lpstr>Arial Narrow</vt:lpstr>
      <vt:lpstr>Calibri</vt:lpstr>
      <vt:lpstr>Franklin Gothic Book</vt:lpstr>
      <vt:lpstr>Franklin Gothic Medium</vt:lpstr>
      <vt:lpstr>Microsoft Sans Serif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
Non-profit educational printing centers are exempt.
To obtain printing authorization call:
1.866.649.3004
© 2007 Canterbury Media Services, Inc</dc:description>
  <cp:lastModifiedBy>Tim</cp:lastModifiedBy>
  <cp:revision>648</cp:revision>
  <cp:lastPrinted>2011-03-24T19:43:25Z</cp:lastPrinted>
  <dcterms:created xsi:type="dcterms:W3CDTF">2005-05-18T01:24:28Z</dcterms:created>
  <dcterms:modified xsi:type="dcterms:W3CDTF">2018-12-06T07:06:05Z</dcterms:modified>
</cp:coreProperties>
</file>