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8" r:id="rId6"/>
    <p:sldId id="264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31"/>
  </p:normalViewPr>
  <p:slideViewPr>
    <p:cSldViewPr snapToGrid="0">
      <p:cViewPr>
        <p:scale>
          <a:sx n="50" d="100"/>
          <a:sy n="50" d="100"/>
        </p:scale>
        <p:origin x="12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93F5-AD44-E543-A245-95F38FF0845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3A4B-6423-FD42-A73A-D4FCA772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Greedily form data clusters based on local correlations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data points.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step find the pair of clusters that leads to minimum increase in total within-cluster variance after merging.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3A4B-6423-FD42-A73A-D4FCA772AB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 </a:t>
            </a:r>
            <a:r>
              <a:rPr lang="en-US" dirty="0" err="1"/>
              <a:t>Youtube</a:t>
            </a:r>
            <a:r>
              <a:rPr lang="en-US" dirty="0"/>
              <a:t> 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/>
              <a:t>Why Clustering:</a:t>
            </a:r>
          </a:p>
          <a:p>
            <a:pPr lvl="1"/>
            <a:r>
              <a:rPr lang="en-US" sz="2400" dirty="0"/>
              <a:t>Video Categories might not be known beforehand. </a:t>
            </a:r>
          </a:p>
          <a:p>
            <a:pPr lvl="1"/>
            <a:r>
              <a:rPr lang="en-US" sz="2400" dirty="0"/>
              <a:t>Can 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60B240-46F8-4028-8692-0FA50180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4397" r="407" b="319"/>
          <a:stretch/>
        </p:blipFill>
        <p:spPr>
          <a:xfrm>
            <a:off x="527538" y="2831123"/>
            <a:ext cx="5568462" cy="397091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71C8AC-8557-493F-A842-200F6F4C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>
          <a:xfrm>
            <a:off x="6096000" y="2831123"/>
            <a:ext cx="5843954" cy="39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1596177"/>
          </a:xfrm>
        </p:spPr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Centroid based clustering</a:t>
            </a:r>
          </a:p>
          <a:p>
            <a:r>
              <a:rPr lang="en-US" dirty="0"/>
              <a:t>Uses Silhouette coefficient to identify correlation between clusters</a:t>
            </a:r>
          </a:p>
          <a:p>
            <a:pPr lvl="1"/>
            <a:r>
              <a:rPr lang="en-US" dirty="0"/>
              <a:t>+1 : best cluster (Clusters are non overlapping)</a:t>
            </a:r>
          </a:p>
          <a:p>
            <a:pPr lvl="1"/>
            <a:r>
              <a:rPr lang="en-US" dirty="0"/>
              <a:t>  0 : cluster are overlapping </a:t>
            </a:r>
          </a:p>
          <a:p>
            <a:pPr lvl="1"/>
            <a:r>
              <a:rPr lang="en-US" dirty="0"/>
              <a:t>-1 : worst clusters (data points are assigned to wrong clusters)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2454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3A140616-5BA7-4137-8673-20E7D6F3017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6119823"/>
              </p:ext>
            </p:extLst>
          </p:nvPr>
        </p:nvGraphicFramePr>
        <p:xfrm>
          <a:off x="913775" y="1443770"/>
          <a:ext cx="10530879" cy="509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8794">
                  <a:extLst>
                    <a:ext uri="{9D8B030D-6E8A-4147-A177-3AD203B41FA5}">
                      <a16:colId xmlns:a16="http://schemas.microsoft.com/office/drawing/2014/main" val="338602619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1728608955"/>
                    </a:ext>
                  </a:extLst>
                </a:gridCol>
                <a:gridCol w="1694692">
                  <a:extLst>
                    <a:ext uri="{9D8B030D-6E8A-4147-A177-3AD203B41FA5}">
                      <a16:colId xmlns:a16="http://schemas.microsoft.com/office/drawing/2014/main" val="611120877"/>
                    </a:ext>
                  </a:extLst>
                </a:gridCol>
                <a:gridCol w="1161494">
                  <a:extLst>
                    <a:ext uri="{9D8B030D-6E8A-4147-A177-3AD203B41FA5}">
                      <a16:colId xmlns:a16="http://schemas.microsoft.com/office/drawing/2014/main" val="560338395"/>
                    </a:ext>
                  </a:extLst>
                </a:gridCol>
                <a:gridCol w="2144297">
                  <a:extLst>
                    <a:ext uri="{9D8B030D-6E8A-4147-A177-3AD203B41FA5}">
                      <a16:colId xmlns:a16="http://schemas.microsoft.com/office/drawing/2014/main" val="4010531375"/>
                    </a:ext>
                  </a:extLst>
                </a:gridCol>
                <a:gridCol w="2355748">
                  <a:extLst>
                    <a:ext uri="{9D8B030D-6E8A-4147-A177-3AD203B41FA5}">
                      <a16:colId xmlns:a16="http://schemas.microsoft.com/office/drawing/2014/main" val="372769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SIHOUETTE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TIME</a:t>
                      </a:r>
                    </a:p>
                    <a:p>
                      <a:pPr algn="ctr"/>
                      <a:r>
                        <a:rPr lang="en-US" dirty="0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SILHOUETTE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TIME</a:t>
                      </a:r>
                    </a:p>
                    <a:p>
                      <a:pPr algn="ctr"/>
                      <a:r>
                        <a:rPr lang="en-US" dirty="0"/>
                        <a:t>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0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4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6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2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4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8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AA6-D6E5-4478-AD79-0718AD5A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 (AHC)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179-98C2-4A14-B8D8-60BBCFA856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7380"/>
            <a:ext cx="10363826" cy="4254759"/>
          </a:xfrm>
        </p:spPr>
        <p:txBody>
          <a:bodyPr>
            <a:noAutofit/>
          </a:bodyPr>
          <a:lstStyle/>
          <a:p>
            <a:r>
              <a:rPr lang="en-US" sz="1800" dirty="0"/>
              <a:t>WHY Hierarchical Clustering</a:t>
            </a:r>
          </a:p>
          <a:p>
            <a:pPr lvl="1"/>
            <a:r>
              <a:rPr lang="en-US" dirty="0"/>
              <a:t>NUMBER OF CLUSTERS NOT KNOWN BEFOREHAND IN SEVERAL DATA ANALYSIS PROBLEM</a:t>
            </a:r>
          </a:p>
          <a:p>
            <a:r>
              <a:rPr lang="en-US" sz="1800" dirty="0"/>
              <a:t>TWO TYPES</a:t>
            </a:r>
          </a:p>
          <a:p>
            <a:pPr lvl="1"/>
            <a:r>
              <a:rPr lang="en-US" dirty="0"/>
              <a:t>TOP DOWN : START WITH A ONE LARGE CLUSTER</a:t>
            </a:r>
          </a:p>
          <a:p>
            <a:pPr lvl="1"/>
            <a:r>
              <a:rPr lang="en-US" dirty="0"/>
              <a:t>BOTTOM UP : INITALIZE EACH DATA POINTS AS ITS OWN CLUSTER AND RECURSIVELY MERGE THE CLUSTERS</a:t>
            </a:r>
          </a:p>
          <a:p>
            <a:r>
              <a:rPr lang="en-US" sz="1800" dirty="0"/>
              <a:t>CLUSTER DISTANCE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</a:p>
          <a:p>
            <a:pPr lvl="1"/>
            <a:r>
              <a:rPr lang="en-US" dirty="0"/>
              <a:t>WARD LINKAGE : minimizes the total within-cluster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62EA-787F-402E-80AC-A3061CC0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68E1-FFE7-42FD-8CB7-9803FF0C88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5876"/>
            <a:ext cx="10363826" cy="3424107"/>
          </a:xfrm>
        </p:spPr>
        <p:txBody>
          <a:bodyPr/>
          <a:lstStyle/>
          <a:p>
            <a:r>
              <a:rPr lang="en-US" dirty="0"/>
              <a:t>AHC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2570926"/>
            <a:ext cx="9658364" cy="38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125" y="3604939"/>
            <a:ext cx="10364451" cy="64765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2525" y="4373173"/>
            <a:ext cx="10363826" cy="2209025"/>
          </a:xfrm>
        </p:spPr>
        <p:txBody>
          <a:bodyPr>
            <a:normAutofit/>
          </a:bodyPr>
          <a:lstStyle/>
          <a:p>
            <a:r>
              <a:rPr lang="en-US" sz="1800" dirty="0"/>
              <a:t>LECTURES SLIDES BY DR. CHINMAY HEGDE FOR EE 525X SPRING 2018, ISU</a:t>
            </a:r>
          </a:p>
          <a:p>
            <a:r>
              <a:rPr lang="en-US" sz="1800" dirty="0"/>
              <a:t>https://en.wikipedia.org/wiki/Isomap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/>
              <a:t>https://stats.stackexchange.com/questions/124534/how-to-understand-nonlinear-as-in-nonlinear-dimensionality-reduction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/>
              <a:t>https://en.wikipedia.org/wiki/Hierarchical_clustering</a:t>
            </a:r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6B46F0-0445-4416-8890-1C82388EF8EF}"/>
              </a:ext>
            </a:extLst>
          </p:cNvPr>
          <p:cNvSpPr txBox="1">
            <a:spLocks/>
          </p:cNvSpPr>
          <p:nvPr/>
        </p:nvSpPr>
        <p:spPr>
          <a:xfrm>
            <a:off x="911900" y="828843"/>
            <a:ext cx="10364451" cy="55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00EAFA-CD14-4C24-8D19-105C29797065}"/>
              </a:ext>
            </a:extLst>
          </p:cNvPr>
          <p:cNvSpPr txBox="1">
            <a:spLocks/>
          </p:cNvSpPr>
          <p:nvPr/>
        </p:nvSpPr>
        <p:spPr>
          <a:xfrm>
            <a:off x="912525" y="1605646"/>
            <a:ext cx="10363826" cy="177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Agglomerative Hierarchical Clustering</a:t>
            </a:r>
          </a:p>
          <a:p>
            <a:pPr lvl="1"/>
            <a:r>
              <a:rPr lang="en-US" dirty="0"/>
              <a:t>Clusters: 18, linkage : ward, Silhouette Coefficient: 0.023, Training time: 0.67 s</a:t>
            </a:r>
          </a:p>
          <a:p>
            <a:r>
              <a:rPr lang="en-US" dirty="0"/>
              <a:t>KMEANS clustering</a:t>
            </a:r>
          </a:p>
          <a:p>
            <a:pPr lvl="1"/>
            <a:r>
              <a:rPr lang="en-US" dirty="0"/>
              <a:t>Clusters: 18, N_ITER : 20, Silhouette Coefficient: 0.020, Training time: 65.19 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2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1470</TotalTime>
  <Words>407</Words>
  <Application>Microsoft Office PowerPoint</Application>
  <PresentationFormat>Widescreen</PresentationFormat>
  <Paragraphs>136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Categorizing YouTube Videos</vt:lpstr>
      <vt:lpstr>Why Cluster Youtube Videos?</vt:lpstr>
      <vt:lpstr>TFIDF</vt:lpstr>
      <vt:lpstr>PCA</vt:lpstr>
      <vt:lpstr>KMeans</vt:lpstr>
      <vt:lpstr>Performance Measure</vt:lpstr>
      <vt:lpstr>Agglomerative Hierarchical Clustering (AHC)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Gore, Tanmay M [COM S]</cp:lastModifiedBy>
  <cp:revision>24</cp:revision>
  <dcterms:created xsi:type="dcterms:W3CDTF">2018-04-23T04:38:27Z</dcterms:created>
  <dcterms:modified xsi:type="dcterms:W3CDTF">2018-04-25T18:51:52Z</dcterms:modified>
</cp:coreProperties>
</file>