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3"/>
  </p:notesMasterIdLst>
  <p:sldIdLst>
    <p:sldId id="256" r:id="rId2"/>
    <p:sldId id="257" r:id="rId3"/>
    <p:sldId id="261" r:id="rId4"/>
    <p:sldId id="268" r:id="rId5"/>
    <p:sldId id="262" r:id="rId6"/>
    <p:sldId id="258" r:id="rId7"/>
    <p:sldId id="264" r:id="rId8"/>
    <p:sldId id="259" r:id="rId9"/>
    <p:sldId id="260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31"/>
  </p:normalViewPr>
  <p:slideViewPr>
    <p:cSldViewPr snapToGrid="0">
      <p:cViewPr>
        <p:scale>
          <a:sx n="105" d="100"/>
          <a:sy n="105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93F5-AD44-E543-A245-95F38FF08452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93A4B-6423-FD42-A73A-D4FCA772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Greedily form data clusters based on local correlations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the data points.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each step find the pair of clusters that leads to minimum increase in total within-cluster variance after merging.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3A4B-6423-FD42-A73A-D4FCA772AB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4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8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7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F32E06-09F6-479A-86EB-0AE786A442B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Isomap" TargetMode="External"/><Relationship Id="rId3" Type="http://schemas.openxmlformats.org/officeDocument/2006/relationships/hyperlink" Target="https://stats.stackexchange.com/questions/124534/how-to-understand-nonlinear-as-in-nonlinear-dimensionality-redu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stats.stackexchange.com/questions/124534/how-to-understand-nonlinear-as-in-nonlinear-dimensionality-reduc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89AE5-A7F5-4B9F-AD0E-26586DDC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156" y="2600325"/>
            <a:ext cx="9183688" cy="828675"/>
          </a:xfrm>
        </p:spPr>
        <p:txBody>
          <a:bodyPr/>
          <a:lstStyle/>
          <a:p>
            <a:r>
              <a:rPr lang="en-US" dirty="0"/>
              <a:t>Categorizing YouTube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DEBC13-51BD-4453-B4B4-C78B2EB0A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09975"/>
            <a:ext cx="8689976" cy="1371599"/>
          </a:xfrm>
        </p:spPr>
        <p:txBody>
          <a:bodyPr/>
          <a:lstStyle/>
          <a:p>
            <a:r>
              <a:rPr lang="en-US" dirty="0"/>
              <a:t>Nitesh Gupta</a:t>
            </a:r>
          </a:p>
          <a:p>
            <a:r>
              <a:rPr lang="en-US" dirty="0"/>
              <a:t>Tanmay Gore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AHC</a:t>
            </a:r>
          </a:p>
          <a:p>
            <a:r>
              <a:rPr lang="en-US" dirty="0"/>
              <a:t>Number of Cluster=18, linkage = ward, Silhouette Coefficient: </a:t>
            </a:r>
            <a:r>
              <a:rPr lang="en-US" dirty="0" smtClean="0"/>
              <a:t>0.023, Training time: 0.67 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 MEANS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4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LECTURES SLIDES BY DR. CHINMAY HEGDE FOR EE 525X SPRING 2018, IOWA STATE UNIVERSITY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en.wikipedia.org/wiki/Isomap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stats.stackexchange.com/questions/124534/how-to-understand-nonlinear-as-in-nonlinear-dimensionality-reduction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Hierarchical_clustering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5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818EE-A21E-4C03-984C-0F4CAC2D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Videos?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2E05AE-DE14-47DB-9F97-5B76DB17D4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24050"/>
            <a:ext cx="10363826" cy="3867149"/>
          </a:xfrm>
        </p:spPr>
        <p:txBody>
          <a:bodyPr>
            <a:normAutofit/>
          </a:bodyPr>
          <a:lstStyle/>
          <a:p>
            <a:r>
              <a:rPr lang="en-US" sz="2400" dirty="0"/>
              <a:t>Benefits:</a:t>
            </a:r>
          </a:p>
          <a:p>
            <a:pPr lvl="1"/>
            <a:r>
              <a:rPr lang="en-US" sz="2400" dirty="0"/>
              <a:t>Monetary Benefits</a:t>
            </a:r>
          </a:p>
          <a:p>
            <a:pPr lvl="1"/>
            <a:r>
              <a:rPr lang="en-US" sz="2400" dirty="0"/>
              <a:t>Video Recommendation</a:t>
            </a:r>
          </a:p>
          <a:p>
            <a:endParaRPr lang="en-US" sz="2400" dirty="0"/>
          </a:p>
          <a:p>
            <a:r>
              <a:rPr lang="en-US" sz="2400" dirty="0"/>
              <a:t>Why Clustering:</a:t>
            </a:r>
          </a:p>
          <a:p>
            <a:pPr lvl="1"/>
            <a:r>
              <a:rPr lang="en-US" sz="2400" dirty="0"/>
              <a:t>Video Categories might not be known beforehand. </a:t>
            </a:r>
          </a:p>
          <a:p>
            <a:pPr lvl="1"/>
            <a:r>
              <a:rPr lang="en-US" sz="2400" dirty="0"/>
              <a:t>Can consider metadata for classification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388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6A892-FC62-42DA-8E12-A313AC22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47143"/>
            <a:ext cx="10364451" cy="648308"/>
          </a:xfrm>
        </p:spPr>
        <p:txBody>
          <a:bodyPr/>
          <a:lstStyle/>
          <a:p>
            <a:r>
              <a:rPr lang="en-US" dirty="0"/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796DB0-6D05-46B7-B95B-340207189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9074"/>
            <a:ext cx="10363826" cy="3871783"/>
          </a:xfrm>
        </p:spPr>
        <p:txBody>
          <a:bodyPr>
            <a:noAutofit/>
          </a:bodyPr>
          <a:lstStyle/>
          <a:p>
            <a:r>
              <a:rPr lang="en-US" sz="2400" dirty="0"/>
              <a:t>Data Set contains following features:</a:t>
            </a:r>
          </a:p>
          <a:p>
            <a:pPr lvl="1"/>
            <a:r>
              <a:rPr lang="en-US" sz="2400" dirty="0"/>
              <a:t>Title</a:t>
            </a:r>
          </a:p>
          <a:p>
            <a:pPr lvl="1"/>
            <a:r>
              <a:rPr lang="en-US" sz="2400" dirty="0"/>
              <a:t>Tags</a:t>
            </a:r>
          </a:p>
          <a:p>
            <a:pPr lvl="1"/>
            <a:r>
              <a:rPr lang="en-US" sz="2400" dirty="0"/>
              <a:t>Description</a:t>
            </a:r>
          </a:p>
          <a:p>
            <a:r>
              <a:rPr lang="en-US" sz="2400" dirty="0"/>
              <a:t>Converts text to numbers</a:t>
            </a:r>
          </a:p>
          <a:p>
            <a:r>
              <a:rPr lang="en-US" sz="2400" dirty="0"/>
              <a:t>Prioritizes meaningful information over stop words</a:t>
            </a:r>
          </a:p>
          <a:p>
            <a:r>
              <a:rPr lang="en-US" sz="2400" dirty="0"/>
              <a:t>Result – 50,000 dimensions</a:t>
            </a:r>
          </a:p>
        </p:txBody>
      </p:sp>
    </p:spTree>
    <p:extLst>
      <p:ext uri="{BB962C8B-B14F-4D97-AF65-F5344CB8AC3E}">
        <p14:creationId xmlns:p14="http://schemas.microsoft.com/office/powerpoint/2010/main" val="36075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62814-E21A-42C6-BAF3-F8CABFB0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A0C809-337D-4EF3-868D-1F87E5058E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83422"/>
            <a:ext cx="10363826" cy="3424107"/>
          </a:xfrm>
        </p:spPr>
        <p:txBody>
          <a:bodyPr/>
          <a:lstStyle/>
          <a:p>
            <a:r>
              <a:rPr lang="en-US" dirty="0" smtClean="0"/>
              <a:t>NON LINEARITY DIMENSION REDUCTION METHOD</a:t>
            </a:r>
          </a:p>
          <a:p>
            <a:pPr lvl="1"/>
            <a:r>
              <a:rPr lang="en-US" dirty="0"/>
              <a:t> components of the low-dimensional vector are given by </a:t>
            </a:r>
            <a:r>
              <a:rPr lang="en-US" dirty="0" smtClean="0"/>
              <a:t>NON linear </a:t>
            </a:r>
            <a:r>
              <a:rPr lang="en-US" dirty="0"/>
              <a:t>functions of the components of the corresponding high-dimensional vector. 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74" y="3330566"/>
            <a:ext cx="6324600" cy="3289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558" y="6534834"/>
            <a:ext cx="1143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hlinkClick r:id="rId3"/>
              </a:rPr>
              <a:t>https://stats.stackexchange.com/questions/124534/how-to-understand-nonlinear-as-in-nonlinear-dimensionality-reduction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7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DE3A3-770E-4285-B201-38CFC045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0" y="954338"/>
            <a:ext cx="10364451" cy="638783"/>
          </a:xfrm>
        </p:spPr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144887-46C7-4AB4-8EED-8070490FCD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593121"/>
            <a:ext cx="10363826" cy="3424107"/>
          </a:xfrm>
        </p:spPr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Reduces 50, 000 dimensions to 3000 with only 5% loss of information.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960B240-46F8-4028-8692-0FA50180E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" t="4397" r="407" b="319"/>
          <a:stretch/>
        </p:blipFill>
        <p:spPr>
          <a:xfrm>
            <a:off x="527538" y="2831123"/>
            <a:ext cx="5568462" cy="3970912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8871C8AC-8557-493F-A842-200F6F4CF3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"/>
          <a:stretch/>
        </p:blipFill>
        <p:spPr>
          <a:xfrm>
            <a:off x="6096000" y="2831123"/>
            <a:ext cx="5843954" cy="39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2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4A305D-4D9E-4986-8F10-EDB5B312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716CFF-3B18-4811-89AB-74BD3754B4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Centroid based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7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89E68-CDB7-4337-90F0-AC28E247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52A32C-A7A6-4DA0-84CB-82A17373CC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A0AA6-D6E5-4478-AD79-0718AD5A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</a:t>
            </a:r>
            <a:r>
              <a:rPr lang="en-US" dirty="0" smtClean="0"/>
              <a:t>Clustering (AHC)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FB179-98C2-4A14-B8D8-60BBCFA856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WHY Hierarchical Clustering</a:t>
            </a:r>
            <a:endParaRPr lang="en-US" dirty="0" smtClean="0"/>
          </a:p>
          <a:p>
            <a:pPr lvl="1"/>
            <a:r>
              <a:rPr lang="en-US" dirty="0" smtClean="0"/>
              <a:t>NUMBER OF CLUSTERS NOT KNOWN BEFOREHAND IN SEVERAL DATA ANALYSIS PROBLEM</a:t>
            </a:r>
            <a:endParaRPr lang="en-US" dirty="0"/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TOP DOWN : START WITH A ONE LARGE CLUSTER</a:t>
            </a:r>
          </a:p>
          <a:p>
            <a:pPr lvl="1"/>
            <a:r>
              <a:rPr lang="en-US" dirty="0" smtClean="0"/>
              <a:t>BOTTOM UP : INITALIZE EACH DATA POINTS AS ITS OWN CLUSTER AND RECURSIVELY MERGE THE CLUSTERS</a:t>
            </a:r>
          </a:p>
          <a:p>
            <a:r>
              <a:rPr lang="en-US" dirty="0"/>
              <a:t>CLUSTER DISTANCE</a:t>
            </a:r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</a:p>
          <a:p>
            <a:pPr lvl="1"/>
            <a:r>
              <a:rPr lang="en-US" dirty="0"/>
              <a:t>WARD </a:t>
            </a:r>
            <a:r>
              <a:rPr lang="en-US" dirty="0" smtClean="0"/>
              <a:t>LINKAGE : </a:t>
            </a:r>
            <a:r>
              <a:rPr lang="en-US" dirty="0"/>
              <a:t>minimizes the total within-cluster variance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813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462EA-787F-402E-80AC-A3061CC0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0468E1-FFE7-42FD-8CB7-9803FF0C88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AHC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0" y="2878836"/>
            <a:ext cx="9607296" cy="397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554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211</TotalTime>
  <Words>240</Words>
  <Application>Microsoft Macintosh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Tw Cen MT</vt:lpstr>
      <vt:lpstr>Arial</vt:lpstr>
      <vt:lpstr>Droplet</vt:lpstr>
      <vt:lpstr>Categorizing YouTube Videos</vt:lpstr>
      <vt:lpstr>Why Cluster Youtube Videos?</vt:lpstr>
      <vt:lpstr>TFIDF</vt:lpstr>
      <vt:lpstr>Isomap</vt:lpstr>
      <vt:lpstr>PCA</vt:lpstr>
      <vt:lpstr>KMeans</vt:lpstr>
      <vt:lpstr>Performance Measure</vt:lpstr>
      <vt:lpstr>Agglomerative Hierarchical Clustering (AHC)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Categorizing Youtube Videos</dc:title>
  <dc:creator>Gore, Tanmay M [COM S]</dc:creator>
  <cp:lastModifiedBy>Gupta, Nitesh K [COM S]</cp:lastModifiedBy>
  <cp:revision>20</cp:revision>
  <dcterms:created xsi:type="dcterms:W3CDTF">2018-04-23T04:38:27Z</dcterms:created>
  <dcterms:modified xsi:type="dcterms:W3CDTF">2018-04-23T19:58:20Z</dcterms:modified>
</cp:coreProperties>
</file>