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58" r:id="rId6"/>
    <p:sldId id="267" r:id="rId7"/>
    <p:sldId id="264" r:id="rId8"/>
    <p:sldId id="268" r:id="rId9"/>
    <p:sldId id="269" r:id="rId10"/>
    <p:sldId id="270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31"/>
  </p:normalViewPr>
  <p:slideViewPr>
    <p:cSldViewPr snapToGrid="0">
      <p:cViewPr>
        <p:scale>
          <a:sx n="94" d="100"/>
          <a:sy n="94" d="100"/>
        </p:scale>
        <p:origin x="7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93F5-AD44-E543-A245-95F38FF08452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3A4B-6423-FD42-A73A-D4FCA772A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F32E06-09F6-479A-86EB-0AE786A442BF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DCC725-1FDA-4821-B415-CE71AC2B8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89AE5-A7F5-4B9F-AD0E-26586DDC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56" y="2600325"/>
            <a:ext cx="9183688" cy="828675"/>
          </a:xfrm>
        </p:spPr>
        <p:txBody>
          <a:bodyPr/>
          <a:lstStyle/>
          <a:p>
            <a:r>
              <a:rPr lang="en-US" dirty="0"/>
              <a:t>Categorizing YouTube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DEBC13-51BD-4453-B4B4-C78B2EB0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09975"/>
            <a:ext cx="8689976" cy="1371599"/>
          </a:xfrm>
        </p:spPr>
        <p:txBody>
          <a:bodyPr/>
          <a:lstStyle/>
          <a:p>
            <a:r>
              <a:rPr lang="en-US" dirty="0"/>
              <a:t>Nitesh Gupta</a:t>
            </a:r>
          </a:p>
          <a:p>
            <a:r>
              <a:rPr lang="en-US" dirty="0"/>
              <a:t>Tanmay Gore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89E68-CDB7-4337-90F0-AC28E247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02" y="673108"/>
            <a:ext cx="10364451" cy="6224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Performance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6256330"/>
              </p:ext>
            </p:extLst>
          </p:nvPr>
        </p:nvGraphicFramePr>
        <p:xfrm>
          <a:off x="2169993" y="1774207"/>
          <a:ext cx="7724634" cy="4176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2317"/>
                <a:gridCol w="3862317"/>
              </a:tblGrid>
              <a:tr h="104405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3200" dirty="0">
                          <a:effectLst/>
                        </a:rPr>
                        <a:t>k Nearest Neighbors</a:t>
                      </a:r>
                      <a:endParaRPr lang="en-US" sz="32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40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k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0440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Features Used 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Tags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0440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>
                          <a:effectLst/>
                        </a:rPr>
                        <a:t>Accuracy</a:t>
                      </a:r>
                      <a:endParaRPr lang="en-US" sz="24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65.66 percent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47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96B46F0-0445-4416-8890-1C82388EF8EF}"/>
              </a:ext>
            </a:extLst>
          </p:cNvPr>
          <p:cNvSpPr txBox="1">
            <a:spLocks/>
          </p:cNvSpPr>
          <p:nvPr/>
        </p:nvSpPr>
        <p:spPr>
          <a:xfrm>
            <a:off x="789070" y="1279219"/>
            <a:ext cx="10364451" cy="557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obtain the best model in terms of Accuracy and Running Time by Preprocessing the data and using Neural Networks and K-Nearest Neighbors. </a:t>
            </a:r>
          </a:p>
          <a:p>
            <a:r>
              <a:rPr lang="en-US" dirty="0"/>
              <a:t>successfully obtained a model that can classify the videos with a staggering 89% accuracy.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LECTURES SLIDES BY DR. JIN TIAN FOR COM S 574X SPRING 2018, ISU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en.wikipedia.org</a:t>
            </a:r>
            <a:r>
              <a:rPr lang="en-US" sz="2400" dirty="0"/>
              <a:t>/wiki/</a:t>
            </a:r>
            <a:r>
              <a:rPr lang="en-US" sz="2400" dirty="0" err="1"/>
              <a:t>kmeans</a:t>
            </a:r>
            <a:endParaRPr lang="en-US" sz="2400" dirty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https://</a:t>
            </a:r>
            <a:r>
              <a:rPr lang="en-US" sz="2400" dirty="0" err="1"/>
              <a:t>en.wikipedia.org</a:t>
            </a:r>
            <a:r>
              <a:rPr lang="en-US" sz="2400" dirty="0"/>
              <a:t>/wiki/</a:t>
            </a:r>
            <a:r>
              <a:rPr lang="en-US" sz="2400" dirty="0" err="1"/>
              <a:t>Artificial_neural_network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61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42851"/>
            <a:ext cx="10364451" cy="159617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192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818EE-A21E-4C03-984C-0F4CAC2D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Categorize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Videos?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2E05AE-DE14-47DB-9F97-5B76DB17D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4050"/>
            <a:ext cx="10363826" cy="3867149"/>
          </a:xfrm>
        </p:spPr>
        <p:txBody>
          <a:bodyPr>
            <a:normAutofit/>
          </a:bodyPr>
          <a:lstStyle/>
          <a:p>
            <a:r>
              <a:rPr lang="en-US" sz="2400" dirty="0"/>
              <a:t>Benefits:</a:t>
            </a:r>
          </a:p>
          <a:p>
            <a:pPr lvl="1"/>
            <a:r>
              <a:rPr lang="en-US" sz="2400" dirty="0"/>
              <a:t>Monetary Benefits</a:t>
            </a:r>
          </a:p>
          <a:p>
            <a:pPr lvl="1"/>
            <a:r>
              <a:rPr lang="en-US" sz="2400" dirty="0"/>
              <a:t>Video Recommendation</a:t>
            </a:r>
          </a:p>
          <a:p>
            <a:endParaRPr lang="en-US" sz="2400" dirty="0"/>
          </a:p>
          <a:p>
            <a:r>
              <a:rPr lang="en-US" sz="2400" dirty="0" smtClean="0"/>
              <a:t>How to categorize :</a:t>
            </a:r>
            <a:endParaRPr lang="en-US" sz="2400" dirty="0"/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consider metadata for classification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88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6A892-FC62-42DA-8E12-A313AC22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7143"/>
            <a:ext cx="10364451" cy="648308"/>
          </a:xfrm>
        </p:spPr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796DB0-6D05-46B7-B95B-340207189C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9074"/>
            <a:ext cx="10363826" cy="3871783"/>
          </a:xfrm>
        </p:spPr>
        <p:txBody>
          <a:bodyPr>
            <a:noAutofit/>
          </a:bodyPr>
          <a:lstStyle/>
          <a:p>
            <a:r>
              <a:rPr lang="en-US" sz="2400" dirty="0"/>
              <a:t>Data Set contains following features:</a:t>
            </a:r>
          </a:p>
          <a:p>
            <a:pPr lvl="1"/>
            <a:r>
              <a:rPr lang="en-US" sz="2400" dirty="0"/>
              <a:t>Title</a:t>
            </a:r>
          </a:p>
          <a:p>
            <a:pPr lvl="1"/>
            <a:r>
              <a:rPr lang="en-US" sz="2400" dirty="0"/>
              <a:t>Tags</a:t>
            </a:r>
          </a:p>
          <a:p>
            <a:pPr lvl="1"/>
            <a:r>
              <a:rPr lang="en-US" sz="2400" dirty="0"/>
              <a:t>Description</a:t>
            </a:r>
          </a:p>
          <a:p>
            <a:r>
              <a:rPr lang="en-US" sz="2400" dirty="0"/>
              <a:t>Converts text to numbers</a:t>
            </a:r>
          </a:p>
          <a:p>
            <a:r>
              <a:rPr lang="en-US" sz="2400" dirty="0"/>
              <a:t>Prioritizes meaningful information over stop words</a:t>
            </a:r>
          </a:p>
          <a:p>
            <a:r>
              <a:rPr lang="en-US" sz="2400" dirty="0"/>
              <a:t>Result – 50,000 dimensions</a:t>
            </a:r>
          </a:p>
        </p:txBody>
      </p:sp>
    </p:spTree>
    <p:extLst>
      <p:ext uri="{BB962C8B-B14F-4D97-AF65-F5344CB8AC3E}">
        <p14:creationId xmlns:p14="http://schemas.microsoft.com/office/powerpoint/2010/main" val="36075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DE3A3-770E-4285-B201-38CFC04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954338"/>
            <a:ext cx="10364451" cy="638783"/>
          </a:xfrm>
        </p:spPr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44887-46C7-4AB4-8EED-8070490FC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593121"/>
            <a:ext cx="10363826" cy="3424107"/>
          </a:xfrm>
        </p:spPr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Reduces 50, 000 dimensions to 3000 with only 5% loss of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2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1596177"/>
          </a:xfrm>
        </p:spPr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716CFF-3B18-4811-89AB-74BD3754B4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Feed Forward Full Connected Neural Network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“1 of c” </a:t>
            </a:r>
            <a:r>
              <a:rPr lang="en-US" dirty="0" smtClean="0"/>
              <a:t>output encoding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7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Error Functions</a:t>
            </a:r>
            <a:endParaRPr lang="en-US" dirty="0"/>
          </a:p>
          <a:p>
            <a:pPr lvl="0"/>
            <a:r>
              <a:rPr lang="en-US" dirty="0" smtClean="0"/>
              <a:t>Hidden units</a:t>
            </a:r>
          </a:p>
          <a:p>
            <a:pPr lvl="0"/>
            <a:r>
              <a:rPr lang="en-US" dirty="0" smtClean="0"/>
              <a:t>Learning rates</a:t>
            </a:r>
          </a:p>
          <a:p>
            <a:pPr lvl="0"/>
            <a:r>
              <a:rPr lang="en-US" dirty="0" smtClean="0"/>
              <a:t>Momentum rates</a:t>
            </a:r>
          </a:p>
          <a:p>
            <a:pPr lvl="0"/>
            <a:r>
              <a:rPr lang="en-US" dirty="0" smtClean="0"/>
              <a:t>Different set of features</a:t>
            </a:r>
          </a:p>
        </p:txBody>
      </p:sp>
    </p:spTree>
    <p:extLst>
      <p:ext uri="{BB962C8B-B14F-4D97-AF65-F5344CB8AC3E}">
        <p14:creationId xmlns:p14="http://schemas.microsoft.com/office/powerpoint/2010/main" val="31251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89E68-CDB7-4337-90F0-AC28E247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02" y="673108"/>
            <a:ext cx="10364451" cy="6224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Performance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2242107"/>
              </p:ext>
            </p:extLst>
          </p:nvPr>
        </p:nvGraphicFramePr>
        <p:xfrm>
          <a:off x="1106225" y="1592238"/>
          <a:ext cx="10112234" cy="4726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6117"/>
                <a:gridCol w="5056117"/>
              </a:tblGrid>
              <a:tr h="66753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2400" dirty="0">
                          <a:effectLst/>
                        </a:rPr>
                        <a:t>Feed Forward Fully Connected Neural Networks</a:t>
                      </a:r>
                      <a:endParaRPr lang="en-US" sz="24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Error Function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Cross Entropy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94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Hidden Units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ReLU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973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Number of Hidden Units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41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Number of Neurons in each hidden unit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100,200,100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94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Learning Rate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0.9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94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Momentum Rate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>
                          <a:effectLst/>
                        </a:rPr>
                        <a:t>0.01</a:t>
                      </a:r>
                      <a:endParaRPr lang="en-US" sz="1800" b="1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5493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Features Used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Tags, Title, Description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94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7000" algn="l"/>
                        </a:tabLst>
                      </a:pPr>
                      <a:r>
                        <a:rPr lang="en-US" sz="1800" dirty="0">
                          <a:effectLst/>
                        </a:rPr>
                        <a:t>71.08 percent</a:t>
                      </a:r>
                      <a:endParaRPr lang="en-US" sz="1800" b="1" dirty="0">
                        <a:effectLst/>
                        <a:latin typeface="Times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4A305D-4D9E-4986-8F10-EDB5B312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2534"/>
            <a:ext cx="10364451" cy="1596177"/>
          </a:xfrm>
        </p:spPr>
        <p:txBody>
          <a:bodyPr/>
          <a:lstStyle/>
          <a:p>
            <a:r>
              <a:rPr lang="en-US" dirty="0" smtClean="0"/>
              <a:t>K Nearest neighbor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716CFF-3B18-4811-89AB-74BD3754B4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 closest training examples in the feature space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An object is classified by a majority vote of its </a:t>
            </a:r>
            <a:r>
              <a:rPr lang="en-US" dirty="0" smtClean="0"/>
              <a:t>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6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K values</a:t>
            </a:r>
            <a:endParaRPr lang="en-US" dirty="0"/>
          </a:p>
          <a:p>
            <a:pPr lvl="0"/>
            <a:r>
              <a:rPr lang="en-US" dirty="0" smtClean="0"/>
              <a:t>Different set of features</a:t>
            </a:r>
          </a:p>
        </p:txBody>
      </p:sp>
    </p:spTree>
    <p:extLst>
      <p:ext uri="{BB962C8B-B14F-4D97-AF65-F5344CB8AC3E}">
        <p14:creationId xmlns:p14="http://schemas.microsoft.com/office/powerpoint/2010/main" val="14229831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245</TotalTime>
  <Words>245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Times</vt:lpstr>
      <vt:lpstr>Times New Roman</vt:lpstr>
      <vt:lpstr>Tw Cen MT</vt:lpstr>
      <vt:lpstr>Arial</vt:lpstr>
      <vt:lpstr>Droplet</vt:lpstr>
      <vt:lpstr>Categorizing YouTube Videos</vt:lpstr>
      <vt:lpstr>Why Categorize Youtube Videos?</vt:lpstr>
      <vt:lpstr>TFIDF</vt:lpstr>
      <vt:lpstr>PCA</vt:lpstr>
      <vt:lpstr>Neural networks</vt:lpstr>
      <vt:lpstr>Experiments</vt:lpstr>
      <vt:lpstr>Performance</vt:lpstr>
      <vt:lpstr>K Nearest neighbor</vt:lpstr>
      <vt:lpstr>Experiments</vt:lpstr>
      <vt:lpstr>Performance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Categorizing Youtube Videos</dc:title>
  <dc:creator>Gore, Tanmay M [COM S]</dc:creator>
  <cp:lastModifiedBy>Gupta, Nitesh K [COM S]</cp:lastModifiedBy>
  <cp:revision>39</cp:revision>
  <dcterms:created xsi:type="dcterms:W3CDTF">2018-04-23T04:38:27Z</dcterms:created>
  <dcterms:modified xsi:type="dcterms:W3CDTF">2018-04-26T22:08:00Z</dcterms:modified>
</cp:coreProperties>
</file>