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4"/>
  </p:notesMasterIdLst>
  <p:sldIdLst>
    <p:sldId id="256" r:id="rId2"/>
    <p:sldId id="257" r:id="rId3"/>
    <p:sldId id="261" r:id="rId4"/>
    <p:sldId id="274" r:id="rId5"/>
    <p:sldId id="273" r:id="rId6"/>
    <p:sldId id="258" r:id="rId7"/>
    <p:sldId id="264" r:id="rId8"/>
    <p:sldId id="268" r:id="rId9"/>
    <p:sldId id="275" r:id="rId10"/>
    <p:sldId id="266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31"/>
  </p:normalViewPr>
  <p:slideViewPr>
    <p:cSldViewPr snapToGrid="0">
      <p:cViewPr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93F5-AD44-E543-A245-95F38FF08452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3A4B-6423-FD42-A73A-D4FCA772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32E06-09F6-479A-86EB-0AE786A442B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AE5-A7F5-4B9F-AD0E-26586DDC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56" y="2600325"/>
            <a:ext cx="9183688" cy="828675"/>
          </a:xfrm>
        </p:spPr>
        <p:txBody>
          <a:bodyPr/>
          <a:lstStyle/>
          <a:p>
            <a:r>
              <a:rPr lang="en-US" dirty="0"/>
              <a:t>Categorizing YouTube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BC13-51BD-4453-B4B4-C78B2EB0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9975"/>
            <a:ext cx="8689976" cy="1371599"/>
          </a:xfrm>
        </p:spPr>
        <p:txBody>
          <a:bodyPr/>
          <a:lstStyle/>
          <a:p>
            <a:r>
              <a:rPr lang="en-US" dirty="0"/>
              <a:t>Nitesh Gupta</a:t>
            </a:r>
          </a:p>
          <a:p>
            <a:r>
              <a:rPr lang="en-US" dirty="0"/>
              <a:t>Tanmay Gore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6B46F0-0445-4416-8890-1C82388EF8EF}"/>
              </a:ext>
            </a:extLst>
          </p:cNvPr>
          <p:cNvSpPr txBox="1">
            <a:spLocks/>
          </p:cNvSpPr>
          <p:nvPr/>
        </p:nvSpPr>
        <p:spPr>
          <a:xfrm>
            <a:off x="789070" y="1279219"/>
            <a:ext cx="10364451" cy="557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obtained the best model in terms of Accuracy and Running Time by Preprocessing the data and using Neural Networks and K-Nearest Neighbors. </a:t>
            </a:r>
          </a:p>
          <a:p>
            <a:r>
              <a:rPr lang="en-US" dirty="0"/>
              <a:t>successfully obtained a model that can classify the videos with 74% accuracy.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LECTURES SLIDES BY DR. JIN TIAN FOR COM S 574X SPRING 2018, ISU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en.wikipedia.org</a:t>
            </a:r>
            <a:r>
              <a:rPr lang="en-US" sz="2400" dirty="0"/>
              <a:t>/wiki/</a:t>
            </a:r>
            <a:r>
              <a:rPr lang="en-US" sz="2400" dirty="0" err="1"/>
              <a:t>kmeans</a:t>
            </a:r>
            <a:endParaRPr lang="en-US" sz="2400" dirty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https://</a:t>
            </a:r>
            <a:r>
              <a:rPr lang="en-US" sz="2400" dirty="0" err="1"/>
              <a:t>en.wikipedia.org</a:t>
            </a:r>
            <a:r>
              <a:rPr lang="en-US" sz="2400" dirty="0"/>
              <a:t>/wiki/</a:t>
            </a:r>
            <a:r>
              <a:rPr lang="en-US" sz="2400" dirty="0" err="1"/>
              <a:t>Artificial_neural_network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61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42851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92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18EE-A21E-4C03-984C-0F4CAC2D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Categorize </a:t>
            </a:r>
            <a:r>
              <a:rPr lang="en-US" dirty="0" err="1"/>
              <a:t>Youtube</a:t>
            </a:r>
            <a:r>
              <a:rPr lang="en-US" dirty="0"/>
              <a:t> Videos?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05AE-DE14-47DB-9F97-5B76DB17D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050"/>
            <a:ext cx="10363826" cy="3867149"/>
          </a:xfrm>
        </p:spPr>
        <p:txBody>
          <a:bodyPr>
            <a:normAutofit/>
          </a:bodyPr>
          <a:lstStyle/>
          <a:p>
            <a:r>
              <a:rPr lang="en-US" sz="2400" dirty="0"/>
              <a:t>Benefits :</a:t>
            </a:r>
          </a:p>
          <a:p>
            <a:pPr lvl="1"/>
            <a:r>
              <a:rPr lang="en-US" sz="2400" dirty="0"/>
              <a:t>Monetary Benefits</a:t>
            </a:r>
          </a:p>
          <a:p>
            <a:pPr lvl="1"/>
            <a:r>
              <a:rPr lang="en-US" sz="2400" dirty="0"/>
              <a:t>Video Recommendation</a:t>
            </a:r>
          </a:p>
          <a:p>
            <a:endParaRPr lang="en-US" sz="2400" dirty="0"/>
          </a:p>
          <a:p>
            <a:r>
              <a:rPr lang="en-US" sz="2400" dirty="0"/>
              <a:t>How to categorize :</a:t>
            </a:r>
          </a:p>
          <a:p>
            <a:pPr lvl="1"/>
            <a:r>
              <a:rPr lang="en-US" sz="2400" dirty="0"/>
              <a:t>Can consider metadata for classification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8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871783"/>
          </a:xfrm>
        </p:spPr>
        <p:txBody>
          <a:bodyPr>
            <a:noAutofit/>
          </a:bodyPr>
          <a:lstStyle/>
          <a:p>
            <a:r>
              <a:rPr lang="en-US" sz="2400" dirty="0"/>
              <a:t>Data Set contains following features:</a:t>
            </a:r>
          </a:p>
          <a:p>
            <a:pPr lvl="1"/>
            <a:r>
              <a:rPr lang="en-US" sz="2400" dirty="0"/>
              <a:t>Title</a:t>
            </a:r>
          </a:p>
          <a:p>
            <a:pPr lvl="1"/>
            <a:r>
              <a:rPr lang="en-US" sz="2400" dirty="0"/>
              <a:t>Tags</a:t>
            </a:r>
          </a:p>
          <a:p>
            <a:pPr lvl="1"/>
            <a:r>
              <a:rPr lang="en-US" sz="2400" dirty="0"/>
              <a:t>Description</a:t>
            </a:r>
          </a:p>
          <a:p>
            <a:r>
              <a:rPr lang="en-US" sz="2400" dirty="0"/>
              <a:t>Converts text to numbers</a:t>
            </a:r>
          </a:p>
          <a:p>
            <a:r>
              <a:rPr lang="en-US" sz="2400" dirty="0"/>
              <a:t>Prioritizes meaningful information over stop words</a:t>
            </a:r>
          </a:p>
          <a:p>
            <a:r>
              <a:rPr lang="en-US" sz="2400" dirty="0"/>
              <a:t>Result – 50,000 dimensions</a:t>
            </a:r>
          </a:p>
        </p:txBody>
      </p:sp>
    </p:spTree>
    <p:extLst>
      <p:ext uri="{BB962C8B-B14F-4D97-AF65-F5344CB8AC3E}">
        <p14:creationId xmlns:p14="http://schemas.microsoft.com/office/powerpoint/2010/main" val="36075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995195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TF - Term frequency</a:t>
            </a:r>
          </a:p>
          <a:p>
            <a:pPr lvl="1"/>
            <a:r>
              <a:rPr lang="en-US" sz="2400" cap="none" dirty="0"/>
              <a:t>Number Of Times A Word Occurs In A Document</a:t>
            </a:r>
          </a:p>
          <a:p>
            <a:pPr lvl="1"/>
            <a:r>
              <a:rPr lang="en-US" sz="2400" cap="none" dirty="0" err="1"/>
              <a:t>Tf</a:t>
            </a:r>
            <a:r>
              <a:rPr lang="en-US" sz="2400" cap="none" dirty="0"/>
              <a:t>(t) = (Number Of Times Term T Appears In A Document) / (Total Number Of Terms In The Document).</a:t>
            </a:r>
          </a:p>
          <a:p>
            <a:pPr fontAlgn="base"/>
            <a:r>
              <a:rPr lang="en-US" sz="2400" dirty="0"/>
              <a:t>IDF - Inverse Document Frequency</a:t>
            </a:r>
          </a:p>
          <a:p>
            <a:pPr lvl="1"/>
            <a:r>
              <a:rPr lang="en-US" sz="2400" cap="none" dirty="0"/>
              <a:t>Measure Of How Important The Term Is In A Document</a:t>
            </a:r>
          </a:p>
          <a:p>
            <a:pPr lvl="1"/>
            <a:r>
              <a:rPr lang="en-US" sz="2400" cap="none" dirty="0" err="1"/>
              <a:t>Idf</a:t>
            </a:r>
            <a:r>
              <a:rPr lang="en-US" sz="2400" cap="none" dirty="0"/>
              <a:t>(t) = </a:t>
            </a:r>
            <a:r>
              <a:rPr lang="en-US" sz="2400" cap="none" dirty="0" err="1"/>
              <a:t>Log_e</a:t>
            </a:r>
            <a:r>
              <a:rPr lang="en-US" sz="2400" cap="none" dirty="0"/>
              <a:t>(Total Number Of Documents / Number Of Documents With Term T)</a:t>
            </a:r>
          </a:p>
          <a:p>
            <a:pPr fontAlgn="base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E3A3-770E-4285-B201-38CFC04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954338"/>
            <a:ext cx="10364451" cy="638783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4887-46C7-4AB4-8EED-8070490FC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93121"/>
            <a:ext cx="10363826" cy="3424107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Reduces 50, 000 dimensions to 3000 with only 5% loss of information.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60B240-46F8-4028-8692-0FA50180E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4397" r="407" b="319"/>
          <a:stretch/>
        </p:blipFill>
        <p:spPr>
          <a:xfrm>
            <a:off x="527538" y="2831123"/>
            <a:ext cx="5568462" cy="3970912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71C8AC-8557-493F-A842-200F6F4C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/>
          <a:stretch/>
        </p:blipFill>
        <p:spPr>
          <a:xfrm>
            <a:off x="6096000" y="2831123"/>
            <a:ext cx="5843954" cy="39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762413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6CFF-3B18-4811-89AB-74BD3754B4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75296"/>
            <a:ext cx="3340985" cy="391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 0 :  0.5435</a:t>
            </a:r>
          </a:p>
          <a:p>
            <a:pPr marL="0" indent="0">
              <a:buNone/>
            </a:pPr>
            <a:r>
              <a:rPr lang="en-US" dirty="0"/>
              <a:t>Class  1 :  0.1333</a:t>
            </a:r>
          </a:p>
          <a:p>
            <a:pPr marL="0" indent="0">
              <a:buNone/>
            </a:pPr>
            <a:r>
              <a:rPr lang="en-US" dirty="0"/>
              <a:t>Class  2 :  0.7963</a:t>
            </a:r>
          </a:p>
          <a:p>
            <a:pPr marL="0" indent="0">
              <a:buNone/>
            </a:pPr>
            <a:r>
              <a:rPr lang="en-US" dirty="0"/>
              <a:t>Class  3 :  0.68</a:t>
            </a:r>
          </a:p>
          <a:p>
            <a:pPr marL="0" indent="0">
              <a:buNone/>
            </a:pPr>
            <a:r>
              <a:rPr lang="en-US" dirty="0"/>
              <a:t>Class  4 :  0.9074</a:t>
            </a:r>
          </a:p>
          <a:p>
            <a:pPr marL="0" indent="0">
              <a:buNone/>
            </a:pPr>
            <a:r>
              <a:rPr lang="en-US" dirty="0"/>
              <a:t>Class  5 :  0.5556</a:t>
            </a:r>
          </a:p>
          <a:p>
            <a:pPr marL="0" indent="0">
              <a:buNone/>
            </a:pPr>
            <a:r>
              <a:rPr lang="en-US" dirty="0"/>
              <a:t>Class  6 :  0.4286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10781-EA65-4955-97CC-1323DFC6F870}"/>
              </a:ext>
            </a:extLst>
          </p:cNvPr>
          <p:cNvSpPr txBox="1"/>
          <p:nvPr/>
        </p:nvSpPr>
        <p:spPr>
          <a:xfrm>
            <a:off x="3200774" y="2375965"/>
            <a:ext cx="2303836" cy="391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7   :  0.4487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8   :  0.726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9   :  0.8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10 :  0.8817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11 :  0.875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12 :  0.8333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13 :  0.6607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14 :  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CBC6E-E91C-4187-8CB7-8BF597D9C40A}"/>
              </a:ext>
            </a:extLst>
          </p:cNvPr>
          <p:cNvSpPr txBox="1"/>
          <p:nvPr/>
        </p:nvSpPr>
        <p:spPr>
          <a:xfrm>
            <a:off x="1357256" y="1682464"/>
            <a:ext cx="455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 CONDITIONAL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C2FD-A9BE-4783-A860-EB4296C1389F}"/>
              </a:ext>
            </a:extLst>
          </p:cNvPr>
          <p:cNvSpPr txBox="1"/>
          <p:nvPr/>
        </p:nvSpPr>
        <p:spPr>
          <a:xfrm>
            <a:off x="7631538" y="160829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D626D-0156-4D6F-899B-720F4B29D178}"/>
              </a:ext>
            </a:extLst>
          </p:cNvPr>
          <p:cNvSpPr txBox="1"/>
          <p:nvPr/>
        </p:nvSpPr>
        <p:spPr>
          <a:xfrm>
            <a:off x="5681517" y="2069963"/>
            <a:ext cx="57983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[ 25   0    2    0    0   0   0    1    0  14    1    2    0    1   0]</a:t>
            </a:r>
          </a:p>
          <a:p>
            <a:r>
              <a:rPr lang="en-US" dirty="0"/>
              <a:t> [   0   2    2    1    0   0   1    2    0    5    0    0    0    2   0]</a:t>
            </a:r>
          </a:p>
          <a:p>
            <a:r>
              <a:rPr lang="en-US" dirty="0"/>
              <a:t> [   2   0  86    0    1   0   0    1    0  16    0    0    0    2   0]</a:t>
            </a:r>
          </a:p>
          <a:p>
            <a:r>
              <a:rPr lang="en-US" dirty="0"/>
              <a:t> [   1   0    1  17    0   0   0    0    0    3    3    0    0    0   0]</a:t>
            </a:r>
          </a:p>
          <a:p>
            <a:r>
              <a:rPr lang="en-US" dirty="0"/>
              <a:t> [   0   0    0    1  49   0   0    0    0    0    4    0    0    0   0]</a:t>
            </a:r>
          </a:p>
          <a:p>
            <a:r>
              <a:rPr lang="en-US" dirty="0"/>
              <a:t> [   0   0    0    0    0   5   0    2    0    2    0    0    0    0   0]</a:t>
            </a:r>
          </a:p>
          <a:p>
            <a:r>
              <a:rPr lang="en-US" dirty="0"/>
              <a:t> [   0   0    0    0    1   0   6    3    0    3    0    0    0    1   0]</a:t>
            </a:r>
          </a:p>
          <a:p>
            <a:r>
              <a:rPr lang="en-US" dirty="0"/>
              <a:t> [   1   0    6    1    2   1   0  35    0  15    4  10    0    3   0]</a:t>
            </a:r>
          </a:p>
          <a:p>
            <a:r>
              <a:rPr lang="en-US" dirty="0"/>
              <a:t> [   3   0    1    0    0   0   0    0  53  14    1    0    1    0   0]</a:t>
            </a:r>
          </a:p>
          <a:p>
            <a:r>
              <a:rPr lang="en-US" dirty="0"/>
              <a:t> [ 10   1    8    0    3   0   0    9    2 172   1    4    2    3   0]</a:t>
            </a:r>
          </a:p>
          <a:p>
            <a:r>
              <a:rPr lang="en-US" dirty="0"/>
              <a:t> [   0   1    0    0    0   0   0    5    0    4  82    1    0    0   0]</a:t>
            </a:r>
          </a:p>
          <a:p>
            <a:r>
              <a:rPr lang="en-US" dirty="0"/>
              <a:t> [   0   0    0    0    0   0   0    0    0    8    0  70    1    1   0]</a:t>
            </a:r>
          </a:p>
          <a:p>
            <a:r>
              <a:rPr lang="en-US" dirty="0"/>
              <a:t> [   0   0    0    0    0   0   0    0    0    2    1    1  30    2   0]</a:t>
            </a:r>
          </a:p>
          <a:p>
            <a:r>
              <a:rPr lang="en-US" dirty="0"/>
              <a:t> [   1   2    0    0    0   0   0    2    0    4    4    0    6  37   0]</a:t>
            </a:r>
          </a:p>
          <a:p>
            <a:r>
              <a:rPr lang="en-US" dirty="0"/>
              <a:t> [   0   0    1    0    0   0   0    1    0    2    2    1    0    0   0]</a:t>
            </a:r>
          </a:p>
        </p:txBody>
      </p:sp>
    </p:spTree>
    <p:extLst>
      <p:ext uri="{BB962C8B-B14F-4D97-AF65-F5344CB8AC3E}">
        <p14:creationId xmlns:p14="http://schemas.microsoft.com/office/powerpoint/2010/main" val="37556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E68-CDB7-4337-90F0-AC28E247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299" y="710431"/>
            <a:ext cx="3579402" cy="622454"/>
          </a:xfrm>
        </p:spPr>
        <p:txBody>
          <a:bodyPr>
            <a:normAutofit/>
          </a:bodyPr>
          <a:lstStyle/>
          <a:p>
            <a:r>
              <a:rPr lang="en-US" sz="3200" dirty="0"/>
              <a:t>Neural networks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1686355"/>
              </p:ext>
            </p:extLst>
          </p:nvPr>
        </p:nvGraphicFramePr>
        <p:xfrm>
          <a:off x="1106225" y="1592239"/>
          <a:ext cx="10008228" cy="48645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00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39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Best Hyper Parameter Values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Error Function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categorical_crossentropy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Hidden Units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linear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Number of Hidden Layers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Number of Neurons in each layer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500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Learning Rate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0.05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Momentum 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64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Used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Tags, Title, Description, Tags Count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73.6 %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540323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295132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863910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to Build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 seconds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349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1596177"/>
          </a:xfrm>
        </p:spPr>
        <p:txBody>
          <a:bodyPr/>
          <a:lstStyle/>
          <a:p>
            <a:r>
              <a:rPr lang="en-US" dirty="0"/>
              <a:t>K Nearest neighbor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9852A4-35FB-4EA9-87C7-C83C416CB9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30434925"/>
              </p:ext>
            </p:extLst>
          </p:nvPr>
        </p:nvGraphicFramePr>
        <p:xfrm>
          <a:off x="1087640" y="2158711"/>
          <a:ext cx="4834494" cy="387604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417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6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K-Nearest Neighbors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Features Used 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Tags, Title, Description, Tag Count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 percent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 seconds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865524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0F5F680D-2CEC-4AE8-BF06-22131891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158712"/>
            <a:ext cx="5075862" cy="36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6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613123"/>
          </a:xfrm>
        </p:spPr>
        <p:txBody>
          <a:bodyPr/>
          <a:lstStyle/>
          <a:p>
            <a:r>
              <a:rPr lang="en-US" dirty="0"/>
              <a:t>K Nearest neighbor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F92AE-37F0-4E06-82F0-237A9117F9B5}"/>
              </a:ext>
            </a:extLst>
          </p:cNvPr>
          <p:cNvSpPr txBox="1"/>
          <p:nvPr/>
        </p:nvSpPr>
        <p:spPr>
          <a:xfrm>
            <a:off x="778935" y="2108718"/>
            <a:ext cx="2162772" cy="391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0 :  0.3409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 :  0.4167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2 :  0.8108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3 :  0.0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4 :  0.75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5 :  0.7538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6 :  0.3333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7 :  0.3636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4DFAB-49D9-4AD7-8E47-65E3F16D960E}"/>
              </a:ext>
            </a:extLst>
          </p:cNvPr>
          <p:cNvSpPr txBox="1"/>
          <p:nvPr/>
        </p:nvSpPr>
        <p:spPr>
          <a:xfrm>
            <a:off x="2941707" y="2108718"/>
            <a:ext cx="2303836" cy="391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  8 :  0.4407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  9 :  0.7529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10 :  0.694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11 :  0.8085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12 :  0.6538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13 :  0.5714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14 :  0.6545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000" cap="all" dirty="0"/>
              <a:t>Class  15 :  0.0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AF612-05D3-407A-82FA-4D2D89A4FA76}"/>
              </a:ext>
            </a:extLst>
          </p:cNvPr>
          <p:cNvSpPr txBox="1"/>
          <p:nvPr/>
        </p:nvSpPr>
        <p:spPr>
          <a:xfrm>
            <a:off x="5494641" y="2108718"/>
            <a:ext cx="6053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b="1" dirty="0"/>
              <a:t>15</a:t>
            </a:r>
            <a:r>
              <a:rPr lang="en-US" dirty="0"/>
              <a:t>   0    4   0    0    1   1   0    2    3  16    0    1    0    1   0]</a:t>
            </a:r>
          </a:p>
          <a:p>
            <a:r>
              <a:rPr lang="en-US" dirty="0"/>
              <a:t>[  0   </a:t>
            </a:r>
            <a:r>
              <a:rPr lang="en-US" b="1" dirty="0"/>
              <a:t>5</a:t>
            </a:r>
            <a:r>
              <a:rPr lang="en-US" dirty="0"/>
              <a:t>    0   0    0    0   0   0    0    0    4    2    0    0    1   0]</a:t>
            </a:r>
          </a:p>
          <a:p>
            <a:r>
              <a:rPr lang="en-US" dirty="0"/>
              <a:t>[  1   0  </a:t>
            </a:r>
            <a:r>
              <a:rPr lang="en-US" b="1" dirty="0"/>
              <a:t>90</a:t>
            </a:r>
            <a:r>
              <a:rPr lang="en-US" dirty="0"/>
              <a:t>   0    1    0   0   0    3    2  10    2    1    0    1   0]</a:t>
            </a:r>
          </a:p>
          <a:p>
            <a:r>
              <a:rPr lang="en-US" dirty="0"/>
              <a:t>[  0   0    0   </a:t>
            </a:r>
            <a:r>
              <a:rPr lang="en-US" b="1" dirty="0"/>
              <a:t>0</a:t>
            </a:r>
            <a:r>
              <a:rPr lang="en-US" dirty="0"/>
              <a:t>    0    0   0   0    0    0    0    0    0    0    1   0]</a:t>
            </a:r>
          </a:p>
          <a:p>
            <a:r>
              <a:rPr lang="en-US" dirty="0"/>
              <a:t>[  0   1    1   0  </a:t>
            </a:r>
            <a:r>
              <a:rPr lang="en-US" b="1" dirty="0"/>
              <a:t>15</a:t>
            </a:r>
            <a:r>
              <a:rPr lang="en-US" dirty="0"/>
              <a:t>    0   0   0    2    0    1    0    0    0    0   0]</a:t>
            </a:r>
          </a:p>
          <a:p>
            <a:r>
              <a:rPr lang="en-US" dirty="0"/>
              <a:t>[  3   0    1   0    1  </a:t>
            </a:r>
            <a:r>
              <a:rPr lang="en-US" b="1" dirty="0"/>
              <a:t>49</a:t>
            </a:r>
            <a:r>
              <a:rPr lang="en-US" dirty="0"/>
              <a:t>   0   0    3    0    4    4    0    0    0   0]</a:t>
            </a:r>
          </a:p>
          <a:p>
            <a:r>
              <a:rPr lang="en-US" dirty="0"/>
              <a:t>[  0   1    0   0    1    0   </a:t>
            </a:r>
            <a:r>
              <a:rPr lang="en-US" b="1" dirty="0"/>
              <a:t>4</a:t>
            </a:r>
            <a:r>
              <a:rPr lang="en-US" dirty="0"/>
              <a:t>   0    1    0    2    2    1    0    0   0]</a:t>
            </a:r>
          </a:p>
          <a:p>
            <a:r>
              <a:rPr lang="en-US" dirty="0"/>
              <a:t>[  0   0    1   0    1    1   0   </a:t>
            </a:r>
            <a:r>
              <a:rPr lang="en-US" b="1" dirty="0"/>
              <a:t>4</a:t>
            </a:r>
            <a:r>
              <a:rPr lang="en-US" dirty="0"/>
              <a:t>    0    0    3    0    0    0    1   0]</a:t>
            </a:r>
          </a:p>
          <a:p>
            <a:r>
              <a:rPr lang="en-US" dirty="0"/>
              <a:t>[  1   1    9   0    1    1   0   1  </a:t>
            </a:r>
            <a:r>
              <a:rPr lang="en-US" b="1" dirty="0"/>
              <a:t>26</a:t>
            </a:r>
            <a:r>
              <a:rPr lang="en-US" dirty="0"/>
              <a:t>    2    9    3    2    1    2   0]</a:t>
            </a:r>
          </a:p>
          <a:p>
            <a:r>
              <a:rPr lang="en-US" dirty="0"/>
              <a:t>[  0   0    1   0    1    2   0   0    2  </a:t>
            </a:r>
            <a:r>
              <a:rPr lang="en-US" b="1" dirty="0"/>
              <a:t>64</a:t>
            </a:r>
            <a:r>
              <a:rPr lang="en-US" dirty="0"/>
              <a:t>  13    1    1    0    0   0]</a:t>
            </a:r>
          </a:p>
          <a:p>
            <a:r>
              <a:rPr lang="en-US" dirty="0"/>
              <a:t>[  5   0  14   0    2    4   3   3  12  10 </a:t>
            </a:r>
            <a:r>
              <a:rPr lang="en-US" b="1" dirty="0"/>
              <a:t>161</a:t>
            </a:r>
            <a:r>
              <a:rPr lang="en-US" dirty="0"/>
              <a:t>   7    9    0    2   0]</a:t>
            </a:r>
          </a:p>
          <a:p>
            <a:r>
              <a:rPr lang="en-US" dirty="0"/>
              <a:t>[  0   0    2   0    1    4   0   0    3    1    3  </a:t>
            </a:r>
            <a:r>
              <a:rPr lang="en-US" b="1" dirty="0"/>
              <a:t>76</a:t>
            </a:r>
            <a:r>
              <a:rPr lang="en-US" dirty="0"/>
              <a:t>    0    1    3   0]</a:t>
            </a:r>
          </a:p>
          <a:p>
            <a:r>
              <a:rPr lang="en-US" dirty="0"/>
              <a:t>[  1   0    2   0    0    2   0   0    9    0  11    1  </a:t>
            </a:r>
            <a:r>
              <a:rPr lang="en-US" b="1" dirty="0"/>
              <a:t>51</a:t>
            </a:r>
            <a:r>
              <a:rPr lang="en-US" dirty="0"/>
              <a:t>    0    1   0]</a:t>
            </a:r>
          </a:p>
          <a:p>
            <a:r>
              <a:rPr lang="en-US" dirty="0"/>
              <a:t>[  0   0    0   0    1    0   0   0    2    1    2    1    5  </a:t>
            </a:r>
            <a:r>
              <a:rPr lang="en-US" b="1" dirty="0"/>
              <a:t>16</a:t>
            </a:r>
            <a:r>
              <a:rPr lang="en-US" dirty="0"/>
              <a:t>    0   0]</a:t>
            </a:r>
          </a:p>
          <a:p>
            <a:r>
              <a:rPr lang="en-US" dirty="0"/>
              <a:t>[  1   0    2   0    1    0   0   0    6    0    2    1    4    2  </a:t>
            </a:r>
            <a:r>
              <a:rPr lang="en-US" b="1" dirty="0"/>
              <a:t>36</a:t>
            </a:r>
            <a:r>
              <a:rPr lang="en-US" dirty="0"/>
              <a:t>   0]</a:t>
            </a:r>
          </a:p>
          <a:p>
            <a:r>
              <a:rPr lang="en-US" dirty="0"/>
              <a:t>[  0   0    0   0    0    0   0   0    0    0    1    0    1    0    0   </a:t>
            </a:r>
            <a:r>
              <a:rPr lang="en-US" b="1" dirty="0"/>
              <a:t>0</a:t>
            </a:r>
            <a:r>
              <a:rPr lang="en-US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F9517-081E-47CD-BE19-F905069D60ED}"/>
              </a:ext>
            </a:extLst>
          </p:cNvPr>
          <p:cNvSpPr txBox="1"/>
          <p:nvPr/>
        </p:nvSpPr>
        <p:spPr>
          <a:xfrm>
            <a:off x="837147" y="1580764"/>
            <a:ext cx="437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CONDITIONAL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BCDFE-A996-4FF1-AF66-F8D30A3362E2}"/>
              </a:ext>
            </a:extLst>
          </p:cNvPr>
          <p:cNvSpPr txBox="1"/>
          <p:nvPr/>
        </p:nvSpPr>
        <p:spPr>
          <a:xfrm>
            <a:off x="7113321" y="1580763"/>
            <a:ext cx="2815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8874756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483</TotalTime>
  <Words>1005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</vt:lpstr>
      <vt:lpstr>Times New Roman</vt:lpstr>
      <vt:lpstr>Tw Cen MT</vt:lpstr>
      <vt:lpstr>Droplet</vt:lpstr>
      <vt:lpstr>Categorizing YouTube Videos</vt:lpstr>
      <vt:lpstr>Why Categorize Youtube Videos?</vt:lpstr>
      <vt:lpstr>TFIDF</vt:lpstr>
      <vt:lpstr>TFIDF</vt:lpstr>
      <vt:lpstr>PCA</vt:lpstr>
      <vt:lpstr>Neural networks</vt:lpstr>
      <vt:lpstr>Neural networks</vt:lpstr>
      <vt:lpstr>K Nearest neighbor</vt:lpstr>
      <vt:lpstr>K Nearest neighbor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Youtube Videos</dc:title>
  <dc:creator>Gore, Tanmay M [COM S]</dc:creator>
  <cp:lastModifiedBy>Gore, Tanmay M [COM S]</cp:lastModifiedBy>
  <cp:revision>48</cp:revision>
  <dcterms:created xsi:type="dcterms:W3CDTF">2018-04-23T04:38:27Z</dcterms:created>
  <dcterms:modified xsi:type="dcterms:W3CDTF">2018-04-27T03:37:27Z</dcterms:modified>
</cp:coreProperties>
</file>