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40"/>
  </p:notesMasterIdLst>
  <p:handoutMasterIdLst>
    <p:handoutMasterId r:id="rId41"/>
  </p:handoutMasterIdLst>
  <p:sldIdLst>
    <p:sldId id="256" r:id="rId2"/>
    <p:sldId id="647" r:id="rId3"/>
    <p:sldId id="648" r:id="rId4"/>
    <p:sldId id="649" r:id="rId5"/>
    <p:sldId id="650" r:id="rId6"/>
    <p:sldId id="468" r:id="rId7"/>
    <p:sldId id="509" r:id="rId8"/>
    <p:sldId id="607" r:id="rId9"/>
    <p:sldId id="547" r:id="rId10"/>
    <p:sldId id="608" r:id="rId11"/>
    <p:sldId id="609" r:id="rId12"/>
    <p:sldId id="610" r:id="rId13"/>
    <p:sldId id="611" r:id="rId14"/>
    <p:sldId id="612" r:id="rId15"/>
    <p:sldId id="598" r:id="rId16"/>
    <p:sldId id="599" r:id="rId17"/>
    <p:sldId id="600" r:id="rId18"/>
    <p:sldId id="601" r:id="rId19"/>
    <p:sldId id="605" r:id="rId20"/>
    <p:sldId id="613" r:id="rId21"/>
    <p:sldId id="614" r:id="rId22"/>
    <p:sldId id="615" r:id="rId23"/>
    <p:sldId id="616" r:id="rId24"/>
    <p:sldId id="635" r:id="rId25"/>
    <p:sldId id="617" r:id="rId26"/>
    <p:sldId id="636" r:id="rId27"/>
    <p:sldId id="637" r:id="rId28"/>
    <p:sldId id="638" r:id="rId29"/>
    <p:sldId id="639" r:id="rId30"/>
    <p:sldId id="640" r:id="rId31"/>
    <p:sldId id="641" r:id="rId32"/>
    <p:sldId id="642" r:id="rId33"/>
    <p:sldId id="643" r:id="rId34"/>
    <p:sldId id="644" r:id="rId35"/>
    <p:sldId id="645" r:id="rId36"/>
    <p:sldId id="646" r:id="rId37"/>
    <p:sldId id="606" r:id="rId38"/>
    <p:sldId id="308" r:id="rId3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9FFF"/>
    <a:srgbClr val="CDCDFF"/>
    <a:srgbClr val="0000FF"/>
    <a:srgbClr val="000000"/>
    <a:srgbClr val="990099"/>
    <a:srgbClr val="008000"/>
    <a:srgbClr val="CCFF99"/>
    <a:srgbClr val="99FF99"/>
    <a:srgbClr val="FFFF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6" autoAdjust="0"/>
    <p:restoredTop sz="87703" autoAdjust="0"/>
  </p:normalViewPr>
  <p:slideViewPr>
    <p:cSldViewPr snapToGrid="0">
      <p:cViewPr varScale="1">
        <p:scale>
          <a:sx n="62" d="100"/>
          <a:sy n="62" d="100"/>
        </p:scale>
        <p:origin x="153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8/31/2015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728422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88048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92249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27185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79718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86737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22466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29093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42738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12739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9732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231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46607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55541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88009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54630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81282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91439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8186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73998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3271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0285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97180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47118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68988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33834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39884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97569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4020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3385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5841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0345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6760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5441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4930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smtClean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smtClean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smtClean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nus.edu.sg/~cs101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gif"/><Relationship Id="rId5" Type="http://schemas.openxmlformats.org/officeDocument/2006/relationships/hyperlink" Target="http://www.comp.nus.edu.sg/~cs1010" TargetMode="Externa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9667" y="2252133"/>
            <a:ext cx="4004733" cy="36406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800" cap="none" dirty="0" smtClean="0">
                <a:latin typeface="Calibri" panose="020F0502020204030204" pitchFamily="34" charset="0"/>
                <a:hlinkClick r:id="rId3"/>
              </a:rPr>
              <a:t>http://www.comp.nus.edu.sg/~cs1010/</a:t>
            </a:r>
            <a:endParaRPr lang="en-GB" sz="1800" cap="none" dirty="0" smtClean="0">
              <a:latin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pic>
        <p:nvPicPr>
          <p:cNvPr id="7" name="[Picture 6]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92" y="1368425"/>
            <a:ext cx="5687149" cy="934508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solidFill>
                  <a:srgbClr val="C00000"/>
                </a:solidFill>
                <a:latin typeface="Calibri" panose="020F0502020204030204" pitchFamily="34" charset="0"/>
              </a:rPr>
              <a:t>UNIT 10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>
                <a:solidFill>
                  <a:srgbClr val="C00000"/>
                </a:solidFill>
                <a:latin typeface="Calibri" panose="020F0502020204030204" pitchFamily="34" charset="0"/>
              </a:rPr>
              <a:t>Multidimensional Arrays</a:t>
            </a:r>
            <a:endParaRPr lang="en-US" sz="32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rgbClr val="0000FF"/>
                </a:solidFill>
              </a:rPr>
              <a:t>1. </a:t>
            </a:r>
            <a:r>
              <a:rPr lang="en-GB" sz="3600" dirty="0">
                <a:solidFill>
                  <a:srgbClr val="0000FF"/>
                </a:solidFill>
              </a:rPr>
              <a:t>One-dimensional Arrays </a:t>
            </a:r>
            <a:r>
              <a:rPr lang="en-GB" sz="3600" dirty="0" smtClean="0">
                <a:solidFill>
                  <a:srgbClr val="0000FF"/>
                </a:solidFill>
              </a:rPr>
              <a:t>(2/2</a:t>
            </a:r>
            <a:r>
              <a:rPr lang="en-GB" sz="3600" dirty="0">
                <a:solidFill>
                  <a:srgbClr val="0000FF"/>
                </a:solidFill>
              </a:rPr>
              <a:t>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Unit10 - </a:t>
            </a:r>
            <a:fld id="{F7EC234A-9094-4BB8-9EA4-75ECDA8A365B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471488" y="1289050"/>
            <a:ext cx="7948612" cy="584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Preparing an array prior to processing: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557135" y="1672680"/>
            <a:ext cx="6568190" cy="2154436"/>
            <a:chOff x="557135" y="1873770"/>
            <a:chExt cx="6568190" cy="2154436"/>
          </a:xfrm>
        </p:grpSpPr>
        <p:sp>
          <p:nvSpPr>
            <p:cNvPr id="26" name="TextBox 25"/>
            <p:cNvSpPr txBox="1"/>
            <p:nvPr/>
          </p:nvSpPr>
          <p:spPr>
            <a:xfrm>
              <a:off x="808221" y="2273880"/>
              <a:ext cx="6317104" cy="17543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9875" algn="l"/>
                  <a:tab pos="539750" algn="l"/>
                </a:tabLst>
              </a:pPr>
              <a:r>
                <a:rPr lang="en-US" dirty="0" err="1" smtClean="0">
                  <a:solidFill>
                    <a:srgbClr val="0000FF"/>
                  </a:solidFill>
                  <a:latin typeface="Lucida Console" pitchFamily="49" charset="0"/>
                </a:rPr>
                <a:t>int</a:t>
              </a:r>
              <a:r>
                <a:rPr lang="en-US" dirty="0" smtClean="0">
                  <a:latin typeface="Lucida Console" pitchFamily="49" charset="0"/>
                </a:rPr>
                <a:t> main(</a:t>
              </a:r>
              <a:r>
                <a:rPr lang="en-US" dirty="0" smtClean="0">
                  <a:solidFill>
                    <a:srgbClr val="0000FF"/>
                  </a:solidFill>
                  <a:latin typeface="Lucida Console" pitchFamily="49" charset="0"/>
                </a:rPr>
                <a:t>void</a:t>
              </a:r>
              <a:r>
                <a:rPr lang="en-US" dirty="0" smtClean="0">
                  <a:latin typeface="Lucida Console" pitchFamily="49" charset="0"/>
                </a:rPr>
                <a:t>) {</a:t>
              </a:r>
            </a:p>
            <a:p>
              <a:pPr>
                <a:tabLst>
                  <a:tab pos="269875" algn="l"/>
                  <a:tab pos="539750" algn="l"/>
                </a:tabLst>
              </a:pPr>
              <a:r>
                <a:rPr lang="en-US" dirty="0" smtClean="0">
                  <a:latin typeface="Lucida Console" pitchFamily="49" charset="0"/>
                </a:rPr>
                <a:t>	</a:t>
              </a:r>
              <a:r>
                <a:rPr lang="en-US" dirty="0" err="1" smtClean="0">
                  <a:solidFill>
                    <a:srgbClr val="0000FF"/>
                  </a:solidFill>
                  <a:latin typeface="Lucida Console" pitchFamily="49" charset="0"/>
                </a:rPr>
                <a:t>int</a:t>
              </a:r>
              <a:r>
                <a:rPr lang="en-US" dirty="0" smtClean="0">
                  <a:latin typeface="Lucida Console" pitchFamily="49" charset="0"/>
                </a:rPr>
                <a:t> numbers[] = { </a:t>
              </a:r>
              <a:r>
                <a:rPr lang="en-US" dirty="0" smtClean="0">
                  <a:solidFill>
                    <a:srgbClr val="006600"/>
                  </a:solidFill>
                  <a:latin typeface="Lucida Console" pitchFamily="49" charset="0"/>
                </a:rPr>
                <a:t>20</a:t>
              </a:r>
              <a:r>
                <a:rPr lang="en-US" dirty="0" smtClean="0">
                  <a:latin typeface="Lucida Console" pitchFamily="49" charset="0"/>
                </a:rPr>
                <a:t>, </a:t>
              </a:r>
              <a:r>
                <a:rPr lang="en-US" dirty="0" smtClean="0">
                  <a:solidFill>
                    <a:srgbClr val="006600"/>
                  </a:solidFill>
                  <a:latin typeface="Lucida Console" pitchFamily="49" charset="0"/>
                </a:rPr>
                <a:t>12</a:t>
              </a:r>
              <a:r>
                <a:rPr lang="en-US" dirty="0" smtClean="0">
                  <a:latin typeface="Lucida Console" pitchFamily="49" charset="0"/>
                </a:rPr>
                <a:t>, </a:t>
              </a:r>
              <a:r>
                <a:rPr lang="en-US" dirty="0" smtClean="0">
                  <a:solidFill>
                    <a:srgbClr val="006600"/>
                  </a:solidFill>
                  <a:latin typeface="Lucida Console" pitchFamily="49" charset="0"/>
                </a:rPr>
                <a:t>25</a:t>
              </a:r>
              <a:r>
                <a:rPr lang="en-US" dirty="0" smtClean="0">
                  <a:latin typeface="Lucida Console" pitchFamily="49" charset="0"/>
                </a:rPr>
                <a:t>, </a:t>
              </a:r>
              <a:r>
                <a:rPr lang="en-US" dirty="0" smtClean="0">
                  <a:solidFill>
                    <a:srgbClr val="006600"/>
                  </a:solidFill>
                  <a:latin typeface="Lucida Console" pitchFamily="49" charset="0"/>
                </a:rPr>
                <a:t>8</a:t>
              </a:r>
              <a:r>
                <a:rPr lang="en-US" dirty="0" smtClean="0">
                  <a:latin typeface="Lucida Console" pitchFamily="49" charset="0"/>
                </a:rPr>
                <a:t>, </a:t>
              </a:r>
              <a:r>
                <a:rPr lang="en-US" dirty="0" smtClean="0">
                  <a:solidFill>
                    <a:srgbClr val="006600"/>
                  </a:solidFill>
                  <a:latin typeface="Lucida Console" pitchFamily="49" charset="0"/>
                </a:rPr>
                <a:t>36</a:t>
              </a:r>
              <a:r>
                <a:rPr lang="en-US" dirty="0" smtClean="0">
                  <a:latin typeface="Lucida Console" pitchFamily="49" charset="0"/>
                </a:rPr>
                <a:t>, </a:t>
              </a:r>
              <a:r>
                <a:rPr lang="en-US" dirty="0" smtClean="0">
                  <a:solidFill>
                    <a:srgbClr val="006600"/>
                  </a:solidFill>
                  <a:latin typeface="Lucida Console" pitchFamily="49" charset="0"/>
                </a:rPr>
                <a:t>9</a:t>
              </a:r>
              <a:r>
                <a:rPr lang="en-US" dirty="0" smtClean="0">
                  <a:latin typeface="Lucida Console" pitchFamily="49" charset="0"/>
                </a:rPr>
                <a:t> };  </a:t>
              </a:r>
            </a:p>
            <a:p>
              <a:pPr>
                <a:tabLst>
                  <a:tab pos="269875" algn="l"/>
                  <a:tab pos="539750" algn="l"/>
                </a:tabLst>
              </a:pPr>
              <a:r>
                <a:rPr lang="en-US" dirty="0" smtClean="0">
                  <a:latin typeface="Lucida Console" pitchFamily="49" charset="0"/>
                </a:rPr>
                <a:t>	...</a:t>
              </a:r>
            </a:p>
            <a:p>
              <a:pPr>
                <a:tabLst>
                  <a:tab pos="269875" algn="l"/>
                  <a:tab pos="539750" algn="l"/>
                </a:tabLst>
              </a:pPr>
              <a:endParaRPr lang="en-US" dirty="0" smtClean="0">
                <a:latin typeface="Lucida Console" pitchFamily="49" charset="0"/>
              </a:endParaRPr>
            </a:p>
            <a:p>
              <a:pPr>
                <a:tabLst>
                  <a:tab pos="269875" algn="l"/>
                  <a:tab pos="539750" algn="l"/>
                </a:tabLst>
              </a:pPr>
              <a:endParaRPr lang="en-US" dirty="0" smtClean="0">
                <a:latin typeface="Lucida Console" pitchFamily="49" charset="0"/>
              </a:endParaRPr>
            </a:p>
            <a:p>
              <a:pPr>
                <a:tabLst>
                  <a:tab pos="269875" algn="l"/>
                  <a:tab pos="539750" algn="l"/>
                </a:tabLst>
              </a:pPr>
              <a:r>
                <a:rPr lang="en-US" dirty="0" smtClean="0">
                  <a:latin typeface="Lucida Console" pitchFamily="49" charset="0"/>
                </a:rPr>
                <a:t>}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57135" y="1873770"/>
              <a:ext cx="5996065" cy="400110"/>
            </a:xfrm>
            <a:prstGeom prst="rect">
              <a:avLst/>
            </a:prstGeom>
            <a:solidFill>
              <a:srgbClr val="CCECFF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</a:rPr>
                <a:t>Initialization (if values are known beforehand):</a:t>
              </a:r>
              <a:endParaRPr lang="en-SG" sz="20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894943" y="3827116"/>
            <a:ext cx="4791856" cy="2708434"/>
            <a:chOff x="3894943" y="3827116"/>
            <a:chExt cx="4791856" cy="2708434"/>
          </a:xfrm>
        </p:grpSpPr>
        <p:sp>
          <p:nvSpPr>
            <p:cNvPr id="29" name="TextBox 28"/>
            <p:cNvSpPr txBox="1"/>
            <p:nvPr/>
          </p:nvSpPr>
          <p:spPr>
            <a:xfrm>
              <a:off x="4242216" y="4227226"/>
              <a:ext cx="4444583" cy="230832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9875" algn="l"/>
                  <a:tab pos="539750" algn="l"/>
                </a:tabLst>
              </a:pPr>
              <a:r>
                <a:rPr lang="en-US" dirty="0" err="1" smtClean="0">
                  <a:solidFill>
                    <a:srgbClr val="0000FF"/>
                  </a:solidFill>
                  <a:latin typeface="Lucida Console" pitchFamily="49" charset="0"/>
                </a:rPr>
                <a:t>int</a:t>
              </a:r>
              <a:r>
                <a:rPr lang="en-US" dirty="0" smtClean="0">
                  <a:latin typeface="Lucida Console" pitchFamily="49" charset="0"/>
                </a:rPr>
                <a:t> main(</a:t>
              </a:r>
              <a:r>
                <a:rPr lang="en-US" dirty="0" smtClean="0">
                  <a:solidFill>
                    <a:srgbClr val="0000FF"/>
                  </a:solidFill>
                  <a:latin typeface="Lucida Console" pitchFamily="49" charset="0"/>
                </a:rPr>
                <a:t>void</a:t>
              </a:r>
              <a:r>
                <a:rPr lang="en-US" dirty="0" smtClean="0">
                  <a:latin typeface="Lucida Console" pitchFamily="49" charset="0"/>
                </a:rPr>
                <a:t>) {</a:t>
              </a:r>
            </a:p>
            <a:p>
              <a:pPr>
                <a:tabLst>
                  <a:tab pos="269875" algn="l"/>
                  <a:tab pos="539750" algn="l"/>
                </a:tabLst>
              </a:pPr>
              <a:r>
                <a:rPr lang="en-US" dirty="0" smtClean="0">
                  <a:latin typeface="Lucida Console" pitchFamily="49" charset="0"/>
                </a:rPr>
                <a:t>	</a:t>
              </a:r>
              <a:r>
                <a:rPr lang="en-US" dirty="0" err="1" smtClean="0">
                  <a:solidFill>
                    <a:srgbClr val="0000FF"/>
                  </a:solidFill>
                  <a:latin typeface="Lucida Console" pitchFamily="49" charset="0"/>
                </a:rPr>
                <a:t>int</a:t>
              </a:r>
              <a:r>
                <a:rPr lang="en-US" dirty="0" smtClean="0">
                  <a:latin typeface="Lucida Console" pitchFamily="49" charset="0"/>
                </a:rPr>
                <a:t> numbers[</a:t>
              </a:r>
              <a:r>
                <a:rPr lang="en-US" dirty="0" smtClean="0">
                  <a:solidFill>
                    <a:srgbClr val="006600"/>
                  </a:solidFill>
                  <a:latin typeface="Lucida Console" pitchFamily="49" charset="0"/>
                </a:rPr>
                <a:t>6</a:t>
              </a:r>
              <a:r>
                <a:rPr lang="en-US" dirty="0" smtClean="0">
                  <a:latin typeface="Lucida Console" pitchFamily="49" charset="0"/>
                </a:rPr>
                <a:t>], </a:t>
              </a:r>
              <a:r>
                <a:rPr lang="en-US" dirty="0" err="1" smtClean="0">
                  <a:latin typeface="Lucida Console" pitchFamily="49" charset="0"/>
                </a:rPr>
                <a:t>i</a:t>
              </a:r>
              <a:r>
                <a:rPr lang="en-US" dirty="0" smtClean="0">
                  <a:latin typeface="Lucida Console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</a:tabLst>
              </a:pPr>
              <a:r>
                <a:rPr lang="en-US" dirty="0" smtClean="0">
                  <a:latin typeface="Lucida Console" pitchFamily="49" charset="0"/>
                </a:rPr>
                <a:t>	</a:t>
              </a:r>
              <a:r>
                <a:rPr lang="en-US" dirty="0" smtClean="0">
                  <a:solidFill>
                    <a:srgbClr val="0000FF"/>
                  </a:solidFill>
                  <a:latin typeface="Lucida Console" pitchFamily="49" charset="0"/>
                </a:rPr>
                <a:t>for</a:t>
              </a:r>
              <a:r>
                <a:rPr lang="en-US" dirty="0" smtClean="0">
                  <a:latin typeface="Lucida Console" pitchFamily="49" charset="0"/>
                </a:rPr>
                <a:t> (</a:t>
              </a:r>
              <a:r>
                <a:rPr lang="en-US" dirty="0" err="1" smtClean="0">
                  <a:latin typeface="Lucida Console" pitchFamily="49" charset="0"/>
                </a:rPr>
                <a:t>i</a:t>
              </a:r>
              <a:r>
                <a:rPr lang="en-US" dirty="0" smtClean="0">
                  <a:latin typeface="Lucida Console" pitchFamily="49" charset="0"/>
                </a:rPr>
                <a:t> = </a:t>
              </a:r>
              <a:r>
                <a:rPr lang="en-US" dirty="0" smtClean="0">
                  <a:solidFill>
                    <a:srgbClr val="006600"/>
                  </a:solidFill>
                  <a:latin typeface="Lucida Console" pitchFamily="49" charset="0"/>
                </a:rPr>
                <a:t>0</a:t>
              </a:r>
              <a:r>
                <a:rPr lang="en-US" dirty="0" smtClean="0">
                  <a:latin typeface="Lucida Console" pitchFamily="49" charset="0"/>
                </a:rPr>
                <a:t>; </a:t>
              </a:r>
              <a:r>
                <a:rPr lang="en-US" dirty="0" err="1" smtClean="0">
                  <a:latin typeface="Lucida Console" pitchFamily="49" charset="0"/>
                </a:rPr>
                <a:t>i</a:t>
              </a:r>
              <a:r>
                <a:rPr lang="en-US" dirty="0" smtClean="0">
                  <a:latin typeface="Lucida Console" pitchFamily="49" charset="0"/>
                </a:rPr>
                <a:t> &lt; </a:t>
              </a:r>
              <a:r>
                <a:rPr lang="en-US" dirty="0" smtClean="0">
                  <a:solidFill>
                    <a:srgbClr val="006600"/>
                  </a:solidFill>
                  <a:latin typeface="Lucida Console" pitchFamily="49" charset="0"/>
                </a:rPr>
                <a:t>6</a:t>
              </a:r>
              <a:r>
                <a:rPr lang="en-US" dirty="0" smtClean="0">
                  <a:latin typeface="Lucida Console" pitchFamily="49" charset="0"/>
                </a:rPr>
                <a:t>; </a:t>
              </a:r>
              <a:r>
                <a:rPr lang="en-US" dirty="0" err="1" smtClean="0">
                  <a:latin typeface="Lucida Console" pitchFamily="49" charset="0"/>
                </a:rPr>
                <a:t>i</a:t>
              </a:r>
              <a:r>
                <a:rPr lang="en-US" dirty="0" smtClean="0">
                  <a:latin typeface="Lucida Console" pitchFamily="49" charset="0"/>
                </a:rPr>
                <a:t>++)</a:t>
              </a:r>
            </a:p>
            <a:p>
              <a:pPr>
                <a:tabLst>
                  <a:tab pos="269875" algn="l"/>
                  <a:tab pos="539750" algn="l"/>
                </a:tabLst>
              </a:pPr>
              <a:r>
                <a:rPr lang="en-US" dirty="0" smtClean="0">
                  <a:latin typeface="Lucida Console" pitchFamily="49" charset="0"/>
                </a:rPr>
                <a:t>		</a:t>
              </a:r>
              <a:r>
                <a:rPr lang="en-US" dirty="0" err="1" smtClean="0">
                  <a:latin typeface="Lucida Console" pitchFamily="49" charset="0"/>
                </a:rPr>
                <a:t>scanf</a:t>
              </a:r>
              <a:r>
                <a:rPr lang="en-US" dirty="0" smtClean="0">
                  <a:latin typeface="Lucida Console" pitchFamily="49" charset="0"/>
                </a:rPr>
                <a:t>(</a:t>
              </a:r>
              <a:r>
                <a:rPr lang="en-US" dirty="0" smtClean="0">
                  <a:solidFill>
                    <a:srgbClr val="006600"/>
                  </a:solidFill>
                  <a:latin typeface="Lucida Console" pitchFamily="49" charset="0"/>
                </a:rPr>
                <a:t>"</a:t>
              </a:r>
              <a:r>
                <a:rPr lang="en-US" dirty="0" smtClean="0">
                  <a:solidFill>
                    <a:srgbClr val="FF0000"/>
                  </a:solidFill>
                  <a:latin typeface="Lucida Console" pitchFamily="49" charset="0"/>
                </a:rPr>
                <a:t>%d</a:t>
              </a:r>
              <a:r>
                <a:rPr lang="en-US" dirty="0" smtClean="0">
                  <a:solidFill>
                    <a:srgbClr val="006600"/>
                  </a:solidFill>
                  <a:latin typeface="Lucida Console" pitchFamily="49" charset="0"/>
                </a:rPr>
                <a:t>"</a:t>
              </a:r>
              <a:r>
                <a:rPr lang="en-US" dirty="0" smtClean="0">
                  <a:latin typeface="Lucida Console" pitchFamily="49" charset="0"/>
                </a:rPr>
                <a:t>, &amp;numbers[</a:t>
              </a:r>
              <a:r>
                <a:rPr lang="en-US" dirty="0" err="1" smtClean="0">
                  <a:latin typeface="Lucida Console" pitchFamily="49" charset="0"/>
                </a:rPr>
                <a:t>i</a:t>
              </a:r>
              <a:r>
                <a:rPr lang="en-US" dirty="0" smtClean="0">
                  <a:latin typeface="Lucida Console" pitchFamily="49" charset="0"/>
                </a:rPr>
                <a:t>]);</a:t>
              </a:r>
            </a:p>
            <a:p>
              <a:pPr>
                <a:tabLst>
                  <a:tab pos="269875" algn="l"/>
                  <a:tab pos="539750" algn="l"/>
                </a:tabLst>
              </a:pPr>
              <a:r>
                <a:rPr lang="en-US" dirty="0" smtClean="0">
                  <a:latin typeface="Lucida Console" pitchFamily="49" charset="0"/>
                </a:rPr>
                <a:t>	...</a:t>
              </a:r>
            </a:p>
            <a:p>
              <a:pPr>
                <a:tabLst>
                  <a:tab pos="269875" algn="l"/>
                  <a:tab pos="539750" algn="l"/>
                </a:tabLst>
              </a:pPr>
              <a:endParaRPr lang="en-US" dirty="0" smtClean="0">
                <a:latin typeface="Lucida Console" pitchFamily="49" charset="0"/>
              </a:endParaRPr>
            </a:p>
            <a:p>
              <a:pPr>
                <a:tabLst>
                  <a:tab pos="269875" algn="l"/>
                  <a:tab pos="539750" algn="l"/>
                </a:tabLst>
              </a:pPr>
              <a:endParaRPr lang="en-US" dirty="0" smtClean="0">
                <a:latin typeface="Lucida Console" pitchFamily="49" charset="0"/>
              </a:endParaRPr>
            </a:p>
            <a:p>
              <a:pPr>
                <a:tabLst>
                  <a:tab pos="269875" algn="l"/>
                  <a:tab pos="539750" algn="l"/>
                </a:tabLst>
              </a:pPr>
              <a:r>
                <a:rPr lang="en-US" dirty="0" smtClean="0">
                  <a:latin typeface="Lucida Console" pitchFamily="49" charset="0"/>
                </a:rPr>
                <a:t>}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94943" y="3827116"/>
              <a:ext cx="3230381" cy="400110"/>
            </a:xfrm>
            <a:prstGeom prst="rect">
              <a:avLst/>
            </a:prstGeom>
            <a:solidFill>
              <a:srgbClr val="CCECFF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</a:rPr>
                <a:t>Or, read data into array: </a:t>
              </a:r>
              <a:endParaRPr lang="en-SG" sz="2000" dirty="0">
                <a:solidFill>
                  <a:srgbClr val="0000FF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106615" y="3113965"/>
            <a:ext cx="3086722" cy="369332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Lucida Console" pitchFamily="49" charset="0"/>
              </a:rPr>
              <a:t>some_fn</a:t>
            </a:r>
            <a:r>
              <a:rPr lang="en-US" dirty="0" smtClean="0">
                <a:latin typeface="Lucida Console" pitchFamily="49" charset="0"/>
              </a:rPr>
              <a:t>(numbers, </a:t>
            </a: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6</a:t>
            </a:r>
            <a:r>
              <a:rPr lang="en-US" dirty="0" smtClean="0">
                <a:latin typeface="Lucida Console" pitchFamily="49" charset="0"/>
              </a:rPr>
              <a:t>);</a:t>
            </a:r>
            <a:endParaRPr lang="en-SG" dirty="0">
              <a:latin typeface="Lucida Console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26995" y="5769260"/>
            <a:ext cx="3086722" cy="369332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Lucida Console" pitchFamily="49" charset="0"/>
              </a:rPr>
              <a:t>some_fn</a:t>
            </a:r>
            <a:r>
              <a:rPr lang="en-US" dirty="0" smtClean="0">
                <a:latin typeface="Lucida Console" pitchFamily="49" charset="0"/>
              </a:rPr>
              <a:t>(numbers, </a:t>
            </a: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6</a:t>
            </a:r>
            <a:r>
              <a:rPr lang="en-US" dirty="0" smtClean="0">
                <a:latin typeface="Lucida Console" pitchFamily="49" charset="0"/>
              </a:rPr>
              <a:t>);</a:t>
            </a:r>
            <a:endParaRPr lang="en-SG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175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1.1 Print Array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Unit10 - </a:t>
            </a:r>
            <a:fld id="{F7EC234A-9094-4BB8-9EA4-75ECDA8A365B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808221" y="1311776"/>
            <a:ext cx="5744979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9875" algn="l"/>
                <a:tab pos="539750" algn="l"/>
              </a:tabLst>
            </a:pP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void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printArray</a:t>
            </a:r>
            <a:r>
              <a:rPr lang="en-US" dirty="0" smtClean="0">
                <a:latin typeface="Lucida Console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arr</a:t>
            </a:r>
            <a:r>
              <a:rPr lang="en-US" dirty="0" smtClean="0">
                <a:latin typeface="Lucida Console" pitchFamily="49" charset="0"/>
              </a:rPr>
              <a:t>[], 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size) {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 smtClean="0">
                <a:latin typeface="Lucida Console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;  </a:t>
            </a:r>
          </a:p>
          <a:p>
            <a:pPr>
              <a:tabLst>
                <a:tab pos="269875" algn="l"/>
                <a:tab pos="539750" algn="l"/>
              </a:tabLst>
            </a:pPr>
            <a:endParaRPr lang="en-US" dirty="0" smtClean="0"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 smtClean="0">
                <a:latin typeface="Lucida Console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for</a:t>
            </a:r>
            <a:r>
              <a:rPr lang="en-US" dirty="0" smtClean="0">
                <a:latin typeface="Lucida Console" pitchFamily="49" charset="0"/>
              </a:rPr>
              <a:t> (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 = </a:t>
            </a: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dirty="0" smtClean="0">
                <a:latin typeface="Lucida Console" pitchFamily="49" charset="0"/>
              </a:rPr>
              <a:t>; 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 &lt; size; 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++)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 smtClean="0">
                <a:latin typeface="Lucida Console" pitchFamily="49" charset="0"/>
              </a:rPr>
              <a:t>		</a:t>
            </a:r>
            <a:r>
              <a:rPr lang="en-US" dirty="0" err="1" smtClean="0">
                <a:latin typeface="Lucida Console" pitchFamily="49" charset="0"/>
              </a:rPr>
              <a:t>printf</a:t>
            </a:r>
            <a:r>
              <a:rPr lang="en-US" dirty="0" smtClean="0">
                <a:latin typeface="Lucida Console" pitchFamily="49" charset="0"/>
              </a:rPr>
              <a:t>(</a:t>
            </a: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"</a:t>
            </a:r>
            <a:r>
              <a:rPr lang="en-US" dirty="0" smtClean="0">
                <a:solidFill>
                  <a:srgbClr val="FF0000"/>
                </a:solidFill>
                <a:latin typeface="Lucida Console" pitchFamily="49" charset="0"/>
              </a:rPr>
              <a:t>%d </a:t>
            </a: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"</a:t>
            </a:r>
            <a:r>
              <a:rPr lang="en-US" dirty="0" smtClean="0">
                <a:latin typeface="Lucida Console" pitchFamily="49" charset="0"/>
              </a:rPr>
              <a:t>, </a:t>
            </a:r>
            <a:r>
              <a:rPr lang="en-US" dirty="0" err="1" smtClean="0">
                <a:latin typeface="Lucida Console" pitchFamily="49" charset="0"/>
              </a:rPr>
              <a:t>arr</a:t>
            </a:r>
            <a:r>
              <a:rPr lang="en-US" dirty="0" smtClean="0">
                <a:latin typeface="Lucida Console" pitchFamily="49" charset="0"/>
              </a:rPr>
              <a:t>[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]);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 smtClean="0">
                <a:latin typeface="Lucida Console" pitchFamily="49" charset="0"/>
              </a:rPr>
              <a:t>	</a:t>
            </a:r>
            <a:r>
              <a:rPr lang="en-US" dirty="0" err="1" smtClean="0">
                <a:latin typeface="Lucida Console" pitchFamily="49" charset="0"/>
              </a:rPr>
              <a:t>printf</a:t>
            </a:r>
            <a:r>
              <a:rPr lang="en-US" dirty="0" smtClean="0">
                <a:latin typeface="Lucida Console" pitchFamily="49" charset="0"/>
              </a:rPr>
              <a:t>(</a:t>
            </a: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"</a:t>
            </a:r>
            <a:r>
              <a:rPr lang="en-US" dirty="0" smtClean="0">
                <a:solidFill>
                  <a:srgbClr val="FF0000"/>
                </a:solidFill>
                <a:latin typeface="Lucida Console" pitchFamily="49" charset="0"/>
              </a:rPr>
              <a:t>\n</a:t>
            </a: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"</a:t>
            </a:r>
            <a:r>
              <a:rPr lang="en-US" dirty="0" smtClean="0">
                <a:latin typeface="Lucida Console" pitchFamily="49" charset="0"/>
              </a:rPr>
              <a:t>);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 smtClean="0">
                <a:latin typeface="Lucida Console" pitchFamily="49" charset="0"/>
              </a:rPr>
              <a:t>}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33400" y="3534944"/>
            <a:ext cx="7724617" cy="2431435"/>
            <a:chOff x="533400" y="3827116"/>
            <a:chExt cx="7724617" cy="2431435"/>
          </a:xfrm>
        </p:grpSpPr>
        <p:sp>
          <p:nvSpPr>
            <p:cNvPr id="14" name="TextBox 13"/>
            <p:cNvSpPr txBox="1"/>
            <p:nvPr/>
          </p:nvSpPr>
          <p:spPr>
            <a:xfrm>
              <a:off x="808221" y="4227226"/>
              <a:ext cx="7449796" cy="2031325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9875" algn="l"/>
                  <a:tab pos="539750" algn="l"/>
                </a:tabLst>
              </a:pPr>
              <a:r>
                <a:rPr lang="en-US" dirty="0" err="1" smtClean="0">
                  <a:solidFill>
                    <a:srgbClr val="0000FF"/>
                  </a:solidFill>
                  <a:latin typeface="Lucida Console" pitchFamily="49" charset="0"/>
                </a:rPr>
                <a:t>int</a:t>
              </a:r>
              <a:r>
                <a:rPr lang="en-US" dirty="0" smtClean="0">
                  <a:latin typeface="Lucida Console" pitchFamily="49" charset="0"/>
                </a:rPr>
                <a:t> main(</a:t>
              </a:r>
              <a:r>
                <a:rPr lang="en-US" dirty="0" smtClean="0">
                  <a:solidFill>
                    <a:srgbClr val="0000FF"/>
                  </a:solidFill>
                  <a:latin typeface="Lucida Console" pitchFamily="49" charset="0"/>
                </a:rPr>
                <a:t>void</a:t>
              </a:r>
              <a:r>
                <a:rPr lang="en-US" dirty="0" smtClean="0">
                  <a:latin typeface="Lucida Console" pitchFamily="49" charset="0"/>
                </a:rPr>
                <a:t>) {</a:t>
              </a:r>
            </a:p>
            <a:p>
              <a:pPr>
                <a:tabLst>
                  <a:tab pos="269875" algn="l"/>
                  <a:tab pos="539750" algn="l"/>
                </a:tabLst>
              </a:pPr>
              <a:r>
                <a:rPr lang="en-US" dirty="0" smtClean="0">
                  <a:latin typeface="Lucida Console" pitchFamily="49" charset="0"/>
                </a:rPr>
                <a:t>	</a:t>
              </a:r>
              <a:r>
                <a:rPr lang="en-US" dirty="0" err="1" smtClean="0">
                  <a:solidFill>
                    <a:srgbClr val="0000FF"/>
                  </a:solidFill>
                  <a:latin typeface="Lucida Console" pitchFamily="49" charset="0"/>
                </a:rPr>
                <a:t>int</a:t>
              </a:r>
              <a:r>
                <a:rPr lang="en-US" dirty="0" smtClean="0">
                  <a:latin typeface="Lucida Console" pitchFamily="49" charset="0"/>
                </a:rPr>
                <a:t> numbers[</a:t>
              </a:r>
              <a:r>
                <a:rPr lang="en-US" dirty="0" smtClean="0">
                  <a:solidFill>
                    <a:srgbClr val="006600"/>
                  </a:solidFill>
                  <a:latin typeface="Lucida Console" pitchFamily="49" charset="0"/>
                </a:rPr>
                <a:t>6</a:t>
              </a:r>
              <a:r>
                <a:rPr lang="en-US" dirty="0" smtClean="0">
                  <a:latin typeface="Lucida Console" pitchFamily="49" charset="0"/>
                </a:rPr>
                <a:t>];</a:t>
              </a:r>
            </a:p>
            <a:p>
              <a:pPr>
                <a:tabLst>
                  <a:tab pos="269875" algn="l"/>
                  <a:tab pos="539750" algn="l"/>
                </a:tabLst>
              </a:pPr>
              <a:r>
                <a:rPr lang="en-US" dirty="0" smtClean="0">
                  <a:latin typeface="Lucida Console" pitchFamily="49" charset="0"/>
                </a:rPr>
                <a:t>	...</a:t>
              </a:r>
            </a:p>
            <a:p>
              <a:pPr>
                <a:tabLst>
                  <a:tab pos="269875" algn="l"/>
                  <a:tab pos="539750" algn="l"/>
                </a:tabLst>
              </a:pPr>
              <a:endParaRPr lang="en-US" dirty="0" smtClean="0">
                <a:latin typeface="Lucida Console" pitchFamily="49" charset="0"/>
              </a:endParaRPr>
            </a:p>
            <a:p>
              <a:pPr>
                <a:tabLst>
                  <a:tab pos="269875" algn="l"/>
                  <a:tab pos="539750" algn="l"/>
                </a:tabLst>
              </a:pPr>
              <a:r>
                <a:rPr lang="en-US" dirty="0" smtClean="0">
                  <a:latin typeface="Lucida Console" pitchFamily="49" charset="0"/>
                </a:rPr>
                <a:t>	</a:t>
              </a:r>
              <a:r>
                <a:rPr lang="en-US" dirty="0" err="1" smtClean="0">
                  <a:latin typeface="Lucida Console" pitchFamily="49" charset="0"/>
                </a:rPr>
                <a:t>printArray</a:t>
              </a:r>
              <a:r>
                <a:rPr lang="en-US" dirty="0" smtClean="0">
                  <a:latin typeface="Lucida Console" pitchFamily="49" charset="0"/>
                </a:rPr>
                <a:t>(numbers, </a:t>
              </a:r>
              <a:r>
                <a:rPr lang="en-US" dirty="0" smtClean="0">
                  <a:solidFill>
                    <a:srgbClr val="006600"/>
                  </a:solidFill>
                  <a:latin typeface="Lucida Console" pitchFamily="49" charset="0"/>
                </a:rPr>
                <a:t>6</a:t>
              </a:r>
              <a:r>
                <a:rPr lang="en-US" dirty="0" smtClean="0">
                  <a:latin typeface="Lucida Console" pitchFamily="49" charset="0"/>
                </a:rPr>
                <a:t>);</a:t>
              </a:r>
            </a:p>
            <a:p>
              <a:pPr>
                <a:tabLst>
                  <a:tab pos="269875" algn="l"/>
                  <a:tab pos="539750" algn="l"/>
                </a:tabLst>
              </a:pPr>
              <a:r>
                <a:rPr lang="en-US" dirty="0" smtClean="0">
                  <a:latin typeface="Lucida Console" pitchFamily="49" charset="0"/>
                </a:rPr>
                <a:t>	</a:t>
              </a:r>
              <a:r>
                <a:rPr lang="en-US" dirty="0" err="1" smtClean="0">
                  <a:latin typeface="Lucida Console" pitchFamily="49" charset="0"/>
                </a:rPr>
                <a:t>printArray</a:t>
              </a:r>
              <a:r>
                <a:rPr lang="en-US" dirty="0" smtClean="0">
                  <a:latin typeface="Lucida Console" pitchFamily="49" charset="0"/>
                </a:rPr>
                <a:t>(numbers, </a:t>
              </a:r>
              <a:r>
                <a:rPr lang="en-US" dirty="0" smtClean="0">
                  <a:solidFill>
                    <a:srgbClr val="006600"/>
                  </a:solidFill>
                  <a:latin typeface="Lucida Console" pitchFamily="49" charset="0"/>
                </a:rPr>
                <a:t>3</a:t>
              </a:r>
              <a:r>
                <a:rPr lang="en-US" dirty="0" smtClean="0">
                  <a:latin typeface="Lucida Console" pitchFamily="49" charset="0"/>
                </a:rPr>
                <a:t>);</a:t>
              </a:r>
            </a:p>
            <a:p>
              <a:pPr>
                <a:tabLst>
                  <a:tab pos="269875" algn="l"/>
                  <a:tab pos="539750" algn="l"/>
                </a:tabLst>
              </a:pPr>
              <a:r>
                <a:rPr lang="en-US" dirty="0" smtClean="0">
                  <a:latin typeface="Lucida Console" pitchFamily="49" charset="0"/>
                </a:rPr>
                <a:t>}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3400" y="3827116"/>
              <a:ext cx="1185471" cy="400110"/>
            </a:xfrm>
            <a:prstGeom prst="rect">
              <a:avLst/>
            </a:prstGeom>
            <a:solidFill>
              <a:srgbClr val="CCECFF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</a:rPr>
                <a:t>Calling:</a:t>
              </a:r>
              <a:endParaRPr lang="en-SG" sz="20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414605" y="4982033"/>
            <a:ext cx="3843412" cy="400110"/>
            <a:chOff x="4414605" y="5274205"/>
            <a:chExt cx="3843412" cy="400110"/>
          </a:xfrm>
        </p:grpSpPr>
        <p:sp>
          <p:nvSpPr>
            <p:cNvPr id="17" name="Right Arrow 16"/>
            <p:cNvSpPr/>
            <p:nvPr/>
          </p:nvSpPr>
          <p:spPr bwMode="auto">
            <a:xfrm>
              <a:off x="4414605" y="5360826"/>
              <a:ext cx="434714" cy="221170"/>
            </a:xfrm>
            <a:prstGeom prst="rightArrow">
              <a:avLst>
                <a:gd name="adj1" fmla="val 50000"/>
                <a:gd name="adj2" fmla="val 67241"/>
              </a:avLst>
            </a:prstGeom>
            <a:solidFill>
              <a:srgbClr val="FFCC66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977045" y="5274205"/>
              <a:ext cx="32809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Print first 6 elements (all)</a:t>
              </a:r>
              <a:endParaRPr lang="en-SG" sz="2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414605" y="5297068"/>
            <a:ext cx="3378717" cy="400110"/>
            <a:chOff x="4414605" y="5589240"/>
            <a:chExt cx="3378717" cy="400110"/>
          </a:xfrm>
        </p:grpSpPr>
        <p:sp>
          <p:nvSpPr>
            <p:cNvPr id="20" name="Right Arrow 19"/>
            <p:cNvSpPr/>
            <p:nvPr/>
          </p:nvSpPr>
          <p:spPr bwMode="auto">
            <a:xfrm>
              <a:off x="4414605" y="5692166"/>
              <a:ext cx="434714" cy="221170"/>
            </a:xfrm>
            <a:prstGeom prst="rightArrow">
              <a:avLst>
                <a:gd name="adj1" fmla="val 50000"/>
                <a:gd name="adj2" fmla="val 67241"/>
              </a:avLst>
            </a:prstGeom>
            <a:solidFill>
              <a:srgbClr val="FFCC66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77045" y="5589240"/>
              <a:ext cx="28162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Print first 3 elements</a:t>
              </a:r>
              <a:endParaRPr lang="en-SG" sz="2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837482" y="3996181"/>
            <a:ext cx="2715718" cy="1700997"/>
            <a:chOff x="3837482" y="4288353"/>
            <a:chExt cx="2715718" cy="1700997"/>
          </a:xfrm>
        </p:grpSpPr>
        <p:sp>
          <p:nvSpPr>
            <p:cNvPr id="23" name="Oval 22"/>
            <p:cNvSpPr/>
            <p:nvPr/>
          </p:nvSpPr>
          <p:spPr bwMode="auto">
            <a:xfrm>
              <a:off x="3837482" y="5274205"/>
              <a:ext cx="284813" cy="715145"/>
            </a:xfrm>
            <a:prstGeom prst="ellipse">
              <a:avLst/>
            </a:prstGeom>
            <a:noFill/>
            <a:ln w="28575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4" name="Line Callout 2 23"/>
            <p:cNvSpPr/>
            <p:nvPr/>
          </p:nvSpPr>
          <p:spPr bwMode="auto">
            <a:xfrm>
              <a:off x="4706911" y="4288353"/>
              <a:ext cx="1846289" cy="98585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96976"/>
                <a:gd name="adj6" fmla="val -34190"/>
              </a:avLst>
            </a:prstGeom>
            <a:solidFill>
              <a:srgbClr val="CDCDFF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Value must not</a:t>
              </a:r>
              <a:r>
                <a:rPr kumimoji="0" lang="en-US" sz="18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 exceed actual array size.</a:t>
              </a:r>
              <a:endParaRPr kumimoji="0" lang="en-SG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58675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1.2 Find Maximum Value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Unit10 - </a:t>
            </a:r>
            <a:fld id="{F7EC234A-9094-4BB8-9EA4-75ECDA8A365B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70777" y="2796129"/>
            <a:ext cx="5010495" cy="2862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9875" algn="l"/>
                <a:tab pos="539750" algn="l"/>
              </a:tabLst>
            </a:pP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findMax</a:t>
            </a:r>
            <a:r>
              <a:rPr lang="en-US" dirty="0" smtClean="0">
                <a:latin typeface="Lucida Console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arr</a:t>
            </a:r>
            <a:r>
              <a:rPr lang="en-US" dirty="0" smtClean="0">
                <a:latin typeface="Lucida Console" pitchFamily="49" charset="0"/>
              </a:rPr>
              <a:t>[], 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size) {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 smtClean="0">
                <a:latin typeface="Lucida Console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, max;</a:t>
            </a:r>
          </a:p>
          <a:p>
            <a:pPr>
              <a:tabLst>
                <a:tab pos="269875" algn="l"/>
                <a:tab pos="539750" algn="l"/>
              </a:tabLst>
            </a:pPr>
            <a:endParaRPr lang="en-US" dirty="0" smtClean="0"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 smtClean="0">
                <a:latin typeface="Lucida Console" pitchFamily="49" charset="0"/>
              </a:rPr>
              <a:t>	max = </a:t>
            </a:r>
            <a:r>
              <a:rPr lang="en-US" dirty="0" err="1" smtClean="0">
                <a:latin typeface="Lucida Console" pitchFamily="49" charset="0"/>
              </a:rPr>
              <a:t>arr</a:t>
            </a:r>
            <a:r>
              <a:rPr lang="en-US" dirty="0" smtClean="0">
                <a:latin typeface="Lucida Console" pitchFamily="49" charset="0"/>
              </a:rPr>
              <a:t>[</a:t>
            </a: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dirty="0" smtClean="0">
                <a:latin typeface="Lucida Console" pitchFamily="49" charset="0"/>
              </a:rPr>
              <a:t>];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 smtClean="0">
                <a:latin typeface="Lucida Console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for</a:t>
            </a:r>
            <a:r>
              <a:rPr lang="en-US" dirty="0" smtClean="0">
                <a:latin typeface="Lucida Console" pitchFamily="49" charset="0"/>
              </a:rPr>
              <a:t> (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 = </a:t>
            </a: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1</a:t>
            </a:r>
            <a:r>
              <a:rPr lang="en-US" dirty="0" smtClean="0">
                <a:latin typeface="Lucida Console" pitchFamily="49" charset="0"/>
              </a:rPr>
              <a:t>; 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 &lt; size; 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++)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 smtClean="0">
                <a:latin typeface="Lucida Console" pitchFamily="49" charset="0"/>
              </a:rPr>
              <a:t>		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if</a:t>
            </a:r>
            <a:r>
              <a:rPr lang="en-US" dirty="0" smtClean="0">
                <a:latin typeface="Lucida Console" pitchFamily="49" charset="0"/>
              </a:rPr>
              <a:t> (</a:t>
            </a:r>
            <a:r>
              <a:rPr lang="en-US" dirty="0" err="1" smtClean="0">
                <a:latin typeface="Lucida Console" pitchFamily="49" charset="0"/>
              </a:rPr>
              <a:t>arr</a:t>
            </a:r>
            <a:r>
              <a:rPr lang="en-US" dirty="0" smtClean="0">
                <a:latin typeface="Lucida Console" pitchFamily="49" charset="0"/>
              </a:rPr>
              <a:t>[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] &gt; max)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 smtClean="0">
                <a:latin typeface="Lucida Console" pitchFamily="49" charset="0"/>
              </a:rPr>
              <a:t>			max = </a:t>
            </a:r>
            <a:r>
              <a:rPr lang="en-US" dirty="0" err="1" smtClean="0">
                <a:latin typeface="Lucida Console" pitchFamily="49" charset="0"/>
              </a:rPr>
              <a:t>arr</a:t>
            </a:r>
            <a:r>
              <a:rPr lang="en-US" dirty="0" smtClean="0">
                <a:latin typeface="Lucida Console" pitchFamily="49" charset="0"/>
              </a:rPr>
              <a:t>[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];</a:t>
            </a:r>
          </a:p>
          <a:p>
            <a:pPr>
              <a:tabLst>
                <a:tab pos="269875" algn="l"/>
                <a:tab pos="539750" algn="l"/>
              </a:tabLst>
            </a:pPr>
            <a:endParaRPr lang="en-US" dirty="0" smtClean="0"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 smtClean="0">
                <a:latin typeface="Lucida Console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return</a:t>
            </a:r>
            <a:r>
              <a:rPr lang="en-US" dirty="0" smtClean="0">
                <a:latin typeface="Lucida Console" pitchFamily="49" charset="0"/>
              </a:rPr>
              <a:t> max;	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 smtClean="0">
                <a:latin typeface="Lucida Console" pitchFamily="49" charset="0"/>
              </a:rPr>
              <a:t>}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71488" y="1289049"/>
            <a:ext cx="7948612" cy="1371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 err="1" smtClean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findMax</a:t>
            </a:r>
            <a:r>
              <a:rPr lang="en-GB" sz="2400" kern="0" dirty="0" smtClean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(</a:t>
            </a:r>
            <a:r>
              <a:rPr lang="en-GB" sz="2400" kern="0" dirty="0" err="1" smtClean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int</a:t>
            </a:r>
            <a:r>
              <a:rPr lang="en-GB" sz="2400" kern="0" dirty="0" smtClean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 </a:t>
            </a:r>
            <a:r>
              <a:rPr lang="en-GB" sz="2400" kern="0" dirty="0" err="1" smtClean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arr</a:t>
            </a:r>
            <a:r>
              <a:rPr lang="en-GB" sz="2400" kern="0" dirty="0" smtClean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[], </a:t>
            </a:r>
            <a:r>
              <a:rPr lang="en-GB" sz="2400" kern="0" dirty="0" err="1" smtClean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int</a:t>
            </a:r>
            <a:r>
              <a:rPr lang="en-GB" sz="2400" kern="0" dirty="0" smtClean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 size)</a:t>
            </a:r>
            <a:r>
              <a:rPr lang="en-GB" sz="2400" kern="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kern="0" dirty="0" smtClean="0">
                <a:latin typeface="+mn-lt"/>
                <a:cs typeface="+mn-cs"/>
              </a:rPr>
              <a:t>to return the maximum value in </a:t>
            </a:r>
            <a:r>
              <a:rPr lang="en-GB" sz="2400" i="1" kern="0" dirty="0" err="1" smtClean="0">
                <a:latin typeface="+mn-lt"/>
                <a:cs typeface="+mn-cs"/>
              </a:rPr>
              <a:t>arr</a:t>
            </a:r>
            <a:r>
              <a:rPr lang="en-GB" sz="2400" i="1" kern="0" dirty="0" smtClean="0">
                <a:latin typeface="+mn-lt"/>
                <a:cs typeface="+mn-cs"/>
              </a:rPr>
              <a:t> </a:t>
            </a:r>
            <a:r>
              <a:rPr lang="en-GB" sz="2400" kern="0" dirty="0" smtClean="0">
                <a:latin typeface="+mn-lt"/>
                <a:cs typeface="+mn-cs"/>
              </a:rPr>
              <a:t>with </a:t>
            </a:r>
            <a:r>
              <a:rPr lang="en-GB" sz="2400" i="1" kern="0" dirty="0" smtClean="0">
                <a:latin typeface="+mn-lt"/>
                <a:cs typeface="+mn-cs"/>
              </a:rPr>
              <a:t>size</a:t>
            </a:r>
            <a:r>
              <a:rPr lang="en-GB" sz="2400" kern="0" dirty="0" smtClean="0">
                <a:latin typeface="+mn-lt"/>
                <a:cs typeface="+mn-cs"/>
              </a:rPr>
              <a:t> elements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GB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Precond</a:t>
            </a: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GB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size</a:t>
            </a: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&gt; 0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985390" y="2796129"/>
            <a:ext cx="846898" cy="751060"/>
            <a:chOff x="5985390" y="2796129"/>
            <a:chExt cx="846898" cy="751060"/>
          </a:xfrm>
        </p:grpSpPr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5985390" y="2796129"/>
              <a:ext cx="567810" cy="375530"/>
            </a:xfrm>
            <a:prstGeom prst="rect">
              <a:avLst/>
            </a:prstGeom>
            <a:noFill/>
            <a:ln w="12700" cap="sq" algn="ctr">
              <a:noFill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n-SG" dirty="0" err="1" smtClean="0">
                  <a:solidFill>
                    <a:srgbClr val="0000FF"/>
                  </a:solidFill>
                  <a:latin typeface="Lucida Console" pitchFamily="49" charset="0"/>
                </a:rPr>
                <a:t>i</a:t>
              </a:r>
              <a:endParaRPr lang="en-SG" b="1" dirty="0">
                <a:solidFill>
                  <a:srgbClr val="0000FF"/>
                </a:solidFill>
                <a:latin typeface="Lucida Console" pitchFamily="49" charset="0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5985390" y="3171659"/>
              <a:ext cx="846898" cy="375530"/>
            </a:xfrm>
            <a:prstGeom prst="rect">
              <a:avLst/>
            </a:prstGeom>
            <a:solidFill>
              <a:schemeClr val="bg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pPr algn="ctr"/>
              <a:r>
                <a:rPr lang="en-SG" dirty="0" smtClean="0"/>
                <a:t>1</a:t>
              </a:r>
              <a:endParaRPr lang="en-SG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996650" y="2796129"/>
            <a:ext cx="846899" cy="751060"/>
            <a:chOff x="7996650" y="2796129"/>
            <a:chExt cx="846899" cy="751060"/>
          </a:xfrm>
        </p:grpSpPr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7996650" y="2796129"/>
              <a:ext cx="690149" cy="375530"/>
            </a:xfrm>
            <a:prstGeom prst="rect">
              <a:avLst/>
            </a:prstGeom>
            <a:noFill/>
            <a:ln w="12700" cap="sq" algn="ctr">
              <a:noFill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n-US" dirty="0" smtClean="0">
                  <a:solidFill>
                    <a:srgbClr val="0000FF"/>
                  </a:solidFill>
                  <a:latin typeface="Lucida Console" pitchFamily="49" charset="0"/>
                </a:rPr>
                <a:t>max</a:t>
              </a:r>
              <a:endParaRPr lang="en-SG" b="1" dirty="0">
                <a:solidFill>
                  <a:srgbClr val="0000FF"/>
                </a:solidFill>
                <a:latin typeface="Lucida Console" pitchFamily="49" charset="0"/>
              </a:endParaRPr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7996651" y="3171659"/>
              <a:ext cx="846898" cy="375530"/>
            </a:xfrm>
            <a:prstGeom prst="rect">
              <a:avLst/>
            </a:prstGeom>
            <a:solidFill>
              <a:schemeClr val="bg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pPr algn="ctr"/>
              <a:r>
                <a:rPr lang="en-SG" dirty="0" smtClean="0"/>
                <a:t>20</a:t>
              </a:r>
              <a:endParaRPr lang="en-SG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005392" y="2796129"/>
            <a:ext cx="846898" cy="2628710"/>
            <a:chOff x="7005392" y="2796129"/>
            <a:chExt cx="846898" cy="2628710"/>
          </a:xfrm>
        </p:grpSpPr>
        <p:sp>
          <p:nvSpPr>
            <p:cNvPr id="23" name="Rectangle 16"/>
            <p:cNvSpPr>
              <a:spLocks noChangeArrowheads="1"/>
            </p:cNvSpPr>
            <p:nvPr/>
          </p:nvSpPr>
          <p:spPr bwMode="auto">
            <a:xfrm>
              <a:off x="7005392" y="354718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12</a:t>
              </a:r>
              <a:endParaRPr lang="en-SG" dirty="0"/>
            </a:p>
          </p:txBody>
        </p:sp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7005392" y="392271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25</a:t>
              </a:r>
              <a:endParaRPr lang="en-SG" dirty="0"/>
            </a:p>
          </p:txBody>
        </p:sp>
        <p:sp>
          <p:nvSpPr>
            <p:cNvPr id="25" name="Rectangle 16"/>
            <p:cNvSpPr>
              <a:spLocks noChangeArrowheads="1"/>
            </p:cNvSpPr>
            <p:nvPr/>
          </p:nvSpPr>
          <p:spPr bwMode="auto">
            <a:xfrm>
              <a:off x="7005392" y="429824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8</a:t>
              </a:r>
              <a:endParaRPr lang="en-SG" dirty="0"/>
            </a:p>
          </p:txBody>
        </p:sp>
        <p:sp>
          <p:nvSpPr>
            <p:cNvPr id="26" name="Rectangle 16"/>
            <p:cNvSpPr>
              <a:spLocks noChangeArrowheads="1"/>
            </p:cNvSpPr>
            <p:nvPr/>
          </p:nvSpPr>
          <p:spPr bwMode="auto">
            <a:xfrm>
              <a:off x="7005392" y="467377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36</a:t>
              </a:r>
              <a:endParaRPr lang="en-SG" dirty="0"/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7005392" y="504930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9</a:t>
              </a:r>
              <a:endParaRPr lang="en-SG" dirty="0"/>
            </a:p>
          </p:txBody>
        </p:sp>
        <p:sp>
          <p:nvSpPr>
            <p:cNvPr id="28" name="Rectangle 16"/>
            <p:cNvSpPr>
              <a:spLocks noChangeArrowheads="1"/>
            </p:cNvSpPr>
            <p:nvPr/>
          </p:nvSpPr>
          <p:spPr bwMode="auto">
            <a:xfrm>
              <a:off x="7005392" y="317165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20</a:t>
              </a:r>
              <a:endParaRPr lang="en-SG" dirty="0"/>
            </a:p>
          </p:txBody>
        </p:sp>
        <p:sp>
          <p:nvSpPr>
            <p:cNvPr id="29" name="Rectangle 16"/>
            <p:cNvSpPr>
              <a:spLocks noChangeArrowheads="1"/>
            </p:cNvSpPr>
            <p:nvPr/>
          </p:nvSpPr>
          <p:spPr bwMode="auto">
            <a:xfrm>
              <a:off x="7005392" y="2796129"/>
              <a:ext cx="834510" cy="375530"/>
            </a:xfrm>
            <a:prstGeom prst="rect">
              <a:avLst/>
            </a:prstGeom>
            <a:noFill/>
            <a:ln w="12700" cap="sq" algn="ctr">
              <a:noFill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n-US" dirty="0" err="1" smtClean="0">
                  <a:solidFill>
                    <a:srgbClr val="0000FF"/>
                  </a:solidFill>
                  <a:latin typeface="Lucida Console" pitchFamily="49" charset="0"/>
                </a:rPr>
                <a:t>arr</a:t>
              </a:r>
              <a:endParaRPr lang="en-SG" b="1" dirty="0">
                <a:solidFill>
                  <a:srgbClr val="0000FF"/>
                </a:solidFill>
                <a:latin typeface="Lucida Console" pitchFamily="49" charset="0"/>
              </a:endParaRPr>
            </a:p>
          </p:txBody>
        </p:sp>
      </p:grpSp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2</a:t>
            </a:r>
            <a:endParaRPr lang="en-SG" dirty="0"/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3</a:t>
            </a:r>
            <a:endParaRPr lang="en-SG" dirty="0"/>
          </a:p>
        </p:txBody>
      </p:sp>
      <p:sp>
        <p:nvSpPr>
          <p:cNvPr id="32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4</a:t>
            </a:r>
            <a:endParaRPr lang="en-SG" dirty="0"/>
          </a:p>
        </p:txBody>
      </p:sp>
      <p:sp>
        <p:nvSpPr>
          <p:cNvPr id="33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5</a:t>
            </a:r>
            <a:endParaRPr lang="en-SG" dirty="0"/>
          </a:p>
        </p:txBody>
      </p:sp>
      <p:sp>
        <p:nvSpPr>
          <p:cNvPr id="34" name="Rectangle 16"/>
          <p:cNvSpPr>
            <a:spLocks noChangeArrowheads="1"/>
          </p:cNvSpPr>
          <p:nvPr/>
        </p:nvSpPr>
        <p:spPr bwMode="auto">
          <a:xfrm>
            <a:off x="799665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25</a:t>
            </a:r>
            <a:endParaRPr lang="en-SG" dirty="0"/>
          </a:p>
        </p:txBody>
      </p:sp>
      <p:sp>
        <p:nvSpPr>
          <p:cNvPr id="35" name="Rectangle 16"/>
          <p:cNvSpPr>
            <a:spLocks noChangeArrowheads="1"/>
          </p:cNvSpPr>
          <p:nvPr/>
        </p:nvSpPr>
        <p:spPr bwMode="auto">
          <a:xfrm>
            <a:off x="799665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36</a:t>
            </a:r>
            <a:endParaRPr lang="en-SG" dirty="0"/>
          </a:p>
        </p:txBody>
      </p:sp>
      <p:sp>
        <p:nvSpPr>
          <p:cNvPr id="36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6</a:t>
            </a:r>
            <a:endParaRPr lang="en-SG" dirty="0"/>
          </a:p>
        </p:txBody>
      </p:sp>
      <p:sp>
        <p:nvSpPr>
          <p:cNvPr id="37" name="Rectangle 16"/>
          <p:cNvSpPr>
            <a:spLocks noChangeArrowheads="1"/>
          </p:cNvSpPr>
          <p:nvPr/>
        </p:nvSpPr>
        <p:spPr bwMode="auto">
          <a:xfrm>
            <a:off x="7005392" y="3547189"/>
            <a:ext cx="846898" cy="375530"/>
          </a:xfrm>
          <a:prstGeom prst="rect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SG" dirty="0"/>
          </a:p>
        </p:txBody>
      </p:sp>
      <p:sp>
        <p:nvSpPr>
          <p:cNvPr id="38" name="Rectangle 16"/>
          <p:cNvSpPr>
            <a:spLocks noChangeArrowheads="1"/>
          </p:cNvSpPr>
          <p:nvPr/>
        </p:nvSpPr>
        <p:spPr bwMode="auto">
          <a:xfrm>
            <a:off x="7005392" y="3922719"/>
            <a:ext cx="846898" cy="375530"/>
          </a:xfrm>
          <a:prstGeom prst="rect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SG" dirty="0"/>
          </a:p>
        </p:txBody>
      </p:sp>
      <p:sp>
        <p:nvSpPr>
          <p:cNvPr id="39" name="Rectangle 16"/>
          <p:cNvSpPr>
            <a:spLocks noChangeArrowheads="1"/>
          </p:cNvSpPr>
          <p:nvPr/>
        </p:nvSpPr>
        <p:spPr bwMode="auto">
          <a:xfrm>
            <a:off x="7005392" y="4298249"/>
            <a:ext cx="846898" cy="375530"/>
          </a:xfrm>
          <a:prstGeom prst="rect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SG" dirty="0"/>
          </a:p>
        </p:txBody>
      </p:sp>
      <p:sp>
        <p:nvSpPr>
          <p:cNvPr id="40" name="Rectangle 16"/>
          <p:cNvSpPr>
            <a:spLocks noChangeArrowheads="1"/>
          </p:cNvSpPr>
          <p:nvPr/>
        </p:nvSpPr>
        <p:spPr bwMode="auto">
          <a:xfrm>
            <a:off x="7005392" y="4673779"/>
            <a:ext cx="846898" cy="375530"/>
          </a:xfrm>
          <a:prstGeom prst="rect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SG" dirty="0"/>
          </a:p>
        </p:txBody>
      </p:sp>
      <p:sp>
        <p:nvSpPr>
          <p:cNvPr id="41" name="Rectangle 16"/>
          <p:cNvSpPr>
            <a:spLocks noChangeArrowheads="1"/>
          </p:cNvSpPr>
          <p:nvPr/>
        </p:nvSpPr>
        <p:spPr bwMode="auto">
          <a:xfrm>
            <a:off x="7005392" y="5049309"/>
            <a:ext cx="846898" cy="375530"/>
          </a:xfrm>
          <a:prstGeom prst="rect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SG" dirty="0"/>
          </a:p>
        </p:txBody>
      </p:sp>
      <p:sp>
        <p:nvSpPr>
          <p:cNvPr id="3" name="[Oval 2]"/>
          <p:cNvSpPr/>
          <p:nvPr/>
        </p:nvSpPr>
        <p:spPr>
          <a:xfrm>
            <a:off x="8205849" y="3171658"/>
            <a:ext cx="480950" cy="37553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48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1.3 Sum Elements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Unit91- </a:t>
            </a:r>
            <a:fld id="{F7EC234A-9094-4BB8-9EA4-75ECDA8A365B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670778" y="2796129"/>
            <a:ext cx="4680712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9875" algn="l"/>
                <a:tab pos="539750" algn="l"/>
              </a:tabLst>
            </a:pP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sum(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arr</a:t>
            </a:r>
            <a:r>
              <a:rPr lang="en-US" dirty="0" smtClean="0">
                <a:latin typeface="Lucida Console" pitchFamily="49" charset="0"/>
              </a:rPr>
              <a:t>[], 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size) {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 smtClean="0">
                <a:latin typeface="Lucida Console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, sum = </a:t>
            </a: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dirty="0" smtClean="0">
                <a:latin typeface="Lucida Console" pitchFamily="49" charset="0"/>
              </a:rPr>
              <a:t>;</a:t>
            </a:r>
          </a:p>
          <a:p>
            <a:pPr>
              <a:tabLst>
                <a:tab pos="269875" algn="l"/>
                <a:tab pos="539750" algn="l"/>
              </a:tabLst>
            </a:pPr>
            <a:endParaRPr lang="en-US" dirty="0" smtClean="0"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 smtClean="0">
                <a:latin typeface="Lucida Console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for</a:t>
            </a:r>
            <a:r>
              <a:rPr lang="en-US" dirty="0" smtClean="0">
                <a:latin typeface="Lucida Console" pitchFamily="49" charset="0"/>
              </a:rPr>
              <a:t> (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 = </a:t>
            </a: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dirty="0" smtClean="0">
                <a:latin typeface="Lucida Console" pitchFamily="49" charset="0"/>
              </a:rPr>
              <a:t>; 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 &lt; size; 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++)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 smtClean="0">
                <a:latin typeface="Lucida Console" pitchFamily="49" charset="0"/>
              </a:rPr>
              <a:t>		sum += </a:t>
            </a:r>
            <a:r>
              <a:rPr lang="en-US" dirty="0" err="1" smtClean="0">
                <a:latin typeface="Lucida Console" pitchFamily="49" charset="0"/>
              </a:rPr>
              <a:t>arr</a:t>
            </a:r>
            <a:r>
              <a:rPr lang="en-US" dirty="0" smtClean="0">
                <a:latin typeface="Lucida Console" pitchFamily="49" charset="0"/>
              </a:rPr>
              <a:t>[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];</a:t>
            </a:r>
          </a:p>
          <a:p>
            <a:pPr>
              <a:tabLst>
                <a:tab pos="269875" algn="l"/>
                <a:tab pos="539750" algn="l"/>
              </a:tabLst>
            </a:pPr>
            <a:endParaRPr lang="en-US" dirty="0" smtClean="0"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 smtClean="0">
                <a:latin typeface="Lucida Console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return</a:t>
            </a:r>
            <a:r>
              <a:rPr lang="en-US" dirty="0" smtClean="0">
                <a:latin typeface="Lucida Console" pitchFamily="49" charset="0"/>
              </a:rPr>
              <a:t> sum;	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 smtClean="0">
                <a:latin typeface="Lucida Console" pitchFamily="49" charset="0"/>
              </a:rPr>
              <a:t>}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71488" y="1289049"/>
            <a:ext cx="7948612" cy="1359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 smtClean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sum(</a:t>
            </a:r>
            <a:r>
              <a:rPr lang="en-GB" sz="2400" kern="0" dirty="0" err="1" smtClean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int</a:t>
            </a:r>
            <a:r>
              <a:rPr lang="en-GB" sz="2400" kern="0" dirty="0" smtClean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 </a:t>
            </a:r>
            <a:r>
              <a:rPr lang="en-GB" sz="2400" kern="0" dirty="0" err="1" smtClean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arr</a:t>
            </a:r>
            <a:r>
              <a:rPr lang="en-GB" sz="2400" kern="0" dirty="0" smtClean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[], </a:t>
            </a:r>
            <a:r>
              <a:rPr lang="en-GB" sz="2400" kern="0" dirty="0" err="1" smtClean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int</a:t>
            </a:r>
            <a:r>
              <a:rPr lang="en-GB" sz="2400" kern="0" dirty="0" smtClean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 size)</a:t>
            </a:r>
            <a:r>
              <a:rPr lang="en-GB" sz="2400" kern="0" dirty="0" smtClean="0">
                <a:solidFill>
                  <a:srgbClr val="0000FF"/>
                </a:solidFill>
                <a:latin typeface="+mn-lt"/>
                <a:cs typeface="+mn-cs"/>
              </a:rPr>
              <a:t> </a:t>
            </a:r>
            <a:r>
              <a:rPr lang="en-GB" sz="2400" kern="0" dirty="0" smtClean="0">
                <a:latin typeface="+mn-lt"/>
                <a:cs typeface="+mn-cs"/>
              </a:rPr>
              <a:t>to return the sum of elements in </a:t>
            </a:r>
            <a:r>
              <a:rPr lang="en-GB" sz="2400" i="1" kern="0" dirty="0" err="1" smtClean="0">
                <a:latin typeface="+mn-lt"/>
                <a:cs typeface="+mn-cs"/>
              </a:rPr>
              <a:t>arr</a:t>
            </a:r>
            <a:r>
              <a:rPr lang="en-GB" sz="2400" i="1" kern="0" dirty="0" smtClean="0">
                <a:latin typeface="+mn-lt"/>
                <a:cs typeface="+mn-cs"/>
              </a:rPr>
              <a:t> </a:t>
            </a:r>
            <a:r>
              <a:rPr lang="en-GB" sz="2400" kern="0" dirty="0" smtClean="0">
                <a:latin typeface="+mn-lt"/>
                <a:cs typeface="+mn-cs"/>
              </a:rPr>
              <a:t>with </a:t>
            </a:r>
            <a:r>
              <a:rPr lang="en-GB" sz="2400" i="1" kern="0" dirty="0" smtClean="0">
                <a:latin typeface="+mn-lt"/>
                <a:cs typeface="+mn-cs"/>
              </a:rPr>
              <a:t>size</a:t>
            </a:r>
            <a:r>
              <a:rPr lang="en-GB" sz="2400" kern="0" dirty="0" smtClean="0">
                <a:latin typeface="+mn-lt"/>
                <a:cs typeface="+mn-cs"/>
              </a:rPr>
              <a:t> elements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GB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Precond</a:t>
            </a: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GB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size</a:t>
            </a: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&gt; 0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985390" y="2796129"/>
            <a:ext cx="846898" cy="751060"/>
            <a:chOff x="5985390" y="2796129"/>
            <a:chExt cx="846898" cy="751060"/>
          </a:xfrm>
        </p:grpSpPr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5985390" y="2796129"/>
              <a:ext cx="567810" cy="375530"/>
            </a:xfrm>
            <a:prstGeom prst="rect">
              <a:avLst/>
            </a:prstGeom>
            <a:noFill/>
            <a:ln w="12700" cap="sq" algn="ctr">
              <a:noFill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n-SG" dirty="0" err="1" smtClean="0">
                  <a:solidFill>
                    <a:srgbClr val="0000FF"/>
                  </a:solidFill>
                  <a:latin typeface="Lucida Console" pitchFamily="49" charset="0"/>
                </a:rPr>
                <a:t>i</a:t>
              </a:r>
              <a:endParaRPr lang="en-SG" b="1" dirty="0">
                <a:solidFill>
                  <a:srgbClr val="0000FF"/>
                </a:solidFill>
                <a:latin typeface="Lucida Console" pitchFamily="49" charset="0"/>
              </a:endParaRP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5985390" y="3171659"/>
              <a:ext cx="846898" cy="375530"/>
            </a:xfrm>
            <a:prstGeom prst="rect">
              <a:avLst/>
            </a:prstGeom>
            <a:solidFill>
              <a:schemeClr val="bg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pPr algn="ctr"/>
              <a:endParaRPr lang="en-SG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996650" y="2796129"/>
            <a:ext cx="846899" cy="751060"/>
            <a:chOff x="7996650" y="2796129"/>
            <a:chExt cx="846899" cy="751060"/>
          </a:xfrm>
        </p:grpSpPr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7996650" y="2796129"/>
              <a:ext cx="690149" cy="375530"/>
            </a:xfrm>
            <a:prstGeom prst="rect">
              <a:avLst/>
            </a:prstGeom>
            <a:noFill/>
            <a:ln w="12700" cap="sq" algn="ctr">
              <a:noFill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n-US" dirty="0" smtClean="0">
                  <a:solidFill>
                    <a:srgbClr val="0000FF"/>
                  </a:solidFill>
                  <a:latin typeface="Lucida Console" pitchFamily="49" charset="0"/>
                </a:rPr>
                <a:t>sum</a:t>
              </a:r>
              <a:endParaRPr lang="en-SG" b="1" dirty="0">
                <a:solidFill>
                  <a:srgbClr val="0000FF"/>
                </a:solidFill>
                <a:latin typeface="Lucida Console" pitchFamily="49" charset="0"/>
              </a:endParaRPr>
            </a:p>
          </p:txBody>
        </p:sp>
        <p:sp>
          <p:nvSpPr>
            <p:cNvPr id="23" name="Rectangle 16"/>
            <p:cNvSpPr>
              <a:spLocks noChangeArrowheads="1"/>
            </p:cNvSpPr>
            <p:nvPr/>
          </p:nvSpPr>
          <p:spPr bwMode="auto">
            <a:xfrm>
              <a:off x="7996651" y="3171659"/>
              <a:ext cx="846898" cy="375530"/>
            </a:xfrm>
            <a:prstGeom prst="rect">
              <a:avLst/>
            </a:prstGeom>
            <a:solidFill>
              <a:schemeClr val="bg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pPr algn="ctr"/>
              <a:r>
                <a:rPr lang="en-SG" dirty="0" smtClean="0"/>
                <a:t>0</a:t>
              </a:r>
              <a:endParaRPr lang="en-SG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005392" y="2796129"/>
            <a:ext cx="846898" cy="2628710"/>
            <a:chOff x="7005392" y="2796129"/>
            <a:chExt cx="846898" cy="2628710"/>
          </a:xfrm>
        </p:grpSpPr>
        <p:sp>
          <p:nvSpPr>
            <p:cNvPr id="25" name="Rectangle 16"/>
            <p:cNvSpPr>
              <a:spLocks noChangeArrowheads="1"/>
            </p:cNvSpPr>
            <p:nvPr/>
          </p:nvSpPr>
          <p:spPr bwMode="auto">
            <a:xfrm>
              <a:off x="7005392" y="354718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12</a:t>
              </a:r>
              <a:endParaRPr lang="en-SG" dirty="0"/>
            </a:p>
          </p:txBody>
        </p:sp>
        <p:sp>
          <p:nvSpPr>
            <p:cNvPr id="26" name="Rectangle 16"/>
            <p:cNvSpPr>
              <a:spLocks noChangeArrowheads="1"/>
            </p:cNvSpPr>
            <p:nvPr/>
          </p:nvSpPr>
          <p:spPr bwMode="auto">
            <a:xfrm>
              <a:off x="7005392" y="392271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25</a:t>
              </a:r>
              <a:endParaRPr lang="en-SG" dirty="0"/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7005392" y="429824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8</a:t>
              </a:r>
              <a:endParaRPr lang="en-SG" dirty="0"/>
            </a:p>
          </p:txBody>
        </p:sp>
        <p:sp>
          <p:nvSpPr>
            <p:cNvPr id="28" name="Rectangle 16"/>
            <p:cNvSpPr>
              <a:spLocks noChangeArrowheads="1"/>
            </p:cNvSpPr>
            <p:nvPr/>
          </p:nvSpPr>
          <p:spPr bwMode="auto">
            <a:xfrm>
              <a:off x="7005392" y="467377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36</a:t>
              </a:r>
              <a:endParaRPr lang="en-SG" dirty="0"/>
            </a:p>
          </p:txBody>
        </p:sp>
        <p:sp>
          <p:nvSpPr>
            <p:cNvPr id="29" name="Rectangle 16"/>
            <p:cNvSpPr>
              <a:spLocks noChangeArrowheads="1"/>
            </p:cNvSpPr>
            <p:nvPr/>
          </p:nvSpPr>
          <p:spPr bwMode="auto">
            <a:xfrm>
              <a:off x="7005392" y="504930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9</a:t>
              </a:r>
              <a:endParaRPr lang="en-SG" dirty="0"/>
            </a:p>
          </p:txBody>
        </p:sp>
        <p:sp>
          <p:nvSpPr>
            <p:cNvPr id="30" name="Rectangle 16"/>
            <p:cNvSpPr>
              <a:spLocks noChangeArrowheads="1"/>
            </p:cNvSpPr>
            <p:nvPr/>
          </p:nvSpPr>
          <p:spPr bwMode="auto">
            <a:xfrm>
              <a:off x="7005392" y="317165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20</a:t>
              </a:r>
              <a:endParaRPr lang="en-SG" dirty="0"/>
            </a:p>
          </p:txBody>
        </p:sp>
        <p:sp>
          <p:nvSpPr>
            <p:cNvPr id="31" name="Rectangle 16"/>
            <p:cNvSpPr>
              <a:spLocks noChangeArrowheads="1"/>
            </p:cNvSpPr>
            <p:nvPr/>
          </p:nvSpPr>
          <p:spPr bwMode="auto">
            <a:xfrm>
              <a:off x="7005392" y="2796129"/>
              <a:ext cx="834510" cy="375530"/>
            </a:xfrm>
            <a:prstGeom prst="rect">
              <a:avLst/>
            </a:prstGeom>
            <a:noFill/>
            <a:ln w="12700" cap="sq" algn="ctr">
              <a:noFill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n-US" dirty="0" err="1" smtClean="0">
                  <a:solidFill>
                    <a:srgbClr val="0000FF"/>
                  </a:solidFill>
                  <a:latin typeface="Lucida Console" pitchFamily="49" charset="0"/>
                </a:rPr>
                <a:t>arr</a:t>
              </a:r>
              <a:endParaRPr lang="en-SG" b="1" dirty="0">
                <a:solidFill>
                  <a:srgbClr val="0000FF"/>
                </a:solidFill>
                <a:latin typeface="Lucida Console" pitchFamily="49" charset="0"/>
              </a:endParaRPr>
            </a:p>
          </p:txBody>
        </p:sp>
      </p:grpSp>
      <p:sp>
        <p:nvSpPr>
          <p:cNvPr id="32" name="Rectangle 16"/>
          <p:cNvSpPr>
            <a:spLocks noChangeArrowheads="1"/>
          </p:cNvSpPr>
          <p:nvPr/>
        </p:nvSpPr>
        <p:spPr bwMode="auto">
          <a:xfrm>
            <a:off x="799665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20</a:t>
            </a:r>
            <a:endParaRPr lang="en-SG" dirty="0"/>
          </a:p>
        </p:txBody>
      </p:sp>
      <p:sp>
        <p:nvSpPr>
          <p:cNvPr id="33" name="Rectangle 16"/>
          <p:cNvSpPr>
            <a:spLocks noChangeArrowheads="1"/>
          </p:cNvSpPr>
          <p:nvPr/>
        </p:nvSpPr>
        <p:spPr bwMode="auto">
          <a:xfrm>
            <a:off x="799665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32</a:t>
            </a:r>
            <a:endParaRPr lang="en-SG" dirty="0"/>
          </a:p>
        </p:txBody>
      </p:sp>
      <p:sp>
        <p:nvSpPr>
          <p:cNvPr id="34" name="Rectangle 16"/>
          <p:cNvSpPr>
            <a:spLocks noChangeArrowheads="1"/>
          </p:cNvSpPr>
          <p:nvPr/>
        </p:nvSpPr>
        <p:spPr bwMode="auto">
          <a:xfrm>
            <a:off x="799665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57</a:t>
            </a:r>
            <a:endParaRPr lang="en-SG" dirty="0"/>
          </a:p>
        </p:txBody>
      </p:sp>
      <p:sp>
        <p:nvSpPr>
          <p:cNvPr id="35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0</a:t>
            </a:r>
            <a:endParaRPr lang="en-SG" dirty="0"/>
          </a:p>
        </p:txBody>
      </p:sp>
      <p:sp>
        <p:nvSpPr>
          <p:cNvPr id="36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1</a:t>
            </a:r>
            <a:endParaRPr lang="en-SG" dirty="0"/>
          </a:p>
        </p:txBody>
      </p:sp>
      <p:sp>
        <p:nvSpPr>
          <p:cNvPr id="37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2</a:t>
            </a:r>
            <a:endParaRPr lang="en-SG" dirty="0"/>
          </a:p>
        </p:txBody>
      </p:sp>
      <p:sp>
        <p:nvSpPr>
          <p:cNvPr id="38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3</a:t>
            </a:r>
            <a:endParaRPr lang="en-SG" dirty="0"/>
          </a:p>
        </p:txBody>
      </p:sp>
      <p:sp>
        <p:nvSpPr>
          <p:cNvPr id="39" name="Rectangle 16"/>
          <p:cNvSpPr>
            <a:spLocks noChangeArrowheads="1"/>
          </p:cNvSpPr>
          <p:nvPr/>
        </p:nvSpPr>
        <p:spPr bwMode="auto">
          <a:xfrm>
            <a:off x="799665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65</a:t>
            </a:r>
            <a:endParaRPr lang="en-SG" dirty="0"/>
          </a:p>
        </p:txBody>
      </p:sp>
      <p:sp>
        <p:nvSpPr>
          <p:cNvPr id="40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4</a:t>
            </a:r>
            <a:endParaRPr lang="en-SG" dirty="0"/>
          </a:p>
        </p:txBody>
      </p:sp>
      <p:sp>
        <p:nvSpPr>
          <p:cNvPr id="41" name="Rectangle 16"/>
          <p:cNvSpPr>
            <a:spLocks noChangeArrowheads="1"/>
          </p:cNvSpPr>
          <p:nvPr/>
        </p:nvSpPr>
        <p:spPr bwMode="auto">
          <a:xfrm>
            <a:off x="799665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101</a:t>
            </a:r>
            <a:endParaRPr lang="en-SG" dirty="0"/>
          </a:p>
        </p:txBody>
      </p:sp>
      <p:sp>
        <p:nvSpPr>
          <p:cNvPr id="42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5</a:t>
            </a:r>
            <a:endParaRPr lang="en-SG" dirty="0"/>
          </a:p>
        </p:txBody>
      </p:sp>
      <p:sp>
        <p:nvSpPr>
          <p:cNvPr id="43" name="Rectangle 16"/>
          <p:cNvSpPr>
            <a:spLocks noChangeArrowheads="1"/>
          </p:cNvSpPr>
          <p:nvPr/>
        </p:nvSpPr>
        <p:spPr bwMode="auto">
          <a:xfrm>
            <a:off x="799665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110</a:t>
            </a:r>
            <a:endParaRPr lang="en-SG" dirty="0"/>
          </a:p>
        </p:txBody>
      </p:sp>
      <p:sp>
        <p:nvSpPr>
          <p:cNvPr id="44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6</a:t>
            </a:r>
            <a:endParaRPr lang="en-SG" dirty="0"/>
          </a:p>
        </p:txBody>
      </p:sp>
      <p:sp>
        <p:nvSpPr>
          <p:cNvPr id="45" name="Rectangle 16"/>
          <p:cNvSpPr>
            <a:spLocks noChangeArrowheads="1"/>
          </p:cNvSpPr>
          <p:nvPr/>
        </p:nvSpPr>
        <p:spPr bwMode="auto">
          <a:xfrm>
            <a:off x="7005392" y="3171659"/>
            <a:ext cx="846898" cy="375530"/>
          </a:xfrm>
          <a:prstGeom prst="rect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SG" dirty="0"/>
          </a:p>
        </p:txBody>
      </p:sp>
      <p:sp>
        <p:nvSpPr>
          <p:cNvPr id="46" name="Rectangle 16"/>
          <p:cNvSpPr>
            <a:spLocks noChangeArrowheads="1"/>
          </p:cNvSpPr>
          <p:nvPr/>
        </p:nvSpPr>
        <p:spPr bwMode="auto">
          <a:xfrm>
            <a:off x="7005392" y="3547189"/>
            <a:ext cx="846898" cy="375530"/>
          </a:xfrm>
          <a:prstGeom prst="rect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SG" dirty="0"/>
          </a:p>
        </p:txBody>
      </p:sp>
      <p:sp>
        <p:nvSpPr>
          <p:cNvPr id="47" name="Rectangle 16"/>
          <p:cNvSpPr>
            <a:spLocks noChangeArrowheads="1"/>
          </p:cNvSpPr>
          <p:nvPr/>
        </p:nvSpPr>
        <p:spPr bwMode="auto">
          <a:xfrm>
            <a:off x="7005392" y="3922719"/>
            <a:ext cx="846898" cy="375530"/>
          </a:xfrm>
          <a:prstGeom prst="rect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SG" dirty="0"/>
          </a:p>
        </p:txBody>
      </p:sp>
      <p:sp>
        <p:nvSpPr>
          <p:cNvPr id="48" name="Rectangle 16"/>
          <p:cNvSpPr>
            <a:spLocks noChangeArrowheads="1"/>
          </p:cNvSpPr>
          <p:nvPr/>
        </p:nvSpPr>
        <p:spPr bwMode="auto">
          <a:xfrm>
            <a:off x="7005392" y="4298249"/>
            <a:ext cx="846898" cy="375530"/>
          </a:xfrm>
          <a:prstGeom prst="rect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SG" dirty="0"/>
          </a:p>
        </p:txBody>
      </p:sp>
      <p:sp>
        <p:nvSpPr>
          <p:cNvPr id="49" name="Rectangle 16"/>
          <p:cNvSpPr>
            <a:spLocks noChangeArrowheads="1"/>
          </p:cNvSpPr>
          <p:nvPr/>
        </p:nvSpPr>
        <p:spPr bwMode="auto">
          <a:xfrm>
            <a:off x="7005392" y="4673779"/>
            <a:ext cx="846898" cy="375530"/>
          </a:xfrm>
          <a:prstGeom prst="rect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SG" dirty="0"/>
          </a:p>
        </p:txBody>
      </p:sp>
      <p:sp>
        <p:nvSpPr>
          <p:cNvPr id="50" name="Rectangle 16"/>
          <p:cNvSpPr>
            <a:spLocks noChangeArrowheads="1"/>
          </p:cNvSpPr>
          <p:nvPr/>
        </p:nvSpPr>
        <p:spPr bwMode="auto">
          <a:xfrm>
            <a:off x="7005392" y="5049309"/>
            <a:ext cx="846898" cy="375530"/>
          </a:xfrm>
          <a:prstGeom prst="rect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SG" dirty="0"/>
          </a:p>
        </p:txBody>
      </p:sp>
      <p:sp>
        <p:nvSpPr>
          <p:cNvPr id="51" name="[Oval 2]"/>
          <p:cNvSpPr/>
          <p:nvPr/>
        </p:nvSpPr>
        <p:spPr>
          <a:xfrm>
            <a:off x="8205849" y="3171658"/>
            <a:ext cx="480950" cy="37553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544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1.4 Sum Alternate Elements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Unit10 - </a:t>
            </a:r>
            <a:fld id="{F7EC234A-9094-4BB8-9EA4-75ECDA8A365B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70778" y="2796129"/>
            <a:ext cx="4680712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9875" algn="l"/>
                <a:tab pos="539750" algn="l"/>
              </a:tabLst>
            </a:pP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sum(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arr</a:t>
            </a:r>
            <a:r>
              <a:rPr lang="en-US" dirty="0" smtClean="0">
                <a:latin typeface="Lucida Console" pitchFamily="49" charset="0"/>
              </a:rPr>
              <a:t>[], 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size) {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 smtClean="0">
                <a:latin typeface="Lucida Console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, sum = </a:t>
            </a: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dirty="0" smtClean="0">
                <a:latin typeface="Lucida Console" pitchFamily="49" charset="0"/>
              </a:rPr>
              <a:t>;</a:t>
            </a:r>
          </a:p>
          <a:p>
            <a:pPr>
              <a:tabLst>
                <a:tab pos="269875" algn="l"/>
                <a:tab pos="539750" algn="l"/>
              </a:tabLst>
            </a:pPr>
            <a:endParaRPr lang="en-US" dirty="0" smtClean="0"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 smtClean="0">
                <a:latin typeface="Lucida Console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for</a:t>
            </a:r>
            <a:r>
              <a:rPr lang="en-US" dirty="0" smtClean="0">
                <a:latin typeface="Lucida Console" pitchFamily="49" charset="0"/>
              </a:rPr>
              <a:t> (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 = </a:t>
            </a: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dirty="0" smtClean="0">
                <a:latin typeface="Lucida Console" pitchFamily="49" charset="0"/>
              </a:rPr>
              <a:t>; 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 &lt; size; 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++)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 smtClean="0">
                <a:latin typeface="Lucida Console" pitchFamily="49" charset="0"/>
              </a:rPr>
              <a:t>		sum += </a:t>
            </a:r>
            <a:r>
              <a:rPr lang="en-US" dirty="0" err="1" smtClean="0">
                <a:latin typeface="Lucida Console" pitchFamily="49" charset="0"/>
              </a:rPr>
              <a:t>arr</a:t>
            </a:r>
            <a:r>
              <a:rPr lang="en-US" dirty="0" smtClean="0">
                <a:latin typeface="Lucida Console" pitchFamily="49" charset="0"/>
              </a:rPr>
              <a:t>[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];</a:t>
            </a:r>
          </a:p>
          <a:p>
            <a:pPr>
              <a:tabLst>
                <a:tab pos="269875" algn="l"/>
                <a:tab pos="539750" algn="l"/>
              </a:tabLst>
            </a:pPr>
            <a:endParaRPr lang="en-US" dirty="0" smtClean="0"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 smtClean="0">
                <a:latin typeface="Lucida Console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return</a:t>
            </a:r>
            <a:r>
              <a:rPr lang="en-US" dirty="0" smtClean="0">
                <a:latin typeface="Lucida Console" pitchFamily="49" charset="0"/>
              </a:rPr>
              <a:t> sum;	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 smtClean="0">
                <a:latin typeface="Lucida Console" pitchFamily="49" charset="0"/>
              </a:rPr>
              <a:t>}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71488" y="1289049"/>
            <a:ext cx="7948612" cy="1406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 err="1" smtClean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sumAlt</a:t>
            </a:r>
            <a:r>
              <a:rPr lang="en-GB" sz="2400" kern="0" dirty="0" smtClean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(</a:t>
            </a:r>
            <a:r>
              <a:rPr lang="en-GB" sz="2400" kern="0" dirty="0" err="1" smtClean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int</a:t>
            </a:r>
            <a:r>
              <a:rPr lang="en-GB" sz="2400" kern="0" dirty="0" smtClean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 </a:t>
            </a:r>
            <a:r>
              <a:rPr lang="en-GB" sz="2400" kern="0" dirty="0" err="1" smtClean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arr</a:t>
            </a:r>
            <a:r>
              <a:rPr lang="en-GB" sz="2400" kern="0" dirty="0" smtClean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[], </a:t>
            </a:r>
            <a:r>
              <a:rPr lang="en-GB" sz="2400" kern="0" dirty="0" err="1" smtClean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int</a:t>
            </a:r>
            <a:r>
              <a:rPr lang="en-GB" sz="2400" kern="0" dirty="0" smtClean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 size)</a:t>
            </a:r>
            <a:r>
              <a:rPr lang="en-GB" sz="2400" kern="0" dirty="0" smtClean="0">
                <a:solidFill>
                  <a:srgbClr val="0000FF"/>
                </a:solidFill>
                <a:latin typeface="+mn-lt"/>
                <a:cs typeface="+mn-cs"/>
              </a:rPr>
              <a:t> </a:t>
            </a:r>
            <a:r>
              <a:rPr lang="en-GB" sz="2400" kern="0" dirty="0" smtClean="0">
                <a:latin typeface="+mn-lt"/>
                <a:cs typeface="+mn-cs"/>
              </a:rPr>
              <a:t>to return the sum of alternate elements (1</a:t>
            </a:r>
            <a:r>
              <a:rPr lang="en-GB" sz="2400" kern="0" baseline="30000" dirty="0" smtClean="0">
                <a:latin typeface="+mn-lt"/>
                <a:cs typeface="+mn-cs"/>
              </a:rPr>
              <a:t>st</a:t>
            </a:r>
            <a:r>
              <a:rPr lang="en-GB" sz="2400" kern="0" dirty="0" smtClean="0">
                <a:latin typeface="+mn-lt"/>
                <a:cs typeface="+mn-cs"/>
              </a:rPr>
              <a:t>, 3</a:t>
            </a:r>
            <a:r>
              <a:rPr lang="en-GB" sz="2400" kern="0" baseline="30000" dirty="0" smtClean="0">
                <a:latin typeface="+mn-lt"/>
                <a:cs typeface="+mn-cs"/>
              </a:rPr>
              <a:t>rd</a:t>
            </a:r>
            <a:r>
              <a:rPr lang="en-GB" sz="2400" kern="0" dirty="0" smtClean="0">
                <a:latin typeface="+mn-lt"/>
                <a:cs typeface="+mn-cs"/>
              </a:rPr>
              <a:t>, 5</a:t>
            </a:r>
            <a:r>
              <a:rPr lang="en-GB" sz="2400" kern="0" baseline="30000" dirty="0" smtClean="0">
                <a:latin typeface="+mn-lt"/>
                <a:cs typeface="+mn-cs"/>
              </a:rPr>
              <a:t>th</a:t>
            </a:r>
            <a:r>
              <a:rPr lang="en-GB" sz="2400" kern="0" dirty="0" smtClean="0">
                <a:latin typeface="+mn-lt"/>
                <a:cs typeface="+mn-cs"/>
              </a:rPr>
              <a:t>, etc.)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GB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Precond</a:t>
            </a: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GB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size</a:t>
            </a: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&gt; 0</a:t>
            </a:r>
          </a:p>
        </p:txBody>
      </p:sp>
      <p:grpSp>
        <p:nvGrpSpPr>
          <p:cNvPr id="15" name="Group 28"/>
          <p:cNvGrpSpPr/>
          <p:nvPr/>
        </p:nvGrpSpPr>
        <p:grpSpPr>
          <a:xfrm>
            <a:off x="5985390" y="2796129"/>
            <a:ext cx="846898" cy="751060"/>
            <a:chOff x="5985390" y="2796129"/>
            <a:chExt cx="846898" cy="751060"/>
          </a:xfrm>
        </p:grpSpPr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5985390" y="2796129"/>
              <a:ext cx="567810" cy="375530"/>
            </a:xfrm>
            <a:prstGeom prst="rect">
              <a:avLst/>
            </a:prstGeom>
            <a:noFill/>
            <a:ln w="12700" cap="sq" algn="ctr">
              <a:noFill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n-SG" dirty="0" err="1" smtClean="0">
                  <a:solidFill>
                    <a:srgbClr val="0000FF"/>
                  </a:solidFill>
                  <a:latin typeface="Lucida Console" pitchFamily="49" charset="0"/>
                </a:rPr>
                <a:t>i</a:t>
              </a:r>
              <a:endParaRPr lang="en-SG" b="1" dirty="0">
                <a:solidFill>
                  <a:srgbClr val="0000FF"/>
                </a:solidFill>
                <a:latin typeface="Lucida Console" pitchFamily="49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5985390" y="3171659"/>
              <a:ext cx="846898" cy="375530"/>
            </a:xfrm>
            <a:prstGeom prst="rect">
              <a:avLst/>
            </a:prstGeom>
            <a:solidFill>
              <a:schemeClr val="bg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pPr algn="ctr"/>
              <a:endParaRPr lang="en-SG" dirty="0"/>
            </a:p>
          </p:txBody>
        </p:sp>
      </p:grpSp>
      <p:grpSp>
        <p:nvGrpSpPr>
          <p:cNvPr id="20" name="Group 41"/>
          <p:cNvGrpSpPr/>
          <p:nvPr/>
        </p:nvGrpSpPr>
        <p:grpSpPr>
          <a:xfrm>
            <a:off x="7996650" y="2796129"/>
            <a:ext cx="846899" cy="751060"/>
            <a:chOff x="7996650" y="2796129"/>
            <a:chExt cx="846899" cy="751060"/>
          </a:xfrm>
        </p:grpSpPr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7996650" y="2796129"/>
              <a:ext cx="690149" cy="375530"/>
            </a:xfrm>
            <a:prstGeom prst="rect">
              <a:avLst/>
            </a:prstGeom>
            <a:noFill/>
            <a:ln w="12700" cap="sq" algn="ctr">
              <a:noFill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n-US" dirty="0" smtClean="0">
                  <a:solidFill>
                    <a:srgbClr val="0000FF"/>
                  </a:solidFill>
                  <a:latin typeface="Lucida Console" pitchFamily="49" charset="0"/>
                </a:rPr>
                <a:t>sum</a:t>
              </a:r>
              <a:endParaRPr lang="en-SG" b="1" dirty="0">
                <a:solidFill>
                  <a:srgbClr val="0000FF"/>
                </a:solidFill>
                <a:latin typeface="Lucida Console" pitchFamily="49" charset="0"/>
              </a:endParaRPr>
            </a:p>
          </p:txBody>
        </p:sp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7996651" y="3171659"/>
              <a:ext cx="846898" cy="375530"/>
            </a:xfrm>
            <a:prstGeom prst="rect">
              <a:avLst/>
            </a:prstGeom>
            <a:solidFill>
              <a:schemeClr val="bg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pPr algn="ctr"/>
              <a:r>
                <a:rPr lang="en-SG" dirty="0" smtClean="0"/>
                <a:t>0</a:t>
              </a:r>
              <a:endParaRPr lang="en-SG" dirty="0"/>
            </a:p>
          </p:txBody>
        </p:sp>
      </p:grpSp>
      <p:grpSp>
        <p:nvGrpSpPr>
          <p:cNvPr id="23" name="Group 45"/>
          <p:cNvGrpSpPr/>
          <p:nvPr/>
        </p:nvGrpSpPr>
        <p:grpSpPr>
          <a:xfrm>
            <a:off x="7005392" y="2796129"/>
            <a:ext cx="846898" cy="2628710"/>
            <a:chOff x="7005392" y="2796129"/>
            <a:chExt cx="846898" cy="2628710"/>
          </a:xfrm>
        </p:grpSpPr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7005392" y="354718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12</a:t>
              </a:r>
              <a:endParaRPr lang="en-SG" dirty="0"/>
            </a:p>
          </p:txBody>
        </p:sp>
        <p:sp>
          <p:nvSpPr>
            <p:cNvPr id="25" name="Rectangle 16"/>
            <p:cNvSpPr>
              <a:spLocks noChangeArrowheads="1"/>
            </p:cNvSpPr>
            <p:nvPr/>
          </p:nvSpPr>
          <p:spPr bwMode="auto">
            <a:xfrm>
              <a:off x="7005392" y="392271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25</a:t>
              </a:r>
              <a:endParaRPr lang="en-SG" dirty="0"/>
            </a:p>
          </p:txBody>
        </p:sp>
        <p:sp>
          <p:nvSpPr>
            <p:cNvPr id="26" name="Rectangle 16"/>
            <p:cNvSpPr>
              <a:spLocks noChangeArrowheads="1"/>
            </p:cNvSpPr>
            <p:nvPr/>
          </p:nvSpPr>
          <p:spPr bwMode="auto">
            <a:xfrm>
              <a:off x="7005392" y="429824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8</a:t>
              </a:r>
              <a:endParaRPr lang="en-SG" dirty="0"/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7005392" y="467377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36</a:t>
              </a:r>
              <a:endParaRPr lang="en-SG" dirty="0"/>
            </a:p>
          </p:txBody>
        </p:sp>
        <p:sp>
          <p:nvSpPr>
            <p:cNvPr id="28" name="Rectangle 16"/>
            <p:cNvSpPr>
              <a:spLocks noChangeArrowheads="1"/>
            </p:cNvSpPr>
            <p:nvPr/>
          </p:nvSpPr>
          <p:spPr bwMode="auto">
            <a:xfrm>
              <a:off x="7005392" y="504930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9</a:t>
              </a:r>
              <a:endParaRPr lang="en-SG" dirty="0"/>
            </a:p>
          </p:txBody>
        </p:sp>
        <p:sp>
          <p:nvSpPr>
            <p:cNvPr id="29" name="Rectangle 16"/>
            <p:cNvSpPr>
              <a:spLocks noChangeArrowheads="1"/>
            </p:cNvSpPr>
            <p:nvPr/>
          </p:nvSpPr>
          <p:spPr bwMode="auto">
            <a:xfrm>
              <a:off x="7005392" y="317165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20</a:t>
              </a:r>
              <a:endParaRPr lang="en-SG" dirty="0"/>
            </a:p>
          </p:txBody>
        </p:sp>
        <p:sp>
          <p:nvSpPr>
            <p:cNvPr id="30" name="Rectangle 16"/>
            <p:cNvSpPr>
              <a:spLocks noChangeArrowheads="1"/>
            </p:cNvSpPr>
            <p:nvPr/>
          </p:nvSpPr>
          <p:spPr bwMode="auto">
            <a:xfrm>
              <a:off x="7005392" y="2796129"/>
              <a:ext cx="834510" cy="375530"/>
            </a:xfrm>
            <a:prstGeom prst="rect">
              <a:avLst/>
            </a:prstGeom>
            <a:noFill/>
            <a:ln w="12700" cap="sq" algn="ctr">
              <a:noFill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n-US" dirty="0" err="1" smtClean="0">
                  <a:solidFill>
                    <a:srgbClr val="0000FF"/>
                  </a:solidFill>
                  <a:latin typeface="Lucida Console" pitchFamily="49" charset="0"/>
                </a:rPr>
                <a:t>arr</a:t>
              </a:r>
              <a:endParaRPr lang="en-SG" b="1" dirty="0">
                <a:solidFill>
                  <a:srgbClr val="0000FF"/>
                </a:solidFill>
                <a:latin typeface="Lucida Console" pitchFamily="49" charset="0"/>
              </a:endParaRPr>
            </a:p>
          </p:txBody>
        </p:sp>
      </p:grp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7996651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20</a:t>
            </a:r>
            <a:endParaRPr lang="en-SG" dirty="0"/>
          </a:p>
        </p:txBody>
      </p:sp>
      <p:sp>
        <p:nvSpPr>
          <p:cNvPr id="32" name="Rectangle 16"/>
          <p:cNvSpPr>
            <a:spLocks noChangeArrowheads="1"/>
          </p:cNvSpPr>
          <p:nvPr/>
        </p:nvSpPr>
        <p:spPr bwMode="auto">
          <a:xfrm>
            <a:off x="799665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45</a:t>
            </a:r>
            <a:endParaRPr lang="en-SG" dirty="0"/>
          </a:p>
        </p:txBody>
      </p:sp>
      <p:sp>
        <p:nvSpPr>
          <p:cNvPr id="33" name="Rectangle 16"/>
          <p:cNvSpPr>
            <a:spLocks noChangeArrowheads="1"/>
          </p:cNvSpPr>
          <p:nvPr/>
        </p:nvSpPr>
        <p:spPr bwMode="auto">
          <a:xfrm>
            <a:off x="799665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81</a:t>
            </a:r>
            <a:endParaRPr lang="en-SG" dirty="0"/>
          </a:p>
        </p:txBody>
      </p:sp>
      <p:sp>
        <p:nvSpPr>
          <p:cNvPr id="34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0</a:t>
            </a:r>
            <a:endParaRPr lang="en-SG" dirty="0"/>
          </a:p>
        </p:txBody>
      </p:sp>
      <p:sp>
        <p:nvSpPr>
          <p:cNvPr id="35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2</a:t>
            </a:r>
            <a:endParaRPr lang="en-SG" dirty="0"/>
          </a:p>
        </p:txBody>
      </p:sp>
      <p:sp>
        <p:nvSpPr>
          <p:cNvPr id="36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4</a:t>
            </a:r>
            <a:endParaRPr lang="en-SG" dirty="0"/>
          </a:p>
        </p:txBody>
      </p:sp>
      <p:sp>
        <p:nvSpPr>
          <p:cNvPr id="37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6</a:t>
            </a:r>
            <a:endParaRPr lang="en-SG" dirty="0"/>
          </a:p>
        </p:txBody>
      </p:sp>
      <p:sp>
        <p:nvSpPr>
          <p:cNvPr id="38" name="Rectangle 16"/>
          <p:cNvSpPr>
            <a:spLocks noChangeArrowheads="1"/>
          </p:cNvSpPr>
          <p:nvPr/>
        </p:nvSpPr>
        <p:spPr bwMode="auto">
          <a:xfrm>
            <a:off x="7005392" y="3171659"/>
            <a:ext cx="846898" cy="375530"/>
          </a:xfrm>
          <a:prstGeom prst="rect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SG" dirty="0"/>
          </a:p>
        </p:txBody>
      </p:sp>
      <p:sp>
        <p:nvSpPr>
          <p:cNvPr id="39" name="Rectangle 16"/>
          <p:cNvSpPr>
            <a:spLocks noChangeArrowheads="1"/>
          </p:cNvSpPr>
          <p:nvPr/>
        </p:nvSpPr>
        <p:spPr bwMode="auto">
          <a:xfrm>
            <a:off x="7005392" y="3922719"/>
            <a:ext cx="846898" cy="375530"/>
          </a:xfrm>
          <a:prstGeom prst="rect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SG" dirty="0"/>
          </a:p>
        </p:txBody>
      </p:sp>
      <p:sp>
        <p:nvSpPr>
          <p:cNvPr id="40" name="Rectangle 16"/>
          <p:cNvSpPr>
            <a:spLocks noChangeArrowheads="1"/>
          </p:cNvSpPr>
          <p:nvPr/>
        </p:nvSpPr>
        <p:spPr bwMode="auto">
          <a:xfrm>
            <a:off x="7005392" y="4673779"/>
            <a:ext cx="846898" cy="375530"/>
          </a:xfrm>
          <a:prstGeom prst="rect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SG" dirty="0"/>
          </a:p>
        </p:txBody>
      </p:sp>
      <p:sp>
        <p:nvSpPr>
          <p:cNvPr id="41" name="TextBox 40"/>
          <p:cNvSpPr txBox="1"/>
          <p:nvPr/>
        </p:nvSpPr>
        <p:spPr>
          <a:xfrm>
            <a:off x="670778" y="2796129"/>
            <a:ext cx="5022378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9875" algn="l"/>
                <a:tab pos="539750" algn="l"/>
              </a:tabLst>
            </a:pP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sumAlt</a:t>
            </a:r>
            <a:r>
              <a:rPr lang="en-US" dirty="0" smtClean="0">
                <a:latin typeface="Lucida Console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arr</a:t>
            </a:r>
            <a:r>
              <a:rPr lang="en-US" dirty="0" smtClean="0">
                <a:latin typeface="Lucida Console" pitchFamily="49" charset="0"/>
              </a:rPr>
              <a:t>[], 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size) {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 smtClean="0">
                <a:latin typeface="Lucida Console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, sum = </a:t>
            </a: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dirty="0" smtClean="0">
                <a:latin typeface="Lucida Console" pitchFamily="49" charset="0"/>
              </a:rPr>
              <a:t>;</a:t>
            </a:r>
          </a:p>
          <a:p>
            <a:pPr>
              <a:tabLst>
                <a:tab pos="269875" algn="l"/>
                <a:tab pos="539750" algn="l"/>
              </a:tabLst>
            </a:pPr>
            <a:endParaRPr lang="en-US" dirty="0" smtClean="0"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 smtClean="0">
                <a:latin typeface="Lucida Console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for</a:t>
            </a:r>
            <a:r>
              <a:rPr lang="en-US" dirty="0" smtClean="0">
                <a:latin typeface="Lucida Console" pitchFamily="49" charset="0"/>
              </a:rPr>
              <a:t> (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 = </a:t>
            </a: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dirty="0" smtClean="0">
                <a:latin typeface="Lucida Console" pitchFamily="49" charset="0"/>
              </a:rPr>
              <a:t>; 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 &lt; size; 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+=2)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 smtClean="0">
                <a:latin typeface="Lucida Console" pitchFamily="49" charset="0"/>
              </a:rPr>
              <a:t>		sum += </a:t>
            </a:r>
            <a:r>
              <a:rPr lang="en-US" dirty="0" err="1" smtClean="0">
                <a:latin typeface="Lucida Console" pitchFamily="49" charset="0"/>
              </a:rPr>
              <a:t>arr</a:t>
            </a:r>
            <a:r>
              <a:rPr lang="en-US" dirty="0" smtClean="0">
                <a:latin typeface="Lucida Console" pitchFamily="49" charset="0"/>
              </a:rPr>
              <a:t>[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];</a:t>
            </a:r>
          </a:p>
          <a:p>
            <a:pPr>
              <a:tabLst>
                <a:tab pos="269875" algn="l"/>
                <a:tab pos="539750" algn="l"/>
              </a:tabLst>
            </a:pPr>
            <a:endParaRPr lang="en-US" dirty="0" smtClean="0"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 smtClean="0">
                <a:latin typeface="Lucida Console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return</a:t>
            </a:r>
            <a:r>
              <a:rPr lang="en-US" dirty="0" smtClean="0">
                <a:latin typeface="Lucida Console" pitchFamily="49" charset="0"/>
              </a:rPr>
              <a:t> sum;	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 smtClean="0">
                <a:latin typeface="Lucida Console" pitchFamily="49" charset="0"/>
              </a:rPr>
              <a:t>}</a:t>
            </a:r>
          </a:p>
        </p:txBody>
      </p:sp>
      <p:sp>
        <p:nvSpPr>
          <p:cNvPr id="42" name="Oval 41"/>
          <p:cNvSpPr/>
          <p:nvPr/>
        </p:nvSpPr>
        <p:spPr bwMode="auto">
          <a:xfrm>
            <a:off x="3986935" y="3564014"/>
            <a:ext cx="794479" cy="495055"/>
          </a:xfrm>
          <a:prstGeom prst="ellipse">
            <a:avLst/>
          </a:prstGeom>
          <a:noFill/>
          <a:ln w="28575" cap="sq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3" name="[Oval 2]"/>
          <p:cNvSpPr/>
          <p:nvPr/>
        </p:nvSpPr>
        <p:spPr>
          <a:xfrm>
            <a:off x="8205849" y="3171658"/>
            <a:ext cx="480950" cy="37553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699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2" grpId="0" animBg="1"/>
      <p:bldP spid="4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1.5 Sum Odd Elements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Unit10 - </a:t>
            </a:r>
            <a:fld id="{F7EC234A-9094-4BB8-9EA4-75ECDA8A365B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670778" y="2796129"/>
            <a:ext cx="4680712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9875" algn="l"/>
                <a:tab pos="539750" algn="l"/>
              </a:tabLst>
            </a:pP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sum(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arr</a:t>
            </a:r>
            <a:r>
              <a:rPr lang="en-US" dirty="0" smtClean="0">
                <a:latin typeface="Lucida Console" pitchFamily="49" charset="0"/>
              </a:rPr>
              <a:t>[], 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size) {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 smtClean="0">
                <a:latin typeface="Lucida Console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, sum = </a:t>
            </a: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dirty="0" smtClean="0">
                <a:latin typeface="Lucida Console" pitchFamily="49" charset="0"/>
              </a:rPr>
              <a:t>;</a:t>
            </a:r>
          </a:p>
          <a:p>
            <a:pPr>
              <a:tabLst>
                <a:tab pos="269875" algn="l"/>
                <a:tab pos="539750" algn="l"/>
              </a:tabLst>
            </a:pPr>
            <a:endParaRPr lang="en-US" dirty="0" smtClean="0"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 smtClean="0">
                <a:latin typeface="Lucida Console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for</a:t>
            </a:r>
            <a:r>
              <a:rPr lang="en-US" dirty="0" smtClean="0">
                <a:latin typeface="Lucida Console" pitchFamily="49" charset="0"/>
              </a:rPr>
              <a:t> (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 = </a:t>
            </a: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dirty="0" smtClean="0">
                <a:latin typeface="Lucida Console" pitchFamily="49" charset="0"/>
              </a:rPr>
              <a:t>; 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 &lt; size; 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++)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 smtClean="0">
                <a:latin typeface="Lucida Console" pitchFamily="49" charset="0"/>
              </a:rPr>
              <a:t>		sum += </a:t>
            </a:r>
            <a:r>
              <a:rPr lang="en-US" dirty="0" err="1" smtClean="0">
                <a:latin typeface="Lucida Console" pitchFamily="49" charset="0"/>
              </a:rPr>
              <a:t>arr</a:t>
            </a:r>
            <a:r>
              <a:rPr lang="en-US" dirty="0" smtClean="0">
                <a:latin typeface="Lucida Console" pitchFamily="49" charset="0"/>
              </a:rPr>
              <a:t>[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];</a:t>
            </a:r>
          </a:p>
          <a:p>
            <a:pPr>
              <a:tabLst>
                <a:tab pos="269875" algn="l"/>
                <a:tab pos="539750" algn="l"/>
              </a:tabLst>
            </a:pPr>
            <a:endParaRPr lang="en-US" dirty="0" smtClean="0"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 smtClean="0">
                <a:latin typeface="Lucida Console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return</a:t>
            </a:r>
            <a:r>
              <a:rPr lang="en-US" dirty="0" smtClean="0">
                <a:latin typeface="Lucida Console" pitchFamily="49" charset="0"/>
              </a:rPr>
              <a:t> sum;	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 smtClean="0">
                <a:latin typeface="Lucida Console" pitchFamily="49" charset="0"/>
              </a:rPr>
              <a:t>}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471488" y="1289049"/>
            <a:ext cx="7948612" cy="1406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 err="1" smtClean="0">
                <a:solidFill>
                  <a:srgbClr val="0000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sumOdd</a:t>
            </a:r>
            <a:r>
              <a:rPr lang="en-GB" sz="2400" kern="0" dirty="0" smtClean="0">
                <a:solidFill>
                  <a:srgbClr val="0000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(</a:t>
            </a:r>
            <a:r>
              <a:rPr lang="en-GB" sz="2400" kern="0" dirty="0" err="1" smtClean="0">
                <a:solidFill>
                  <a:srgbClr val="0000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int</a:t>
            </a:r>
            <a:r>
              <a:rPr lang="en-GB" sz="2400" kern="0" dirty="0" smtClean="0">
                <a:solidFill>
                  <a:srgbClr val="0000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400" kern="0" dirty="0" err="1" smtClean="0">
                <a:solidFill>
                  <a:srgbClr val="0000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arr</a:t>
            </a:r>
            <a:r>
              <a:rPr lang="en-GB" sz="2400" kern="0" dirty="0" smtClean="0">
                <a:solidFill>
                  <a:srgbClr val="0000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[], </a:t>
            </a:r>
            <a:r>
              <a:rPr lang="en-GB" sz="2400" kern="0" dirty="0" err="1" smtClean="0">
                <a:solidFill>
                  <a:srgbClr val="0000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int</a:t>
            </a:r>
            <a:r>
              <a:rPr lang="en-GB" sz="2400" kern="0" dirty="0" smtClean="0">
                <a:solidFill>
                  <a:srgbClr val="0000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size</a:t>
            </a:r>
            <a:r>
              <a:rPr lang="en-GB" sz="2400" kern="0" dirty="0" smtClean="0">
                <a:solidFill>
                  <a:srgbClr val="0000FF"/>
                </a:solidFill>
                <a:latin typeface="+mn-lt"/>
                <a:cs typeface="+mn-cs"/>
              </a:rPr>
              <a:t>) </a:t>
            </a:r>
            <a:r>
              <a:rPr lang="en-GB" sz="2400" kern="0" dirty="0" smtClean="0">
                <a:latin typeface="+mn-lt"/>
                <a:cs typeface="+mn-cs"/>
              </a:rPr>
              <a:t>to return the sum of elements that are odd numbers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GB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Precond</a:t>
            </a: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GB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size</a:t>
            </a: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&gt; 0</a:t>
            </a:r>
          </a:p>
        </p:txBody>
      </p:sp>
      <p:grpSp>
        <p:nvGrpSpPr>
          <p:cNvPr id="33" name="Group 28"/>
          <p:cNvGrpSpPr/>
          <p:nvPr/>
        </p:nvGrpSpPr>
        <p:grpSpPr>
          <a:xfrm>
            <a:off x="5985390" y="2796129"/>
            <a:ext cx="846898" cy="751060"/>
            <a:chOff x="5985390" y="2796129"/>
            <a:chExt cx="846898" cy="751060"/>
          </a:xfrm>
        </p:grpSpPr>
        <p:sp>
          <p:nvSpPr>
            <p:cNvPr id="34" name="Rectangle 16"/>
            <p:cNvSpPr>
              <a:spLocks noChangeArrowheads="1"/>
            </p:cNvSpPr>
            <p:nvPr/>
          </p:nvSpPr>
          <p:spPr bwMode="auto">
            <a:xfrm>
              <a:off x="5985390" y="2796129"/>
              <a:ext cx="567810" cy="375530"/>
            </a:xfrm>
            <a:prstGeom prst="rect">
              <a:avLst/>
            </a:prstGeom>
            <a:noFill/>
            <a:ln w="12700" cap="sq" algn="ctr">
              <a:noFill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n-SG" dirty="0" err="1" smtClean="0">
                  <a:solidFill>
                    <a:srgbClr val="0000FF"/>
                  </a:solidFill>
                  <a:latin typeface="Lucida Console" pitchFamily="49" charset="0"/>
                </a:rPr>
                <a:t>i</a:t>
              </a:r>
              <a:endParaRPr lang="en-SG" b="1" dirty="0">
                <a:solidFill>
                  <a:srgbClr val="0000FF"/>
                </a:solidFill>
                <a:latin typeface="Lucida Console" pitchFamily="49" charset="0"/>
              </a:endParaRPr>
            </a:p>
          </p:txBody>
        </p:sp>
        <p:sp>
          <p:nvSpPr>
            <p:cNvPr id="35" name="Rectangle 16"/>
            <p:cNvSpPr>
              <a:spLocks noChangeArrowheads="1"/>
            </p:cNvSpPr>
            <p:nvPr/>
          </p:nvSpPr>
          <p:spPr bwMode="auto">
            <a:xfrm>
              <a:off x="5985390" y="3171659"/>
              <a:ext cx="846898" cy="375530"/>
            </a:xfrm>
            <a:prstGeom prst="rect">
              <a:avLst/>
            </a:prstGeom>
            <a:solidFill>
              <a:schemeClr val="bg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pPr algn="ctr"/>
              <a:endParaRPr lang="en-SG" dirty="0"/>
            </a:p>
          </p:txBody>
        </p:sp>
      </p:grpSp>
      <p:grpSp>
        <p:nvGrpSpPr>
          <p:cNvPr id="36" name="Group 41"/>
          <p:cNvGrpSpPr/>
          <p:nvPr/>
        </p:nvGrpSpPr>
        <p:grpSpPr>
          <a:xfrm>
            <a:off x="7996650" y="2796129"/>
            <a:ext cx="846899" cy="751060"/>
            <a:chOff x="7996650" y="2796129"/>
            <a:chExt cx="846899" cy="751060"/>
          </a:xfrm>
        </p:grpSpPr>
        <p:sp>
          <p:nvSpPr>
            <p:cNvPr id="37" name="Rectangle 16"/>
            <p:cNvSpPr>
              <a:spLocks noChangeArrowheads="1"/>
            </p:cNvSpPr>
            <p:nvPr/>
          </p:nvSpPr>
          <p:spPr bwMode="auto">
            <a:xfrm>
              <a:off x="7996650" y="2796129"/>
              <a:ext cx="690149" cy="375530"/>
            </a:xfrm>
            <a:prstGeom prst="rect">
              <a:avLst/>
            </a:prstGeom>
            <a:noFill/>
            <a:ln w="12700" cap="sq" algn="ctr">
              <a:noFill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n-US" dirty="0" smtClean="0">
                  <a:solidFill>
                    <a:srgbClr val="0000FF"/>
                  </a:solidFill>
                  <a:latin typeface="Lucida Console" pitchFamily="49" charset="0"/>
                </a:rPr>
                <a:t>sum</a:t>
              </a:r>
              <a:endParaRPr lang="en-SG" b="1" dirty="0">
                <a:solidFill>
                  <a:srgbClr val="0000FF"/>
                </a:solidFill>
                <a:latin typeface="Lucida Console" pitchFamily="49" charset="0"/>
              </a:endParaRPr>
            </a:p>
          </p:txBody>
        </p:sp>
        <p:sp>
          <p:nvSpPr>
            <p:cNvPr id="38" name="Rectangle 16"/>
            <p:cNvSpPr>
              <a:spLocks noChangeArrowheads="1"/>
            </p:cNvSpPr>
            <p:nvPr/>
          </p:nvSpPr>
          <p:spPr bwMode="auto">
            <a:xfrm>
              <a:off x="7996651" y="3171659"/>
              <a:ext cx="846898" cy="375530"/>
            </a:xfrm>
            <a:prstGeom prst="rect">
              <a:avLst/>
            </a:prstGeom>
            <a:solidFill>
              <a:schemeClr val="bg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pPr algn="ctr"/>
              <a:r>
                <a:rPr lang="en-SG" dirty="0" smtClean="0"/>
                <a:t>0</a:t>
              </a:r>
              <a:endParaRPr lang="en-SG" dirty="0"/>
            </a:p>
          </p:txBody>
        </p:sp>
      </p:grpSp>
      <p:grpSp>
        <p:nvGrpSpPr>
          <p:cNvPr id="39" name="Group 45"/>
          <p:cNvGrpSpPr/>
          <p:nvPr/>
        </p:nvGrpSpPr>
        <p:grpSpPr>
          <a:xfrm>
            <a:off x="7005392" y="2796129"/>
            <a:ext cx="846898" cy="2628710"/>
            <a:chOff x="7005392" y="2796129"/>
            <a:chExt cx="846898" cy="2628710"/>
          </a:xfrm>
        </p:grpSpPr>
        <p:sp>
          <p:nvSpPr>
            <p:cNvPr id="40" name="Rectangle 16"/>
            <p:cNvSpPr>
              <a:spLocks noChangeArrowheads="1"/>
            </p:cNvSpPr>
            <p:nvPr/>
          </p:nvSpPr>
          <p:spPr bwMode="auto">
            <a:xfrm>
              <a:off x="7005392" y="354718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12</a:t>
              </a:r>
              <a:endParaRPr lang="en-SG" dirty="0"/>
            </a:p>
          </p:txBody>
        </p:sp>
        <p:sp>
          <p:nvSpPr>
            <p:cNvPr id="41" name="Rectangle 16"/>
            <p:cNvSpPr>
              <a:spLocks noChangeArrowheads="1"/>
            </p:cNvSpPr>
            <p:nvPr/>
          </p:nvSpPr>
          <p:spPr bwMode="auto">
            <a:xfrm>
              <a:off x="7005392" y="392271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25</a:t>
              </a:r>
              <a:endParaRPr lang="en-SG" dirty="0"/>
            </a:p>
          </p:txBody>
        </p:sp>
        <p:sp>
          <p:nvSpPr>
            <p:cNvPr id="42" name="Rectangle 16"/>
            <p:cNvSpPr>
              <a:spLocks noChangeArrowheads="1"/>
            </p:cNvSpPr>
            <p:nvPr/>
          </p:nvSpPr>
          <p:spPr bwMode="auto">
            <a:xfrm>
              <a:off x="7005392" y="429824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8</a:t>
              </a:r>
              <a:endParaRPr lang="en-SG" dirty="0"/>
            </a:p>
          </p:txBody>
        </p:sp>
        <p:sp>
          <p:nvSpPr>
            <p:cNvPr id="43" name="Rectangle 16"/>
            <p:cNvSpPr>
              <a:spLocks noChangeArrowheads="1"/>
            </p:cNvSpPr>
            <p:nvPr/>
          </p:nvSpPr>
          <p:spPr bwMode="auto">
            <a:xfrm>
              <a:off x="7005392" y="467377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36</a:t>
              </a:r>
              <a:endParaRPr lang="en-SG" dirty="0"/>
            </a:p>
          </p:txBody>
        </p:sp>
        <p:sp>
          <p:nvSpPr>
            <p:cNvPr id="44" name="Rectangle 16"/>
            <p:cNvSpPr>
              <a:spLocks noChangeArrowheads="1"/>
            </p:cNvSpPr>
            <p:nvPr/>
          </p:nvSpPr>
          <p:spPr bwMode="auto">
            <a:xfrm>
              <a:off x="7005392" y="504930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9</a:t>
              </a:r>
              <a:endParaRPr lang="en-SG" dirty="0"/>
            </a:p>
          </p:txBody>
        </p:sp>
        <p:sp>
          <p:nvSpPr>
            <p:cNvPr id="45" name="Rectangle 16"/>
            <p:cNvSpPr>
              <a:spLocks noChangeArrowheads="1"/>
            </p:cNvSpPr>
            <p:nvPr/>
          </p:nvSpPr>
          <p:spPr bwMode="auto">
            <a:xfrm>
              <a:off x="7005392" y="317165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20</a:t>
              </a:r>
              <a:endParaRPr lang="en-SG" dirty="0"/>
            </a:p>
          </p:txBody>
        </p:sp>
        <p:sp>
          <p:nvSpPr>
            <p:cNvPr id="46" name="Rectangle 16"/>
            <p:cNvSpPr>
              <a:spLocks noChangeArrowheads="1"/>
            </p:cNvSpPr>
            <p:nvPr/>
          </p:nvSpPr>
          <p:spPr bwMode="auto">
            <a:xfrm>
              <a:off x="7005392" y="2796129"/>
              <a:ext cx="834510" cy="375530"/>
            </a:xfrm>
            <a:prstGeom prst="rect">
              <a:avLst/>
            </a:prstGeom>
            <a:noFill/>
            <a:ln w="12700" cap="sq" algn="ctr">
              <a:noFill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n-US" dirty="0" err="1" smtClean="0">
                  <a:solidFill>
                    <a:srgbClr val="0000FF"/>
                  </a:solidFill>
                  <a:latin typeface="Lucida Console" pitchFamily="49" charset="0"/>
                </a:rPr>
                <a:t>arr</a:t>
              </a:r>
              <a:endParaRPr lang="en-SG" b="1" dirty="0">
                <a:solidFill>
                  <a:srgbClr val="0000FF"/>
                </a:solidFill>
                <a:latin typeface="Lucida Console" pitchFamily="49" charset="0"/>
              </a:endParaRPr>
            </a:p>
          </p:txBody>
        </p:sp>
      </p:grpSp>
      <p:sp>
        <p:nvSpPr>
          <p:cNvPr id="47" name="Rectangle 16"/>
          <p:cNvSpPr>
            <a:spLocks noChangeArrowheads="1"/>
          </p:cNvSpPr>
          <p:nvPr/>
        </p:nvSpPr>
        <p:spPr bwMode="auto">
          <a:xfrm>
            <a:off x="799665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25</a:t>
            </a:r>
            <a:endParaRPr lang="en-SG" dirty="0"/>
          </a:p>
        </p:txBody>
      </p:sp>
      <p:sp>
        <p:nvSpPr>
          <p:cNvPr id="48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0</a:t>
            </a:r>
            <a:endParaRPr lang="en-SG" dirty="0"/>
          </a:p>
        </p:txBody>
      </p:sp>
      <p:sp>
        <p:nvSpPr>
          <p:cNvPr id="49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1</a:t>
            </a:r>
            <a:endParaRPr lang="en-SG" dirty="0"/>
          </a:p>
        </p:txBody>
      </p:sp>
      <p:sp>
        <p:nvSpPr>
          <p:cNvPr id="50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2</a:t>
            </a:r>
            <a:endParaRPr lang="en-SG" dirty="0"/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3</a:t>
            </a:r>
            <a:endParaRPr lang="en-SG" dirty="0"/>
          </a:p>
        </p:txBody>
      </p:sp>
      <p:sp>
        <p:nvSpPr>
          <p:cNvPr id="52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4</a:t>
            </a:r>
            <a:endParaRPr lang="en-SG" dirty="0"/>
          </a:p>
        </p:txBody>
      </p:sp>
      <p:sp>
        <p:nvSpPr>
          <p:cNvPr id="53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5</a:t>
            </a:r>
            <a:endParaRPr lang="en-SG" dirty="0"/>
          </a:p>
        </p:txBody>
      </p:sp>
      <p:sp>
        <p:nvSpPr>
          <p:cNvPr id="54" name="Rectangle 16"/>
          <p:cNvSpPr>
            <a:spLocks noChangeArrowheads="1"/>
          </p:cNvSpPr>
          <p:nvPr/>
        </p:nvSpPr>
        <p:spPr bwMode="auto">
          <a:xfrm>
            <a:off x="7996651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34</a:t>
            </a:r>
            <a:endParaRPr lang="en-SG" dirty="0"/>
          </a:p>
        </p:txBody>
      </p:sp>
      <p:sp>
        <p:nvSpPr>
          <p:cNvPr id="55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6</a:t>
            </a:r>
            <a:endParaRPr lang="en-SG" dirty="0"/>
          </a:p>
        </p:txBody>
      </p:sp>
      <p:sp>
        <p:nvSpPr>
          <p:cNvPr id="56" name="Rectangle 16"/>
          <p:cNvSpPr>
            <a:spLocks noChangeArrowheads="1"/>
          </p:cNvSpPr>
          <p:nvPr/>
        </p:nvSpPr>
        <p:spPr bwMode="auto">
          <a:xfrm>
            <a:off x="7005392" y="3171659"/>
            <a:ext cx="846898" cy="375530"/>
          </a:xfrm>
          <a:prstGeom prst="rect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SG" dirty="0"/>
          </a:p>
        </p:txBody>
      </p:sp>
      <p:sp>
        <p:nvSpPr>
          <p:cNvPr id="57" name="Rectangle 16"/>
          <p:cNvSpPr>
            <a:spLocks noChangeArrowheads="1"/>
          </p:cNvSpPr>
          <p:nvPr/>
        </p:nvSpPr>
        <p:spPr bwMode="auto">
          <a:xfrm>
            <a:off x="7005392" y="3547189"/>
            <a:ext cx="846898" cy="375530"/>
          </a:xfrm>
          <a:prstGeom prst="rect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SG" dirty="0"/>
          </a:p>
        </p:txBody>
      </p:sp>
      <p:sp>
        <p:nvSpPr>
          <p:cNvPr id="58" name="Rectangle 16"/>
          <p:cNvSpPr>
            <a:spLocks noChangeArrowheads="1"/>
          </p:cNvSpPr>
          <p:nvPr/>
        </p:nvSpPr>
        <p:spPr bwMode="auto">
          <a:xfrm>
            <a:off x="7005392" y="3922719"/>
            <a:ext cx="846898" cy="375530"/>
          </a:xfrm>
          <a:prstGeom prst="rect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SG" dirty="0"/>
          </a:p>
        </p:txBody>
      </p:sp>
      <p:sp>
        <p:nvSpPr>
          <p:cNvPr id="59" name="Rectangle 16"/>
          <p:cNvSpPr>
            <a:spLocks noChangeArrowheads="1"/>
          </p:cNvSpPr>
          <p:nvPr/>
        </p:nvSpPr>
        <p:spPr bwMode="auto">
          <a:xfrm>
            <a:off x="7005392" y="4298249"/>
            <a:ext cx="846898" cy="375530"/>
          </a:xfrm>
          <a:prstGeom prst="rect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SG" dirty="0"/>
          </a:p>
        </p:txBody>
      </p:sp>
      <p:sp>
        <p:nvSpPr>
          <p:cNvPr id="60" name="Rectangle 16"/>
          <p:cNvSpPr>
            <a:spLocks noChangeArrowheads="1"/>
          </p:cNvSpPr>
          <p:nvPr/>
        </p:nvSpPr>
        <p:spPr bwMode="auto">
          <a:xfrm>
            <a:off x="7005392" y="4673779"/>
            <a:ext cx="846898" cy="375530"/>
          </a:xfrm>
          <a:prstGeom prst="rect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SG" dirty="0"/>
          </a:p>
        </p:txBody>
      </p:sp>
      <p:sp>
        <p:nvSpPr>
          <p:cNvPr id="61" name="Rectangle 16"/>
          <p:cNvSpPr>
            <a:spLocks noChangeArrowheads="1"/>
          </p:cNvSpPr>
          <p:nvPr/>
        </p:nvSpPr>
        <p:spPr bwMode="auto">
          <a:xfrm>
            <a:off x="7005392" y="5049309"/>
            <a:ext cx="846898" cy="375530"/>
          </a:xfrm>
          <a:prstGeom prst="rect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SG" dirty="0"/>
          </a:p>
        </p:txBody>
      </p:sp>
      <p:sp>
        <p:nvSpPr>
          <p:cNvPr id="62" name="TextBox 61"/>
          <p:cNvSpPr txBox="1"/>
          <p:nvPr/>
        </p:nvSpPr>
        <p:spPr>
          <a:xfrm>
            <a:off x="670778" y="2793175"/>
            <a:ext cx="4916240" cy="2585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sumOdd</a:t>
            </a:r>
            <a:r>
              <a:rPr lang="en-US" dirty="0" smtClean="0">
                <a:latin typeface="Lucida Console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arr</a:t>
            </a:r>
            <a:r>
              <a:rPr lang="en-US" dirty="0" smtClean="0">
                <a:latin typeface="Lucida Console" pitchFamily="49" charset="0"/>
              </a:rPr>
              <a:t>[], 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size) {</a:t>
            </a: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dirty="0" smtClean="0">
                <a:latin typeface="Lucida Console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, sum = </a:t>
            </a: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dirty="0" smtClean="0">
                <a:latin typeface="Lucida Console" pitchFamily="49" charset="0"/>
              </a:rPr>
              <a:t>;</a:t>
            </a: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endParaRPr lang="en-US" dirty="0" smtClean="0"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dirty="0" smtClean="0">
                <a:latin typeface="Lucida Console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for</a:t>
            </a:r>
            <a:r>
              <a:rPr lang="en-US" dirty="0" smtClean="0">
                <a:latin typeface="Lucida Console" pitchFamily="49" charset="0"/>
              </a:rPr>
              <a:t> (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 = </a:t>
            </a: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dirty="0" smtClean="0">
                <a:latin typeface="Lucida Console" pitchFamily="49" charset="0"/>
              </a:rPr>
              <a:t>; 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 &lt; size; 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++)</a:t>
            </a: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dirty="0" smtClean="0">
                <a:latin typeface="Lucida Console" pitchFamily="49" charset="0"/>
              </a:rPr>
              <a:t>		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if</a:t>
            </a:r>
            <a:r>
              <a:rPr lang="en-US" dirty="0" smtClean="0">
                <a:latin typeface="Lucida Console" pitchFamily="49" charset="0"/>
              </a:rPr>
              <a:t> (</a:t>
            </a:r>
            <a:r>
              <a:rPr lang="en-US" dirty="0" err="1" smtClean="0">
                <a:latin typeface="Lucida Console" pitchFamily="49" charset="0"/>
              </a:rPr>
              <a:t>arr</a:t>
            </a:r>
            <a:r>
              <a:rPr lang="en-US" dirty="0" smtClean="0">
                <a:latin typeface="Lucida Console" pitchFamily="49" charset="0"/>
              </a:rPr>
              <a:t>[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]%</a:t>
            </a: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2</a:t>
            </a:r>
            <a:r>
              <a:rPr lang="en-US" dirty="0" smtClean="0">
                <a:latin typeface="Lucida Console" pitchFamily="49" charset="0"/>
              </a:rPr>
              <a:t> == 1)</a:t>
            </a: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dirty="0" smtClean="0">
                <a:latin typeface="Lucida Console" pitchFamily="49" charset="0"/>
              </a:rPr>
              <a:t>			sum += </a:t>
            </a:r>
            <a:r>
              <a:rPr lang="en-US" dirty="0" err="1" smtClean="0">
                <a:latin typeface="Lucida Console" pitchFamily="49" charset="0"/>
              </a:rPr>
              <a:t>arr</a:t>
            </a:r>
            <a:r>
              <a:rPr lang="en-US" dirty="0" smtClean="0">
                <a:latin typeface="Lucida Console" pitchFamily="49" charset="0"/>
              </a:rPr>
              <a:t>[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];</a:t>
            </a: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endParaRPr lang="en-US" dirty="0" smtClean="0"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dirty="0" smtClean="0">
                <a:latin typeface="Lucida Console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return</a:t>
            </a:r>
            <a:r>
              <a:rPr lang="en-US" dirty="0" smtClean="0">
                <a:latin typeface="Lucida Console" pitchFamily="49" charset="0"/>
              </a:rPr>
              <a:t> sum;	</a:t>
            </a: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dirty="0" smtClean="0">
                <a:latin typeface="Lucida Console" pitchFamily="49" charset="0"/>
              </a:rPr>
              <a:t>}</a:t>
            </a:r>
          </a:p>
        </p:txBody>
      </p:sp>
      <p:sp>
        <p:nvSpPr>
          <p:cNvPr id="63" name="Rounded Rectangle 62"/>
          <p:cNvSpPr/>
          <p:nvPr/>
        </p:nvSpPr>
        <p:spPr bwMode="auto">
          <a:xfrm>
            <a:off x="1169233" y="3922719"/>
            <a:ext cx="2698229" cy="315036"/>
          </a:xfrm>
          <a:prstGeom prst="roundRect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4" name="[Oval 2]"/>
          <p:cNvSpPr/>
          <p:nvPr/>
        </p:nvSpPr>
        <p:spPr>
          <a:xfrm>
            <a:off x="8205849" y="3171658"/>
            <a:ext cx="480950" cy="37553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757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3" grpId="0" animBg="1"/>
      <p:bldP spid="6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1.6 Sum Last 3 Elements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Unit10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6" name="Rectangle 3"/>
          <p:cNvSpPr txBox="1">
            <a:spLocks noChangeArrowheads="1"/>
          </p:cNvSpPr>
          <p:nvPr/>
        </p:nvSpPr>
        <p:spPr bwMode="auto">
          <a:xfrm>
            <a:off x="471488" y="1289050"/>
            <a:ext cx="7948612" cy="2023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 smtClean="0">
                <a:solidFill>
                  <a:srgbClr val="0000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sumLast3(</a:t>
            </a:r>
            <a:r>
              <a:rPr lang="en-GB" sz="2400" kern="0" dirty="0" err="1" smtClean="0">
                <a:solidFill>
                  <a:srgbClr val="0000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int</a:t>
            </a:r>
            <a:r>
              <a:rPr lang="en-GB" sz="2400" kern="0" dirty="0" smtClean="0">
                <a:solidFill>
                  <a:srgbClr val="0000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400" kern="0" dirty="0" err="1" smtClean="0">
                <a:solidFill>
                  <a:srgbClr val="0000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arr</a:t>
            </a:r>
            <a:r>
              <a:rPr lang="en-GB" sz="2400" kern="0" dirty="0" smtClean="0">
                <a:solidFill>
                  <a:srgbClr val="0000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[], </a:t>
            </a:r>
            <a:r>
              <a:rPr lang="en-GB" sz="2400" kern="0" dirty="0" err="1" smtClean="0">
                <a:solidFill>
                  <a:srgbClr val="0000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int</a:t>
            </a:r>
            <a:r>
              <a:rPr lang="en-GB" sz="2400" kern="0" dirty="0" smtClean="0">
                <a:solidFill>
                  <a:srgbClr val="0000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size</a:t>
            </a:r>
            <a:r>
              <a:rPr lang="en-GB" sz="2400" kern="0" dirty="0" smtClean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)</a:t>
            </a:r>
            <a:r>
              <a:rPr lang="en-GB" sz="2400" kern="0" dirty="0" smtClean="0">
                <a:solidFill>
                  <a:srgbClr val="0000FF"/>
                </a:solidFill>
                <a:latin typeface="+mn-lt"/>
                <a:cs typeface="+mn-cs"/>
              </a:rPr>
              <a:t> </a:t>
            </a:r>
            <a:r>
              <a:rPr lang="en-GB" sz="2400" kern="0" dirty="0" smtClean="0">
                <a:latin typeface="+mn-lt"/>
                <a:cs typeface="+mn-cs"/>
              </a:rPr>
              <a:t>to return the sum of the last 3 elements among </a:t>
            </a:r>
            <a:r>
              <a:rPr lang="en-GB" sz="2400" i="1" kern="0" dirty="0" smtClean="0">
                <a:latin typeface="+mn-lt"/>
                <a:cs typeface="+mn-cs"/>
              </a:rPr>
              <a:t>size</a:t>
            </a:r>
            <a:r>
              <a:rPr lang="en-GB" sz="2400" kern="0" dirty="0" smtClean="0">
                <a:latin typeface="+mn-lt"/>
                <a:cs typeface="+mn-cs"/>
              </a:rPr>
              <a:t> elements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GB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Precond</a:t>
            </a: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GB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size</a:t>
            </a: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</a:t>
            </a:r>
            <a:r>
              <a:rPr kumimoji="0" lang="en-GB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0</a:t>
            </a: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 smtClean="0">
                <a:latin typeface="+mn-lt"/>
                <a:cs typeface="+mn-cs"/>
              </a:rPr>
              <a:t>Examples:</a:t>
            </a: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627178"/>
              </p:ext>
            </p:extLst>
          </p:nvPr>
        </p:nvGraphicFramePr>
        <p:xfrm>
          <a:off x="806007" y="3146571"/>
          <a:ext cx="7279574" cy="2377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013860"/>
                <a:gridCol w="32657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numbers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sumLast3(numbers,</a:t>
                      </a:r>
                      <a:r>
                        <a:rPr lang="en-US" sz="2000" baseline="0" dirty="0" smtClean="0"/>
                        <a:t> size)</a:t>
                      </a:r>
                      <a:endParaRPr lang="en-SG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{ }</a:t>
                      </a:r>
                      <a:endParaRPr lang="en-SG" sz="2000" dirty="0"/>
                    </a:p>
                  </a:txBody>
                  <a:tcPr>
                    <a:solidFill>
                      <a:srgbClr val="9F9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SG" sz="2000" dirty="0"/>
                    </a:p>
                  </a:txBody>
                  <a:tcPr>
                    <a:solidFill>
                      <a:srgbClr val="9F9FFF">
                        <a:alpha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{ 5 }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SG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{ 12, -3 }</a:t>
                      </a:r>
                      <a:endParaRPr lang="en-SG" sz="2000" dirty="0"/>
                    </a:p>
                  </a:txBody>
                  <a:tcPr>
                    <a:solidFill>
                      <a:srgbClr val="9F9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</a:t>
                      </a:r>
                      <a:endParaRPr lang="en-SG" sz="2000" dirty="0"/>
                    </a:p>
                  </a:txBody>
                  <a:tcPr>
                    <a:solidFill>
                      <a:srgbClr val="9F9FFF">
                        <a:alpha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{ 20, 12, 25, 8, 36, 9 }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53</a:t>
                      </a:r>
                      <a:endParaRPr lang="en-SG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{ -1, 2, -3,</a:t>
                      </a:r>
                      <a:r>
                        <a:rPr lang="en-US" sz="2000" baseline="0" dirty="0" smtClean="0"/>
                        <a:t> 4, -5, 6, -7, 8, 9, 10 }</a:t>
                      </a:r>
                      <a:endParaRPr lang="en-SG" sz="2000" dirty="0"/>
                    </a:p>
                  </a:txBody>
                  <a:tcPr>
                    <a:solidFill>
                      <a:srgbClr val="9F9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27</a:t>
                      </a:r>
                      <a:endParaRPr lang="en-SG" sz="2000" dirty="0"/>
                    </a:p>
                  </a:txBody>
                  <a:tcPr>
                    <a:solidFill>
                      <a:srgbClr val="9F9FFF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03830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1.6 Sum Last 3 Elements </a:t>
            </a:r>
            <a:r>
              <a:rPr lang="en-GB" sz="3600" dirty="0" smtClean="0">
                <a:solidFill>
                  <a:srgbClr val="0000FF"/>
                </a:solidFill>
              </a:rPr>
              <a:t>(2/3</a:t>
            </a:r>
            <a:r>
              <a:rPr lang="en-GB" sz="3600" dirty="0">
                <a:solidFill>
                  <a:srgbClr val="0000FF"/>
                </a:solidFill>
              </a:rPr>
              <a:t>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Unit10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457200" y="1272570"/>
            <a:ext cx="1642533" cy="461665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Thinking…</a:t>
            </a:r>
            <a:endParaRPr lang="en-SG" sz="2400" dirty="0">
              <a:solidFill>
                <a:srgbClr val="0000FF"/>
              </a:solidFill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139877" y="1672680"/>
            <a:ext cx="4217634" cy="2820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000" kern="0" dirty="0" smtClean="0">
                <a:latin typeface="+mn-lt"/>
                <a:cs typeface="+mn-cs"/>
              </a:rPr>
              <a:t>Last 3 elements of an array </a:t>
            </a:r>
            <a:r>
              <a:rPr lang="en-GB" sz="2000" kern="0" dirty="0" err="1" smtClean="0">
                <a:latin typeface="+mn-lt"/>
                <a:cs typeface="+mn-cs"/>
              </a:rPr>
              <a:t>arr</a:t>
            </a:r>
            <a:endParaRPr lang="en-GB" sz="2000" kern="0" dirty="0" smtClean="0">
              <a:latin typeface="+mn-lt"/>
              <a:cs typeface="+mn-cs"/>
            </a:endParaRPr>
          </a:p>
          <a:p>
            <a:pPr marL="795338" lvl="1" indent="-338138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i="1" kern="0" dirty="0" err="1" smtClean="0">
                <a:latin typeface="+mn-lt"/>
                <a:cs typeface="+mn-cs"/>
              </a:rPr>
              <a:t>arr</a:t>
            </a:r>
            <a:r>
              <a:rPr lang="en-GB" kern="0" dirty="0" smtClean="0">
                <a:latin typeface="+mn-lt"/>
                <a:cs typeface="+mn-cs"/>
              </a:rPr>
              <a:t>[</a:t>
            </a:r>
            <a:r>
              <a:rPr lang="en-GB" i="1" kern="0" dirty="0" smtClean="0">
                <a:latin typeface="+mn-lt"/>
                <a:cs typeface="+mn-cs"/>
              </a:rPr>
              <a:t>size</a:t>
            </a:r>
            <a:r>
              <a:rPr lang="en-GB" kern="0" dirty="0" smtClean="0">
                <a:latin typeface="+mn-lt"/>
                <a:cs typeface="+mn-cs"/>
              </a:rPr>
              <a:t> – 1]</a:t>
            </a:r>
          </a:p>
          <a:p>
            <a:pPr marL="795338" lvl="1" indent="-338138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i="1" kern="0" dirty="0" err="1" smtClean="0">
                <a:latin typeface="+mn-lt"/>
                <a:cs typeface="+mn-cs"/>
              </a:rPr>
              <a:t>arr</a:t>
            </a:r>
            <a:r>
              <a:rPr lang="en-GB" kern="0" dirty="0" smtClean="0">
                <a:latin typeface="+mn-lt"/>
                <a:cs typeface="+mn-cs"/>
              </a:rPr>
              <a:t>[</a:t>
            </a:r>
            <a:r>
              <a:rPr lang="en-GB" i="1" kern="0" dirty="0" smtClean="0">
                <a:latin typeface="+mn-lt"/>
                <a:cs typeface="+mn-cs"/>
              </a:rPr>
              <a:t>size</a:t>
            </a:r>
            <a:r>
              <a:rPr lang="en-GB" kern="0" dirty="0" smtClean="0">
                <a:latin typeface="+mn-lt"/>
                <a:cs typeface="+mn-cs"/>
              </a:rPr>
              <a:t> – 2]</a:t>
            </a:r>
          </a:p>
          <a:p>
            <a:pPr marL="795338" lvl="1" indent="-338138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i="1" kern="0" dirty="0" err="1" smtClean="0">
                <a:latin typeface="+mn-lt"/>
                <a:cs typeface="+mn-cs"/>
              </a:rPr>
              <a:t>arr</a:t>
            </a:r>
            <a:r>
              <a:rPr lang="en-GB" kern="0" dirty="0" smtClean="0">
                <a:latin typeface="+mn-lt"/>
                <a:cs typeface="+mn-cs"/>
              </a:rPr>
              <a:t>[</a:t>
            </a:r>
            <a:r>
              <a:rPr lang="en-GB" i="1" kern="0" dirty="0" smtClean="0">
                <a:latin typeface="+mn-lt"/>
                <a:cs typeface="+mn-cs"/>
              </a:rPr>
              <a:t>size</a:t>
            </a:r>
            <a:r>
              <a:rPr lang="en-GB" kern="0" dirty="0" smtClean="0">
                <a:latin typeface="+mn-lt"/>
                <a:cs typeface="+mn-cs"/>
              </a:rPr>
              <a:t> – 3]</a:t>
            </a:r>
          </a:p>
          <a:p>
            <a:pPr marL="45720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000" kern="0" dirty="0" smtClean="0">
                <a:latin typeface="+mn-lt"/>
                <a:cs typeface="+mn-cs"/>
              </a:rPr>
              <a:t>A loop to iterate 3 times (hence, need a counter) with index starting at </a:t>
            </a:r>
            <a:r>
              <a:rPr lang="en-GB" sz="2000" i="1" kern="0" dirty="0" smtClean="0">
                <a:latin typeface="+mn-lt"/>
                <a:cs typeface="+mn-cs"/>
              </a:rPr>
              <a:t>size</a:t>
            </a:r>
            <a:r>
              <a:rPr lang="en-GB" sz="2000" kern="0" dirty="0" smtClean="0">
                <a:latin typeface="+mn-lt"/>
                <a:cs typeface="+mn-cs"/>
              </a:rPr>
              <a:t> – 1 and decrementing it in each iteration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57510" y="1734235"/>
            <a:ext cx="4557889" cy="1569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sz="1600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600" dirty="0" smtClean="0">
                <a:latin typeface="Lucida Console" pitchFamily="49" charset="0"/>
              </a:rPr>
              <a:t> </a:t>
            </a:r>
            <a:r>
              <a:rPr lang="en-US" sz="1600" dirty="0" err="1" smtClean="0">
                <a:latin typeface="Lucida Console" pitchFamily="49" charset="0"/>
              </a:rPr>
              <a:t>i</a:t>
            </a:r>
            <a:r>
              <a:rPr lang="en-US" sz="1600" dirty="0" smtClean="0">
                <a:latin typeface="Lucida Console" pitchFamily="49" charset="0"/>
              </a:rPr>
              <a:t>, count = </a:t>
            </a:r>
            <a:r>
              <a:rPr lang="en-US" sz="1600" dirty="0" smtClean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sz="1600" dirty="0" smtClean="0">
                <a:latin typeface="Lucida Console" pitchFamily="49" charset="0"/>
              </a:rPr>
              <a:t>;</a:t>
            </a: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endParaRPr lang="en-US" sz="1600" dirty="0" smtClean="0"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for</a:t>
            </a:r>
            <a:r>
              <a:rPr lang="en-US" sz="1600" dirty="0" smtClean="0">
                <a:latin typeface="Lucida Console" pitchFamily="49" charset="0"/>
              </a:rPr>
              <a:t> (</a:t>
            </a:r>
            <a:r>
              <a:rPr lang="en-US" sz="1600" dirty="0" err="1" smtClean="0">
                <a:latin typeface="Lucida Console" pitchFamily="49" charset="0"/>
              </a:rPr>
              <a:t>i</a:t>
            </a:r>
            <a:r>
              <a:rPr lang="en-US" sz="1600" dirty="0" smtClean="0">
                <a:latin typeface="Lucida Console" pitchFamily="49" charset="0"/>
              </a:rPr>
              <a:t> = size - </a:t>
            </a:r>
            <a:r>
              <a:rPr lang="en-US" sz="1600" dirty="0" smtClean="0">
                <a:solidFill>
                  <a:srgbClr val="006600"/>
                </a:solidFill>
                <a:latin typeface="Lucida Console" pitchFamily="49" charset="0"/>
              </a:rPr>
              <a:t>1</a:t>
            </a:r>
            <a:r>
              <a:rPr lang="en-US" sz="1600" dirty="0" smtClean="0">
                <a:latin typeface="Lucida Console" pitchFamily="49" charset="0"/>
              </a:rPr>
              <a:t>; count&lt;</a:t>
            </a:r>
            <a:r>
              <a:rPr lang="en-US" sz="1600" dirty="0" smtClean="0">
                <a:solidFill>
                  <a:srgbClr val="006600"/>
                </a:solidFill>
                <a:latin typeface="Lucida Console" pitchFamily="49" charset="0"/>
              </a:rPr>
              <a:t>3</a:t>
            </a:r>
            <a:r>
              <a:rPr lang="en-US" sz="1600" dirty="0" smtClean="0">
                <a:latin typeface="Lucida Console" pitchFamily="49" charset="0"/>
              </a:rPr>
              <a:t>; </a:t>
            </a:r>
            <a:r>
              <a:rPr lang="en-US" sz="1600" dirty="0" err="1" smtClean="0">
                <a:latin typeface="Lucida Console" pitchFamily="49" charset="0"/>
              </a:rPr>
              <a:t>i</a:t>
            </a:r>
            <a:r>
              <a:rPr lang="en-US" sz="1600" dirty="0" smtClean="0">
                <a:latin typeface="Lucida Console" pitchFamily="49" charset="0"/>
              </a:rPr>
              <a:t>--) {</a:t>
            </a: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sz="1600" dirty="0" smtClean="0">
                <a:latin typeface="Lucida Console" pitchFamily="49" charset="0"/>
              </a:rPr>
              <a:t>	. . .</a:t>
            </a: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sz="1600" dirty="0" smtClean="0">
                <a:latin typeface="Lucida Console" pitchFamily="49" charset="0"/>
              </a:rPr>
              <a:t>	count++;</a:t>
            </a: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sz="1600" dirty="0" smtClean="0">
                <a:latin typeface="Lucida Console" pitchFamily="49" charset="0"/>
              </a:rPr>
              <a:t>}	</a:t>
            </a:r>
          </a:p>
        </p:txBody>
      </p:sp>
      <p:sp>
        <p:nvSpPr>
          <p:cNvPr id="21" name="Right Arrow 20"/>
          <p:cNvSpPr/>
          <p:nvPr/>
        </p:nvSpPr>
        <p:spPr bwMode="auto">
          <a:xfrm>
            <a:off x="3793067" y="2856089"/>
            <a:ext cx="395111" cy="282222"/>
          </a:xfrm>
          <a:prstGeom prst="rightArrow">
            <a:avLst/>
          </a:prstGeom>
          <a:solidFill>
            <a:srgbClr val="9F9FFF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697765" y="3601156"/>
            <a:ext cx="4217634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03225" indent="-4032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000" kern="0" dirty="0" smtClean="0">
                <a:solidFill>
                  <a:srgbClr val="C00000"/>
                </a:solidFill>
                <a:latin typeface="+mn-lt"/>
                <a:cs typeface="+mn-cs"/>
              </a:rPr>
              <a:t>But what if there are fewer than 3 elements in </a:t>
            </a:r>
            <a:r>
              <a:rPr lang="en-GB" sz="2000" i="1" kern="0" dirty="0" err="1" smtClean="0">
                <a:solidFill>
                  <a:srgbClr val="C00000"/>
                </a:solidFill>
                <a:latin typeface="+mn-lt"/>
                <a:cs typeface="+mn-cs"/>
              </a:rPr>
              <a:t>arr</a:t>
            </a:r>
            <a:r>
              <a:rPr lang="en-GB" sz="2000" kern="0" dirty="0" smtClean="0">
                <a:solidFill>
                  <a:srgbClr val="C00000"/>
                </a:solidFill>
                <a:latin typeface="+mn-lt"/>
                <a:cs typeface="+mn-cs"/>
              </a:rPr>
              <a:t>?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0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93334" y="4673600"/>
            <a:ext cx="6678612" cy="13234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sz="1600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600" dirty="0" smtClean="0">
                <a:latin typeface="Lucida Console" pitchFamily="49" charset="0"/>
              </a:rPr>
              <a:t> </a:t>
            </a:r>
            <a:r>
              <a:rPr lang="en-US" sz="1600" dirty="0" err="1" smtClean="0">
                <a:latin typeface="Lucida Console" pitchFamily="49" charset="0"/>
              </a:rPr>
              <a:t>i</a:t>
            </a:r>
            <a:r>
              <a:rPr lang="en-US" sz="1600" dirty="0" smtClean="0">
                <a:latin typeface="Lucida Console" pitchFamily="49" charset="0"/>
              </a:rPr>
              <a:t>, count = </a:t>
            </a:r>
            <a:r>
              <a:rPr lang="en-US" sz="1600" dirty="0" smtClean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sz="1600" dirty="0" smtClean="0">
                <a:latin typeface="Lucida Console" pitchFamily="49" charset="0"/>
              </a:rPr>
              <a:t>;</a:t>
            </a: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for</a:t>
            </a:r>
            <a:r>
              <a:rPr lang="en-US" sz="1600" dirty="0" smtClean="0">
                <a:latin typeface="Lucida Console" pitchFamily="49" charset="0"/>
              </a:rPr>
              <a:t> (</a:t>
            </a:r>
            <a:r>
              <a:rPr lang="en-US" sz="1600" dirty="0" err="1" smtClean="0">
                <a:latin typeface="Lucida Console" pitchFamily="49" charset="0"/>
              </a:rPr>
              <a:t>i</a:t>
            </a:r>
            <a:r>
              <a:rPr lang="en-US" sz="1600" dirty="0" smtClean="0">
                <a:latin typeface="Lucida Console" pitchFamily="49" charset="0"/>
              </a:rPr>
              <a:t> = size - </a:t>
            </a:r>
            <a:r>
              <a:rPr lang="en-US" sz="1600" dirty="0" smtClean="0">
                <a:solidFill>
                  <a:srgbClr val="006600"/>
                </a:solidFill>
                <a:latin typeface="Lucida Console" pitchFamily="49" charset="0"/>
              </a:rPr>
              <a:t>1</a:t>
            </a:r>
            <a:r>
              <a:rPr lang="en-US" sz="1600" dirty="0" smtClean="0">
                <a:latin typeface="Lucida Console" pitchFamily="49" charset="0"/>
              </a:rPr>
              <a:t>; (</a:t>
            </a:r>
            <a:r>
              <a:rPr lang="en-US" sz="1600" dirty="0" err="1" smtClean="0">
                <a:latin typeface="Lucida Console" pitchFamily="49" charset="0"/>
              </a:rPr>
              <a:t>i</a:t>
            </a:r>
            <a:r>
              <a:rPr lang="en-US" sz="1600" dirty="0" smtClean="0">
                <a:latin typeface="Lucida Console" pitchFamily="49" charset="0"/>
              </a:rPr>
              <a:t> &gt;= </a:t>
            </a:r>
            <a:r>
              <a:rPr lang="en-US" sz="1600" dirty="0" smtClean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sz="1600" dirty="0" smtClean="0">
                <a:latin typeface="Lucida Console" pitchFamily="49" charset="0"/>
              </a:rPr>
              <a:t>) &amp;&amp; (count&lt;</a:t>
            </a:r>
            <a:r>
              <a:rPr lang="en-US" sz="1600" dirty="0" smtClean="0">
                <a:solidFill>
                  <a:srgbClr val="006600"/>
                </a:solidFill>
                <a:latin typeface="Lucida Console" pitchFamily="49" charset="0"/>
              </a:rPr>
              <a:t>3</a:t>
            </a:r>
            <a:r>
              <a:rPr lang="en-US" sz="1600" dirty="0" smtClean="0">
                <a:latin typeface="Lucida Console" pitchFamily="49" charset="0"/>
              </a:rPr>
              <a:t>) ; </a:t>
            </a:r>
            <a:r>
              <a:rPr lang="en-US" sz="1600" dirty="0" err="1" smtClean="0">
                <a:latin typeface="Lucida Console" pitchFamily="49" charset="0"/>
              </a:rPr>
              <a:t>i</a:t>
            </a:r>
            <a:r>
              <a:rPr lang="en-US" sz="1600" dirty="0" smtClean="0">
                <a:latin typeface="Lucida Console" pitchFamily="49" charset="0"/>
              </a:rPr>
              <a:t>--) {</a:t>
            </a: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sz="1600" dirty="0" smtClean="0">
                <a:latin typeface="Lucida Console" pitchFamily="49" charset="0"/>
              </a:rPr>
              <a:t>	. . .</a:t>
            </a: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sz="1600" dirty="0" smtClean="0">
                <a:latin typeface="Lucida Console" pitchFamily="49" charset="0"/>
              </a:rPr>
              <a:t>	count++;</a:t>
            </a: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sz="1600" dirty="0" smtClean="0">
                <a:latin typeface="Lucida Console" pitchFamily="49" charset="0"/>
              </a:rPr>
              <a:t>}	</a:t>
            </a:r>
          </a:p>
        </p:txBody>
      </p:sp>
      <p:sp>
        <p:nvSpPr>
          <p:cNvPr id="24" name="Down Arrow 23"/>
          <p:cNvSpPr/>
          <p:nvPr/>
        </p:nvSpPr>
        <p:spPr bwMode="auto">
          <a:xfrm>
            <a:off x="6163733" y="4312356"/>
            <a:ext cx="237067" cy="361244"/>
          </a:xfrm>
          <a:prstGeom prst="downArrow">
            <a:avLst/>
          </a:prstGeom>
          <a:solidFill>
            <a:srgbClr val="9F9FFF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4025322" y="4934297"/>
            <a:ext cx="2698229" cy="315036"/>
          </a:xfrm>
          <a:prstGeom prst="roundRect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9321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 animBg="1"/>
      <p:bldP spid="24" grpId="0" animBg="1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1.6 Sum Last 3 Elements </a:t>
            </a:r>
            <a:r>
              <a:rPr lang="en-GB" sz="3600" dirty="0" smtClean="0">
                <a:solidFill>
                  <a:srgbClr val="0000FF"/>
                </a:solidFill>
              </a:rPr>
              <a:t>(</a:t>
            </a:r>
            <a:r>
              <a:rPr lang="en-GB" sz="3600" dirty="0">
                <a:solidFill>
                  <a:srgbClr val="0000FF"/>
                </a:solidFill>
              </a:rPr>
              <a:t>3</a:t>
            </a:r>
            <a:r>
              <a:rPr lang="en-GB" sz="3600" dirty="0" smtClean="0">
                <a:solidFill>
                  <a:srgbClr val="0000FF"/>
                </a:solidFill>
              </a:rPr>
              <a:t>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Unit10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878774" y="2097024"/>
            <a:ext cx="7305670" cy="2862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sumLast3(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arr</a:t>
            </a:r>
            <a:r>
              <a:rPr lang="en-US" dirty="0" smtClean="0">
                <a:latin typeface="Lucida Console" pitchFamily="49" charset="0"/>
              </a:rPr>
              <a:t>[], 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size) {</a:t>
            </a:r>
            <a:endParaRPr lang="en-US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, count = </a:t>
            </a: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dirty="0" smtClean="0">
                <a:latin typeface="Lucida Console" pitchFamily="49" charset="0"/>
              </a:rPr>
              <a:t>, sum = </a:t>
            </a: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dirty="0" smtClean="0">
                <a:latin typeface="Lucida Console" pitchFamily="49" charset="0"/>
              </a:rPr>
              <a:t>;</a:t>
            </a: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endParaRPr lang="en-US" dirty="0" smtClean="0"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	for</a:t>
            </a:r>
            <a:r>
              <a:rPr lang="en-US" dirty="0" smtClean="0">
                <a:latin typeface="Lucida Console" pitchFamily="49" charset="0"/>
              </a:rPr>
              <a:t> (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 = size - </a:t>
            </a: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1</a:t>
            </a:r>
            <a:r>
              <a:rPr lang="en-US" dirty="0" smtClean="0">
                <a:latin typeface="Lucida Console" pitchFamily="49" charset="0"/>
              </a:rPr>
              <a:t>; (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&gt;=</a:t>
            </a: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dirty="0" smtClean="0">
                <a:latin typeface="Lucida Console" pitchFamily="49" charset="0"/>
              </a:rPr>
              <a:t>) &amp;&amp; (count&lt;</a:t>
            </a: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3</a:t>
            </a:r>
            <a:r>
              <a:rPr lang="en-US" dirty="0" smtClean="0">
                <a:latin typeface="Lucida Console" pitchFamily="49" charset="0"/>
              </a:rPr>
              <a:t>); 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--) {</a:t>
            </a: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dirty="0" smtClean="0">
                <a:latin typeface="Lucida Console" pitchFamily="49" charset="0"/>
              </a:rPr>
              <a:t>		sum += </a:t>
            </a:r>
            <a:r>
              <a:rPr lang="en-US" dirty="0" err="1" smtClean="0">
                <a:latin typeface="Lucida Console" pitchFamily="49" charset="0"/>
              </a:rPr>
              <a:t>arr</a:t>
            </a:r>
            <a:r>
              <a:rPr lang="en-US" dirty="0" smtClean="0">
                <a:latin typeface="Lucida Console" pitchFamily="49" charset="0"/>
              </a:rPr>
              <a:t>[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];</a:t>
            </a: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dirty="0" smtClean="0">
                <a:latin typeface="Lucida Console" pitchFamily="49" charset="0"/>
              </a:rPr>
              <a:t>		count++;</a:t>
            </a: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dirty="0" smtClean="0">
                <a:latin typeface="Lucida Console" pitchFamily="49" charset="0"/>
              </a:rPr>
              <a:t>	}</a:t>
            </a: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endParaRPr lang="en-US" dirty="0" smtClean="0"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dirty="0" smtClean="0">
                <a:latin typeface="Lucida Console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return</a:t>
            </a:r>
            <a:r>
              <a:rPr lang="en-US" dirty="0" smtClean="0">
                <a:latin typeface="Lucida Console" pitchFamily="49" charset="0"/>
              </a:rPr>
              <a:t> sum;</a:t>
            </a: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dirty="0" smtClean="0">
                <a:latin typeface="Lucida Console" pitchFamily="49" charset="0"/>
              </a:rPr>
              <a:t>}	</a:t>
            </a: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471488" y="1289050"/>
            <a:ext cx="7948612" cy="551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Complete</a:t>
            </a:r>
            <a:r>
              <a:rPr kumimoji="0" lang="en-GB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function:</a:t>
            </a: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0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76209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1.7 Minimum Pair Difference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Unit10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71488" y="1289049"/>
            <a:ext cx="8215312" cy="3034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 smtClean="0">
                <a:latin typeface="+mn-lt"/>
                <a:cs typeface="+mn-cs"/>
              </a:rPr>
              <a:t>Is it true that all problems on 1D arrays can be solved by single loop? Of course </a:t>
            </a:r>
            <a:r>
              <a:rPr lang="en-GB" sz="2400" kern="0" dirty="0" smtClean="0">
                <a:solidFill>
                  <a:srgbClr val="C00000"/>
                </a:solidFill>
                <a:latin typeface="+mn-lt"/>
                <a:cs typeface="+mn-cs"/>
              </a:rPr>
              <a:t>not</a:t>
            </a:r>
            <a:r>
              <a:rPr lang="en-GB" sz="2400" kern="0" dirty="0" smtClean="0">
                <a:latin typeface="+mn-lt"/>
                <a:cs typeface="+mn-cs"/>
              </a:rPr>
              <a:t>!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Write a function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minPairDiff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(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int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arr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[],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int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 size)</a:t>
            </a: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that computes the minimum</a:t>
            </a:r>
            <a:r>
              <a:rPr kumimoji="0" lang="en-GB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possible difference of any pair of elements in </a:t>
            </a:r>
            <a:r>
              <a:rPr kumimoji="0" lang="en-GB" sz="2400" b="0" i="1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arr</a:t>
            </a:r>
            <a:r>
              <a:rPr kumimoji="0" lang="en-GB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baseline="0" dirty="0" smtClean="0">
                <a:latin typeface="+mn-lt"/>
                <a:cs typeface="+mn-cs"/>
              </a:rPr>
              <a:t>For simplicity, assume </a:t>
            </a:r>
            <a:r>
              <a:rPr lang="en-GB" sz="2400" i="1" kern="0" baseline="0" dirty="0" smtClean="0">
                <a:latin typeface="+mn-lt"/>
                <a:cs typeface="+mn-cs"/>
              </a:rPr>
              <a:t>size</a:t>
            </a:r>
            <a:r>
              <a:rPr lang="en-GB" sz="2400" kern="0" baseline="0" dirty="0" smtClean="0">
                <a:latin typeface="+mn-lt"/>
                <a:cs typeface="+mn-cs"/>
              </a:rPr>
              <a:t> &gt; 1</a:t>
            </a:r>
            <a:r>
              <a:rPr lang="en-GB" sz="2400" kern="0" dirty="0" smtClean="0">
                <a:latin typeface="+mn-lt"/>
                <a:cs typeface="+mn-cs"/>
              </a:rPr>
              <a:t> (i.e. there are at least 2 elements in array).</a:t>
            </a: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204624"/>
              </p:ext>
            </p:extLst>
          </p:nvPr>
        </p:nvGraphicFramePr>
        <p:xfrm>
          <a:off x="1319134" y="4323644"/>
          <a:ext cx="6405796" cy="1493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833141"/>
                <a:gridCol w="35726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numbers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minPairDiff</a:t>
                      </a:r>
                      <a:r>
                        <a:rPr lang="en-US" sz="2000" dirty="0" smtClean="0"/>
                        <a:t>(numbers,</a:t>
                      </a:r>
                      <a:r>
                        <a:rPr lang="en-US" sz="2000" baseline="0" dirty="0" smtClean="0"/>
                        <a:t> size)</a:t>
                      </a:r>
                      <a:endParaRPr lang="en-SG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{ 20, 12, 25,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8, 36, 9 </a:t>
                      </a:r>
                      <a:r>
                        <a:rPr lang="en-US" sz="2000" dirty="0" smtClean="0"/>
                        <a:t>}</a:t>
                      </a:r>
                      <a:endParaRPr lang="en-SG" sz="2000" dirty="0"/>
                    </a:p>
                  </a:txBody>
                  <a:tcPr>
                    <a:solidFill>
                      <a:srgbClr val="9F9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SG" sz="2000" dirty="0"/>
                    </a:p>
                  </a:txBody>
                  <a:tcPr>
                    <a:solidFill>
                      <a:srgbClr val="9F9FFF">
                        <a:alpha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{ 431,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945, 64, 841, 783, 107, 598 }</a:t>
                      </a:r>
                      <a:endParaRPr lang="en-SG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en-SG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2912533" y="5080000"/>
            <a:ext cx="940140" cy="0"/>
            <a:chOff x="2912533" y="5080000"/>
            <a:chExt cx="940140" cy="0"/>
          </a:xfrm>
        </p:grpSpPr>
        <p:cxnSp>
          <p:nvCxnSpPr>
            <p:cNvPr id="19" name="Straight Connector 18"/>
            <p:cNvCxnSpPr/>
            <p:nvPr/>
          </p:nvCxnSpPr>
          <p:spPr bwMode="auto">
            <a:xfrm>
              <a:off x="2912533" y="5080000"/>
              <a:ext cx="225778" cy="0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3626895" y="5080000"/>
              <a:ext cx="225778" cy="0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2456765" y="5452533"/>
            <a:ext cx="681546" cy="316727"/>
            <a:chOff x="2456765" y="5452533"/>
            <a:chExt cx="681546" cy="316727"/>
          </a:xfrm>
        </p:grpSpPr>
        <p:cxnSp>
          <p:nvCxnSpPr>
            <p:cNvPr id="22" name="Straight Connector 21"/>
            <p:cNvCxnSpPr/>
            <p:nvPr/>
          </p:nvCxnSpPr>
          <p:spPr bwMode="auto">
            <a:xfrm>
              <a:off x="2912533" y="5452533"/>
              <a:ext cx="225778" cy="0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2456765" y="5769260"/>
              <a:ext cx="360040" cy="0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265448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65222"/>
            <a:ext cx="9144000" cy="1249931"/>
          </a:xfrm>
        </p:spPr>
        <p:txBody>
          <a:bodyPr>
            <a:noAutofit/>
          </a:bodyPr>
          <a:lstStyle/>
          <a:p>
            <a:pPr algn="ctr"/>
            <a:r>
              <a:rPr lang="en-US" sz="40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Programming </a:t>
            </a:r>
            <a:r>
              <a:rPr lang="en-US" sz="40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Methodology</a:t>
            </a:r>
            <a:r>
              <a:rPr lang="en-US" sz="32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/>
            </a:r>
            <a:br>
              <a:rPr lang="en-US" sz="32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sz="32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(phương pháp LẬP </a:t>
            </a:r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TRÌNH) </a:t>
            </a:r>
            <a:endParaRPr lang="en-US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[TextBox 7]"/>
          <p:cNvSpPr txBox="1"/>
          <p:nvPr/>
        </p:nvSpPr>
        <p:spPr>
          <a:xfrm>
            <a:off x="1" y="3781012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rgbClr val="C00000"/>
                </a:solidFill>
                <a:latin typeface="Calibri" panose="020F0502020204030204" pitchFamily="34" charset="0"/>
              </a:rPr>
              <a:t>UNIT </a:t>
            </a:r>
            <a:r>
              <a:rPr lang="en-US" sz="4400" b="1" smtClean="0">
                <a:solidFill>
                  <a:srgbClr val="C00000"/>
                </a:solidFill>
                <a:latin typeface="Calibri" panose="020F0502020204030204" pitchFamily="34" charset="0"/>
              </a:rPr>
              <a:t>10: Multidimensional Arrays</a:t>
            </a:r>
            <a:endParaRPr lang="en-US" sz="4400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127" y="670904"/>
            <a:ext cx="1747742" cy="965127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135062523"/>
      </p:ext>
    </p:extLst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1.7 Minimum Pair Difference </a:t>
            </a:r>
            <a:r>
              <a:rPr lang="en-GB" sz="3600" dirty="0" smtClean="0">
                <a:solidFill>
                  <a:srgbClr val="0000FF"/>
                </a:solidFill>
              </a:rPr>
              <a:t>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Unit10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57200" y="1272570"/>
            <a:ext cx="1687689" cy="461665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Thinking…</a:t>
            </a:r>
            <a:endParaRPr lang="en-SG" sz="2400" dirty="0">
              <a:solidFill>
                <a:srgbClr val="0000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26733" y="1334125"/>
            <a:ext cx="5381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Eg</a:t>
            </a:r>
            <a:r>
              <a:rPr lang="en-US" sz="2000" dirty="0" smtClean="0"/>
              <a:t>: </a:t>
            </a:r>
            <a:r>
              <a:rPr lang="en-US" sz="2000" i="1" dirty="0" smtClean="0"/>
              <a:t>size</a:t>
            </a:r>
            <a:r>
              <a:rPr lang="en-US" sz="2000" dirty="0" smtClean="0"/>
              <a:t> = 5. Need to compute difference of</a:t>
            </a:r>
            <a:endParaRPr lang="en-SG" sz="20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2226733" y="2057470"/>
            <a:ext cx="2339622" cy="4158664"/>
            <a:chOff x="2226733" y="2057470"/>
            <a:chExt cx="2339622" cy="4158664"/>
          </a:xfrm>
        </p:grpSpPr>
        <p:sp>
          <p:nvSpPr>
            <p:cNvPr id="21" name="TextBox 20"/>
            <p:cNvSpPr txBox="1"/>
            <p:nvPr/>
          </p:nvSpPr>
          <p:spPr>
            <a:xfrm>
              <a:off x="2226733" y="2579202"/>
              <a:ext cx="917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arr</a:t>
              </a:r>
              <a:r>
                <a:rPr lang="en-US" dirty="0" smtClean="0"/>
                <a:t>[0]</a:t>
              </a:r>
              <a:endParaRPr lang="en-SG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49133" y="2057470"/>
              <a:ext cx="917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arr</a:t>
              </a:r>
              <a:r>
                <a:rPr lang="en-US" dirty="0" smtClean="0"/>
                <a:t>[1]</a:t>
              </a:r>
              <a:endParaRPr lang="en-SG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49133" y="2394536"/>
              <a:ext cx="917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arr</a:t>
              </a:r>
              <a:r>
                <a:rPr lang="en-US" dirty="0" smtClean="0"/>
                <a:t>[2]</a:t>
              </a:r>
              <a:endParaRPr lang="en-SG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49133" y="2763868"/>
              <a:ext cx="917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arr</a:t>
              </a:r>
              <a:r>
                <a:rPr lang="en-US" dirty="0" smtClean="0"/>
                <a:t>[3]</a:t>
              </a:r>
              <a:endParaRPr lang="en-SG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49133" y="3133200"/>
              <a:ext cx="917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arr</a:t>
              </a:r>
              <a:r>
                <a:rPr lang="en-US" dirty="0" smtClean="0"/>
                <a:t>[4]</a:t>
              </a:r>
              <a:endParaRPr lang="en-SG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26733" y="4036536"/>
              <a:ext cx="917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arr</a:t>
              </a:r>
              <a:r>
                <a:rPr lang="en-US" dirty="0" smtClean="0"/>
                <a:t>[1]</a:t>
              </a:r>
              <a:endParaRPr lang="en-SG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49133" y="3667204"/>
              <a:ext cx="917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arr</a:t>
              </a:r>
              <a:r>
                <a:rPr lang="en-US" dirty="0" smtClean="0"/>
                <a:t>[2]</a:t>
              </a:r>
              <a:endParaRPr lang="en-SG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649133" y="4036536"/>
              <a:ext cx="917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arr</a:t>
              </a:r>
              <a:r>
                <a:rPr lang="en-US" dirty="0" smtClean="0"/>
                <a:t>[3]</a:t>
              </a:r>
              <a:endParaRPr lang="en-SG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649133" y="4373602"/>
              <a:ext cx="917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arr</a:t>
              </a:r>
              <a:r>
                <a:rPr lang="en-US" dirty="0" smtClean="0"/>
                <a:t>[4]</a:t>
              </a:r>
              <a:endParaRPr lang="en-SG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226733" y="5080000"/>
              <a:ext cx="917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arr</a:t>
              </a:r>
              <a:r>
                <a:rPr lang="en-US" dirty="0" smtClean="0"/>
                <a:t>[2]</a:t>
              </a:r>
              <a:endParaRPr lang="en-SG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649133" y="4927600"/>
              <a:ext cx="917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arr</a:t>
              </a:r>
              <a:r>
                <a:rPr lang="en-US" dirty="0" smtClean="0"/>
                <a:t>[3]</a:t>
              </a:r>
              <a:endParaRPr lang="en-SG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649133" y="5264666"/>
              <a:ext cx="917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arr</a:t>
              </a:r>
              <a:r>
                <a:rPr lang="en-US" dirty="0" smtClean="0"/>
                <a:t>[4]</a:t>
              </a:r>
              <a:endParaRPr lang="en-SG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226733" y="5846802"/>
              <a:ext cx="917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arr</a:t>
              </a:r>
              <a:r>
                <a:rPr lang="en-US" dirty="0" smtClean="0"/>
                <a:t>[3]</a:t>
              </a:r>
              <a:endParaRPr lang="en-SG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649133" y="5846802"/>
              <a:ext cx="917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arr</a:t>
              </a:r>
              <a:r>
                <a:rPr lang="en-US" dirty="0" smtClean="0"/>
                <a:t>[4]</a:t>
              </a:r>
              <a:endParaRPr lang="en-SG" dirty="0"/>
            </a:p>
          </p:txBody>
        </p:sp>
        <p:cxnSp>
          <p:nvCxnSpPr>
            <p:cNvPr id="36" name="Straight Arrow Connector 35"/>
            <p:cNvCxnSpPr/>
            <p:nvPr/>
          </p:nvCxnSpPr>
          <p:spPr bwMode="auto">
            <a:xfrm flipV="1">
              <a:off x="3071988" y="2242136"/>
              <a:ext cx="649112" cy="369332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rgbClr val="0000FF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37" name="Straight Arrow Connector 36"/>
            <p:cNvCxnSpPr/>
            <p:nvPr/>
          </p:nvCxnSpPr>
          <p:spPr bwMode="auto">
            <a:xfrm flipV="1">
              <a:off x="3071988" y="2579202"/>
              <a:ext cx="649112" cy="184666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rgbClr val="0000FF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38" name="Straight Arrow Connector 37"/>
            <p:cNvCxnSpPr/>
            <p:nvPr/>
          </p:nvCxnSpPr>
          <p:spPr bwMode="auto">
            <a:xfrm>
              <a:off x="3077748" y="2856674"/>
              <a:ext cx="643352" cy="91860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rgbClr val="0000FF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39" name="Straight Arrow Connector 38"/>
            <p:cNvCxnSpPr/>
            <p:nvPr/>
          </p:nvCxnSpPr>
          <p:spPr bwMode="auto">
            <a:xfrm>
              <a:off x="3071988" y="2963144"/>
              <a:ext cx="649112" cy="334812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rgbClr val="0000FF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40" name="Straight Arrow Connector 39"/>
            <p:cNvCxnSpPr/>
            <p:nvPr/>
          </p:nvCxnSpPr>
          <p:spPr bwMode="auto">
            <a:xfrm>
              <a:off x="3077748" y="4296834"/>
              <a:ext cx="643352" cy="276440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rgbClr val="0000FF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41" name="Straight Arrow Connector 40"/>
            <p:cNvCxnSpPr/>
            <p:nvPr/>
          </p:nvCxnSpPr>
          <p:spPr bwMode="auto">
            <a:xfrm>
              <a:off x="3077748" y="4206824"/>
              <a:ext cx="649112" cy="14378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rgbClr val="0000FF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42" name="Straight Arrow Connector 41"/>
            <p:cNvCxnSpPr/>
            <p:nvPr/>
          </p:nvCxnSpPr>
          <p:spPr bwMode="auto">
            <a:xfrm flipV="1">
              <a:off x="3077748" y="3944203"/>
              <a:ext cx="649112" cy="184666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rgbClr val="0000FF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43" name="Straight Arrow Connector 42"/>
            <p:cNvCxnSpPr/>
            <p:nvPr/>
          </p:nvCxnSpPr>
          <p:spPr bwMode="auto">
            <a:xfrm flipV="1">
              <a:off x="3077748" y="5112266"/>
              <a:ext cx="643352" cy="84668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rgbClr val="0000FF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44" name="Straight Arrow Connector 43"/>
            <p:cNvCxnSpPr/>
            <p:nvPr/>
          </p:nvCxnSpPr>
          <p:spPr bwMode="auto">
            <a:xfrm>
              <a:off x="3077748" y="5286944"/>
              <a:ext cx="649112" cy="162388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rgbClr val="0000FF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45" name="Straight Arrow Connector 44"/>
            <p:cNvCxnSpPr>
              <a:stCxn id="34" idx="3"/>
              <a:endCxn id="35" idx="1"/>
            </p:cNvCxnSpPr>
            <p:nvPr/>
          </p:nvCxnSpPr>
          <p:spPr bwMode="auto">
            <a:xfrm>
              <a:off x="3143955" y="6031468"/>
              <a:ext cx="505178" cy="0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rgbClr val="0000FF"/>
              </a:solidFill>
              <a:prstDash val="solid"/>
              <a:round/>
              <a:headEnd type="arrow"/>
              <a:tailEnd type="arrow"/>
            </a:ln>
            <a:effectLst/>
          </p:spPr>
        </p:cxnSp>
      </p:grpSp>
      <p:sp>
        <p:nvSpPr>
          <p:cNvPr id="46" name="Rectangle 45"/>
          <p:cNvSpPr/>
          <p:nvPr/>
        </p:nvSpPr>
        <p:spPr bwMode="auto">
          <a:xfrm>
            <a:off x="2226733" y="2293702"/>
            <a:ext cx="851015" cy="4006264"/>
          </a:xfrm>
          <a:prstGeom prst="rect">
            <a:avLst/>
          </a:prstGeom>
          <a:solidFill>
            <a:srgbClr val="0000FF">
              <a:alpha val="30980"/>
            </a:srgb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85045" y="1765082"/>
            <a:ext cx="2537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800000"/>
                </a:solidFill>
                <a:latin typeface="Lucida Console" pitchFamily="49" charset="0"/>
              </a:rPr>
              <a:t>Outer loop index </a:t>
            </a:r>
          </a:p>
          <a:p>
            <a:r>
              <a:rPr lang="en-US" sz="1600" i="1" dirty="0" err="1" smtClean="0">
                <a:solidFill>
                  <a:srgbClr val="800000"/>
                </a:solidFill>
                <a:latin typeface="Lucida Console" pitchFamily="49" charset="0"/>
              </a:rPr>
              <a:t>i</a:t>
            </a:r>
            <a:r>
              <a:rPr lang="en-US" sz="1600" dirty="0" smtClean="0">
                <a:solidFill>
                  <a:srgbClr val="800000"/>
                </a:solidFill>
                <a:latin typeface="Lucida Console" pitchFamily="49" charset="0"/>
              </a:rPr>
              <a:t> from 0 to </a:t>
            </a:r>
            <a:r>
              <a:rPr lang="en-US" sz="1600" i="1" dirty="0" smtClean="0">
                <a:solidFill>
                  <a:srgbClr val="800000"/>
                </a:solidFill>
                <a:latin typeface="Lucida Console" pitchFamily="49" charset="0"/>
              </a:rPr>
              <a:t>size</a:t>
            </a:r>
            <a:r>
              <a:rPr lang="en-US" sz="1600" dirty="0" smtClean="0">
                <a:solidFill>
                  <a:srgbClr val="800000"/>
                </a:solidFill>
                <a:latin typeface="Lucida Console" pitchFamily="49" charset="0"/>
              </a:rPr>
              <a:t>-2</a:t>
            </a:r>
            <a:endParaRPr lang="en-SG" sz="1600" dirty="0">
              <a:solidFill>
                <a:srgbClr val="800000"/>
              </a:solidFill>
              <a:latin typeface="Lucida Console" pitchFamily="49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726860" y="2125737"/>
            <a:ext cx="851015" cy="1376796"/>
          </a:xfrm>
          <a:prstGeom prst="rect">
            <a:avLst/>
          </a:prstGeom>
          <a:solidFill>
            <a:srgbClr val="FFC000">
              <a:alpha val="34118"/>
            </a:srgb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693355" y="2579202"/>
            <a:ext cx="2576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6600"/>
                </a:solidFill>
                <a:latin typeface="Lucida Console" pitchFamily="49" charset="0"/>
              </a:rPr>
              <a:t>Inner loop index </a:t>
            </a:r>
          </a:p>
          <a:p>
            <a:r>
              <a:rPr lang="en-US" sz="1600" i="1" dirty="0" smtClean="0">
                <a:solidFill>
                  <a:srgbClr val="006600"/>
                </a:solidFill>
                <a:latin typeface="Lucida Console" pitchFamily="49" charset="0"/>
              </a:rPr>
              <a:t>j</a:t>
            </a:r>
            <a:r>
              <a:rPr lang="en-US" sz="1600" dirty="0" smtClean="0">
                <a:solidFill>
                  <a:srgbClr val="006600"/>
                </a:solidFill>
                <a:latin typeface="Lucida Console" pitchFamily="49" charset="0"/>
              </a:rPr>
              <a:t> from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1</a:t>
            </a:r>
            <a:r>
              <a:rPr lang="en-US" sz="1600" dirty="0" smtClean="0">
                <a:solidFill>
                  <a:srgbClr val="006600"/>
                </a:solidFill>
                <a:latin typeface="Lucida Console" pitchFamily="49" charset="0"/>
              </a:rPr>
              <a:t> to </a:t>
            </a:r>
            <a:r>
              <a:rPr lang="en-US" sz="1600" i="1" dirty="0" smtClean="0">
                <a:solidFill>
                  <a:srgbClr val="006600"/>
                </a:solidFill>
                <a:latin typeface="Lucida Console" pitchFamily="49" charset="0"/>
              </a:rPr>
              <a:t>size</a:t>
            </a:r>
            <a:r>
              <a:rPr lang="en-US" sz="1600" dirty="0" smtClean="0">
                <a:solidFill>
                  <a:srgbClr val="006600"/>
                </a:solidFill>
                <a:latin typeface="Lucida Console" pitchFamily="49" charset="0"/>
              </a:rPr>
              <a:t>-1</a:t>
            </a:r>
            <a:endParaRPr lang="en-SG" sz="1600" dirty="0">
              <a:solidFill>
                <a:srgbClr val="006600"/>
              </a:solidFill>
              <a:latin typeface="Lucida Console" pitchFamily="49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3726860" y="3667204"/>
            <a:ext cx="851015" cy="1075730"/>
          </a:xfrm>
          <a:prstGeom prst="rect">
            <a:avLst/>
          </a:prstGeom>
          <a:solidFill>
            <a:srgbClr val="FFC000">
              <a:alpha val="34118"/>
            </a:srgb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693355" y="3959592"/>
            <a:ext cx="2576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6600"/>
                </a:solidFill>
                <a:latin typeface="Lucida Console" pitchFamily="49" charset="0"/>
              </a:rPr>
              <a:t>Inner loop index </a:t>
            </a:r>
          </a:p>
          <a:p>
            <a:r>
              <a:rPr lang="en-US" sz="1600" i="1" dirty="0" smtClean="0">
                <a:solidFill>
                  <a:srgbClr val="006600"/>
                </a:solidFill>
                <a:latin typeface="Lucida Console" pitchFamily="49" charset="0"/>
              </a:rPr>
              <a:t>j</a:t>
            </a:r>
            <a:r>
              <a:rPr lang="en-US" sz="1600" dirty="0" smtClean="0">
                <a:solidFill>
                  <a:srgbClr val="006600"/>
                </a:solidFill>
                <a:latin typeface="Lucida Console" pitchFamily="49" charset="0"/>
              </a:rPr>
              <a:t> from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2</a:t>
            </a:r>
            <a:r>
              <a:rPr lang="en-US" sz="1600" dirty="0" smtClean="0">
                <a:solidFill>
                  <a:srgbClr val="006600"/>
                </a:solidFill>
                <a:latin typeface="Lucida Console" pitchFamily="49" charset="0"/>
              </a:rPr>
              <a:t> to </a:t>
            </a:r>
            <a:r>
              <a:rPr lang="en-US" sz="1600" i="1" dirty="0" smtClean="0">
                <a:solidFill>
                  <a:srgbClr val="006600"/>
                </a:solidFill>
                <a:latin typeface="Lucida Console" pitchFamily="49" charset="0"/>
              </a:rPr>
              <a:t>size</a:t>
            </a:r>
            <a:r>
              <a:rPr lang="en-US" sz="1600" dirty="0" smtClean="0">
                <a:solidFill>
                  <a:srgbClr val="006600"/>
                </a:solidFill>
                <a:latin typeface="Lucida Console" pitchFamily="49" charset="0"/>
              </a:rPr>
              <a:t>-1</a:t>
            </a:r>
            <a:endParaRPr lang="en-SG" sz="1600" dirty="0">
              <a:solidFill>
                <a:srgbClr val="006600"/>
              </a:solidFill>
              <a:latin typeface="Lucida Console" pitchFamily="49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3726860" y="4927600"/>
            <a:ext cx="851015" cy="706398"/>
          </a:xfrm>
          <a:prstGeom prst="rect">
            <a:avLst/>
          </a:prstGeom>
          <a:solidFill>
            <a:srgbClr val="FFC000">
              <a:alpha val="34118"/>
            </a:srgb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693355" y="5004544"/>
            <a:ext cx="2576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6600"/>
                </a:solidFill>
                <a:latin typeface="Lucida Console" pitchFamily="49" charset="0"/>
              </a:rPr>
              <a:t>Inner loop index </a:t>
            </a:r>
          </a:p>
          <a:p>
            <a:r>
              <a:rPr lang="en-US" sz="1600" i="1" dirty="0" smtClean="0">
                <a:solidFill>
                  <a:srgbClr val="006600"/>
                </a:solidFill>
                <a:latin typeface="Lucida Console" pitchFamily="49" charset="0"/>
              </a:rPr>
              <a:t>j</a:t>
            </a:r>
            <a:r>
              <a:rPr lang="en-US" sz="1600" dirty="0" smtClean="0">
                <a:solidFill>
                  <a:srgbClr val="006600"/>
                </a:solidFill>
                <a:latin typeface="Lucida Console" pitchFamily="49" charset="0"/>
              </a:rPr>
              <a:t> from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3</a:t>
            </a:r>
            <a:r>
              <a:rPr lang="en-US" sz="1600" dirty="0" smtClean="0">
                <a:solidFill>
                  <a:srgbClr val="006600"/>
                </a:solidFill>
                <a:latin typeface="Lucida Console" pitchFamily="49" charset="0"/>
              </a:rPr>
              <a:t> to </a:t>
            </a:r>
            <a:r>
              <a:rPr lang="en-US" sz="1600" i="1" dirty="0" smtClean="0">
                <a:solidFill>
                  <a:srgbClr val="006600"/>
                </a:solidFill>
                <a:latin typeface="Lucida Console" pitchFamily="49" charset="0"/>
              </a:rPr>
              <a:t>size</a:t>
            </a:r>
            <a:r>
              <a:rPr lang="en-US" sz="1600" dirty="0" smtClean="0">
                <a:solidFill>
                  <a:srgbClr val="006600"/>
                </a:solidFill>
                <a:latin typeface="Lucida Console" pitchFamily="49" charset="0"/>
              </a:rPr>
              <a:t>-1</a:t>
            </a:r>
            <a:endParaRPr lang="en-SG" sz="1600" dirty="0">
              <a:solidFill>
                <a:srgbClr val="006600"/>
              </a:solidFill>
              <a:latin typeface="Lucida Console" pitchFamily="49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3726860" y="5846802"/>
            <a:ext cx="851015" cy="453164"/>
          </a:xfrm>
          <a:prstGeom prst="rect">
            <a:avLst/>
          </a:prstGeom>
          <a:solidFill>
            <a:srgbClr val="FFC000">
              <a:alpha val="34118"/>
            </a:srgb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693355" y="5739080"/>
            <a:ext cx="2576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6600"/>
                </a:solidFill>
                <a:latin typeface="Lucida Console" pitchFamily="49" charset="0"/>
              </a:rPr>
              <a:t>Inner loop index </a:t>
            </a:r>
          </a:p>
          <a:p>
            <a:r>
              <a:rPr lang="en-US" sz="1600" i="1" dirty="0" smtClean="0">
                <a:solidFill>
                  <a:srgbClr val="006600"/>
                </a:solidFill>
                <a:latin typeface="Lucida Console" pitchFamily="49" charset="0"/>
              </a:rPr>
              <a:t>j</a:t>
            </a:r>
            <a:r>
              <a:rPr lang="en-US" sz="1600" dirty="0" smtClean="0">
                <a:solidFill>
                  <a:srgbClr val="006600"/>
                </a:solidFill>
                <a:latin typeface="Lucida Console" pitchFamily="49" charset="0"/>
              </a:rPr>
              <a:t> from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4</a:t>
            </a:r>
            <a:r>
              <a:rPr lang="en-US" sz="1600" dirty="0" smtClean="0">
                <a:solidFill>
                  <a:srgbClr val="006600"/>
                </a:solidFill>
                <a:latin typeface="Lucida Console" pitchFamily="49" charset="0"/>
              </a:rPr>
              <a:t> to </a:t>
            </a:r>
            <a:r>
              <a:rPr lang="en-US" sz="1600" i="1" dirty="0" smtClean="0">
                <a:solidFill>
                  <a:srgbClr val="006600"/>
                </a:solidFill>
                <a:latin typeface="Lucida Console" pitchFamily="49" charset="0"/>
              </a:rPr>
              <a:t>size</a:t>
            </a:r>
            <a:r>
              <a:rPr lang="en-US" sz="1600" dirty="0" smtClean="0">
                <a:solidFill>
                  <a:srgbClr val="006600"/>
                </a:solidFill>
                <a:latin typeface="Lucida Console" pitchFamily="49" charset="0"/>
              </a:rPr>
              <a:t>-1</a:t>
            </a:r>
            <a:endParaRPr lang="en-SG" sz="1600" dirty="0">
              <a:solidFill>
                <a:srgbClr val="006600"/>
              </a:solidFill>
              <a:latin typeface="Lucida Console" pitchFamily="49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4854222" y="2426802"/>
            <a:ext cx="2094089" cy="3897053"/>
            <a:chOff x="4854222" y="2426802"/>
            <a:chExt cx="2094089" cy="3897053"/>
          </a:xfrm>
        </p:grpSpPr>
        <p:cxnSp>
          <p:nvCxnSpPr>
            <p:cNvPr id="57" name="Straight Connector 56"/>
            <p:cNvCxnSpPr/>
            <p:nvPr/>
          </p:nvCxnSpPr>
          <p:spPr bwMode="auto">
            <a:xfrm>
              <a:off x="4854222" y="2426802"/>
              <a:ext cx="1941689" cy="3897053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 flipV="1">
              <a:off x="5006622" y="2426802"/>
              <a:ext cx="1941689" cy="3897053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59" name="TextBox 58"/>
          <p:cNvSpPr txBox="1"/>
          <p:nvPr/>
        </p:nvSpPr>
        <p:spPr>
          <a:xfrm>
            <a:off x="6163734" y="1765082"/>
            <a:ext cx="2733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800000"/>
                </a:solidFill>
                <a:latin typeface="Lucida Console" pitchFamily="49" charset="0"/>
              </a:rPr>
              <a:t>Inner loop index </a:t>
            </a:r>
          </a:p>
          <a:p>
            <a:r>
              <a:rPr lang="en-US" sz="1600" i="1" dirty="0" smtClean="0">
                <a:solidFill>
                  <a:srgbClr val="800000"/>
                </a:solidFill>
                <a:latin typeface="Lucida Console" pitchFamily="49" charset="0"/>
              </a:rPr>
              <a:t>j</a:t>
            </a:r>
            <a:r>
              <a:rPr lang="en-US" sz="1600" dirty="0" smtClean="0">
                <a:solidFill>
                  <a:srgbClr val="800000"/>
                </a:solidFill>
                <a:latin typeface="Lucida Console" pitchFamily="49" charset="0"/>
              </a:rPr>
              <a:t> from </a:t>
            </a:r>
            <a:r>
              <a:rPr lang="en-US" sz="1600" i="1" dirty="0" smtClean="0">
                <a:solidFill>
                  <a:srgbClr val="800000"/>
                </a:solidFill>
                <a:latin typeface="Lucida Console" pitchFamily="49" charset="0"/>
              </a:rPr>
              <a:t>i</a:t>
            </a:r>
            <a:r>
              <a:rPr lang="en-US" sz="1600" dirty="0" smtClean="0">
                <a:solidFill>
                  <a:srgbClr val="800000"/>
                </a:solidFill>
                <a:latin typeface="Lucida Console" pitchFamily="49" charset="0"/>
              </a:rPr>
              <a:t>+1 to </a:t>
            </a:r>
            <a:r>
              <a:rPr lang="en-US" sz="1600" i="1" dirty="0" smtClean="0">
                <a:solidFill>
                  <a:srgbClr val="800000"/>
                </a:solidFill>
                <a:latin typeface="Lucida Console" pitchFamily="49" charset="0"/>
              </a:rPr>
              <a:t>size</a:t>
            </a:r>
            <a:r>
              <a:rPr lang="en-US" sz="1600" dirty="0" smtClean="0">
                <a:solidFill>
                  <a:srgbClr val="800000"/>
                </a:solidFill>
                <a:latin typeface="Lucida Console" pitchFamily="49" charset="0"/>
              </a:rPr>
              <a:t>-1</a:t>
            </a:r>
            <a:endParaRPr lang="en-SG" sz="1600" dirty="0">
              <a:solidFill>
                <a:srgbClr val="800000"/>
              </a:solidFill>
              <a:latin typeface="Lucida Console" pitchFamily="49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137285" y="2303875"/>
            <a:ext cx="320012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8787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/>
      <p:bldP spid="48" grpId="0" animBg="1"/>
      <p:bldP spid="49" grpId="0"/>
      <p:bldP spid="50" grpId="0" animBg="1"/>
      <p:bldP spid="51" grpId="0"/>
      <p:bldP spid="52" grpId="0" animBg="1"/>
      <p:bldP spid="53" grpId="0"/>
      <p:bldP spid="54" grpId="0" animBg="1"/>
      <p:bldP spid="55" grpId="0"/>
      <p:bldP spid="5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1.7 Minimum Pair Difference </a:t>
            </a:r>
            <a:r>
              <a:rPr lang="en-GB" sz="3600" dirty="0" smtClean="0">
                <a:solidFill>
                  <a:srgbClr val="0000FF"/>
                </a:solidFill>
              </a:rPr>
              <a:t>(3/3</a:t>
            </a:r>
            <a:r>
              <a:rPr lang="en-GB" sz="3600" dirty="0">
                <a:solidFill>
                  <a:srgbClr val="0000FF"/>
                </a:solidFill>
              </a:rPr>
              <a:t>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Unit10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285045" y="1646329"/>
            <a:ext cx="2537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800000"/>
                </a:solidFill>
                <a:latin typeface="Lucida Console" pitchFamily="49" charset="0"/>
              </a:rPr>
              <a:t>Outer loop index </a:t>
            </a:r>
          </a:p>
          <a:p>
            <a:r>
              <a:rPr lang="en-US" sz="1600" i="1" dirty="0" err="1" smtClean="0">
                <a:solidFill>
                  <a:srgbClr val="800000"/>
                </a:solidFill>
                <a:latin typeface="Lucida Console" pitchFamily="49" charset="0"/>
              </a:rPr>
              <a:t>i</a:t>
            </a:r>
            <a:r>
              <a:rPr lang="en-US" sz="1600" dirty="0" smtClean="0">
                <a:solidFill>
                  <a:srgbClr val="800000"/>
                </a:solidFill>
                <a:latin typeface="Lucida Console" pitchFamily="49" charset="0"/>
              </a:rPr>
              <a:t> from 0 to </a:t>
            </a:r>
            <a:r>
              <a:rPr lang="en-US" sz="1600" i="1" dirty="0" smtClean="0">
                <a:solidFill>
                  <a:srgbClr val="800000"/>
                </a:solidFill>
                <a:latin typeface="Lucida Console" pitchFamily="49" charset="0"/>
              </a:rPr>
              <a:t>size</a:t>
            </a:r>
            <a:r>
              <a:rPr lang="en-US" sz="1600" dirty="0" smtClean="0">
                <a:solidFill>
                  <a:srgbClr val="800000"/>
                </a:solidFill>
                <a:latin typeface="Lucida Console" pitchFamily="49" charset="0"/>
              </a:rPr>
              <a:t>-2</a:t>
            </a:r>
            <a:endParaRPr lang="en-SG" sz="1600" dirty="0">
              <a:solidFill>
                <a:srgbClr val="800000"/>
              </a:solidFill>
              <a:latin typeface="Lucida Console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63734" y="1646329"/>
            <a:ext cx="2733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800000"/>
                </a:solidFill>
                <a:latin typeface="Lucida Console" pitchFamily="49" charset="0"/>
              </a:rPr>
              <a:t>Inner loop index </a:t>
            </a:r>
          </a:p>
          <a:p>
            <a:r>
              <a:rPr lang="en-US" sz="1600" i="1" dirty="0" smtClean="0">
                <a:solidFill>
                  <a:srgbClr val="800000"/>
                </a:solidFill>
                <a:latin typeface="Lucida Console" pitchFamily="49" charset="0"/>
              </a:rPr>
              <a:t>j</a:t>
            </a:r>
            <a:r>
              <a:rPr lang="en-US" sz="1600" dirty="0" smtClean="0">
                <a:solidFill>
                  <a:srgbClr val="800000"/>
                </a:solidFill>
                <a:latin typeface="Lucida Console" pitchFamily="49" charset="0"/>
              </a:rPr>
              <a:t> from </a:t>
            </a:r>
            <a:r>
              <a:rPr lang="en-US" sz="1600" i="1" dirty="0" smtClean="0">
                <a:solidFill>
                  <a:srgbClr val="800000"/>
                </a:solidFill>
                <a:latin typeface="Lucida Console" pitchFamily="49" charset="0"/>
              </a:rPr>
              <a:t>i</a:t>
            </a:r>
            <a:r>
              <a:rPr lang="en-US" sz="1600" dirty="0" smtClean="0">
                <a:solidFill>
                  <a:srgbClr val="800000"/>
                </a:solidFill>
                <a:latin typeface="Lucida Console" pitchFamily="49" charset="0"/>
              </a:rPr>
              <a:t>+1 to </a:t>
            </a:r>
            <a:r>
              <a:rPr lang="en-US" sz="1600" i="1" dirty="0" smtClean="0">
                <a:solidFill>
                  <a:srgbClr val="800000"/>
                </a:solidFill>
                <a:latin typeface="Lucida Console" pitchFamily="49" charset="0"/>
              </a:rPr>
              <a:t>size</a:t>
            </a:r>
            <a:r>
              <a:rPr lang="en-US" sz="1600" dirty="0" smtClean="0">
                <a:solidFill>
                  <a:srgbClr val="800000"/>
                </a:solidFill>
                <a:latin typeface="Lucida Console" pitchFamily="49" charset="0"/>
              </a:rPr>
              <a:t>-1</a:t>
            </a:r>
            <a:endParaRPr lang="en-SG" sz="1600" dirty="0">
              <a:solidFill>
                <a:srgbClr val="800000"/>
              </a:solidFill>
              <a:latin typeface="Lucida Console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8930" y="2231195"/>
            <a:ext cx="7495822" cy="39703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9875" algn="l"/>
                <a:tab pos="539750" algn="l"/>
                <a:tab pos="809625" algn="l"/>
                <a:tab pos="1073150" algn="l"/>
                <a:tab pos="1338263" algn="l"/>
                <a:tab pos="1616075" algn="l"/>
              </a:tabLst>
            </a:pP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minPairDiff</a:t>
            </a:r>
            <a:r>
              <a:rPr lang="en-US" dirty="0" smtClean="0">
                <a:latin typeface="Lucida Console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arr</a:t>
            </a:r>
            <a:r>
              <a:rPr lang="en-US" dirty="0" smtClean="0">
                <a:latin typeface="Lucida Console" pitchFamily="49" charset="0"/>
              </a:rPr>
              <a:t>[], 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size) {</a:t>
            </a:r>
            <a:endParaRPr lang="en-US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  <a:tab pos="809625" algn="l"/>
                <a:tab pos="1073150" algn="l"/>
                <a:tab pos="1338263" algn="l"/>
                <a:tab pos="1616075" algn="l"/>
              </a:tabLst>
            </a:pP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, j, diff, </a:t>
            </a:r>
            <a:r>
              <a:rPr lang="en-US" dirty="0" err="1" smtClean="0">
                <a:latin typeface="Lucida Console" pitchFamily="49" charset="0"/>
              </a:rPr>
              <a:t>minDiff</a:t>
            </a:r>
            <a:r>
              <a:rPr lang="en-US" dirty="0" smtClean="0">
                <a:latin typeface="Lucida Console" pitchFamily="49" charset="0"/>
              </a:rPr>
              <a:t>;</a:t>
            </a:r>
          </a:p>
          <a:p>
            <a:pPr>
              <a:tabLst>
                <a:tab pos="269875" algn="l"/>
                <a:tab pos="539750" algn="l"/>
                <a:tab pos="809625" algn="l"/>
                <a:tab pos="1073150" algn="l"/>
                <a:tab pos="1338263" algn="l"/>
                <a:tab pos="1616075" algn="l"/>
              </a:tabLst>
            </a:pPr>
            <a:endParaRPr lang="en-US" dirty="0" smtClean="0"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  <a:tab pos="809625" algn="l"/>
                <a:tab pos="1073150" algn="l"/>
                <a:tab pos="1338263" algn="l"/>
                <a:tab pos="1616075" algn="l"/>
              </a:tabLst>
            </a:pPr>
            <a:r>
              <a:rPr lang="en-US" dirty="0" smtClean="0">
                <a:latin typeface="Lucida Console" pitchFamily="49" charset="0"/>
              </a:rPr>
              <a:t>	</a:t>
            </a:r>
            <a:r>
              <a:rPr lang="en-US" dirty="0" err="1" smtClean="0">
                <a:latin typeface="Lucida Console" pitchFamily="49" charset="0"/>
              </a:rPr>
              <a:t>minDiff</a:t>
            </a:r>
            <a:r>
              <a:rPr lang="en-US" dirty="0" smtClean="0">
                <a:latin typeface="Lucida Console" pitchFamily="49" charset="0"/>
              </a:rPr>
              <a:t> = abs(</a:t>
            </a:r>
            <a:r>
              <a:rPr lang="en-US" dirty="0" err="1" smtClean="0">
                <a:latin typeface="Lucida Console" pitchFamily="49" charset="0"/>
              </a:rPr>
              <a:t>arr</a:t>
            </a:r>
            <a:r>
              <a:rPr lang="en-US" dirty="0" smtClean="0">
                <a:latin typeface="Lucida Console" pitchFamily="49" charset="0"/>
              </a:rPr>
              <a:t>[</a:t>
            </a: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dirty="0" smtClean="0">
                <a:latin typeface="Lucida Console" pitchFamily="49" charset="0"/>
              </a:rPr>
              <a:t>] – </a:t>
            </a:r>
            <a:r>
              <a:rPr lang="en-US" dirty="0" err="1" smtClean="0">
                <a:latin typeface="Lucida Console" pitchFamily="49" charset="0"/>
              </a:rPr>
              <a:t>arr</a:t>
            </a:r>
            <a:r>
              <a:rPr lang="en-US" dirty="0" smtClean="0">
                <a:latin typeface="Lucida Console" pitchFamily="49" charset="0"/>
              </a:rPr>
              <a:t>[</a:t>
            </a: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1</a:t>
            </a:r>
            <a:r>
              <a:rPr lang="en-US" dirty="0" smtClean="0">
                <a:latin typeface="Lucida Console" pitchFamily="49" charset="0"/>
              </a:rPr>
              <a:t>]);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pitchFamily="49" charset="0"/>
              </a:rPr>
              <a:t>// init min diff.</a:t>
            </a:r>
          </a:p>
          <a:p>
            <a:pPr>
              <a:tabLst>
                <a:tab pos="269875" algn="l"/>
                <a:tab pos="539750" algn="l"/>
                <a:tab pos="809625" algn="l"/>
                <a:tab pos="1073150" algn="l"/>
                <a:tab pos="1338263" algn="l"/>
                <a:tab pos="1616075" algn="l"/>
              </a:tabLst>
            </a:pPr>
            <a:endParaRPr lang="en-US" dirty="0" smtClean="0"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  <a:tab pos="809625" algn="l"/>
                <a:tab pos="1073150" algn="l"/>
                <a:tab pos="1338263" algn="l"/>
                <a:tab pos="1616075" algn="l"/>
              </a:tabLst>
            </a:pP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	for</a:t>
            </a:r>
            <a:r>
              <a:rPr lang="en-US" dirty="0" smtClean="0">
                <a:latin typeface="Lucida Console" pitchFamily="49" charset="0"/>
              </a:rPr>
              <a:t> (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 = </a:t>
            </a: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dirty="0" smtClean="0">
                <a:latin typeface="Lucida Console" pitchFamily="49" charset="0"/>
              </a:rPr>
              <a:t>; 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 &lt; size-</a:t>
            </a: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1</a:t>
            </a:r>
            <a:r>
              <a:rPr lang="en-US" dirty="0" smtClean="0">
                <a:latin typeface="Lucida Console" pitchFamily="49" charset="0"/>
              </a:rPr>
              <a:t>; 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++) </a:t>
            </a:r>
          </a:p>
          <a:p>
            <a:pPr>
              <a:tabLst>
                <a:tab pos="269875" algn="l"/>
                <a:tab pos="539750" algn="l"/>
                <a:tab pos="809625" algn="l"/>
                <a:tab pos="1073150" algn="l"/>
                <a:tab pos="1338263" algn="l"/>
                <a:tab pos="1616075" algn="l"/>
              </a:tabLst>
            </a:pPr>
            <a:r>
              <a:rPr lang="en-US" dirty="0" smtClean="0">
                <a:latin typeface="Lucida Console" pitchFamily="49" charset="0"/>
              </a:rPr>
              <a:t>		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for</a:t>
            </a:r>
            <a:r>
              <a:rPr lang="en-US" dirty="0" smtClean="0">
                <a:latin typeface="Lucida Console" pitchFamily="49" charset="0"/>
              </a:rPr>
              <a:t> (j = i+</a:t>
            </a: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1</a:t>
            </a:r>
            <a:r>
              <a:rPr lang="en-US" dirty="0" smtClean="0">
                <a:latin typeface="Lucida Console" pitchFamily="49" charset="0"/>
              </a:rPr>
              <a:t>; j &lt; size; j++) {</a:t>
            </a:r>
          </a:p>
          <a:p>
            <a:pPr>
              <a:tabLst>
                <a:tab pos="269875" algn="l"/>
                <a:tab pos="539750" algn="l"/>
                <a:tab pos="809625" algn="l"/>
                <a:tab pos="1073150" algn="l"/>
                <a:tab pos="1338263" algn="l"/>
                <a:tab pos="1616075" algn="l"/>
              </a:tabLst>
            </a:pPr>
            <a:r>
              <a:rPr lang="en-US" dirty="0" smtClean="0">
                <a:latin typeface="Lucida Console" pitchFamily="49" charset="0"/>
              </a:rPr>
              <a:t>			diff = abs(</a:t>
            </a:r>
            <a:r>
              <a:rPr lang="en-US" dirty="0" err="1" smtClean="0">
                <a:latin typeface="Lucida Console" pitchFamily="49" charset="0"/>
              </a:rPr>
              <a:t>arr</a:t>
            </a:r>
            <a:r>
              <a:rPr lang="en-US" dirty="0" smtClean="0">
                <a:latin typeface="Lucida Console" pitchFamily="49" charset="0"/>
              </a:rPr>
              <a:t>[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] – </a:t>
            </a:r>
            <a:r>
              <a:rPr lang="en-US" dirty="0" err="1" smtClean="0">
                <a:latin typeface="Lucida Console" pitchFamily="49" charset="0"/>
              </a:rPr>
              <a:t>arr</a:t>
            </a:r>
            <a:r>
              <a:rPr lang="en-US" dirty="0" smtClean="0">
                <a:latin typeface="Lucida Console" pitchFamily="49" charset="0"/>
              </a:rPr>
              <a:t>[j]);</a:t>
            </a:r>
          </a:p>
          <a:p>
            <a:pPr>
              <a:tabLst>
                <a:tab pos="269875" algn="l"/>
                <a:tab pos="539750" algn="l"/>
                <a:tab pos="809625" algn="l"/>
                <a:tab pos="1073150" algn="l"/>
                <a:tab pos="1338263" algn="l"/>
                <a:tab pos="1616075" algn="l"/>
              </a:tabLst>
            </a:pPr>
            <a:r>
              <a:rPr lang="en-US" dirty="0" smtClean="0">
                <a:latin typeface="Lucida Console" pitchFamily="49" charset="0"/>
              </a:rPr>
              <a:t>			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if</a:t>
            </a:r>
            <a:r>
              <a:rPr lang="en-US" dirty="0" smtClean="0">
                <a:latin typeface="Lucida Console" pitchFamily="49" charset="0"/>
              </a:rPr>
              <a:t> (diff &lt; </a:t>
            </a:r>
            <a:r>
              <a:rPr lang="en-US" dirty="0" err="1" smtClean="0">
                <a:latin typeface="Lucida Console" pitchFamily="49" charset="0"/>
              </a:rPr>
              <a:t>minDiff</a:t>
            </a:r>
            <a:r>
              <a:rPr lang="en-US" dirty="0" smtClean="0">
                <a:latin typeface="Lucida Console" pitchFamily="49" charset="0"/>
              </a:rPr>
              <a:t>)</a:t>
            </a:r>
          </a:p>
          <a:p>
            <a:pPr>
              <a:tabLst>
                <a:tab pos="269875" algn="l"/>
                <a:tab pos="539750" algn="l"/>
                <a:tab pos="809625" algn="l"/>
                <a:tab pos="1073150" algn="l"/>
                <a:tab pos="1338263" algn="l"/>
                <a:tab pos="1616075" algn="l"/>
              </a:tabLst>
            </a:pPr>
            <a:r>
              <a:rPr lang="en-US" dirty="0" smtClean="0">
                <a:latin typeface="Lucida Console" pitchFamily="49" charset="0"/>
              </a:rPr>
              <a:t>				</a:t>
            </a:r>
            <a:r>
              <a:rPr lang="en-US" dirty="0" err="1" smtClean="0">
                <a:latin typeface="Lucida Console" pitchFamily="49" charset="0"/>
              </a:rPr>
              <a:t>minDiff</a:t>
            </a:r>
            <a:r>
              <a:rPr lang="en-US" dirty="0" smtClean="0">
                <a:latin typeface="Lucida Console" pitchFamily="49" charset="0"/>
              </a:rPr>
              <a:t> = diff;</a:t>
            </a:r>
          </a:p>
          <a:p>
            <a:pPr>
              <a:tabLst>
                <a:tab pos="269875" algn="l"/>
                <a:tab pos="539750" algn="l"/>
                <a:tab pos="809625" algn="l"/>
                <a:tab pos="1073150" algn="l"/>
                <a:tab pos="1338263" algn="l"/>
                <a:tab pos="1616075" algn="l"/>
              </a:tabLst>
            </a:pPr>
            <a:r>
              <a:rPr lang="en-US" dirty="0" smtClean="0">
                <a:latin typeface="Lucida Console" pitchFamily="49" charset="0"/>
              </a:rPr>
              <a:t>		}</a:t>
            </a:r>
          </a:p>
          <a:p>
            <a:pPr>
              <a:tabLst>
                <a:tab pos="269875" algn="l"/>
                <a:tab pos="539750" algn="l"/>
                <a:tab pos="809625" algn="l"/>
                <a:tab pos="1073150" algn="l"/>
                <a:tab pos="1338263" algn="l"/>
                <a:tab pos="1616075" algn="l"/>
              </a:tabLst>
            </a:pPr>
            <a:endParaRPr lang="en-US" dirty="0" smtClean="0"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  <a:tab pos="809625" algn="l"/>
                <a:tab pos="1073150" algn="l"/>
                <a:tab pos="1338263" algn="l"/>
                <a:tab pos="1616075" algn="l"/>
              </a:tabLst>
            </a:pPr>
            <a:r>
              <a:rPr lang="en-US" dirty="0" smtClean="0">
                <a:latin typeface="Lucida Console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return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minDiff</a:t>
            </a:r>
            <a:r>
              <a:rPr lang="en-US" dirty="0" smtClean="0">
                <a:latin typeface="Lucida Console" pitchFamily="49" charset="0"/>
              </a:rPr>
              <a:t>;</a:t>
            </a:r>
          </a:p>
          <a:p>
            <a:pPr>
              <a:tabLst>
                <a:tab pos="269875" algn="l"/>
                <a:tab pos="539750" algn="l"/>
                <a:tab pos="809625" algn="l"/>
                <a:tab pos="1073150" algn="l"/>
                <a:tab pos="1338263" algn="l"/>
                <a:tab pos="1616075" algn="l"/>
              </a:tabLst>
            </a:pPr>
            <a:r>
              <a:rPr lang="en-US" dirty="0" smtClean="0">
                <a:latin typeface="Lucida Console" pitchFamily="49" charset="0"/>
              </a:rPr>
              <a:t>}	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7200" y="1174699"/>
            <a:ext cx="2127956" cy="461665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The code…</a:t>
            </a:r>
            <a:endParaRPr lang="en-SG" sz="2400" dirty="0">
              <a:solidFill>
                <a:srgbClr val="0000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63242" y="4583875"/>
            <a:ext cx="4633813" cy="21390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This kind of nested loop is found in many applications involving 1D array, for example, sorting (to be covered later).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In fact, this problem can be solved by first sorting the array, then scan through the array once more to pick the pair of </a:t>
            </a:r>
            <a:r>
              <a:rPr lang="en-US" dirty="0" err="1" smtClean="0"/>
              <a:t>neighbours</a:t>
            </a:r>
            <a:r>
              <a:rPr lang="en-US" dirty="0" smtClean="0"/>
              <a:t> with the smallest </a:t>
            </a:r>
            <a:r>
              <a:rPr lang="en-US" sz="2000" dirty="0" smtClean="0"/>
              <a:t>difference.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41109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Code Provided 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Unit10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518987" y="1330036"/>
            <a:ext cx="8357719" cy="447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400" kern="0" dirty="0" smtClean="0">
                <a:solidFill>
                  <a:srgbClr val="0000FF"/>
                </a:solidFill>
              </a:rPr>
              <a:t>Unit10_FindMax.c</a:t>
            </a:r>
            <a:r>
              <a:rPr lang="en-GB" sz="2400" kern="0" dirty="0">
                <a:solidFill>
                  <a:srgbClr val="0000FF"/>
                </a:solidFill>
              </a:rPr>
              <a:t>: </a:t>
            </a:r>
          </a:p>
          <a:p>
            <a:pPr marL="914400" lvl="1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000" kern="0" dirty="0">
                <a:solidFill>
                  <a:srgbClr val="000000"/>
                </a:solidFill>
              </a:rPr>
              <a:t>Section 1.2 Find Maximum Element</a:t>
            </a:r>
            <a:endParaRPr lang="en-GB" kern="0" dirty="0">
              <a:solidFill>
                <a:srgbClr val="000000"/>
              </a:solidFill>
            </a:endParaRPr>
          </a:p>
          <a:p>
            <a:pPr marL="457200" lvl="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400" kern="0" dirty="0">
                <a:solidFill>
                  <a:srgbClr val="0000FF"/>
                </a:solidFill>
              </a:rPr>
              <a:t>Unit10</a:t>
            </a:r>
            <a:r>
              <a:rPr lang="en-GB" sz="2400" kern="0" dirty="0" smtClean="0">
                <a:solidFill>
                  <a:srgbClr val="0000FF"/>
                </a:solidFill>
              </a:rPr>
              <a:t>_SumElements.c</a:t>
            </a:r>
            <a:r>
              <a:rPr lang="en-GB" sz="2400" kern="0" dirty="0">
                <a:solidFill>
                  <a:srgbClr val="0000FF"/>
                </a:solidFill>
              </a:rPr>
              <a:t>:</a:t>
            </a:r>
          </a:p>
          <a:p>
            <a:pPr marL="914400" lvl="1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000" kern="0" dirty="0">
                <a:solidFill>
                  <a:srgbClr val="000000"/>
                </a:solidFill>
              </a:rPr>
              <a:t>Section 1.3 Sum Elements</a:t>
            </a:r>
          </a:p>
          <a:p>
            <a:pPr marL="914400" lvl="1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000" kern="0" dirty="0">
                <a:solidFill>
                  <a:srgbClr val="000000"/>
                </a:solidFill>
              </a:rPr>
              <a:t>Section 1.4 Sum Alternate Elements</a:t>
            </a:r>
          </a:p>
          <a:p>
            <a:pPr marL="914400" lvl="1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000" kern="0" dirty="0">
                <a:solidFill>
                  <a:srgbClr val="000000"/>
                </a:solidFill>
              </a:rPr>
              <a:t>Section 1.5 Sum Odd Elements</a:t>
            </a:r>
          </a:p>
          <a:p>
            <a:pPr marL="914400" lvl="1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000" kern="0" dirty="0">
                <a:solidFill>
                  <a:srgbClr val="000000"/>
                </a:solidFill>
              </a:rPr>
              <a:t>Section 1.6 Sum Last 3 Elements</a:t>
            </a:r>
          </a:p>
          <a:p>
            <a:pPr marL="457200" lvl="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400" kern="0" dirty="0">
                <a:solidFill>
                  <a:srgbClr val="0000FF"/>
                </a:solidFill>
              </a:rPr>
              <a:t>Unit10</a:t>
            </a:r>
            <a:r>
              <a:rPr lang="en-GB" sz="2400" kern="0" dirty="0" smtClean="0">
                <a:solidFill>
                  <a:srgbClr val="0000FF"/>
                </a:solidFill>
              </a:rPr>
              <a:t>_MinPairDiff.c</a:t>
            </a:r>
            <a:r>
              <a:rPr lang="en-GB" sz="2400" kern="0" dirty="0">
                <a:solidFill>
                  <a:srgbClr val="0000FF"/>
                </a:solidFill>
              </a:rPr>
              <a:t>:</a:t>
            </a:r>
          </a:p>
          <a:p>
            <a:pPr marL="914400" lvl="1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000" kern="0" dirty="0">
                <a:solidFill>
                  <a:srgbClr val="000000"/>
                </a:solidFill>
              </a:rPr>
              <a:t>Section </a:t>
            </a:r>
            <a:r>
              <a:rPr lang="en-GB" sz="2000" kern="0" dirty="0"/>
              <a:t>1.7 Minimum Pair Difference</a:t>
            </a:r>
          </a:p>
        </p:txBody>
      </p:sp>
    </p:spTree>
    <p:extLst>
      <p:ext uri="{BB962C8B-B14F-4D97-AF65-F5344CB8AC3E}">
        <p14:creationId xmlns:p14="http://schemas.microsoft.com/office/powerpoint/2010/main" val="6314633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000" dirty="0" smtClean="0">
                <a:solidFill>
                  <a:srgbClr val="0000FF"/>
                </a:solidFill>
              </a:rPr>
              <a:t>1.8 Accessing 1D Array Elements in Function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Unit10 - </a:t>
            </a:r>
            <a:fld id="{F7EC234A-9094-4BB8-9EA4-75ECDA8A365B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4" name="Line Callout 2 13"/>
          <p:cNvSpPr/>
          <p:nvPr/>
        </p:nvSpPr>
        <p:spPr bwMode="auto">
          <a:xfrm>
            <a:off x="4976037" y="1219200"/>
            <a:ext cx="2955852" cy="908692"/>
          </a:xfrm>
          <a:prstGeom prst="borderCallout2">
            <a:avLst>
              <a:gd name="adj1" fmla="val 74915"/>
              <a:gd name="adj2" fmla="val 74"/>
              <a:gd name="adj3" fmla="val 101827"/>
              <a:gd name="adj4" fmla="val -66761"/>
              <a:gd name="adj5" fmla="val 67724"/>
              <a:gd name="adj6" fmla="val -70062"/>
            </a:avLst>
          </a:prstGeom>
          <a:solidFill>
            <a:srgbClr val="CDCDFF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Why is it not necessary to have a value in here to indicate the “real” size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?</a:t>
            </a:r>
            <a:endParaRPr kumimoji="0" lang="en-S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3400" y="1219200"/>
            <a:ext cx="4442637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A function header with array parameter,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 sum(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 a[ ], 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 size)</a:t>
            </a:r>
            <a:endParaRPr lang="en-SG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57200" y="2296633"/>
            <a:ext cx="8215312" cy="4116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000" kern="0" dirty="0" smtClean="0">
                <a:latin typeface="+mn-lt"/>
                <a:cs typeface="+mn-cs"/>
              </a:rPr>
              <a:t>A value is not necessary (and is ignored by compiler if provided) as accessing a particular array element requires only the following information</a:t>
            </a:r>
          </a:p>
          <a:p>
            <a:pPr marL="855663" lvl="1" indent="-398463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kern="0" dirty="0" smtClean="0">
                <a:latin typeface="+mn-lt"/>
                <a:cs typeface="+mn-cs"/>
              </a:rPr>
              <a:t>The address of the first element of the array</a:t>
            </a:r>
          </a:p>
          <a:p>
            <a:pPr marL="855663" lvl="1" indent="-398463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kern="0" dirty="0" smtClean="0">
                <a:latin typeface="+mn-lt"/>
                <a:cs typeface="+mn-cs"/>
              </a:rPr>
              <a:t>The size of each element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000" kern="0" dirty="0" smtClean="0">
                <a:latin typeface="+mn-lt"/>
                <a:cs typeface="+mn-cs"/>
              </a:rPr>
              <a:t>Both information are known</a:t>
            </a:r>
          </a:p>
          <a:p>
            <a:pPr marL="855663" lvl="1" indent="-398463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  <a:tabLst>
                <a:tab pos="1828800" algn="l"/>
              </a:tabLst>
              <a:defRPr/>
            </a:pPr>
            <a:r>
              <a:rPr lang="en-GB" kern="0" dirty="0" smtClean="0">
                <a:latin typeface="+mn-lt"/>
                <a:cs typeface="+mn-cs"/>
              </a:rPr>
              <a:t>For example, when the above function is called with </a:t>
            </a:r>
            <a:br>
              <a:rPr lang="en-GB" kern="0" dirty="0" smtClean="0">
                <a:latin typeface="+mn-lt"/>
                <a:cs typeface="+mn-cs"/>
              </a:rPr>
            </a:br>
            <a:r>
              <a:rPr lang="en-GB" kern="0" dirty="0" smtClean="0">
                <a:latin typeface="+mn-lt"/>
                <a:cs typeface="+mn-cs"/>
              </a:rPr>
              <a:t>	</a:t>
            </a:r>
            <a:r>
              <a:rPr lang="en-GB" sz="1600" kern="0" dirty="0" err="1" smtClean="0">
                <a:solidFill>
                  <a:srgbClr val="0000FF"/>
                </a:solidFill>
                <a:latin typeface="Lucida Console" pitchFamily="49" charset="0"/>
                <a:cs typeface="+mn-cs"/>
              </a:rPr>
              <a:t>ans</a:t>
            </a:r>
            <a:r>
              <a:rPr lang="en-GB" sz="1600" kern="0" dirty="0" smtClean="0">
                <a:solidFill>
                  <a:srgbClr val="0000FF"/>
                </a:solidFill>
                <a:latin typeface="Lucida Console" pitchFamily="49" charset="0"/>
                <a:cs typeface="+mn-cs"/>
              </a:rPr>
              <a:t> = sum(numbers, 6); </a:t>
            </a:r>
            <a:r>
              <a:rPr lang="en-GB" kern="0" dirty="0" smtClean="0">
                <a:latin typeface="+mn-lt"/>
                <a:cs typeface="+mn-cs"/>
              </a:rPr>
              <a:t/>
            </a:r>
            <a:br>
              <a:rPr lang="en-GB" kern="0" dirty="0" smtClean="0">
                <a:latin typeface="+mn-lt"/>
                <a:cs typeface="+mn-cs"/>
              </a:rPr>
            </a:br>
            <a:r>
              <a:rPr lang="en-GB" kern="0" dirty="0" smtClean="0">
                <a:latin typeface="+mn-lt"/>
                <a:cs typeface="+mn-cs"/>
              </a:rPr>
              <a:t>in the main(), the address of the first element, &amp;numbers[0], is copied into the parameter a</a:t>
            </a:r>
          </a:p>
          <a:p>
            <a:pPr marL="855663" lvl="1" indent="-398463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kern="0" dirty="0" smtClean="0">
                <a:latin typeface="+mn-lt"/>
                <a:cs typeface="+mn-cs"/>
              </a:rPr>
              <a:t>The size of each element is determined since the element type (</a:t>
            </a:r>
            <a:r>
              <a:rPr lang="en-GB" kern="0" dirty="0" err="1" smtClean="0">
                <a:latin typeface="+mn-lt"/>
                <a:cs typeface="+mn-cs"/>
              </a:rPr>
              <a:t>int</a:t>
            </a:r>
            <a:r>
              <a:rPr lang="en-GB" kern="0" dirty="0" smtClean="0">
                <a:latin typeface="+mn-lt"/>
                <a:cs typeface="+mn-cs"/>
              </a:rPr>
              <a:t>) is given (in </a:t>
            </a:r>
            <a:r>
              <a:rPr lang="en-GB" kern="0" dirty="0" err="1" smtClean="0">
                <a:latin typeface="+mn-lt"/>
                <a:cs typeface="+mn-cs"/>
              </a:rPr>
              <a:t>sunfire</a:t>
            </a:r>
            <a:r>
              <a:rPr lang="en-GB" kern="0" dirty="0" smtClean="0">
                <a:latin typeface="+mn-lt"/>
                <a:cs typeface="+mn-cs"/>
              </a:rPr>
              <a:t>, an integer takes up 4 bytes)</a:t>
            </a:r>
            <a:endParaRPr kumimoji="0" lang="en-GB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97901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000" dirty="0" smtClean="0">
                <a:solidFill>
                  <a:srgbClr val="0000FF"/>
                </a:solidFill>
              </a:rPr>
              <a:t>1.8 Accessing 1D Array Elements in Function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Unit10 - </a:t>
            </a:r>
            <a:fld id="{F7EC234A-9094-4BB8-9EA4-75ECDA8A365B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27" name="Line Callout 2 26"/>
          <p:cNvSpPr/>
          <p:nvPr/>
        </p:nvSpPr>
        <p:spPr bwMode="auto">
          <a:xfrm>
            <a:off x="4976037" y="1219200"/>
            <a:ext cx="2955852" cy="908692"/>
          </a:xfrm>
          <a:prstGeom prst="borderCallout2">
            <a:avLst>
              <a:gd name="adj1" fmla="val 74915"/>
              <a:gd name="adj2" fmla="val 74"/>
              <a:gd name="adj3" fmla="val 101827"/>
              <a:gd name="adj4" fmla="val -66761"/>
              <a:gd name="adj5" fmla="val 67724"/>
              <a:gd name="adj6" fmla="val -70062"/>
            </a:avLst>
          </a:prstGeom>
          <a:solidFill>
            <a:srgbClr val="CDCDFF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Why is it not necessary to have a value in here to indicate the “real” size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?</a:t>
            </a:r>
            <a:endParaRPr kumimoji="0" lang="en-S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3400" y="1219200"/>
            <a:ext cx="4442637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A function header with array parameter,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 sum(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 a[ ], 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 size)</a:t>
            </a:r>
            <a:endParaRPr lang="en-SG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457200" y="2296633"/>
            <a:ext cx="8215312" cy="2346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000" kern="0" dirty="0" smtClean="0">
                <a:latin typeface="+mn-lt"/>
                <a:cs typeface="+mn-cs"/>
              </a:rPr>
              <a:t>With this, the system is able to calculate the effective address of the required element, say </a:t>
            </a:r>
            <a:r>
              <a:rPr lang="en-GB" sz="2000" kern="0" dirty="0" smtClean="0">
                <a:solidFill>
                  <a:srgbClr val="C00000"/>
                </a:solidFill>
                <a:latin typeface="+mn-lt"/>
                <a:cs typeface="+mn-cs"/>
              </a:rPr>
              <a:t>a[2]</a:t>
            </a:r>
            <a:r>
              <a:rPr lang="en-GB" sz="2000" kern="0" dirty="0" smtClean="0">
                <a:latin typeface="+mn-lt"/>
                <a:cs typeface="+mn-cs"/>
              </a:rPr>
              <a:t>, by the following formula:</a:t>
            </a:r>
          </a:p>
          <a:p>
            <a:pPr marL="914400" lvl="1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defRPr/>
            </a:pPr>
            <a:r>
              <a:rPr lang="en-GB" sz="2000" kern="0" dirty="0" smtClean="0">
                <a:latin typeface="+mn-lt"/>
                <a:cs typeface="+mn-cs"/>
              </a:rPr>
              <a:t>	Address of </a:t>
            </a:r>
            <a:r>
              <a:rPr lang="en-GB" sz="2000" kern="0" dirty="0" smtClean="0">
                <a:solidFill>
                  <a:srgbClr val="C00000"/>
                </a:solidFill>
                <a:latin typeface="+mn-lt"/>
                <a:cs typeface="+mn-cs"/>
              </a:rPr>
              <a:t>a[2]</a:t>
            </a:r>
            <a:r>
              <a:rPr lang="en-GB" sz="2000" kern="0" dirty="0" smtClean="0">
                <a:latin typeface="+mn-lt"/>
                <a:cs typeface="+mn-cs"/>
              </a:rPr>
              <a:t> = base address + (2 </a:t>
            </a:r>
            <a:r>
              <a:rPr lang="en-GB" sz="2000" kern="0" dirty="0" smtClean="0">
                <a:latin typeface="+mn-lt"/>
                <a:cs typeface="+mn-cs"/>
                <a:sym typeface="Symbol"/>
              </a:rPr>
              <a:t> size of each element)</a:t>
            </a:r>
          </a:p>
          <a:p>
            <a:pPr marL="914400" lvl="1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defRPr/>
            </a:pPr>
            <a:r>
              <a:rPr lang="en-GB" sz="2000" kern="0" dirty="0" smtClean="0">
                <a:latin typeface="+mn-lt"/>
                <a:cs typeface="+mn-cs"/>
                <a:sym typeface="Symbol"/>
              </a:rPr>
              <a:t>where base address is the address of the first element</a:t>
            </a:r>
            <a:endParaRPr lang="en-GB" sz="2000" kern="0" dirty="0" smtClean="0">
              <a:latin typeface="+mn-lt"/>
              <a:cs typeface="+mn-cs"/>
            </a:endParaRPr>
          </a:p>
          <a:p>
            <a:pPr marL="457200" lvl="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000" kern="0" dirty="0" smtClean="0">
                <a:latin typeface="+mn-lt"/>
                <a:cs typeface="+mn-cs"/>
              </a:rPr>
              <a:t>Hence, suppose the base address is 2400, then address of </a:t>
            </a:r>
            <a:r>
              <a:rPr lang="en-GB" sz="2000" kern="0" dirty="0" smtClean="0">
                <a:solidFill>
                  <a:srgbClr val="C00000"/>
                </a:solidFill>
                <a:latin typeface="+mn-lt"/>
                <a:cs typeface="+mn-cs"/>
              </a:rPr>
              <a:t>a[2]</a:t>
            </a:r>
            <a:r>
              <a:rPr lang="en-GB" sz="2000" kern="0" dirty="0" smtClean="0">
                <a:latin typeface="+mn-lt"/>
                <a:cs typeface="+mn-cs"/>
              </a:rPr>
              <a:t> is 2400 + (2 </a:t>
            </a:r>
            <a:r>
              <a:rPr lang="en-GB" sz="2000" kern="0" dirty="0">
                <a:sym typeface="Symbol"/>
              </a:rPr>
              <a:t> </a:t>
            </a:r>
            <a:r>
              <a:rPr lang="en-GB" sz="2000" kern="0" dirty="0" smtClean="0">
                <a:latin typeface="+mn-lt"/>
                <a:cs typeface="+mn-cs"/>
              </a:rPr>
              <a:t>4), or 2408.</a:t>
            </a:r>
            <a:endParaRPr kumimoji="0" lang="en-GB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01969" y="4738972"/>
            <a:ext cx="4237856" cy="777343"/>
            <a:chOff x="1101969" y="4738972"/>
            <a:chExt cx="4237856" cy="777343"/>
          </a:xfrm>
        </p:grpSpPr>
        <p:grpSp>
          <p:nvGrpSpPr>
            <p:cNvPr id="2" name="Group 1"/>
            <p:cNvGrpSpPr/>
            <p:nvPr/>
          </p:nvGrpSpPr>
          <p:grpSpPr>
            <a:xfrm>
              <a:off x="1101969" y="5139081"/>
              <a:ext cx="3390958" cy="377234"/>
              <a:chOff x="1101969" y="5139081"/>
              <a:chExt cx="3390958" cy="377234"/>
            </a:xfrm>
          </p:grpSpPr>
          <p:sp>
            <p:nvSpPr>
              <p:cNvPr id="30" name="Rectangle 16"/>
              <p:cNvSpPr>
                <a:spLocks noChangeArrowheads="1"/>
              </p:cNvSpPr>
              <p:nvPr/>
            </p:nvSpPr>
            <p:spPr bwMode="auto">
              <a:xfrm>
                <a:off x="1952233" y="5139081"/>
                <a:ext cx="846898" cy="377233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US" dirty="0" smtClean="0"/>
                  <a:t>19</a:t>
                </a:r>
                <a:endParaRPr lang="en-SG" dirty="0"/>
              </a:p>
            </p:txBody>
          </p:sp>
          <p:sp>
            <p:nvSpPr>
              <p:cNvPr id="31" name="Rectangle 16"/>
              <p:cNvSpPr>
                <a:spLocks noChangeArrowheads="1"/>
              </p:cNvSpPr>
              <p:nvPr/>
            </p:nvSpPr>
            <p:spPr bwMode="auto">
              <a:xfrm>
                <a:off x="2799131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US" dirty="0" smtClean="0"/>
                  <a:t>12</a:t>
                </a:r>
                <a:endParaRPr lang="en-SG" dirty="0"/>
              </a:p>
            </p:txBody>
          </p:sp>
          <p:sp>
            <p:nvSpPr>
              <p:cNvPr id="32" name="Rectangle 16"/>
              <p:cNvSpPr>
                <a:spLocks noChangeArrowheads="1"/>
              </p:cNvSpPr>
              <p:nvPr/>
            </p:nvSpPr>
            <p:spPr bwMode="auto">
              <a:xfrm>
                <a:off x="1101969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US" dirty="0" smtClean="0"/>
                  <a:t>5</a:t>
                </a:r>
                <a:endParaRPr lang="en-SG" dirty="0"/>
              </a:p>
            </p:txBody>
          </p:sp>
          <p:sp>
            <p:nvSpPr>
              <p:cNvPr id="33" name="Rectangle 16"/>
              <p:cNvSpPr>
                <a:spLocks noChangeArrowheads="1"/>
              </p:cNvSpPr>
              <p:nvPr/>
            </p:nvSpPr>
            <p:spPr bwMode="auto">
              <a:xfrm>
                <a:off x="3646029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US" dirty="0" smtClean="0"/>
                  <a:t>7</a:t>
                </a:r>
                <a:endParaRPr lang="en-SG" dirty="0"/>
              </a:p>
            </p:txBody>
          </p:sp>
        </p:grpSp>
        <p:sp>
          <p:nvSpPr>
            <p:cNvPr id="34" name="Rectangle 16"/>
            <p:cNvSpPr>
              <a:spLocks noChangeArrowheads="1"/>
            </p:cNvSpPr>
            <p:nvPr/>
          </p:nvSpPr>
          <p:spPr bwMode="auto">
            <a:xfrm>
              <a:off x="4492927" y="5140785"/>
              <a:ext cx="846898" cy="375530"/>
            </a:xfrm>
            <a:prstGeom prst="rect">
              <a:avLst/>
            </a:prstGeom>
            <a:noFill/>
            <a:ln w="12700" cap="sq" algn="ctr">
              <a:noFill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...</a:t>
              </a:r>
              <a:endParaRPr lang="en-SG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101969" y="4738972"/>
              <a:ext cx="3390958" cy="400110"/>
              <a:chOff x="1101969" y="4738972"/>
              <a:chExt cx="3390958" cy="400110"/>
            </a:xfrm>
          </p:grpSpPr>
          <p:sp>
            <p:nvSpPr>
              <p:cNvPr id="35" name="TextBox 15"/>
              <p:cNvSpPr txBox="1">
                <a:spLocks noChangeArrowheads="1"/>
              </p:cNvSpPr>
              <p:nvPr/>
            </p:nvSpPr>
            <p:spPr bwMode="auto">
              <a:xfrm>
                <a:off x="1101969" y="4738972"/>
                <a:ext cx="846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a[0]</a:t>
                </a:r>
                <a:endPara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6" name="TextBox 15"/>
              <p:cNvSpPr txBox="1">
                <a:spLocks noChangeArrowheads="1"/>
              </p:cNvSpPr>
              <p:nvPr/>
            </p:nvSpPr>
            <p:spPr bwMode="auto">
              <a:xfrm>
                <a:off x="1948868" y="4738972"/>
                <a:ext cx="846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a[1]</a:t>
                </a:r>
                <a:endPara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7" name="TextBox 15"/>
              <p:cNvSpPr txBox="1">
                <a:spLocks noChangeArrowheads="1"/>
              </p:cNvSpPr>
              <p:nvPr/>
            </p:nvSpPr>
            <p:spPr bwMode="auto">
              <a:xfrm>
                <a:off x="2792997" y="4738972"/>
                <a:ext cx="846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a[2]</a:t>
                </a:r>
                <a:endPara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8" name="TextBox 15"/>
              <p:cNvSpPr txBox="1">
                <a:spLocks noChangeArrowheads="1"/>
              </p:cNvSpPr>
              <p:nvPr/>
            </p:nvSpPr>
            <p:spPr bwMode="auto">
              <a:xfrm>
                <a:off x="3646028" y="4738972"/>
                <a:ext cx="846899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a[3]</a:t>
                </a:r>
                <a:endPara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99974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2. Multi-dimensional Arrays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Unit10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8" y="1182172"/>
            <a:ext cx="7948612" cy="1371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 smtClean="0"/>
              <a:t>In general, an array can have any number of dimensions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 smtClean="0"/>
              <a:t>Example of a 2-dimensional (2D) array: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09638" y="2616435"/>
            <a:ext cx="4264025" cy="13223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array with 3 rows, 5 columns</a:t>
            </a:r>
          </a:p>
          <a:p>
            <a:pPr>
              <a:defRPr/>
            </a:pP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9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a[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+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7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623888" y="4191990"/>
            <a:ext cx="7948612" cy="85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400" dirty="0"/>
              <a:t>Arrays are stored in </a:t>
            </a:r>
            <a:r>
              <a:rPr lang="en-GB" sz="2400" dirty="0">
                <a:solidFill>
                  <a:srgbClr val="0000FF"/>
                </a:solidFill>
              </a:rPr>
              <a:t>row-major </a:t>
            </a:r>
            <a:r>
              <a:rPr lang="en-GB" sz="2400" dirty="0" smtClean="0">
                <a:solidFill>
                  <a:srgbClr val="0000FF"/>
                </a:solidFill>
              </a:rPr>
              <a:t>order</a:t>
            </a:r>
          </a:p>
          <a:p>
            <a:pPr lvl="1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000" dirty="0" smtClean="0"/>
              <a:t>That is, elements in row 0 comes before row 1, etc.</a:t>
            </a:r>
            <a:endParaRPr lang="en-GB" sz="2400" b="1" dirty="0">
              <a:solidFill>
                <a:srgbClr val="0000FF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120000"/>
              <a:buFont typeface="Wingdings" pitchFamily="2" charset="2"/>
              <a:buNone/>
            </a:pPr>
            <a:endParaRPr lang="en-GB" sz="2400" b="1" dirty="0">
              <a:solidFill>
                <a:srgbClr val="0000FF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120000"/>
              <a:buFont typeface="Wingdings" pitchFamily="2" charset="2"/>
              <a:buNone/>
            </a:pPr>
            <a:endParaRPr lang="en-GB" sz="2000" dirty="0">
              <a:solidFill>
                <a:srgbClr val="0000FF"/>
              </a:solidFill>
            </a:endParaRPr>
          </a:p>
        </p:txBody>
      </p:sp>
      <p:grpSp>
        <p:nvGrpSpPr>
          <p:cNvPr id="21" name="Group 51"/>
          <p:cNvGrpSpPr>
            <a:grpSpLocks/>
          </p:cNvGrpSpPr>
          <p:nvPr/>
        </p:nvGrpSpPr>
        <p:grpSpPr bwMode="auto">
          <a:xfrm>
            <a:off x="974725" y="5207476"/>
            <a:ext cx="7445375" cy="1027112"/>
            <a:chOff x="974271" y="5024846"/>
            <a:chExt cx="7445829" cy="1026226"/>
          </a:xfrm>
        </p:grpSpPr>
        <p:grpSp>
          <p:nvGrpSpPr>
            <p:cNvPr id="22" name="Group 44"/>
            <p:cNvGrpSpPr>
              <a:grpSpLocks/>
            </p:cNvGrpSpPr>
            <p:nvPr/>
          </p:nvGrpSpPr>
          <p:grpSpPr bwMode="auto">
            <a:xfrm>
              <a:off x="974271" y="5024846"/>
              <a:ext cx="7445829" cy="365760"/>
              <a:chOff x="974271" y="5024846"/>
              <a:chExt cx="7445829" cy="365760"/>
            </a:xfrm>
          </p:grpSpPr>
          <p:sp>
            <p:nvSpPr>
              <p:cNvPr id="29" name="TextBox 34"/>
              <p:cNvSpPr txBox="1">
                <a:spLocks noChangeArrowheads="1"/>
              </p:cNvSpPr>
              <p:nvPr/>
            </p:nvSpPr>
            <p:spPr bwMode="auto">
              <a:xfrm>
                <a:off x="974271" y="5024846"/>
                <a:ext cx="1005840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a[0][0]</a:t>
                </a:r>
                <a:endParaRPr lang="en-SG"/>
              </a:p>
            </p:txBody>
          </p:sp>
          <p:sp>
            <p:nvSpPr>
              <p:cNvPr id="30" name="TextBox 35"/>
              <p:cNvSpPr txBox="1">
                <a:spLocks noChangeArrowheads="1"/>
              </p:cNvSpPr>
              <p:nvPr/>
            </p:nvSpPr>
            <p:spPr bwMode="auto">
              <a:xfrm>
                <a:off x="1980111" y="5024846"/>
                <a:ext cx="470263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…</a:t>
                </a:r>
                <a:endParaRPr lang="en-SG"/>
              </a:p>
            </p:txBody>
          </p:sp>
          <p:sp>
            <p:nvSpPr>
              <p:cNvPr id="32" name="TextBox 36"/>
              <p:cNvSpPr txBox="1">
                <a:spLocks noChangeArrowheads="1"/>
              </p:cNvSpPr>
              <p:nvPr/>
            </p:nvSpPr>
            <p:spPr bwMode="auto">
              <a:xfrm>
                <a:off x="2450374" y="5024846"/>
                <a:ext cx="1005840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a[0][4]</a:t>
                </a:r>
                <a:endParaRPr lang="en-SG"/>
              </a:p>
            </p:txBody>
          </p:sp>
          <p:sp>
            <p:nvSpPr>
              <p:cNvPr id="33" name="TextBox 37"/>
              <p:cNvSpPr txBox="1">
                <a:spLocks noChangeArrowheads="1"/>
              </p:cNvSpPr>
              <p:nvPr/>
            </p:nvSpPr>
            <p:spPr bwMode="auto">
              <a:xfrm>
                <a:off x="3456214" y="5024846"/>
                <a:ext cx="1005840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a[1][0]</a:t>
                </a:r>
                <a:endParaRPr lang="en-SG"/>
              </a:p>
            </p:txBody>
          </p:sp>
          <p:sp>
            <p:nvSpPr>
              <p:cNvPr id="34" name="TextBox 38"/>
              <p:cNvSpPr txBox="1">
                <a:spLocks noChangeArrowheads="1"/>
              </p:cNvSpPr>
              <p:nvPr/>
            </p:nvSpPr>
            <p:spPr bwMode="auto">
              <a:xfrm>
                <a:off x="4462054" y="5024846"/>
                <a:ext cx="470263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…</a:t>
                </a:r>
                <a:endParaRPr lang="en-SG"/>
              </a:p>
            </p:txBody>
          </p:sp>
          <p:sp>
            <p:nvSpPr>
              <p:cNvPr id="35" name="TextBox 39"/>
              <p:cNvSpPr txBox="1">
                <a:spLocks noChangeArrowheads="1"/>
              </p:cNvSpPr>
              <p:nvPr/>
            </p:nvSpPr>
            <p:spPr bwMode="auto">
              <a:xfrm>
                <a:off x="4932317" y="5024846"/>
                <a:ext cx="1005840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a[1][4]</a:t>
                </a:r>
                <a:endParaRPr lang="en-SG"/>
              </a:p>
            </p:txBody>
          </p:sp>
          <p:sp>
            <p:nvSpPr>
              <p:cNvPr id="36" name="TextBox 40"/>
              <p:cNvSpPr txBox="1">
                <a:spLocks noChangeArrowheads="1"/>
              </p:cNvSpPr>
              <p:nvPr/>
            </p:nvSpPr>
            <p:spPr bwMode="auto">
              <a:xfrm>
                <a:off x="5938157" y="5024846"/>
                <a:ext cx="1005840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a[2][0]</a:t>
                </a:r>
                <a:endParaRPr lang="en-SG"/>
              </a:p>
            </p:txBody>
          </p:sp>
          <p:sp>
            <p:nvSpPr>
              <p:cNvPr id="37" name="TextBox 41"/>
              <p:cNvSpPr txBox="1">
                <a:spLocks noChangeArrowheads="1"/>
              </p:cNvSpPr>
              <p:nvPr/>
            </p:nvSpPr>
            <p:spPr bwMode="auto">
              <a:xfrm>
                <a:off x="6943997" y="5024846"/>
                <a:ext cx="470263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…</a:t>
                </a:r>
                <a:endParaRPr lang="en-SG"/>
              </a:p>
            </p:txBody>
          </p:sp>
          <p:sp>
            <p:nvSpPr>
              <p:cNvPr id="38" name="TextBox 42"/>
              <p:cNvSpPr txBox="1">
                <a:spLocks noChangeArrowheads="1"/>
              </p:cNvSpPr>
              <p:nvPr/>
            </p:nvSpPr>
            <p:spPr bwMode="auto">
              <a:xfrm>
                <a:off x="7414260" y="5024846"/>
                <a:ext cx="1005840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a[2][4]</a:t>
                </a:r>
                <a:endParaRPr lang="en-SG"/>
              </a:p>
            </p:txBody>
          </p:sp>
        </p:grpSp>
        <p:sp>
          <p:nvSpPr>
            <p:cNvPr id="23" name="TextBox 43"/>
            <p:cNvSpPr txBox="1">
              <a:spLocks noChangeArrowheads="1"/>
            </p:cNvSpPr>
            <p:nvPr/>
          </p:nvSpPr>
          <p:spPr bwMode="auto">
            <a:xfrm>
              <a:off x="1776802" y="5681740"/>
              <a:ext cx="94814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row 0</a:t>
              </a:r>
              <a:endParaRPr lang="en-SG"/>
            </a:p>
          </p:txBody>
        </p:sp>
        <p:sp>
          <p:nvSpPr>
            <p:cNvPr id="24" name="TextBox 45"/>
            <p:cNvSpPr txBox="1">
              <a:spLocks noChangeArrowheads="1"/>
            </p:cNvSpPr>
            <p:nvPr/>
          </p:nvSpPr>
          <p:spPr bwMode="auto">
            <a:xfrm>
              <a:off x="4252078" y="5681740"/>
              <a:ext cx="94814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row 1</a:t>
              </a:r>
              <a:endParaRPr lang="en-SG"/>
            </a:p>
          </p:txBody>
        </p:sp>
        <p:sp>
          <p:nvSpPr>
            <p:cNvPr id="25" name="TextBox 46"/>
            <p:cNvSpPr txBox="1">
              <a:spLocks noChangeArrowheads="1"/>
            </p:cNvSpPr>
            <p:nvPr/>
          </p:nvSpPr>
          <p:spPr bwMode="auto">
            <a:xfrm>
              <a:off x="6718805" y="5681740"/>
              <a:ext cx="94814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row 2</a:t>
              </a:r>
              <a:endParaRPr lang="en-SG"/>
            </a:p>
          </p:txBody>
        </p:sp>
        <p:sp>
          <p:nvSpPr>
            <p:cNvPr id="26" name="Right Brace 47"/>
            <p:cNvSpPr>
              <a:spLocks/>
            </p:cNvSpPr>
            <p:nvPr/>
          </p:nvSpPr>
          <p:spPr bwMode="auto">
            <a:xfrm rot="5400000">
              <a:off x="2137117" y="4378718"/>
              <a:ext cx="227514" cy="2378529"/>
            </a:xfrm>
            <a:prstGeom prst="rightBrace">
              <a:avLst>
                <a:gd name="adj1" fmla="val 8325"/>
                <a:gd name="adj2" fmla="val 50000"/>
              </a:avLst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" name="Right Brace 49"/>
            <p:cNvSpPr>
              <a:spLocks/>
            </p:cNvSpPr>
            <p:nvPr/>
          </p:nvSpPr>
          <p:spPr bwMode="auto">
            <a:xfrm rot="5400000">
              <a:off x="4612393" y="4378718"/>
              <a:ext cx="227514" cy="2378529"/>
            </a:xfrm>
            <a:prstGeom prst="rightBrace">
              <a:avLst>
                <a:gd name="adj1" fmla="val 8325"/>
                <a:gd name="adj2" fmla="val 50000"/>
              </a:avLst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8" name="Right Brace 50"/>
            <p:cNvSpPr>
              <a:spLocks/>
            </p:cNvSpPr>
            <p:nvPr/>
          </p:nvSpPr>
          <p:spPr bwMode="auto">
            <a:xfrm rot="5400000">
              <a:off x="7079120" y="4378718"/>
              <a:ext cx="227514" cy="2378529"/>
            </a:xfrm>
            <a:prstGeom prst="rightBrace">
              <a:avLst>
                <a:gd name="adj1" fmla="val 8325"/>
                <a:gd name="adj2" fmla="val 50000"/>
              </a:avLst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39" name="Group 69"/>
          <p:cNvGrpSpPr/>
          <p:nvPr/>
        </p:nvGrpSpPr>
        <p:grpSpPr>
          <a:xfrm>
            <a:off x="5611813" y="2616435"/>
            <a:ext cx="2413000" cy="1165225"/>
            <a:chOff x="5611813" y="2749550"/>
            <a:chExt cx="2413000" cy="1165225"/>
          </a:xfrm>
        </p:grpSpPr>
        <p:grpSp>
          <p:nvGrpSpPr>
            <p:cNvPr id="40" name="Group 56"/>
            <p:cNvGrpSpPr/>
            <p:nvPr/>
          </p:nvGrpSpPr>
          <p:grpSpPr>
            <a:xfrm>
              <a:off x="5930457" y="3057154"/>
              <a:ext cx="2078130" cy="282123"/>
              <a:chOff x="5930457" y="3057154"/>
              <a:chExt cx="2078130" cy="282123"/>
            </a:xfrm>
          </p:grpSpPr>
          <p:sp>
            <p:nvSpPr>
              <p:cNvPr id="61" name="Rectangle 6"/>
              <p:cNvSpPr>
                <a:spLocks noChangeArrowheads="1"/>
              </p:cNvSpPr>
              <p:nvPr/>
            </p:nvSpPr>
            <p:spPr bwMode="auto">
              <a:xfrm>
                <a:off x="6346083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2" name="Rectangle 7"/>
              <p:cNvSpPr>
                <a:spLocks noChangeArrowheads="1"/>
              </p:cNvSpPr>
              <p:nvPr/>
            </p:nvSpPr>
            <p:spPr bwMode="auto">
              <a:xfrm>
                <a:off x="6761709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3" name="Rectangle 8"/>
              <p:cNvSpPr>
                <a:spLocks noChangeArrowheads="1"/>
              </p:cNvSpPr>
              <p:nvPr/>
            </p:nvSpPr>
            <p:spPr bwMode="auto">
              <a:xfrm>
                <a:off x="7177335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4" name="Rectangle 9"/>
              <p:cNvSpPr>
                <a:spLocks noChangeArrowheads="1"/>
              </p:cNvSpPr>
              <p:nvPr/>
            </p:nvSpPr>
            <p:spPr bwMode="auto">
              <a:xfrm>
                <a:off x="5930457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5" name="Rectangle 10"/>
              <p:cNvSpPr>
                <a:spLocks noChangeArrowheads="1"/>
              </p:cNvSpPr>
              <p:nvPr/>
            </p:nvSpPr>
            <p:spPr bwMode="auto">
              <a:xfrm>
                <a:off x="7592961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41" name="TextBox 24"/>
            <p:cNvSpPr txBox="1">
              <a:spLocks noChangeArrowheads="1"/>
            </p:cNvSpPr>
            <p:nvPr/>
          </p:nvSpPr>
          <p:spPr bwMode="auto">
            <a:xfrm>
              <a:off x="5930457" y="2749550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0</a:t>
              </a:r>
              <a:endParaRPr lang="en-SG" sz="1400"/>
            </a:p>
          </p:txBody>
        </p:sp>
        <p:sp>
          <p:nvSpPr>
            <p:cNvPr id="42" name="TextBox 25"/>
            <p:cNvSpPr txBox="1">
              <a:spLocks noChangeArrowheads="1"/>
            </p:cNvSpPr>
            <p:nvPr/>
          </p:nvSpPr>
          <p:spPr bwMode="auto">
            <a:xfrm>
              <a:off x="6290667" y="2749550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1</a:t>
              </a:r>
              <a:endParaRPr lang="en-SG" sz="1400"/>
            </a:p>
          </p:txBody>
        </p:sp>
        <p:sp>
          <p:nvSpPr>
            <p:cNvPr id="43" name="TextBox 26"/>
            <p:cNvSpPr txBox="1">
              <a:spLocks noChangeArrowheads="1"/>
            </p:cNvSpPr>
            <p:nvPr/>
          </p:nvSpPr>
          <p:spPr bwMode="auto">
            <a:xfrm>
              <a:off x="6761709" y="2749550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2</a:t>
              </a:r>
              <a:endParaRPr lang="en-SG" sz="1400"/>
            </a:p>
          </p:txBody>
        </p:sp>
        <p:sp>
          <p:nvSpPr>
            <p:cNvPr id="44" name="TextBox 27"/>
            <p:cNvSpPr txBox="1">
              <a:spLocks noChangeArrowheads="1"/>
            </p:cNvSpPr>
            <p:nvPr/>
          </p:nvSpPr>
          <p:spPr bwMode="auto">
            <a:xfrm>
              <a:off x="7138146" y="2749550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3</a:t>
              </a:r>
              <a:endParaRPr lang="en-SG" sz="1400"/>
            </a:p>
          </p:txBody>
        </p:sp>
        <p:sp>
          <p:nvSpPr>
            <p:cNvPr id="45" name="TextBox 28"/>
            <p:cNvSpPr txBox="1">
              <a:spLocks noChangeArrowheads="1"/>
            </p:cNvSpPr>
            <p:nvPr/>
          </p:nvSpPr>
          <p:spPr bwMode="auto">
            <a:xfrm>
              <a:off x="7609187" y="2749550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4</a:t>
              </a:r>
              <a:endParaRPr lang="en-SG" sz="1400"/>
            </a:p>
          </p:txBody>
        </p:sp>
        <p:sp>
          <p:nvSpPr>
            <p:cNvPr id="46" name="TextBox 29"/>
            <p:cNvSpPr txBox="1">
              <a:spLocks noChangeArrowheads="1"/>
            </p:cNvSpPr>
            <p:nvPr/>
          </p:nvSpPr>
          <p:spPr bwMode="auto">
            <a:xfrm>
              <a:off x="5611813" y="3057154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0</a:t>
              </a:r>
              <a:endParaRPr lang="en-SG" sz="1400"/>
            </a:p>
          </p:txBody>
        </p:sp>
        <p:sp>
          <p:nvSpPr>
            <p:cNvPr id="47" name="TextBox 30"/>
            <p:cNvSpPr txBox="1">
              <a:spLocks noChangeArrowheads="1"/>
            </p:cNvSpPr>
            <p:nvPr/>
          </p:nvSpPr>
          <p:spPr bwMode="auto">
            <a:xfrm>
              <a:off x="5611813" y="3325048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1</a:t>
              </a:r>
              <a:endParaRPr lang="en-SG" sz="1400"/>
            </a:p>
          </p:txBody>
        </p:sp>
        <p:sp>
          <p:nvSpPr>
            <p:cNvPr id="48" name="TextBox 31"/>
            <p:cNvSpPr txBox="1">
              <a:spLocks noChangeArrowheads="1"/>
            </p:cNvSpPr>
            <p:nvPr/>
          </p:nvSpPr>
          <p:spPr bwMode="auto">
            <a:xfrm>
              <a:off x="5611813" y="3607171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2</a:t>
              </a:r>
              <a:endParaRPr lang="en-SG" sz="1400"/>
            </a:p>
          </p:txBody>
        </p:sp>
        <p:grpSp>
          <p:nvGrpSpPr>
            <p:cNvPr id="49" name="Group 57"/>
            <p:cNvGrpSpPr/>
            <p:nvPr/>
          </p:nvGrpSpPr>
          <p:grpSpPr>
            <a:xfrm>
              <a:off x="5930457" y="3325048"/>
              <a:ext cx="2078130" cy="282123"/>
              <a:chOff x="5930457" y="3057154"/>
              <a:chExt cx="2078130" cy="282123"/>
            </a:xfrm>
          </p:grpSpPr>
          <p:sp>
            <p:nvSpPr>
              <p:cNvPr id="56" name="Rectangle 6"/>
              <p:cNvSpPr>
                <a:spLocks noChangeArrowheads="1"/>
              </p:cNvSpPr>
              <p:nvPr/>
            </p:nvSpPr>
            <p:spPr bwMode="auto">
              <a:xfrm>
                <a:off x="6346083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7" name="Rectangle 7"/>
              <p:cNvSpPr>
                <a:spLocks noChangeArrowheads="1"/>
              </p:cNvSpPr>
              <p:nvPr/>
            </p:nvSpPr>
            <p:spPr bwMode="auto">
              <a:xfrm>
                <a:off x="6761709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8" name="Rectangle 8"/>
              <p:cNvSpPr>
                <a:spLocks noChangeArrowheads="1"/>
              </p:cNvSpPr>
              <p:nvPr/>
            </p:nvSpPr>
            <p:spPr bwMode="auto">
              <a:xfrm>
                <a:off x="7177335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9" name="Rectangle 9"/>
              <p:cNvSpPr>
                <a:spLocks noChangeArrowheads="1"/>
              </p:cNvSpPr>
              <p:nvPr/>
            </p:nvSpPr>
            <p:spPr bwMode="auto">
              <a:xfrm>
                <a:off x="5930457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0" name="Rectangle 10"/>
              <p:cNvSpPr>
                <a:spLocks noChangeArrowheads="1"/>
              </p:cNvSpPr>
              <p:nvPr/>
            </p:nvSpPr>
            <p:spPr bwMode="auto">
              <a:xfrm>
                <a:off x="7592961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50" name="Group 63"/>
            <p:cNvGrpSpPr/>
            <p:nvPr/>
          </p:nvGrpSpPr>
          <p:grpSpPr>
            <a:xfrm>
              <a:off x="5930457" y="3607171"/>
              <a:ext cx="2078130" cy="282123"/>
              <a:chOff x="5930457" y="3057154"/>
              <a:chExt cx="2078130" cy="282123"/>
            </a:xfrm>
          </p:grpSpPr>
          <p:sp>
            <p:nvSpPr>
              <p:cNvPr id="51" name="Rectangle 6"/>
              <p:cNvSpPr>
                <a:spLocks noChangeArrowheads="1"/>
              </p:cNvSpPr>
              <p:nvPr/>
            </p:nvSpPr>
            <p:spPr bwMode="auto">
              <a:xfrm>
                <a:off x="6346083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2" name="Rectangle 7"/>
              <p:cNvSpPr>
                <a:spLocks noChangeArrowheads="1"/>
              </p:cNvSpPr>
              <p:nvPr/>
            </p:nvSpPr>
            <p:spPr bwMode="auto">
              <a:xfrm>
                <a:off x="6761709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3" name="Rectangle 8"/>
              <p:cNvSpPr>
                <a:spLocks noChangeArrowheads="1"/>
              </p:cNvSpPr>
              <p:nvPr/>
            </p:nvSpPr>
            <p:spPr bwMode="auto">
              <a:xfrm>
                <a:off x="7177335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4" name="Rectangle 9"/>
              <p:cNvSpPr>
                <a:spLocks noChangeArrowheads="1"/>
              </p:cNvSpPr>
              <p:nvPr/>
            </p:nvSpPr>
            <p:spPr bwMode="auto">
              <a:xfrm>
                <a:off x="5930457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5" name="Rectangle 10"/>
              <p:cNvSpPr>
                <a:spLocks noChangeArrowheads="1"/>
              </p:cNvSpPr>
              <p:nvPr/>
            </p:nvSpPr>
            <p:spPr bwMode="auto">
              <a:xfrm>
                <a:off x="7592961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6027439" y="2939933"/>
            <a:ext cx="252000" cy="252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dirty="0" smtClean="0">
                <a:solidFill>
                  <a:srgbClr val="800000"/>
                </a:solidFill>
              </a:rPr>
              <a:t>2</a:t>
            </a:r>
            <a:endParaRPr lang="en-SG" sz="1600" dirty="0">
              <a:solidFill>
                <a:srgbClr val="800000"/>
              </a:solidFill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7666996" y="3499537"/>
            <a:ext cx="252000" cy="252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dirty="0" smtClean="0">
                <a:solidFill>
                  <a:srgbClr val="800000"/>
                </a:solidFill>
              </a:rPr>
              <a:t>9</a:t>
            </a:r>
            <a:endParaRPr lang="en-SG" sz="1600" dirty="0">
              <a:solidFill>
                <a:srgbClr val="800000"/>
              </a:solidFill>
            </a:endParaRPr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5938309" y="3191933"/>
            <a:ext cx="396000" cy="252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dirty="0" smtClean="0">
                <a:solidFill>
                  <a:srgbClr val="800000"/>
                </a:solidFill>
              </a:rPr>
              <a:t>16</a:t>
            </a:r>
            <a:endParaRPr lang="en-SG" sz="16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1287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build="p"/>
      <p:bldP spid="66" grpId="0"/>
      <p:bldP spid="67" grpId="0"/>
      <p:bldP spid="6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2. Multi-dimensional Arrays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Unit10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71488" y="1289050"/>
            <a:ext cx="7948612" cy="506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 smtClean="0"/>
              <a:t>Examples of applications:</a:t>
            </a:r>
            <a:endParaRPr lang="en-GB" b="1" dirty="0" smtClean="0">
              <a:solidFill>
                <a:srgbClr val="0000FF"/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4029308" y="1759885"/>
            <a:ext cx="4657492" cy="1899073"/>
            <a:chOff x="4029308" y="1759885"/>
            <a:chExt cx="4657492" cy="1899073"/>
          </a:xfrm>
        </p:grpSpPr>
        <p:grpSp>
          <p:nvGrpSpPr>
            <p:cNvPr id="71" name="Group 70"/>
            <p:cNvGrpSpPr/>
            <p:nvPr/>
          </p:nvGrpSpPr>
          <p:grpSpPr>
            <a:xfrm>
              <a:off x="4029308" y="1759885"/>
              <a:ext cx="4390792" cy="1560519"/>
              <a:chOff x="4029308" y="1759885"/>
              <a:chExt cx="4390792" cy="1560519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4650059" y="1821440"/>
                <a:ext cx="3122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118410" y="1821440"/>
                <a:ext cx="3122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2</a:t>
                </a:r>
                <a:endParaRPr lang="en-SG" sz="12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5579327" y="1821440"/>
                <a:ext cx="3122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3</a:t>
                </a:r>
                <a:endParaRPr lang="en-SG" sz="12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7266879" y="1821440"/>
                <a:ext cx="468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30</a:t>
                </a:r>
                <a:endParaRPr lang="en-SG" sz="12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7735230" y="1821440"/>
                <a:ext cx="468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31</a:t>
                </a:r>
                <a:endParaRPr lang="en-SG" sz="12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029308" y="2126239"/>
                <a:ext cx="468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Jan</a:t>
                </a:r>
                <a:endParaRPr lang="en-SG" sz="1200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4029308" y="2403238"/>
                <a:ext cx="468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Feb</a:t>
                </a:r>
                <a:endParaRPr lang="en-SG" sz="12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029308" y="3043405"/>
                <a:ext cx="468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Dec</a:t>
                </a:r>
                <a:endParaRPr lang="en-SG" sz="1200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6309732" y="1759885"/>
                <a:ext cx="4869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ym typeface="Symbol"/>
                  </a:rPr>
                  <a:t></a:t>
                </a:r>
                <a:endParaRPr lang="en-SG" sz="1600" b="1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4029308" y="2674073"/>
                <a:ext cx="4683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:</a:t>
                </a:r>
                <a:endParaRPr lang="en-SG" sz="1600" b="1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4497659" y="2126239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32.1</a:t>
                </a:r>
                <a:endParaRPr lang="en-SG" sz="12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4966010" y="2126239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31.8</a:t>
                </a:r>
                <a:endParaRPr lang="en-SG" sz="1200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5426927" y="2126239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31.9</a:t>
                </a:r>
                <a:endParaRPr lang="en-SG" sz="1200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6309732" y="2476996"/>
                <a:ext cx="4869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ym typeface="Symbol"/>
                  </a:rPr>
                  <a:t></a:t>
                </a:r>
                <a:endParaRPr lang="en-SG" sz="1600" b="1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7192537" y="2126239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32.3</a:t>
                </a:r>
                <a:endParaRPr lang="en-SG" sz="1200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7660888" y="2126239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32.4</a:t>
                </a:r>
                <a:endParaRPr lang="en-SG" sz="1200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4497659" y="2403238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32.6</a:t>
                </a:r>
                <a:endParaRPr lang="en-SG" sz="1200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4966010" y="2403238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32.6</a:t>
                </a:r>
                <a:endParaRPr lang="en-SG" sz="1200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5426927" y="2403238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33.0</a:t>
                </a:r>
                <a:endParaRPr lang="en-SG" sz="1200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7192537" y="2403238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0</a:t>
                </a:r>
                <a:endParaRPr lang="en-SG" sz="1200" dirty="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7660888" y="2403238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0</a:t>
                </a:r>
                <a:endParaRPr lang="en-SG" sz="1200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4497659" y="3029506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31.8</a:t>
                </a:r>
                <a:endParaRPr lang="en-SG" sz="1200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4966010" y="3029506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32.3</a:t>
                </a:r>
                <a:endParaRPr lang="en-SG" sz="1200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5426927" y="3029506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30.9</a:t>
                </a:r>
                <a:endParaRPr lang="en-SG" sz="1200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7192537" y="3029506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31.6</a:t>
                </a:r>
                <a:endParaRPr lang="en-SG" sz="1200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7660888" y="3029506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32.2</a:t>
                </a:r>
                <a:endParaRPr lang="en-SG" sz="1200" dirty="0"/>
              </a:p>
            </p:txBody>
          </p:sp>
          <p:cxnSp>
            <p:nvCxnSpPr>
              <p:cNvPr id="99" name="Straight Connector 98"/>
              <p:cNvCxnSpPr/>
              <p:nvPr/>
            </p:nvCxnSpPr>
            <p:spPr bwMode="auto">
              <a:xfrm>
                <a:off x="4029308" y="2098439"/>
                <a:ext cx="439079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0" name="Straight Connector 99"/>
              <p:cNvCxnSpPr/>
              <p:nvPr/>
            </p:nvCxnSpPr>
            <p:spPr bwMode="auto">
              <a:xfrm>
                <a:off x="4497659" y="1821440"/>
                <a:ext cx="0" cy="1498964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72" name="TextBox 71"/>
            <p:cNvSpPr txBox="1"/>
            <p:nvPr/>
          </p:nvSpPr>
          <p:spPr>
            <a:xfrm>
              <a:off x="4029308" y="3320404"/>
              <a:ext cx="46574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0000FF"/>
                  </a:solidFill>
                </a:rPr>
                <a:t>Daily temperatures: temperatures[12][31]</a:t>
              </a:r>
              <a:endParaRPr lang="en-SG" sz="16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587891" y="3591808"/>
            <a:ext cx="8129318" cy="2825869"/>
            <a:chOff x="587891" y="3591808"/>
            <a:chExt cx="8129318" cy="2825869"/>
          </a:xfrm>
        </p:grpSpPr>
        <p:sp>
          <p:nvSpPr>
            <p:cNvPr id="102" name="TextBox 101"/>
            <p:cNvSpPr txBox="1"/>
            <p:nvPr/>
          </p:nvSpPr>
          <p:spPr>
            <a:xfrm>
              <a:off x="3098181" y="6079123"/>
              <a:ext cx="46574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0000FF"/>
                  </a:solidFill>
                </a:rPr>
                <a:t>Students’ lab marks: marks[4][5][3]</a:t>
              </a:r>
              <a:endParaRPr lang="en-SG" sz="1600" dirty="0">
                <a:solidFill>
                  <a:srgbClr val="0000FF"/>
                </a:solidFill>
              </a:endParaRP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587891" y="3591808"/>
              <a:ext cx="8129318" cy="2656592"/>
              <a:chOff x="587891" y="3591808"/>
              <a:chExt cx="8129318" cy="2656592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6604567" y="3930362"/>
                <a:ext cx="2112642" cy="1697628"/>
                <a:chOff x="936622" y="4550772"/>
                <a:chExt cx="2112642" cy="1697628"/>
              </a:xfrm>
            </p:grpSpPr>
            <p:sp>
              <p:nvSpPr>
                <p:cNvPr id="190" name="Rectangle 189"/>
                <p:cNvSpPr/>
                <p:nvPr/>
              </p:nvSpPr>
              <p:spPr bwMode="auto">
                <a:xfrm>
                  <a:off x="936622" y="4550772"/>
                  <a:ext cx="2112642" cy="16976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 cap="sq" cmpd="sng" algn="ctr">
                  <a:solidFill>
                    <a:srgbClr val="8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91" name="TextBox 190"/>
                <p:cNvSpPr txBox="1"/>
                <p:nvPr/>
              </p:nvSpPr>
              <p:spPr>
                <a:xfrm>
                  <a:off x="1551205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Ex1</a:t>
                  </a:r>
                  <a:endParaRPr lang="en-SG" sz="1100" dirty="0"/>
                </a:p>
              </p:txBody>
            </p:sp>
            <p:sp>
              <p:nvSpPr>
                <p:cNvPr id="192" name="TextBox 191"/>
                <p:cNvSpPr txBox="1"/>
                <p:nvPr/>
              </p:nvSpPr>
              <p:spPr>
                <a:xfrm>
                  <a:off x="2050558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Ex2</a:t>
                  </a:r>
                  <a:endParaRPr lang="en-SG" sz="1100" dirty="0"/>
                </a:p>
              </p:txBody>
            </p:sp>
            <p:sp>
              <p:nvSpPr>
                <p:cNvPr id="193" name="TextBox 192"/>
                <p:cNvSpPr txBox="1"/>
                <p:nvPr/>
              </p:nvSpPr>
              <p:spPr>
                <a:xfrm>
                  <a:off x="2549911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Ex3</a:t>
                  </a:r>
                  <a:endParaRPr lang="en-SG" sz="1100" dirty="0"/>
                </a:p>
              </p:txBody>
            </p:sp>
            <p:sp>
              <p:nvSpPr>
                <p:cNvPr id="194" name="TextBox 193"/>
                <p:cNvSpPr txBox="1"/>
                <p:nvPr/>
              </p:nvSpPr>
              <p:spPr>
                <a:xfrm>
                  <a:off x="936622" y="481238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Lab1</a:t>
                  </a:r>
                  <a:endParaRPr lang="en-SG" sz="1100" dirty="0"/>
                </a:p>
              </p:txBody>
            </p:sp>
            <p:sp>
              <p:nvSpPr>
                <p:cNvPr id="195" name="TextBox 194"/>
                <p:cNvSpPr txBox="1"/>
                <p:nvPr/>
              </p:nvSpPr>
              <p:spPr>
                <a:xfrm>
                  <a:off x="936622" y="507399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Lab2</a:t>
                  </a:r>
                  <a:endParaRPr lang="en-SG" sz="1100" dirty="0"/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936622" y="536638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Lab3</a:t>
                  </a:r>
                  <a:endParaRPr lang="en-SG" sz="1100" dirty="0"/>
                </a:p>
              </p:txBody>
            </p:sp>
            <p:sp>
              <p:nvSpPr>
                <p:cNvPr id="197" name="TextBox 196"/>
                <p:cNvSpPr txBox="1"/>
                <p:nvPr/>
              </p:nvSpPr>
              <p:spPr>
                <a:xfrm>
                  <a:off x="936622" y="562799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Lab4</a:t>
                  </a:r>
                  <a:endParaRPr lang="en-SG" sz="1100" dirty="0"/>
                </a:p>
              </p:txBody>
            </p:sp>
            <p:sp>
              <p:nvSpPr>
                <p:cNvPr id="198" name="TextBox 197"/>
                <p:cNvSpPr txBox="1"/>
                <p:nvPr/>
              </p:nvSpPr>
              <p:spPr>
                <a:xfrm>
                  <a:off x="1551205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52</a:t>
                  </a:r>
                  <a:endParaRPr lang="en-SG" sz="1100" dirty="0"/>
                </a:p>
              </p:txBody>
            </p:sp>
            <p:sp>
              <p:nvSpPr>
                <p:cNvPr id="199" name="TextBox 198"/>
                <p:cNvSpPr txBox="1"/>
                <p:nvPr/>
              </p:nvSpPr>
              <p:spPr>
                <a:xfrm>
                  <a:off x="2050558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50</a:t>
                  </a:r>
                  <a:endParaRPr lang="en-SG" sz="1100" dirty="0"/>
                </a:p>
              </p:txBody>
            </p:sp>
            <p:sp>
              <p:nvSpPr>
                <p:cNvPr id="200" name="TextBox 199"/>
                <p:cNvSpPr txBox="1"/>
                <p:nvPr/>
              </p:nvSpPr>
              <p:spPr>
                <a:xfrm>
                  <a:off x="2549911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45</a:t>
                  </a:r>
                  <a:endParaRPr lang="en-SG" sz="1100" dirty="0"/>
                </a:p>
              </p:txBody>
            </p:sp>
            <p:sp>
              <p:nvSpPr>
                <p:cNvPr id="201" name="TextBox 200"/>
                <p:cNvSpPr txBox="1"/>
                <p:nvPr/>
              </p:nvSpPr>
              <p:spPr>
                <a:xfrm>
                  <a:off x="1551205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57</a:t>
                  </a:r>
                  <a:endParaRPr lang="en-SG" sz="1100" dirty="0"/>
                </a:p>
              </p:txBody>
            </p:sp>
            <p:sp>
              <p:nvSpPr>
                <p:cNvPr id="202" name="TextBox 201"/>
                <p:cNvSpPr txBox="1"/>
                <p:nvPr/>
              </p:nvSpPr>
              <p:spPr>
                <a:xfrm>
                  <a:off x="2050558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60</a:t>
                  </a:r>
                  <a:endParaRPr lang="en-SG" sz="1100" dirty="0"/>
                </a:p>
              </p:txBody>
            </p:sp>
            <p:sp>
              <p:nvSpPr>
                <p:cNvPr id="203" name="TextBox 202"/>
                <p:cNvSpPr txBox="1"/>
                <p:nvPr/>
              </p:nvSpPr>
              <p:spPr>
                <a:xfrm>
                  <a:off x="2549911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63</a:t>
                  </a:r>
                  <a:endParaRPr lang="en-SG" sz="1100" dirty="0"/>
                </a:p>
              </p:txBody>
            </p:sp>
            <p:sp>
              <p:nvSpPr>
                <p:cNvPr id="204" name="TextBox 203"/>
                <p:cNvSpPr txBox="1"/>
                <p:nvPr/>
              </p:nvSpPr>
              <p:spPr>
                <a:xfrm>
                  <a:off x="1551205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52</a:t>
                  </a:r>
                  <a:endParaRPr lang="en-SG" sz="1100" dirty="0"/>
                </a:p>
              </p:txBody>
            </p:sp>
            <p:sp>
              <p:nvSpPr>
                <p:cNvPr id="205" name="TextBox 204"/>
                <p:cNvSpPr txBox="1"/>
                <p:nvPr/>
              </p:nvSpPr>
              <p:spPr>
                <a:xfrm>
                  <a:off x="2050558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59</a:t>
                  </a:r>
                  <a:endParaRPr lang="en-SG" sz="1100" dirty="0"/>
                </a:p>
              </p:txBody>
            </p:sp>
            <p:sp>
              <p:nvSpPr>
                <p:cNvPr id="206" name="TextBox 205"/>
                <p:cNvSpPr txBox="1"/>
                <p:nvPr/>
              </p:nvSpPr>
              <p:spPr>
                <a:xfrm>
                  <a:off x="2549911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66</a:t>
                  </a:r>
                  <a:endParaRPr lang="en-SG" sz="1100" dirty="0"/>
                </a:p>
              </p:txBody>
            </p:sp>
            <p:sp>
              <p:nvSpPr>
                <p:cNvPr id="207" name="TextBox 206"/>
                <p:cNvSpPr txBox="1"/>
                <p:nvPr/>
              </p:nvSpPr>
              <p:spPr>
                <a:xfrm>
                  <a:off x="1551205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33</a:t>
                  </a:r>
                  <a:endParaRPr lang="en-SG" sz="1100" dirty="0"/>
                </a:p>
              </p:txBody>
            </p:sp>
            <p:sp>
              <p:nvSpPr>
                <p:cNvPr id="208" name="TextBox 207"/>
                <p:cNvSpPr txBox="1"/>
                <p:nvPr/>
              </p:nvSpPr>
              <p:spPr>
                <a:xfrm>
                  <a:off x="2050558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42</a:t>
                  </a:r>
                  <a:endParaRPr lang="en-SG" sz="1100" dirty="0"/>
                </a:p>
              </p:txBody>
            </p:sp>
            <p:sp>
              <p:nvSpPr>
                <p:cNvPr id="209" name="TextBox 208"/>
                <p:cNvSpPr txBox="1"/>
                <p:nvPr/>
              </p:nvSpPr>
              <p:spPr>
                <a:xfrm>
                  <a:off x="2549911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37</a:t>
                  </a:r>
                  <a:endParaRPr lang="en-SG" sz="1100" dirty="0"/>
                </a:p>
              </p:txBody>
            </p:sp>
            <p:cxnSp>
              <p:nvCxnSpPr>
                <p:cNvPr id="210" name="Straight Connector 209"/>
                <p:cNvCxnSpPr/>
                <p:nvPr/>
              </p:nvCxnSpPr>
              <p:spPr bwMode="auto">
                <a:xfrm>
                  <a:off x="936622" y="4812382"/>
                  <a:ext cx="2112642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11" name="Straight Connector 210"/>
                <p:cNvCxnSpPr/>
                <p:nvPr/>
              </p:nvCxnSpPr>
              <p:spPr bwMode="auto">
                <a:xfrm>
                  <a:off x="1551205" y="4550772"/>
                  <a:ext cx="0" cy="1697628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212" name="TextBox 211"/>
                <p:cNvSpPr txBox="1"/>
                <p:nvPr/>
              </p:nvSpPr>
              <p:spPr>
                <a:xfrm>
                  <a:off x="936622" y="588960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Lab5</a:t>
                  </a:r>
                  <a:endParaRPr lang="en-SG" sz="1100" dirty="0"/>
                </a:p>
              </p:txBody>
            </p:sp>
            <p:sp>
              <p:nvSpPr>
                <p:cNvPr id="213" name="TextBox 212"/>
                <p:cNvSpPr txBox="1"/>
                <p:nvPr/>
              </p:nvSpPr>
              <p:spPr>
                <a:xfrm>
                  <a:off x="1551205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68</a:t>
                  </a:r>
                  <a:endParaRPr lang="en-SG" sz="1100" dirty="0"/>
                </a:p>
              </p:txBody>
            </p:sp>
            <p:sp>
              <p:nvSpPr>
                <p:cNvPr id="214" name="TextBox 213"/>
                <p:cNvSpPr txBox="1"/>
                <p:nvPr/>
              </p:nvSpPr>
              <p:spPr>
                <a:xfrm>
                  <a:off x="2050558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68</a:t>
                  </a:r>
                  <a:endParaRPr lang="en-SG" sz="1100" dirty="0"/>
                </a:p>
              </p:txBody>
            </p:sp>
            <p:sp>
              <p:nvSpPr>
                <p:cNvPr id="215" name="TextBox 214"/>
                <p:cNvSpPr txBox="1"/>
                <p:nvPr/>
              </p:nvSpPr>
              <p:spPr>
                <a:xfrm>
                  <a:off x="2549911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72</a:t>
                  </a:r>
                  <a:endParaRPr lang="en-SG" sz="1100" dirty="0"/>
                </a:p>
              </p:txBody>
            </p:sp>
          </p:grpSp>
          <p:sp>
            <p:nvSpPr>
              <p:cNvPr id="105" name="TextBox 104"/>
              <p:cNvSpPr txBox="1"/>
              <p:nvPr/>
            </p:nvSpPr>
            <p:spPr>
              <a:xfrm>
                <a:off x="6600850" y="3591808"/>
                <a:ext cx="7700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 smtClean="0">
                    <a:solidFill>
                      <a:srgbClr val="800000"/>
                    </a:solidFill>
                  </a:rPr>
                  <a:t>Suise</a:t>
                </a:r>
                <a:endParaRPr lang="en-SG" sz="1600" dirty="0">
                  <a:solidFill>
                    <a:srgbClr val="800000"/>
                  </a:solidFill>
                </a:endParaRPr>
              </a:p>
            </p:txBody>
          </p:sp>
          <p:grpSp>
            <p:nvGrpSpPr>
              <p:cNvPr id="106" name="Group 105"/>
              <p:cNvGrpSpPr/>
              <p:nvPr/>
            </p:nvGrpSpPr>
            <p:grpSpPr>
              <a:xfrm>
                <a:off x="4636891" y="4049556"/>
                <a:ext cx="2112642" cy="1697628"/>
                <a:chOff x="936622" y="4550772"/>
                <a:chExt cx="2112642" cy="1697628"/>
              </a:xfrm>
            </p:grpSpPr>
            <p:sp>
              <p:nvSpPr>
                <p:cNvPr id="164" name="Rectangle 163"/>
                <p:cNvSpPr/>
                <p:nvPr/>
              </p:nvSpPr>
              <p:spPr bwMode="auto">
                <a:xfrm>
                  <a:off x="936622" y="4550772"/>
                  <a:ext cx="2112642" cy="16976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 cap="sq" cmpd="sng" algn="ctr">
                  <a:solidFill>
                    <a:srgbClr val="8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65" name="TextBox 164"/>
                <p:cNvSpPr txBox="1"/>
                <p:nvPr/>
              </p:nvSpPr>
              <p:spPr>
                <a:xfrm>
                  <a:off x="1551205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Ex1</a:t>
                  </a:r>
                  <a:endParaRPr lang="en-SG" sz="1100" dirty="0"/>
                </a:p>
              </p:txBody>
            </p:sp>
            <p:sp>
              <p:nvSpPr>
                <p:cNvPr id="166" name="TextBox 165"/>
                <p:cNvSpPr txBox="1"/>
                <p:nvPr/>
              </p:nvSpPr>
              <p:spPr>
                <a:xfrm>
                  <a:off x="2050558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Ex2</a:t>
                  </a:r>
                  <a:endParaRPr lang="en-SG" sz="1100" dirty="0"/>
                </a:p>
              </p:txBody>
            </p:sp>
            <p:sp>
              <p:nvSpPr>
                <p:cNvPr id="167" name="TextBox 166"/>
                <p:cNvSpPr txBox="1"/>
                <p:nvPr/>
              </p:nvSpPr>
              <p:spPr>
                <a:xfrm>
                  <a:off x="2549911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Ex3</a:t>
                  </a:r>
                  <a:endParaRPr lang="en-SG" sz="1100" dirty="0"/>
                </a:p>
              </p:txBody>
            </p:sp>
            <p:sp>
              <p:nvSpPr>
                <p:cNvPr id="168" name="TextBox 167"/>
                <p:cNvSpPr txBox="1"/>
                <p:nvPr/>
              </p:nvSpPr>
              <p:spPr>
                <a:xfrm>
                  <a:off x="936622" y="481238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Lab1</a:t>
                  </a:r>
                  <a:endParaRPr lang="en-SG" sz="1100" dirty="0"/>
                </a:p>
              </p:txBody>
            </p:sp>
            <p:sp>
              <p:nvSpPr>
                <p:cNvPr id="169" name="TextBox 168"/>
                <p:cNvSpPr txBox="1"/>
                <p:nvPr/>
              </p:nvSpPr>
              <p:spPr>
                <a:xfrm>
                  <a:off x="936622" y="507399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Lab2</a:t>
                  </a:r>
                  <a:endParaRPr lang="en-SG" sz="1100" dirty="0"/>
                </a:p>
              </p:txBody>
            </p:sp>
            <p:sp>
              <p:nvSpPr>
                <p:cNvPr id="170" name="TextBox 169"/>
                <p:cNvSpPr txBox="1"/>
                <p:nvPr/>
              </p:nvSpPr>
              <p:spPr>
                <a:xfrm>
                  <a:off x="936622" y="536638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Lab3</a:t>
                  </a:r>
                  <a:endParaRPr lang="en-SG" sz="1100" dirty="0"/>
                </a:p>
              </p:txBody>
            </p:sp>
            <p:sp>
              <p:nvSpPr>
                <p:cNvPr id="171" name="TextBox 170"/>
                <p:cNvSpPr txBox="1"/>
                <p:nvPr/>
              </p:nvSpPr>
              <p:spPr>
                <a:xfrm>
                  <a:off x="936622" y="562799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Lab4</a:t>
                  </a:r>
                  <a:endParaRPr lang="en-SG" sz="1100" dirty="0"/>
                </a:p>
              </p:txBody>
            </p:sp>
            <p:sp>
              <p:nvSpPr>
                <p:cNvPr id="172" name="TextBox 171"/>
                <p:cNvSpPr txBox="1"/>
                <p:nvPr/>
              </p:nvSpPr>
              <p:spPr>
                <a:xfrm>
                  <a:off x="1551205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79</a:t>
                  </a:r>
                  <a:endParaRPr lang="en-SG" sz="1100" dirty="0"/>
                </a:p>
              </p:txBody>
            </p:sp>
            <p:sp>
              <p:nvSpPr>
                <p:cNvPr id="173" name="TextBox 172"/>
                <p:cNvSpPr txBox="1"/>
                <p:nvPr/>
              </p:nvSpPr>
              <p:spPr>
                <a:xfrm>
                  <a:off x="2050558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75</a:t>
                  </a:r>
                  <a:endParaRPr lang="en-SG" sz="1100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2549911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66</a:t>
                  </a:r>
                  <a:endParaRPr lang="en-SG" sz="1100" dirty="0"/>
                </a:p>
              </p:txBody>
            </p:sp>
            <p:sp>
              <p:nvSpPr>
                <p:cNvPr id="175" name="TextBox 174"/>
                <p:cNvSpPr txBox="1"/>
                <p:nvPr/>
              </p:nvSpPr>
              <p:spPr>
                <a:xfrm>
                  <a:off x="1551205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90</a:t>
                  </a:r>
                  <a:endParaRPr lang="en-SG" sz="1100" dirty="0"/>
                </a:p>
              </p:txBody>
            </p:sp>
            <p:sp>
              <p:nvSpPr>
                <p:cNvPr id="176" name="TextBox 175"/>
                <p:cNvSpPr txBox="1"/>
                <p:nvPr/>
              </p:nvSpPr>
              <p:spPr>
                <a:xfrm>
                  <a:off x="2050558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83</a:t>
                  </a:r>
                  <a:endParaRPr lang="en-SG" sz="1100" dirty="0"/>
                </a:p>
              </p:txBody>
            </p:sp>
            <p:sp>
              <p:nvSpPr>
                <p:cNvPr id="177" name="TextBox 176"/>
                <p:cNvSpPr txBox="1"/>
                <p:nvPr/>
              </p:nvSpPr>
              <p:spPr>
                <a:xfrm>
                  <a:off x="2549911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77</a:t>
                  </a:r>
                  <a:endParaRPr lang="en-SG" sz="1100" dirty="0"/>
                </a:p>
              </p:txBody>
            </p:sp>
            <p:sp>
              <p:nvSpPr>
                <p:cNvPr id="178" name="TextBox 177"/>
                <p:cNvSpPr txBox="1"/>
                <p:nvPr/>
              </p:nvSpPr>
              <p:spPr>
                <a:xfrm>
                  <a:off x="1551205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81</a:t>
                  </a:r>
                  <a:endParaRPr lang="en-SG" sz="1100" dirty="0"/>
                </a:p>
              </p:txBody>
            </p:sp>
            <p:sp>
              <p:nvSpPr>
                <p:cNvPr id="179" name="TextBox 178"/>
                <p:cNvSpPr txBox="1"/>
                <p:nvPr/>
              </p:nvSpPr>
              <p:spPr>
                <a:xfrm>
                  <a:off x="2050558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73</a:t>
                  </a:r>
                  <a:endParaRPr lang="en-SG" sz="1100" dirty="0"/>
                </a:p>
              </p:txBody>
            </p:sp>
            <p:sp>
              <p:nvSpPr>
                <p:cNvPr id="180" name="TextBox 179"/>
                <p:cNvSpPr txBox="1"/>
                <p:nvPr/>
              </p:nvSpPr>
              <p:spPr>
                <a:xfrm>
                  <a:off x="2549911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79</a:t>
                  </a:r>
                  <a:endParaRPr lang="en-SG" sz="1100" dirty="0"/>
                </a:p>
              </p:txBody>
            </p:sp>
            <p:sp>
              <p:nvSpPr>
                <p:cNvPr id="181" name="TextBox 180"/>
                <p:cNvSpPr txBox="1"/>
                <p:nvPr/>
              </p:nvSpPr>
              <p:spPr>
                <a:xfrm>
                  <a:off x="1551205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58</a:t>
                  </a:r>
                  <a:endParaRPr lang="en-SG" sz="1100" dirty="0"/>
                </a:p>
              </p:txBody>
            </p:sp>
            <p:sp>
              <p:nvSpPr>
                <p:cNvPr id="182" name="TextBox 181"/>
                <p:cNvSpPr txBox="1"/>
                <p:nvPr/>
              </p:nvSpPr>
              <p:spPr>
                <a:xfrm>
                  <a:off x="2050558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64</a:t>
                  </a:r>
                  <a:endParaRPr lang="en-SG" sz="1100" dirty="0"/>
                </a:p>
              </p:txBody>
            </p:sp>
            <p:sp>
              <p:nvSpPr>
                <p:cNvPr id="183" name="TextBox 182"/>
                <p:cNvSpPr txBox="1"/>
                <p:nvPr/>
              </p:nvSpPr>
              <p:spPr>
                <a:xfrm>
                  <a:off x="2549911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52</a:t>
                  </a:r>
                  <a:endParaRPr lang="en-SG" sz="1100" dirty="0"/>
                </a:p>
              </p:txBody>
            </p:sp>
            <p:cxnSp>
              <p:nvCxnSpPr>
                <p:cNvPr id="184" name="Straight Connector 183"/>
                <p:cNvCxnSpPr/>
                <p:nvPr/>
              </p:nvCxnSpPr>
              <p:spPr bwMode="auto">
                <a:xfrm>
                  <a:off x="936622" y="4812382"/>
                  <a:ext cx="2112642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85" name="Straight Connector 184"/>
                <p:cNvCxnSpPr/>
                <p:nvPr/>
              </p:nvCxnSpPr>
              <p:spPr bwMode="auto">
                <a:xfrm>
                  <a:off x="1551205" y="4550772"/>
                  <a:ext cx="0" cy="1697628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86" name="TextBox 185"/>
                <p:cNvSpPr txBox="1"/>
                <p:nvPr/>
              </p:nvSpPr>
              <p:spPr>
                <a:xfrm>
                  <a:off x="936622" y="588960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Lab5</a:t>
                  </a:r>
                  <a:endParaRPr lang="en-SG" sz="1100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1551205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93</a:t>
                  </a:r>
                  <a:endParaRPr lang="en-SG" sz="1100" dirty="0"/>
                </a:p>
              </p:txBody>
            </p:sp>
            <p:sp>
              <p:nvSpPr>
                <p:cNvPr id="188" name="TextBox 187"/>
                <p:cNvSpPr txBox="1"/>
                <p:nvPr/>
              </p:nvSpPr>
              <p:spPr>
                <a:xfrm>
                  <a:off x="2050558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80</a:t>
                  </a:r>
                  <a:endParaRPr lang="en-SG" sz="1100" dirty="0"/>
                </a:p>
              </p:txBody>
            </p:sp>
            <p:sp>
              <p:nvSpPr>
                <p:cNvPr id="189" name="TextBox 188"/>
                <p:cNvSpPr txBox="1"/>
                <p:nvPr/>
              </p:nvSpPr>
              <p:spPr>
                <a:xfrm>
                  <a:off x="2549911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85</a:t>
                  </a:r>
                  <a:endParaRPr lang="en-SG" sz="1100" dirty="0"/>
                </a:p>
              </p:txBody>
            </p:sp>
          </p:grpSp>
          <p:grpSp>
            <p:nvGrpSpPr>
              <p:cNvPr id="107" name="Group 106"/>
              <p:cNvGrpSpPr/>
              <p:nvPr/>
            </p:nvGrpSpPr>
            <p:grpSpPr>
              <a:xfrm>
                <a:off x="2658002" y="4225178"/>
                <a:ext cx="2112642" cy="1697628"/>
                <a:chOff x="936622" y="4550772"/>
                <a:chExt cx="2112642" cy="1697628"/>
              </a:xfrm>
            </p:grpSpPr>
            <p:sp>
              <p:nvSpPr>
                <p:cNvPr id="138" name="Rectangle 137"/>
                <p:cNvSpPr/>
                <p:nvPr/>
              </p:nvSpPr>
              <p:spPr bwMode="auto">
                <a:xfrm>
                  <a:off x="936622" y="4550772"/>
                  <a:ext cx="2112642" cy="16976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 cap="sq" cmpd="sng" algn="ctr">
                  <a:solidFill>
                    <a:srgbClr val="8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>
                  <a:off x="1551205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Ex1</a:t>
                  </a:r>
                  <a:endParaRPr lang="en-SG" sz="1100" dirty="0"/>
                </a:p>
              </p:txBody>
            </p:sp>
            <p:sp>
              <p:nvSpPr>
                <p:cNvPr id="140" name="TextBox 139"/>
                <p:cNvSpPr txBox="1"/>
                <p:nvPr/>
              </p:nvSpPr>
              <p:spPr>
                <a:xfrm>
                  <a:off x="2050558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Ex2</a:t>
                  </a:r>
                  <a:endParaRPr lang="en-SG" sz="1100" dirty="0"/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>
                <a:xfrm>
                  <a:off x="2549911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Ex3</a:t>
                  </a:r>
                  <a:endParaRPr lang="en-SG" sz="1100" dirty="0"/>
                </a:p>
              </p:txBody>
            </p:sp>
            <p:sp>
              <p:nvSpPr>
                <p:cNvPr id="142" name="TextBox 141"/>
                <p:cNvSpPr txBox="1"/>
                <p:nvPr/>
              </p:nvSpPr>
              <p:spPr>
                <a:xfrm>
                  <a:off x="936622" y="481238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Lab1</a:t>
                  </a:r>
                  <a:endParaRPr lang="en-SG" sz="1100" dirty="0"/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>
                  <a:off x="936622" y="507399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Lab2</a:t>
                  </a:r>
                  <a:endParaRPr lang="en-SG" sz="1100" dirty="0"/>
                </a:p>
              </p:txBody>
            </p:sp>
            <p:sp>
              <p:nvSpPr>
                <p:cNvPr id="144" name="TextBox 143"/>
                <p:cNvSpPr txBox="1"/>
                <p:nvPr/>
              </p:nvSpPr>
              <p:spPr>
                <a:xfrm>
                  <a:off x="936622" y="536638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Lab3</a:t>
                  </a:r>
                  <a:endParaRPr lang="en-SG" sz="1100" dirty="0"/>
                </a:p>
              </p:txBody>
            </p:sp>
            <p:sp>
              <p:nvSpPr>
                <p:cNvPr id="145" name="TextBox 144"/>
                <p:cNvSpPr txBox="1"/>
                <p:nvPr/>
              </p:nvSpPr>
              <p:spPr>
                <a:xfrm>
                  <a:off x="936622" y="562799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Lab4</a:t>
                  </a:r>
                  <a:endParaRPr lang="en-SG" sz="1100" dirty="0"/>
                </a:p>
              </p:txBody>
            </p:sp>
            <p:sp>
              <p:nvSpPr>
                <p:cNvPr id="146" name="TextBox 145"/>
                <p:cNvSpPr txBox="1"/>
                <p:nvPr/>
              </p:nvSpPr>
              <p:spPr>
                <a:xfrm>
                  <a:off x="1551205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59</a:t>
                  </a:r>
                  <a:endParaRPr lang="en-SG" sz="1100" dirty="0"/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>
                  <a:off x="2050558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68</a:t>
                  </a:r>
                  <a:endParaRPr lang="en-SG" sz="1100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2549911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60</a:t>
                  </a:r>
                  <a:endParaRPr lang="en-SG" sz="1100" dirty="0"/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1551205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0</a:t>
                  </a:r>
                  <a:endParaRPr lang="en-SG" sz="1100" dirty="0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2050558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0</a:t>
                  </a:r>
                  <a:endParaRPr lang="en-SG" sz="1100" dirty="0"/>
                </a:p>
              </p:txBody>
            </p:sp>
            <p:sp>
              <p:nvSpPr>
                <p:cNvPr id="151" name="TextBox 150"/>
                <p:cNvSpPr txBox="1"/>
                <p:nvPr/>
              </p:nvSpPr>
              <p:spPr>
                <a:xfrm>
                  <a:off x="2549911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0</a:t>
                  </a:r>
                  <a:endParaRPr lang="en-SG" sz="1100" dirty="0"/>
                </a:p>
              </p:txBody>
            </p:sp>
            <p:sp>
              <p:nvSpPr>
                <p:cNvPr id="152" name="TextBox 151"/>
                <p:cNvSpPr txBox="1"/>
                <p:nvPr/>
              </p:nvSpPr>
              <p:spPr>
                <a:xfrm>
                  <a:off x="1551205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67</a:t>
                  </a:r>
                  <a:endParaRPr lang="en-SG" sz="1100" dirty="0"/>
                </a:p>
              </p:txBody>
            </p:sp>
            <p:sp>
              <p:nvSpPr>
                <p:cNvPr id="153" name="TextBox 152"/>
                <p:cNvSpPr txBox="1"/>
                <p:nvPr/>
              </p:nvSpPr>
              <p:spPr>
                <a:xfrm>
                  <a:off x="2050558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71</a:t>
                  </a:r>
                  <a:endParaRPr lang="en-SG" sz="1100" dirty="0"/>
                </a:p>
              </p:txBody>
            </p:sp>
            <p:sp>
              <p:nvSpPr>
                <p:cNvPr id="154" name="TextBox 153"/>
                <p:cNvSpPr txBox="1"/>
                <p:nvPr/>
              </p:nvSpPr>
              <p:spPr>
                <a:xfrm>
                  <a:off x="2549911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75</a:t>
                  </a:r>
                  <a:endParaRPr lang="en-SG" sz="1100" dirty="0"/>
                </a:p>
              </p:txBody>
            </p:sp>
            <p:sp>
              <p:nvSpPr>
                <p:cNvPr id="155" name="TextBox 154"/>
                <p:cNvSpPr txBox="1"/>
                <p:nvPr/>
              </p:nvSpPr>
              <p:spPr>
                <a:xfrm>
                  <a:off x="1551205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38</a:t>
                  </a:r>
                  <a:endParaRPr lang="en-SG" sz="1100" dirty="0"/>
                </a:p>
              </p:txBody>
            </p:sp>
            <p:sp>
              <p:nvSpPr>
                <p:cNvPr id="156" name="TextBox 155"/>
                <p:cNvSpPr txBox="1"/>
                <p:nvPr/>
              </p:nvSpPr>
              <p:spPr>
                <a:xfrm>
                  <a:off x="2050558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52</a:t>
                  </a:r>
                  <a:endParaRPr lang="en-SG" sz="1100" dirty="0"/>
                </a:p>
              </p:txBody>
            </p:sp>
            <p:sp>
              <p:nvSpPr>
                <p:cNvPr id="157" name="TextBox 156"/>
                <p:cNvSpPr txBox="1"/>
                <p:nvPr/>
              </p:nvSpPr>
              <p:spPr>
                <a:xfrm>
                  <a:off x="2549911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35</a:t>
                  </a:r>
                  <a:endParaRPr lang="en-SG" sz="1100" dirty="0"/>
                </a:p>
              </p:txBody>
            </p:sp>
            <p:cxnSp>
              <p:nvCxnSpPr>
                <p:cNvPr id="158" name="Straight Connector 157"/>
                <p:cNvCxnSpPr/>
                <p:nvPr/>
              </p:nvCxnSpPr>
              <p:spPr bwMode="auto">
                <a:xfrm>
                  <a:off x="936622" y="4812382"/>
                  <a:ext cx="2112642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9" name="Straight Connector 158"/>
                <p:cNvCxnSpPr/>
                <p:nvPr/>
              </p:nvCxnSpPr>
              <p:spPr bwMode="auto">
                <a:xfrm>
                  <a:off x="1551205" y="4550772"/>
                  <a:ext cx="0" cy="1697628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60" name="TextBox 159"/>
                <p:cNvSpPr txBox="1"/>
                <p:nvPr/>
              </p:nvSpPr>
              <p:spPr>
                <a:xfrm>
                  <a:off x="936622" y="588960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Lab5</a:t>
                  </a:r>
                  <a:endParaRPr lang="en-SG" sz="1100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1551205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78</a:t>
                  </a:r>
                  <a:endParaRPr lang="en-SG" sz="1100" dirty="0"/>
                </a:p>
              </p:txBody>
            </p:sp>
            <p:sp>
              <p:nvSpPr>
                <p:cNvPr id="162" name="TextBox 161"/>
                <p:cNvSpPr txBox="1"/>
                <p:nvPr/>
              </p:nvSpPr>
              <p:spPr>
                <a:xfrm>
                  <a:off x="2050558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86</a:t>
                  </a:r>
                  <a:endParaRPr lang="en-SG" sz="1100" dirty="0"/>
                </a:p>
              </p:txBody>
            </p:sp>
            <p:sp>
              <p:nvSpPr>
                <p:cNvPr id="163" name="TextBox 162"/>
                <p:cNvSpPr txBox="1"/>
                <p:nvPr/>
              </p:nvSpPr>
              <p:spPr>
                <a:xfrm>
                  <a:off x="2549911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82</a:t>
                  </a:r>
                  <a:endParaRPr lang="en-SG" sz="1100" dirty="0"/>
                </a:p>
              </p:txBody>
            </p:sp>
          </p:grpSp>
          <p:sp>
            <p:nvSpPr>
              <p:cNvPr id="108" name="TextBox 107"/>
              <p:cNvSpPr txBox="1"/>
              <p:nvPr/>
            </p:nvSpPr>
            <p:spPr>
              <a:xfrm>
                <a:off x="587891" y="4212218"/>
                <a:ext cx="7700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rgbClr val="800000"/>
                    </a:solidFill>
                  </a:rPr>
                  <a:t>Emily</a:t>
                </a:r>
                <a:endParaRPr lang="en-SG" sz="1600" dirty="0">
                  <a:solidFill>
                    <a:srgbClr val="800000"/>
                  </a:solidFill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2537947" y="3917401"/>
                <a:ext cx="7700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 smtClean="0">
                    <a:solidFill>
                      <a:srgbClr val="800000"/>
                    </a:solidFill>
                  </a:rPr>
                  <a:t>Zass</a:t>
                </a:r>
                <a:endParaRPr lang="en-SG" sz="1600" dirty="0">
                  <a:solidFill>
                    <a:srgbClr val="800000"/>
                  </a:solidFill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4633174" y="3711002"/>
                <a:ext cx="7700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 smtClean="0">
                    <a:solidFill>
                      <a:srgbClr val="800000"/>
                    </a:solidFill>
                  </a:rPr>
                  <a:t>Jerna</a:t>
                </a:r>
                <a:endParaRPr lang="en-SG" sz="1600" dirty="0">
                  <a:solidFill>
                    <a:srgbClr val="800000"/>
                  </a:solidFill>
                </a:endParaRPr>
              </a:p>
            </p:txBody>
          </p:sp>
          <p:grpSp>
            <p:nvGrpSpPr>
              <p:cNvPr id="111" name="Group 110"/>
              <p:cNvGrpSpPr/>
              <p:nvPr/>
            </p:nvGrpSpPr>
            <p:grpSpPr>
              <a:xfrm>
                <a:off x="760952" y="4550772"/>
                <a:ext cx="2112642" cy="1697628"/>
                <a:chOff x="936622" y="4550772"/>
                <a:chExt cx="2112642" cy="1697628"/>
              </a:xfrm>
            </p:grpSpPr>
            <p:sp>
              <p:nvSpPr>
                <p:cNvPr id="112" name="Rectangle 111"/>
                <p:cNvSpPr/>
                <p:nvPr/>
              </p:nvSpPr>
              <p:spPr bwMode="auto">
                <a:xfrm>
                  <a:off x="936622" y="4550772"/>
                  <a:ext cx="2112642" cy="16976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 cap="sq" cmpd="sng" algn="ctr">
                  <a:solidFill>
                    <a:srgbClr val="8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1551205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Ex1</a:t>
                  </a:r>
                  <a:endParaRPr lang="en-SG" sz="1100" dirty="0"/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2050558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Ex2</a:t>
                  </a:r>
                  <a:endParaRPr lang="en-SG" sz="1100" dirty="0"/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2549911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Ex3</a:t>
                  </a:r>
                  <a:endParaRPr lang="en-SG" sz="1100" dirty="0"/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936622" y="481238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Lab1</a:t>
                  </a:r>
                  <a:endParaRPr lang="en-SG" sz="1100" dirty="0"/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>
                  <a:off x="936622" y="507399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Lab2</a:t>
                  </a:r>
                  <a:endParaRPr lang="en-SG" sz="1100" dirty="0"/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>
                  <a:off x="936622" y="536638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Lab3</a:t>
                  </a:r>
                  <a:endParaRPr lang="en-SG" sz="1100" dirty="0"/>
                </a:p>
              </p:txBody>
            </p:sp>
            <p:sp>
              <p:nvSpPr>
                <p:cNvPr id="119" name="TextBox 118"/>
                <p:cNvSpPr txBox="1"/>
                <p:nvPr/>
              </p:nvSpPr>
              <p:spPr>
                <a:xfrm>
                  <a:off x="936622" y="562799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Lab4</a:t>
                  </a:r>
                  <a:endParaRPr lang="en-SG" sz="1100" dirty="0"/>
                </a:p>
              </p:txBody>
            </p:sp>
            <p:sp>
              <p:nvSpPr>
                <p:cNvPr id="120" name="TextBox 119"/>
                <p:cNvSpPr txBox="1"/>
                <p:nvPr/>
              </p:nvSpPr>
              <p:spPr>
                <a:xfrm>
                  <a:off x="1551205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76</a:t>
                  </a:r>
                  <a:endParaRPr lang="en-SG" sz="1100" dirty="0"/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2050558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80</a:t>
                  </a:r>
                  <a:endParaRPr lang="en-SG" sz="1100" dirty="0"/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2549911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62</a:t>
                  </a:r>
                  <a:endParaRPr lang="en-SG" sz="1100" dirty="0"/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1551205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60</a:t>
                  </a:r>
                  <a:endParaRPr lang="en-SG" sz="1100" dirty="0"/>
                </a:p>
              </p:txBody>
            </p:sp>
            <p:sp>
              <p:nvSpPr>
                <p:cNvPr id="124" name="TextBox 123"/>
                <p:cNvSpPr txBox="1"/>
                <p:nvPr/>
              </p:nvSpPr>
              <p:spPr>
                <a:xfrm>
                  <a:off x="2050558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72</a:t>
                  </a:r>
                  <a:endParaRPr lang="en-SG" sz="1100" dirty="0"/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2549911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48</a:t>
                  </a:r>
                  <a:endParaRPr lang="en-SG" sz="1100" dirty="0"/>
                </a:p>
              </p:txBody>
            </p:sp>
            <p:sp>
              <p:nvSpPr>
                <p:cNvPr id="126" name="TextBox 125"/>
                <p:cNvSpPr txBox="1"/>
                <p:nvPr/>
              </p:nvSpPr>
              <p:spPr>
                <a:xfrm>
                  <a:off x="1551205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76</a:t>
                  </a:r>
                  <a:endParaRPr lang="en-SG" sz="1100" dirty="0"/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2050558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80</a:t>
                  </a:r>
                  <a:endParaRPr lang="en-SG" sz="1100" dirty="0"/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2549911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62</a:t>
                  </a:r>
                  <a:endParaRPr lang="en-SG" sz="1100" dirty="0"/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1551205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60</a:t>
                  </a:r>
                  <a:endParaRPr lang="en-SG" sz="1100" dirty="0"/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2050558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72</a:t>
                  </a:r>
                  <a:endParaRPr lang="en-SG" sz="1100" dirty="0"/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2549911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48</a:t>
                  </a:r>
                  <a:endParaRPr lang="en-SG" sz="1100" dirty="0"/>
                </a:p>
              </p:txBody>
            </p:sp>
            <p:cxnSp>
              <p:nvCxnSpPr>
                <p:cNvPr id="132" name="Straight Connector 131"/>
                <p:cNvCxnSpPr/>
                <p:nvPr/>
              </p:nvCxnSpPr>
              <p:spPr bwMode="auto">
                <a:xfrm>
                  <a:off x="936622" y="4812382"/>
                  <a:ext cx="2112642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33" name="Straight Connector 132"/>
                <p:cNvCxnSpPr/>
                <p:nvPr/>
              </p:nvCxnSpPr>
              <p:spPr bwMode="auto">
                <a:xfrm>
                  <a:off x="1551205" y="4550772"/>
                  <a:ext cx="0" cy="1697628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34" name="TextBox 133"/>
                <p:cNvSpPr txBox="1"/>
                <p:nvPr/>
              </p:nvSpPr>
              <p:spPr>
                <a:xfrm>
                  <a:off x="936622" y="588960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Lab5</a:t>
                  </a:r>
                  <a:endParaRPr lang="en-SG" sz="1100" dirty="0"/>
                </a:p>
              </p:txBody>
            </p:sp>
            <p:sp>
              <p:nvSpPr>
                <p:cNvPr id="135" name="TextBox 134"/>
                <p:cNvSpPr txBox="1"/>
                <p:nvPr/>
              </p:nvSpPr>
              <p:spPr>
                <a:xfrm>
                  <a:off x="1551205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58</a:t>
                  </a:r>
                  <a:endParaRPr lang="en-SG" sz="1100" dirty="0"/>
                </a:p>
              </p:txBody>
            </p:sp>
            <p:sp>
              <p:nvSpPr>
                <p:cNvPr id="136" name="TextBox 135"/>
                <p:cNvSpPr txBox="1"/>
                <p:nvPr/>
              </p:nvSpPr>
              <p:spPr>
                <a:xfrm>
                  <a:off x="2050558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79</a:t>
                  </a:r>
                  <a:endParaRPr lang="en-SG" sz="1100" dirty="0"/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>
                  <a:off x="2549911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73</a:t>
                  </a:r>
                  <a:endParaRPr lang="en-SG" sz="1100" dirty="0"/>
                </a:p>
              </p:txBody>
            </p:sp>
          </p:grpSp>
        </p:grpSp>
      </p:grpSp>
      <p:grpSp>
        <p:nvGrpSpPr>
          <p:cNvPr id="216" name="Group 215"/>
          <p:cNvGrpSpPr/>
          <p:nvPr/>
        </p:nvGrpSpPr>
        <p:grpSpPr>
          <a:xfrm>
            <a:off x="1057060" y="2046566"/>
            <a:ext cx="1862254" cy="1257638"/>
            <a:chOff x="1057060" y="2046566"/>
            <a:chExt cx="1862254" cy="1257638"/>
          </a:xfrm>
        </p:grpSpPr>
        <p:sp>
          <p:nvSpPr>
            <p:cNvPr id="217" name="TextBox 216"/>
            <p:cNvSpPr txBox="1"/>
            <p:nvPr/>
          </p:nvSpPr>
          <p:spPr>
            <a:xfrm>
              <a:off x="1057060" y="2965650"/>
              <a:ext cx="18622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0000FF"/>
                  </a:solidFill>
                </a:rPr>
                <a:t>matrix[3][3]</a:t>
              </a:r>
              <a:endParaRPr lang="en-SG" sz="1600" dirty="0">
                <a:solidFill>
                  <a:srgbClr val="0000FF"/>
                </a:solidFill>
              </a:endParaRPr>
            </a:p>
          </p:txBody>
        </p:sp>
        <p:graphicFrame>
          <p:nvGraphicFramePr>
            <p:cNvPr id="218" name="Object 6"/>
            <p:cNvGraphicFramePr>
              <a:graphicFrameLocks noChangeAspect="1"/>
            </p:cNvGraphicFramePr>
            <p:nvPr/>
          </p:nvGraphicFramePr>
          <p:xfrm>
            <a:off x="1345127" y="2046566"/>
            <a:ext cx="1305255" cy="9876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3" name="Equation" r:id="rId4" imgW="939392" imgH="710891" progId="Equation.3">
                    <p:embed/>
                  </p:oleObj>
                </mc:Choice>
                <mc:Fallback>
                  <p:oleObj name="Equation" r:id="rId4" imgW="939392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5127" y="2046566"/>
                          <a:ext cx="1305255" cy="987664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4549484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2.1 Multi-dimensional Array Initializers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Unit10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71488" y="1289050"/>
            <a:ext cx="7948612" cy="506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 smtClean="0"/>
              <a:t>Examples: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909638" y="1829467"/>
            <a:ext cx="6640512" cy="36933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nesting one-dimensional initializers</a:t>
            </a:r>
          </a:p>
          <a:p>
            <a:pPr eaLnBrk="1" hangingPunct="1">
              <a:defRPr/>
            </a:pP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a[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{ {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</a:p>
          <a:p>
            <a:pPr eaLnBrk="1" hangingPunct="1"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{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</a:p>
          <a:p>
            <a:pPr eaLnBrk="1" hangingPunct="1"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{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,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 };</a:t>
            </a:r>
          </a:p>
          <a:p>
            <a:pPr eaLnBrk="1" hangingPunct="1">
              <a:defRPr/>
            </a:pPr>
            <a:endParaRPr lang="en-US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the first dimension can be unspecified</a:t>
            </a:r>
          </a:p>
          <a:p>
            <a:pPr eaLnBrk="1" hangingPunct="1"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b[][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{ {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</a:p>
          <a:p>
            <a:pPr eaLnBrk="1" hangingPunct="1"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{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</a:p>
          <a:p>
            <a:pPr eaLnBrk="1" hangingPunct="1"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{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 };</a:t>
            </a:r>
          </a:p>
          <a:p>
            <a:pPr eaLnBrk="1" hangingPunct="1">
              <a:defRPr/>
            </a:pPr>
            <a:endParaRPr lang="en-US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initializer with implicit zero values</a:t>
            </a:r>
          </a:p>
          <a:p>
            <a:pPr eaLnBrk="1" hangingPunct="1"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d[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{ {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</a:p>
          <a:p>
            <a:pPr eaLnBrk="1" hangingPunct="1"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{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 };</a:t>
            </a:r>
          </a:p>
        </p:txBody>
      </p:sp>
      <p:sp>
        <p:nvSpPr>
          <p:cNvPr id="220" name="Line Callout 2 219"/>
          <p:cNvSpPr/>
          <p:nvPr/>
        </p:nvSpPr>
        <p:spPr bwMode="auto">
          <a:xfrm>
            <a:off x="6267550" y="5379522"/>
            <a:ext cx="1986295" cy="941542"/>
          </a:xfrm>
          <a:prstGeom prst="borderCallout2">
            <a:avLst>
              <a:gd name="adj1" fmla="val 69418"/>
              <a:gd name="adj2" fmla="val -99"/>
              <a:gd name="adj3" fmla="val 69418"/>
              <a:gd name="adj4" fmla="val -13363"/>
              <a:gd name="adj5" fmla="val 5059"/>
              <a:gd name="adj6" fmla="val -52670"/>
            </a:avLst>
          </a:prstGeom>
          <a:solidFill>
            <a:srgbClr val="CDCDFF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What happens to the uninitialized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elements?</a:t>
            </a:r>
            <a:endParaRPr kumimoji="0" lang="en-SG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384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animBg="1"/>
      <p:bldP spid="2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2.2 Multi-dimensional Array: Example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Unit10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909638" y="1085850"/>
            <a:ext cx="7189787" cy="5398143"/>
            <a:chOff x="909638" y="1085850"/>
            <a:chExt cx="7189787" cy="5398143"/>
          </a:xfrm>
        </p:grpSpPr>
        <p:sp>
          <p:nvSpPr>
            <p:cNvPr id="10" name="TextBox 9"/>
            <p:cNvSpPr txBox="1"/>
            <p:nvPr/>
          </p:nvSpPr>
          <p:spPr>
            <a:xfrm>
              <a:off x="909638" y="1221014"/>
              <a:ext cx="6640512" cy="526297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 dirty="0" smtClean="0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eaLnBrk="1" hangingPunct="1">
                <a:defRPr/>
              </a:pPr>
              <a:r>
                <a:rPr lang="en-US" sz="1600" b="1" dirty="0" smtClean="0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#define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US" sz="1600" b="1" dirty="0" smtClean="0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number of columns in array</a:t>
              </a:r>
              <a:endParaRPr lang="en-US" sz="1600" b="1" dirty="0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sumArray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[][N], </a:t>
              </a: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  <a:r>
                <a:rPr lang="en-US" sz="1600" b="1" dirty="0" smtClean="0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 // function prototype</a:t>
              </a:r>
              <a:endPara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endPara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 eaLnBrk="1" hangingPunct="1"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foo[][N] = { {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}, {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}, {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6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 };</a:t>
              </a:r>
            </a:p>
            <a:p>
              <a:pPr eaLnBrk="1" hangingPunct="1"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"Sum is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sumArray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(foo,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pPr eaLnBrk="1" hangingPunct="1"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"Sum is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sumArray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(foo,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pPr eaLnBrk="1" hangingPunct="1"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 eaLnBrk="1" hangingPunct="1"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 eaLnBrk="1" hangingPunct="1">
                <a:defRPr/>
              </a:pPr>
              <a:endPara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To sum all elements in </a:t>
              </a:r>
              <a:r>
                <a:rPr lang="en-US" sz="1600" b="1" dirty="0" err="1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arr</a:t>
              </a:r>
              <a:endPara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sumArray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[][N], </a:t>
              </a: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rows) {</a:t>
              </a:r>
            </a:p>
            <a:p>
              <a:pPr eaLnBrk="1" hangingPunct="1"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, j, total 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  <a:endPara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 rows;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pPr eaLnBrk="1" hangingPunct="1"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(j 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j &lt; N; j++) {</a:t>
              </a:r>
            </a:p>
            <a:p>
              <a:pPr eaLnBrk="1" hangingPunct="1"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        total +=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][j];</a:t>
              </a:r>
            </a:p>
            <a:p>
              <a:pPr eaLnBrk="1" hangingPunct="1"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    }</a:t>
              </a:r>
            </a:p>
            <a:p>
              <a:pPr eaLnBrk="1" hangingPunct="1"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eaLnBrk="1" hangingPunct="1"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total;</a:t>
              </a:r>
            </a:p>
            <a:p>
              <a:pPr eaLnBrk="1" hangingPunct="1"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813425" y="1085850"/>
              <a:ext cx="2286000" cy="369888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solidFill>
                    <a:srgbClr val="000000"/>
                  </a:solidFill>
                </a:rPr>
                <a:t>Unit10_2DArray.c</a:t>
              </a:r>
              <a:endParaRPr lang="en-SG" dirty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3" name="Group 21"/>
          <p:cNvGrpSpPr>
            <a:grpSpLocks/>
          </p:cNvGrpSpPr>
          <p:nvPr/>
        </p:nvGrpSpPr>
        <p:grpSpPr bwMode="auto">
          <a:xfrm>
            <a:off x="4093029" y="3500743"/>
            <a:ext cx="4680857" cy="830997"/>
            <a:chOff x="3150320" y="5960772"/>
            <a:chExt cx="4680073" cy="831090"/>
          </a:xfrm>
        </p:grpSpPr>
        <p:cxnSp>
          <p:nvCxnSpPr>
            <p:cNvPr id="14" name="Straight Arrow Connector 16"/>
            <p:cNvCxnSpPr>
              <a:cxnSpLocks noChangeShapeType="1"/>
            </p:cNvCxnSpPr>
            <p:nvPr/>
          </p:nvCxnSpPr>
          <p:spPr bwMode="auto">
            <a:xfrm flipH="1">
              <a:off x="3150320" y="6312570"/>
              <a:ext cx="1988350" cy="382083"/>
            </a:xfrm>
            <a:prstGeom prst="straightConnector1">
              <a:avLst/>
            </a:prstGeom>
            <a:noFill/>
            <a:ln w="19050" cap="sq" algn="ctr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TextBox 18"/>
            <p:cNvSpPr txBox="1">
              <a:spLocks noChangeArrowheads="1"/>
            </p:cNvSpPr>
            <p:nvPr/>
          </p:nvSpPr>
          <p:spPr bwMode="auto">
            <a:xfrm>
              <a:off x="5138671" y="5960772"/>
              <a:ext cx="2691722" cy="83109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 smtClean="0">
                  <a:solidFill>
                    <a:srgbClr val="C00000"/>
                  </a:solidFill>
                </a:rPr>
                <a:t>Second dimension </a:t>
              </a:r>
              <a:r>
                <a:rPr lang="en-US" sz="1600" u="sng" dirty="0" smtClean="0">
                  <a:solidFill>
                    <a:srgbClr val="C00000"/>
                  </a:solidFill>
                </a:rPr>
                <a:t>must</a:t>
              </a:r>
              <a:r>
                <a:rPr lang="en-US" sz="1600" dirty="0" smtClean="0">
                  <a:solidFill>
                    <a:srgbClr val="C00000"/>
                  </a:solidFill>
                </a:rPr>
                <a:t> be specified; first dimension is not required.</a:t>
              </a:r>
              <a:endParaRPr lang="en-SG" sz="16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687880" y="4816549"/>
            <a:ext cx="1553596" cy="646331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Sum is 26</a:t>
            </a:r>
          </a:p>
          <a:p>
            <a:r>
              <a:rPr lang="en-US" dirty="0" smtClean="0"/>
              <a:t>Sum is 14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555146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2.3 Accessing 2D Array Elements in Function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Unit10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7" name="Line Callout 2 16"/>
          <p:cNvSpPr/>
          <p:nvPr/>
        </p:nvSpPr>
        <p:spPr bwMode="auto">
          <a:xfrm>
            <a:off x="5401340" y="1219200"/>
            <a:ext cx="2955852" cy="908692"/>
          </a:xfrm>
          <a:prstGeom prst="borderCallout2">
            <a:avLst>
              <a:gd name="adj1" fmla="val 74915"/>
              <a:gd name="adj2" fmla="val 74"/>
              <a:gd name="adj3" fmla="val 101827"/>
              <a:gd name="adj4" fmla="val -66761"/>
              <a:gd name="adj5" fmla="val 67724"/>
              <a:gd name="adj6" fmla="val -70062"/>
            </a:avLst>
          </a:prstGeom>
          <a:solidFill>
            <a:srgbClr val="CDCDFF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Why second dimension must be specified, but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not the first dimension?</a:t>
            </a:r>
            <a:endParaRPr kumimoji="0" lang="en-S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3400" y="1219200"/>
            <a:ext cx="486794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A function header with 2D array parameter,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  function(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 a[][5], ...)</a:t>
            </a:r>
            <a:endParaRPr lang="en-SG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57200" y="2127893"/>
            <a:ext cx="8215312" cy="998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03225" marR="0" lvl="0" indent="-40322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kern="0" dirty="0" smtClean="0">
                <a:latin typeface="+mn-lt"/>
                <a:cs typeface="+mn-cs"/>
              </a:rPr>
              <a:t>To access an element in a 2D array, it </a:t>
            </a:r>
            <a:r>
              <a:rPr lang="en-GB" u="sng" kern="0" dirty="0" smtClean="0">
                <a:latin typeface="+mn-lt"/>
                <a:cs typeface="+mn-cs"/>
              </a:rPr>
              <a:t>must know the number of columns</a:t>
            </a:r>
            <a:r>
              <a:rPr lang="en-GB" kern="0" dirty="0" smtClean="0">
                <a:latin typeface="+mn-lt"/>
                <a:cs typeface="+mn-cs"/>
              </a:rPr>
              <a:t>. It needs not know the number of rows. </a:t>
            </a:r>
          </a:p>
          <a:p>
            <a:pPr marL="403225" marR="0" lvl="0" indent="-40322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kern="0" dirty="0" smtClean="0">
                <a:latin typeface="+mn-lt"/>
                <a:cs typeface="+mn-cs"/>
              </a:rPr>
              <a:t>For example, given the following two 2D-arrays: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630324" y="3125973"/>
            <a:ext cx="5582094" cy="1146603"/>
            <a:chOff x="1396408" y="3560812"/>
            <a:chExt cx="5582094" cy="1146603"/>
          </a:xfrm>
        </p:grpSpPr>
        <p:sp>
          <p:nvSpPr>
            <p:cNvPr id="21" name="Rectangle 20"/>
            <p:cNvSpPr/>
            <p:nvPr/>
          </p:nvSpPr>
          <p:spPr bwMode="auto">
            <a:xfrm>
              <a:off x="1981200" y="3870251"/>
              <a:ext cx="425302" cy="233916"/>
            </a:xfrm>
            <a:prstGeom prst="rect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2406502" y="3870251"/>
              <a:ext cx="425302" cy="233916"/>
            </a:xfrm>
            <a:prstGeom prst="rect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2831804" y="3870251"/>
              <a:ext cx="425302" cy="233916"/>
            </a:xfrm>
            <a:prstGeom prst="rect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1981200" y="4104167"/>
              <a:ext cx="425302" cy="233916"/>
            </a:xfrm>
            <a:prstGeom prst="rect">
              <a:avLst/>
            </a:prstGeom>
            <a:solidFill>
              <a:srgbClr val="CCECFF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2406502" y="4104167"/>
              <a:ext cx="425302" cy="233916"/>
            </a:xfrm>
            <a:prstGeom prst="rect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2831804" y="4104167"/>
              <a:ext cx="425302" cy="233916"/>
            </a:xfrm>
            <a:prstGeom prst="rect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459664" y="4338083"/>
              <a:ext cx="372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:</a:t>
              </a:r>
              <a:endParaRPr lang="en-SG" b="1" dirty="0"/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4851992" y="3870251"/>
              <a:ext cx="425302" cy="233916"/>
            </a:xfrm>
            <a:prstGeom prst="rect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5277294" y="3870251"/>
              <a:ext cx="425302" cy="233916"/>
            </a:xfrm>
            <a:prstGeom prst="rect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5702596" y="3870251"/>
              <a:ext cx="425302" cy="233916"/>
            </a:xfrm>
            <a:prstGeom prst="rect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4851992" y="4104167"/>
              <a:ext cx="425302" cy="233916"/>
            </a:xfrm>
            <a:prstGeom prst="rect">
              <a:avLst/>
            </a:prstGeom>
            <a:solidFill>
              <a:srgbClr val="FFCC66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5277294" y="4104167"/>
              <a:ext cx="425302" cy="233916"/>
            </a:xfrm>
            <a:prstGeom prst="rect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5702596" y="4104167"/>
              <a:ext cx="425302" cy="233916"/>
            </a:xfrm>
            <a:prstGeom prst="rect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6127898" y="3870251"/>
              <a:ext cx="425302" cy="233916"/>
            </a:xfrm>
            <a:prstGeom prst="rect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6553200" y="3870251"/>
              <a:ext cx="425302" cy="233916"/>
            </a:xfrm>
            <a:prstGeom prst="rect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6127898" y="4104167"/>
              <a:ext cx="425302" cy="233916"/>
            </a:xfrm>
            <a:prstGeom prst="rect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6553200" y="4104167"/>
              <a:ext cx="425302" cy="233916"/>
            </a:xfrm>
            <a:prstGeom prst="rect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55758" y="4338083"/>
              <a:ext cx="372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:</a:t>
              </a:r>
              <a:endParaRPr lang="en-SG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396408" y="3560812"/>
              <a:ext cx="21938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/>
                <a:t>A 3-column 2D array:</a:t>
              </a:r>
              <a:endParaRPr lang="en-SG" sz="1600" i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58832" y="3560812"/>
              <a:ext cx="21938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/>
                <a:t>A 5-column 2D array:</a:t>
              </a:r>
              <a:endParaRPr lang="en-SG" sz="1600" i="1" dirty="0"/>
            </a:p>
          </p:txBody>
        </p:sp>
      </p:grp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457200" y="4272576"/>
            <a:ext cx="8458200" cy="2306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03225" marR="0" lvl="0" indent="-40322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kern="0" dirty="0" smtClean="0">
                <a:latin typeface="+mn-lt"/>
                <a:cs typeface="+mn-cs"/>
              </a:rPr>
              <a:t>As elements are stored linearly in memory in </a:t>
            </a:r>
            <a:r>
              <a:rPr lang="en-GB" kern="0" dirty="0" smtClean="0">
                <a:solidFill>
                  <a:srgbClr val="C00000"/>
                </a:solidFill>
                <a:latin typeface="+mn-lt"/>
                <a:cs typeface="+mn-cs"/>
              </a:rPr>
              <a:t>row-major order</a:t>
            </a:r>
            <a:r>
              <a:rPr lang="en-GB" kern="0" dirty="0" smtClean="0">
                <a:latin typeface="+mn-lt"/>
                <a:cs typeface="+mn-cs"/>
              </a:rPr>
              <a:t>, element </a:t>
            </a:r>
            <a:r>
              <a:rPr lang="en-GB" kern="0" dirty="0" smtClean="0">
                <a:solidFill>
                  <a:srgbClr val="0000FF"/>
                </a:solidFill>
                <a:latin typeface="+mn-lt"/>
                <a:cs typeface="+mn-cs"/>
              </a:rPr>
              <a:t>a[1][0] </a:t>
            </a:r>
            <a:r>
              <a:rPr lang="en-GB" kern="0" dirty="0" smtClean="0">
                <a:latin typeface="+mn-lt"/>
                <a:cs typeface="+mn-cs"/>
              </a:rPr>
              <a:t>would be the 4</a:t>
            </a:r>
            <a:r>
              <a:rPr lang="en-GB" kern="0" baseline="30000" dirty="0" smtClean="0">
                <a:latin typeface="+mn-lt"/>
                <a:cs typeface="+mn-cs"/>
              </a:rPr>
              <a:t>th</a:t>
            </a:r>
            <a:r>
              <a:rPr lang="en-GB" kern="0" dirty="0" smtClean="0">
                <a:latin typeface="+mn-lt"/>
                <a:cs typeface="+mn-cs"/>
              </a:rPr>
              <a:t> element in the 3-column array, whereas it would be the 6</a:t>
            </a:r>
            <a:r>
              <a:rPr lang="en-GB" kern="0" baseline="30000" dirty="0" smtClean="0">
                <a:latin typeface="+mn-lt"/>
                <a:cs typeface="+mn-cs"/>
              </a:rPr>
              <a:t>th</a:t>
            </a:r>
            <a:r>
              <a:rPr lang="en-GB" kern="0" dirty="0" smtClean="0">
                <a:latin typeface="+mn-lt"/>
                <a:cs typeface="+mn-cs"/>
              </a:rPr>
              <a:t> element in the 5-column array.</a:t>
            </a:r>
          </a:p>
          <a:p>
            <a:pPr marL="403225" marR="0" lvl="0" indent="-40322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kern="0" dirty="0" smtClean="0">
                <a:latin typeface="+mn-lt"/>
                <a:cs typeface="+mn-cs"/>
              </a:rPr>
              <a:t>Hence, to access </a:t>
            </a:r>
            <a:r>
              <a:rPr lang="en-GB" kern="0" dirty="0" smtClean="0">
                <a:solidFill>
                  <a:srgbClr val="0000FF"/>
                </a:solidFill>
                <a:latin typeface="+mn-lt"/>
                <a:cs typeface="+mn-cs"/>
              </a:rPr>
              <a:t>a[1][0] </a:t>
            </a:r>
            <a:r>
              <a:rPr lang="en-GB" kern="0" dirty="0" smtClean="0">
                <a:latin typeface="+mn-lt"/>
                <a:cs typeface="+mn-cs"/>
              </a:rPr>
              <a:t>correctly, we need to provide the number of columns in the array. </a:t>
            </a:r>
          </a:p>
          <a:p>
            <a:pPr marL="403225" marR="0" lvl="0" indent="-40322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kern="0" dirty="0" smtClean="0">
                <a:latin typeface="+mn-lt"/>
                <a:cs typeface="+mn-cs"/>
              </a:rPr>
              <a:t>For multi-dimensional arrays, all but the first dimension must be specified in the array parameter</a:t>
            </a:r>
            <a:r>
              <a:rPr lang="en-GB" kern="0" dirty="0">
                <a:latin typeface="+mn-lt"/>
                <a:cs typeface="+mn-cs"/>
              </a:rPr>
              <a:t>.</a:t>
            </a:r>
            <a:endParaRPr kumimoji="0" lang="en-GB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83635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  <p:bldP spid="4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</a:t>
            </a:r>
            <a:r>
              <a:rPr lang="en-US" dirty="0" smtClean="0"/>
              <a:t>contents </a:t>
            </a:r>
            <a:r>
              <a:rPr lang="en-US" dirty="0"/>
              <a:t>of these slides have origin from </a:t>
            </a:r>
            <a:r>
              <a:rPr lang="en-US" dirty="0" smtClean="0"/>
              <a:t>School of Computing, </a:t>
            </a:r>
            <a:r>
              <a:rPr lang="en-US" dirty="0"/>
              <a:t>National University of </a:t>
            </a:r>
            <a:r>
              <a:rPr lang="en-US" dirty="0" smtClean="0"/>
              <a:t>Singapore.</a:t>
            </a:r>
          </a:p>
          <a:p>
            <a:pPr algn="just"/>
            <a:r>
              <a:rPr lang="en-US" dirty="0"/>
              <a:t>We greatly appreciate support from Mr. Aaron </a:t>
            </a:r>
            <a:r>
              <a:rPr lang="en-US" dirty="0" smtClean="0"/>
              <a:t>Tan </a:t>
            </a:r>
            <a:r>
              <a:rPr lang="en-US" smtClean="0"/>
              <a:t>Tuck Choy for </a:t>
            </a:r>
            <a:r>
              <a:rPr lang="en-US" dirty="0" smtClean="0"/>
              <a:t>kindly sharing these materials.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7321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2.4 Class Enrolment (1/5)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Unit10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>
          <a:xfrm>
            <a:off x="471488" y="1289050"/>
            <a:ext cx="8443912" cy="2899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3225" indent="-4032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000" dirty="0" smtClean="0"/>
              <a:t>A class enrolment system can be represented by a 2D array </a:t>
            </a:r>
            <a:r>
              <a:rPr lang="en-GB" sz="2000" dirty="0" smtClean="0">
                <a:solidFill>
                  <a:srgbClr val="0000FF"/>
                </a:solidFill>
              </a:rPr>
              <a:t>enrol</a:t>
            </a:r>
            <a:r>
              <a:rPr lang="en-GB" sz="2000" dirty="0" smtClean="0"/>
              <a:t>, where the rows represent the classes, and columns the students. For simplicity, classes and students are identified by non-negative integers.</a:t>
            </a:r>
          </a:p>
          <a:p>
            <a:pPr marL="403225" indent="-4032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000" dirty="0" smtClean="0"/>
              <a:t>A ‘1’ in </a:t>
            </a:r>
            <a:r>
              <a:rPr lang="en-GB" sz="2000" dirty="0" smtClean="0">
                <a:solidFill>
                  <a:srgbClr val="0000FF"/>
                </a:solidFill>
              </a:rPr>
              <a:t>enrol[c][s] </a:t>
            </a:r>
            <a:r>
              <a:rPr lang="en-GB" sz="2000" dirty="0" smtClean="0"/>
              <a:t>indicates student </a:t>
            </a:r>
            <a:r>
              <a:rPr lang="en-GB" sz="2000" dirty="0" smtClean="0">
                <a:solidFill>
                  <a:srgbClr val="0000FF"/>
                </a:solidFill>
              </a:rPr>
              <a:t>s</a:t>
            </a:r>
            <a:r>
              <a:rPr lang="en-GB" sz="2000" dirty="0" smtClean="0"/>
              <a:t> is enrolled in class </a:t>
            </a:r>
            <a:r>
              <a:rPr lang="en-GB" sz="2000" dirty="0" smtClean="0">
                <a:solidFill>
                  <a:srgbClr val="0000FF"/>
                </a:solidFill>
              </a:rPr>
              <a:t>c</a:t>
            </a:r>
            <a:r>
              <a:rPr lang="en-GB" sz="2000" dirty="0" smtClean="0"/>
              <a:t>; a ‘0’ means </a:t>
            </a:r>
            <a:r>
              <a:rPr lang="en-GB" sz="2000" dirty="0" smtClean="0">
                <a:solidFill>
                  <a:srgbClr val="0000FF"/>
                </a:solidFill>
              </a:rPr>
              <a:t>s</a:t>
            </a:r>
            <a:r>
              <a:rPr lang="en-GB" sz="2000" dirty="0" smtClean="0"/>
              <a:t> is not enrolled in </a:t>
            </a:r>
            <a:r>
              <a:rPr lang="en-GB" sz="2000" dirty="0" smtClean="0">
                <a:solidFill>
                  <a:srgbClr val="0000FF"/>
                </a:solidFill>
              </a:rPr>
              <a:t>c</a:t>
            </a:r>
            <a:r>
              <a:rPr lang="en-GB" sz="2000" dirty="0" smtClean="0"/>
              <a:t>.</a:t>
            </a:r>
          </a:p>
          <a:p>
            <a:pPr marL="403225" indent="-4032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000" dirty="0" smtClean="0"/>
              <a:t>Assume at most 10 classes and 30 students.</a:t>
            </a:r>
          </a:p>
          <a:p>
            <a:pPr marL="403225" indent="-4032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000" dirty="0" smtClean="0"/>
              <a:t>Example of an enrolment system with 3 classes and 8 students:</a:t>
            </a:r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 bwMode="auto">
          <a:xfrm>
            <a:off x="4136064" y="4051680"/>
            <a:ext cx="4350377" cy="180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Queries:</a:t>
            </a:r>
          </a:p>
          <a:p>
            <a:pPr marL="712788" lvl="1" indent="-255588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 any</a:t>
            </a:r>
            <a:r>
              <a:rPr kumimoji="0" lang="en-GB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class with the most number of students</a:t>
            </a:r>
          </a:p>
          <a:p>
            <a:pPr marL="712788" lvl="1" indent="-255588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kern="0" baseline="0" dirty="0" smtClean="0">
                <a:latin typeface="+mn-lt"/>
                <a:cs typeface="+mn-cs"/>
              </a:rPr>
              <a:t>Name all students who are enrolled</a:t>
            </a:r>
            <a:r>
              <a:rPr lang="en-GB" kern="0" dirty="0" smtClean="0">
                <a:latin typeface="+mn-lt"/>
                <a:cs typeface="+mn-cs"/>
              </a:rPr>
              <a:t> in all the classes</a:t>
            </a:r>
            <a:endParaRPr kumimoji="0" lang="en-GB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0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806240" y="4188691"/>
            <a:ext cx="2686320" cy="1306562"/>
            <a:chOff x="806240" y="4188691"/>
            <a:chExt cx="2686320" cy="1306562"/>
          </a:xfrm>
        </p:grpSpPr>
        <p:grpSp>
          <p:nvGrpSpPr>
            <p:cNvPr id="45" name="Group 90"/>
            <p:cNvGrpSpPr/>
            <p:nvPr/>
          </p:nvGrpSpPr>
          <p:grpSpPr>
            <a:xfrm>
              <a:off x="1104720" y="4496468"/>
              <a:ext cx="2387840" cy="998785"/>
              <a:chOff x="3200400" y="4232434"/>
              <a:chExt cx="2387840" cy="998785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320040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en-SG" sz="16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349888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0</a:t>
                </a:r>
                <a:endParaRPr lang="en-SG" sz="16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20040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en-SG" sz="16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49888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0</a:t>
                </a:r>
                <a:endParaRPr lang="en-SG" sz="16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79736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en-SG" sz="16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09584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0</a:t>
                </a:r>
                <a:endParaRPr lang="en-SG" sz="16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379736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en-SG" sz="16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09584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en-SG" sz="16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320040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0</a:t>
                </a:r>
                <a:endParaRPr lang="en-SG" sz="1600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49888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en-SG" sz="16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379736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en-SG" sz="16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09584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en-SG" sz="16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439432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en-SG" sz="16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469280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en-SG" sz="16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439432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en-SG" sz="16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469280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0</a:t>
                </a:r>
                <a:endParaRPr lang="en-SG" sz="16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499128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en-SG" sz="16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528976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0</a:t>
                </a:r>
                <a:endParaRPr lang="en-SG" sz="16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99128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en-SG" sz="16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528976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en-SG" sz="1600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439432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0</a:t>
                </a:r>
                <a:endParaRPr lang="en-SG" sz="16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69280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0</a:t>
                </a:r>
                <a:endParaRPr lang="en-SG" sz="1600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499128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en-SG" sz="1600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528976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0</a:t>
                </a:r>
                <a:endParaRPr lang="en-SG" sz="1600" dirty="0"/>
              </a:p>
            </p:txBody>
          </p:sp>
        </p:grpSp>
        <p:grpSp>
          <p:nvGrpSpPr>
            <p:cNvPr id="46" name="Group 62"/>
            <p:cNvGrpSpPr/>
            <p:nvPr/>
          </p:nvGrpSpPr>
          <p:grpSpPr>
            <a:xfrm>
              <a:off x="806240" y="4496468"/>
              <a:ext cx="298480" cy="984885"/>
              <a:chOff x="806240" y="4496468"/>
              <a:chExt cx="298480" cy="984885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806240" y="4835022"/>
                <a:ext cx="29848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1</a:t>
                </a:r>
                <a:endParaRPr lang="en-SG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06240" y="4496468"/>
                <a:ext cx="29848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0</a:t>
                </a:r>
                <a:endParaRPr lang="en-SG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06240" y="5173576"/>
                <a:ext cx="29848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2</a:t>
                </a:r>
                <a:endParaRPr lang="en-SG" sz="14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47" name="Group 61"/>
            <p:cNvGrpSpPr/>
            <p:nvPr/>
          </p:nvGrpSpPr>
          <p:grpSpPr>
            <a:xfrm>
              <a:off x="1104720" y="4188691"/>
              <a:ext cx="2387840" cy="307777"/>
              <a:chOff x="1104720" y="4034803"/>
              <a:chExt cx="2387840" cy="307777"/>
            </a:xfrm>
            <a:noFill/>
          </p:grpSpPr>
          <p:sp>
            <p:nvSpPr>
              <p:cNvPr id="48" name="TextBox 47"/>
              <p:cNvSpPr txBox="1"/>
              <p:nvPr/>
            </p:nvSpPr>
            <p:spPr>
              <a:xfrm>
                <a:off x="110472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006600"/>
                    </a:solidFill>
                  </a:rPr>
                  <a:t>0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40320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006600"/>
                    </a:solidFill>
                  </a:rPr>
                  <a:t>1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70168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006600"/>
                    </a:solidFill>
                  </a:rPr>
                  <a:t>2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00016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006600"/>
                    </a:solidFill>
                  </a:rPr>
                  <a:t>3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229864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006600"/>
                    </a:solidFill>
                  </a:rPr>
                  <a:t>4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59712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006600"/>
                    </a:solidFill>
                  </a:rPr>
                  <a:t>5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89560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006600"/>
                    </a:solidFill>
                  </a:rPr>
                  <a:t>6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19408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006600"/>
                    </a:solidFill>
                  </a:rPr>
                  <a:t>7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65043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/>
      <p:bldP spid="4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2.4 Class Enrolment (2/5)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Unit10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3" name="Rectangle 3"/>
          <p:cNvSpPr txBox="1">
            <a:spLocks noChangeArrowheads="1"/>
          </p:cNvSpPr>
          <p:nvPr/>
        </p:nvSpPr>
        <p:spPr>
          <a:xfrm>
            <a:off x="471488" y="1219201"/>
            <a:ext cx="8443912" cy="2010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3225" indent="-4032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000" dirty="0" smtClean="0"/>
              <a:t>Inputs:</a:t>
            </a:r>
          </a:p>
          <a:p>
            <a:pPr marL="795338" lvl="1" indent="-331788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00" dirty="0" smtClean="0"/>
              <a:t>Number of classes and students</a:t>
            </a:r>
          </a:p>
          <a:p>
            <a:pPr marL="795338" lvl="1" indent="-331788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00" dirty="0" smtClean="0"/>
              <a:t>Number of data entries</a:t>
            </a:r>
          </a:p>
          <a:p>
            <a:pPr marL="795338" lvl="1" indent="-331788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00" dirty="0" smtClean="0"/>
              <a:t>Each data entry consists of 2 integers </a:t>
            </a:r>
            <a:r>
              <a:rPr lang="en-GB" sz="1800" dirty="0" smtClean="0">
                <a:solidFill>
                  <a:srgbClr val="0000FF"/>
                </a:solidFill>
              </a:rPr>
              <a:t>s</a:t>
            </a:r>
            <a:r>
              <a:rPr lang="en-GB" sz="1800" dirty="0" smtClean="0"/>
              <a:t> and </a:t>
            </a:r>
            <a:r>
              <a:rPr lang="en-GB" sz="1800" dirty="0" smtClean="0">
                <a:solidFill>
                  <a:srgbClr val="0000FF"/>
                </a:solidFill>
              </a:rPr>
              <a:t>c</a:t>
            </a:r>
            <a:r>
              <a:rPr lang="en-GB" sz="1800" dirty="0" smtClean="0"/>
              <a:t> indicating that student </a:t>
            </a:r>
            <a:r>
              <a:rPr lang="en-GB" sz="1800" dirty="0" smtClean="0">
                <a:solidFill>
                  <a:srgbClr val="0000FF"/>
                </a:solidFill>
              </a:rPr>
              <a:t>s</a:t>
            </a:r>
            <a:r>
              <a:rPr lang="en-GB" sz="1800" dirty="0" smtClean="0"/>
              <a:t> is enrolled in class </a:t>
            </a:r>
            <a:r>
              <a:rPr lang="en-GB" sz="1800" dirty="0" smtClean="0">
                <a:solidFill>
                  <a:srgbClr val="0000FF"/>
                </a:solidFill>
              </a:rPr>
              <a:t>c</a:t>
            </a:r>
            <a:r>
              <a:rPr lang="en-GB" sz="1800" dirty="0" smtClean="0"/>
              <a:t>.</a:t>
            </a:r>
          </a:p>
          <a:p>
            <a:pPr marL="403225" indent="-4032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000" dirty="0" smtClean="0"/>
              <a:t>Sample input: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558290" y="3108960"/>
            <a:ext cx="3589020" cy="3416320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Lucida Console" pitchFamily="49" charset="0"/>
              </a:rPr>
              <a:t>Number of classes and students: </a:t>
            </a:r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3 8</a:t>
            </a:r>
          </a:p>
          <a:p>
            <a:r>
              <a:rPr lang="en-US" sz="1200" b="1" dirty="0" smtClean="0">
                <a:latin typeface="Lucida Console" pitchFamily="49" charset="0"/>
              </a:rPr>
              <a:t>Number of data entries: </a:t>
            </a:r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15</a:t>
            </a:r>
          </a:p>
          <a:p>
            <a:r>
              <a:rPr lang="en-US" sz="1200" b="1" dirty="0" smtClean="0">
                <a:latin typeface="Lucida Console" pitchFamily="49" charset="0"/>
              </a:rPr>
              <a:t>Enter 15 entries (student class):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3 1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0 0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0 1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1 2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2 0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2 1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2 2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3 2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7 1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6 0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5 0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4 1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4 0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6 2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6 1</a:t>
            </a:r>
          </a:p>
        </p:txBody>
      </p:sp>
      <p:sp>
        <p:nvSpPr>
          <p:cNvPr id="87" name="Right Arrow 86"/>
          <p:cNvSpPr/>
          <p:nvPr/>
        </p:nvSpPr>
        <p:spPr bwMode="auto">
          <a:xfrm>
            <a:off x="4909185" y="4051679"/>
            <a:ext cx="476250" cy="321677"/>
          </a:xfrm>
          <a:prstGeom prst="rightArrow">
            <a:avLst/>
          </a:prstGeom>
          <a:solidFill>
            <a:srgbClr val="9F9FFF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5649400" y="3497683"/>
            <a:ext cx="2686320" cy="1306562"/>
            <a:chOff x="806240" y="4188691"/>
            <a:chExt cx="2686320" cy="1306562"/>
          </a:xfrm>
        </p:grpSpPr>
        <p:grpSp>
          <p:nvGrpSpPr>
            <p:cNvPr id="89" name="Group 90"/>
            <p:cNvGrpSpPr/>
            <p:nvPr/>
          </p:nvGrpSpPr>
          <p:grpSpPr>
            <a:xfrm>
              <a:off x="1104720" y="4496468"/>
              <a:ext cx="2387840" cy="998785"/>
              <a:chOff x="3200400" y="4232434"/>
              <a:chExt cx="2387840" cy="998785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320040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en-SG" sz="1600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349888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0</a:t>
                </a:r>
                <a:endParaRPr lang="en-SG" sz="1600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320040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en-SG" sz="1600" dirty="0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349888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0</a:t>
                </a:r>
                <a:endParaRPr lang="en-SG" sz="1600" dirty="0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379736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en-SG" sz="1600" dirty="0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409584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0</a:t>
                </a:r>
                <a:endParaRPr lang="en-SG" sz="1600" dirty="0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379736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en-SG" sz="1600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409584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en-SG" sz="1600" dirty="0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320040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0</a:t>
                </a:r>
                <a:endParaRPr lang="en-SG" sz="1600" dirty="0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349888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en-SG" sz="1600" dirty="0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379736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en-SG" sz="1600" dirty="0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409584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en-SG" sz="1600" dirty="0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439432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en-SG" sz="1600" dirty="0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469280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en-SG" sz="1600" dirty="0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439432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en-SG" sz="1600" dirty="0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469280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0</a:t>
                </a:r>
                <a:endParaRPr lang="en-SG" sz="1600" dirty="0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499128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en-SG" sz="1600" dirty="0"/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528976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0</a:t>
                </a:r>
                <a:endParaRPr lang="en-SG" sz="1600" dirty="0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499128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en-SG" sz="1600" dirty="0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528976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en-SG" sz="1600" dirty="0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439432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0</a:t>
                </a:r>
                <a:endParaRPr lang="en-SG" sz="1600" dirty="0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469280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0</a:t>
                </a:r>
                <a:endParaRPr lang="en-SG" sz="1600" dirty="0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499128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en-SG" sz="1600" dirty="0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528976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0</a:t>
                </a:r>
                <a:endParaRPr lang="en-SG" sz="1600" dirty="0"/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806240" y="4496468"/>
              <a:ext cx="298480" cy="984885"/>
              <a:chOff x="806240" y="4496468"/>
              <a:chExt cx="298480" cy="984885"/>
            </a:xfrm>
          </p:grpSpPr>
          <p:sp>
            <p:nvSpPr>
              <p:cNvPr id="100" name="TextBox 99"/>
              <p:cNvSpPr txBox="1"/>
              <p:nvPr/>
            </p:nvSpPr>
            <p:spPr>
              <a:xfrm>
                <a:off x="806240" y="4835022"/>
                <a:ext cx="29848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1</a:t>
                </a:r>
                <a:endParaRPr lang="en-SG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806240" y="4496468"/>
                <a:ext cx="29848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0</a:t>
                </a:r>
                <a:endParaRPr lang="en-SG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806240" y="5173576"/>
                <a:ext cx="29848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2</a:t>
                </a:r>
                <a:endParaRPr lang="en-SG" sz="14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91" name="Group 61"/>
            <p:cNvGrpSpPr/>
            <p:nvPr/>
          </p:nvGrpSpPr>
          <p:grpSpPr>
            <a:xfrm>
              <a:off x="1104720" y="4188691"/>
              <a:ext cx="2387840" cy="307777"/>
              <a:chOff x="1104720" y="4034803"/>
              <a:chExt cx="2387840" cy="307777"/>
            </a:xfrm>
            <a:noFill/>
          </p:grpSpPr>
          <p:sp>
            <p:nvSpPr>
              <p:cNvPr id="92" name="TextBox 91"/>
              <p:cNvSpPr txBox="1"/>
              <p:nvPr/>
            </p:nvSpPr>
            <p:spPr>
              <a:xfrm>
                <a:off x="110472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006600"/>
                    </a:solidFill>
                  </a:rPr>
                  <a:t>0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140320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006600"/>
                    </a:solidFill>
                  </a:rPr>
                  <a:t>1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170168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006600"/>
                    </a:solidFill>
                  </a:rPr>
                  <a:t>2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200016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006600"/>
                    </a:solidFill>
                  </a:rPr>
                  <a:t>3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229864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006600"/>
                    </a:solidFill>
                  </a:rPr>
                  <a:t>4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259712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006600"/>
                    </a:solidFill>
                  </a:rPr>
                  <a:t>5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289560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006600"/>
                    </a:solidFill>
                  </a:rPr>
                  <a:t>6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319408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006600"/>
                    </a:solidFill>
                  </a:rPr>
                  <a:t>7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03027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build="p"/>
      <p:bldP spid="86" grpId="0" animBg="1"/>
      <p:bldP spid="8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2.4 Class Enrolment (3/5)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Unit10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312420" y="1074420"/>
            <a:ext cx="7811672" cy="20928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200" dirty="0" smtClean="0">
                <a:solidFill>
                  <a:srgbClr val="7030A0"/>
                </a:solidFill>
                <a:latin typeface="Lucida Console" pitchFamily="49" charset="0"/>
              </a:rPr>
              <a:t>#define MAX_CLASSES </a:t>
            </a:r>
            <a:r>
              <a:rPr lang="en-US" sz="1200" dirty="0" smtClean="0">
                <a:solidFill>
                  <a:srgbClr val="006600"/>
                </a:solidFill>
                <a:latin typeface="Lucida Console" pitchFamily="49" charset="0"/>
              </a:rPr>
              <a:t>10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200" dirty="0" smtClean="0">
                <a:solidFill>
                  <a:srgbClr val="7030A0"/>
                </a:solidFill>
                <a:latin typeface="Lucida Console" pitchFamily="49" charset="0"/>
              </a:rPr>
              <a:t>#define MAX_STUDENTS </a:t>
            </a:r>
            <a:r>
              <a:rPr lang="en-US" sz="1200" dirty="0" smtClean="0">
                <a:solidFill>
                  <a:srgbClr val="006600"/>
                </a:solidFill>
                <a:latin typeface="Lucida Console" pitchFamily="49" charset="0"/>
              </a:rPr>
              <a:t>30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200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200" dirty="0" smtClean="0">
                <a:latin typeface="Lucida Console" pitchFamily="49" charset="0"/>
              </a:rPr>
              <a:t> main(</a:t>
            </a:r>
            <a:r>
              <a:rPr lang="en-US" sz="1200" dirty="0" smtClean="0">
                <a:solidFill>
                  <a:srgbClr val="0000FF"/>
                </a:solidFill>
                <a:latin typeface="Lucida Console" pitchFamily="49" charset="0"/>
              </a:rPr>
              <a:t>void</a:t>
            </a:r>
            <a:r>
              <a:rPr lang="en-US" sz="1200" dirty="0" smtClean="0">
                <a:latin typeface="Lucida Console" pitchFamily="49" charset="0"/>
              </a:rPr>
              <a:t>) {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200" dirty="0" smtClean="0">
                <a:latin typeface="Lucida Console" pitchFamily="49" charset="0"/>
              </a:rPr>
              <a:t>	</a:t>
            </a:r>
            <a:r>
              <a:rPr lang="en-US" sz="1200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200" dirty="0" smtClean="0">
                <a:latin typeface="Lucida Console" pitchFamily="49" charset="0"/>
              </a:rPr>
              <a:t> </a:t>
            </a:r>
            <a:r>
              <a:rPr lang="en-US" sz="1200" dirty="0" err="1" smtClean="0">
                <a:latin typeface="Lucida Console" pitchFamily="49" charset="0"/>
              </a:rPr>
              <a:t>enrol</a:t>
            </a:r>
            <a:r>
              <a:rPr lang="en-US" sz="1200" dirty="0" smtClean="0">
                <a:latin typeface="Lucida Console" pitchFamily="49" charset="0"/>
              </a:rPr>
              <a:t>[MAX_CLASSES][MAX_STUDENTS] = { {</a:t>
            </a:r>
            <a:r>
              <a:rPr lang="en-US" sz="1200" dirty="0" smtClean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sz="1200" dirty="0" smtClean="0">
                <a:latin typeface="Lucida Console" pitchFamily="49" charset="0"/>
              </a:rPr>
              <a:t>} }, </a:t>
            </a:r>
            <a:r>
              <a:rPr lang="en-US" sz="1200" dirty="0" err="1" smtClean="0">
                <a:latin typeface="Lucida Console" pitchFamily="49" charset="0"/>
              </a:rPr>
              <a:t>numClasses</a:t>
            </a:r>
            <a:r>
              <a:rPr lang="en-US" sz="1200" dirty="0" smtClean="0">
                <a:latin typeface="Lucida Console" pitchFamily="49" charset="0"/>
              </a:rPr>
              <a:t>, </a:t>
            </a:r>
            <a:r>
              <a:rPr lang="en-US" sz="1200" dirty="0" err="1" smtClean="0">
                <a:latin typeface="Lucida Console" pitchFamily="49" charset="0"/>
              </a:rPr>
              <a:t>numStudents</a:t>
            </a:r>
            <a:r>
              <a:rPr lang="en-US" sz="1200" dirty="0" smtClean="0">
                <a:latin typeface="Lucida Console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endParaRPr lang="en-US" sz="1000" dirty="0" smtClean="0">
              <a:latin typeface="Lucida Console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200">
                <a:latin typeface="Lucida Console" pitchFamily="49" charset="0"/>
              </a:rPr>
              <a:t>	printf(</a:t>
            </a:r>
            <a:r>
              <a:rPr lang="en-US" sz="1200">
                <a:solidFill>
                  <a:srgbClr val="006600"/>
                </a:solidFill>
                <a:latin typeface="Lucida Console" pitchFamily="49" charset="0"/>
              </a:rPr>
              <a:t>"Number of classes and students: </a:t>
            </a:r>
            <a:r>
              <a:rPr lang="en-US" sz="1200" smtClean="0">
                <a:solidFill>
                  <a:srgbClr val="006600"/>
                </a:solidFill>
                <a:latin typeface="Lucida Console" pitchFamily="49" charset="0"/>
              </a:rPr>
              <a:t>"</a:t>
            </a:r>
            <a:r>
              <a:rPr lang="en-US" sz="1200" smtClean="0">
                <a:latin typeface="Lucida Console" pitchFamily="49" charset="0"/>
              </a:rPr>
              <a:t>);</a:t>
            </a:r>
            <a:endParaRPr lang="en-US" sz="1200">
              <a:latin typeface="Lucida Console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200">
                <a:latin typeface="Lucida Console" pitchFamily="49" charset="0"/>
              </a:rPr>
              <a:t>	scanf(</a:t>
            </a:r>
            <a:r>
              <a:rPr lang="en-US" sz="1200">
                <a:solidFill>
                  <a:srgbClr val="006600"/>
                </a:solidFill>
                <a:latin typeface="Lucida Console" pitchFamily="49" charset="0"/>
              </a:rPr>
              <a:t>"</a:t>
            </a:r>
            <a:r>
              <a:rPr lang="en-US" sz="1200">
                <a:solidFill>
                  <a:srgbClr val="FF0000"/>
                </a:solidFill>
                <a:latin typeface="Lucida Console" pitchFamily="49" charset="0"/>
              </a:rPr>
              <a:t>%d %d</a:t>
            </a:r>
            <a:r>
              <a:rPr lang="en-US" sz="1200">
                <a:solidFill>
                  <a:srgbClr val="006600"/>
                </a:solidFill>
                <a:latin typeface="Lucida Console" pitchFamily="49" charset="0"/>
              </a:rPr>
              <a:t>"</a:t>
            </a:r>
            <a:r>
              <a:rPr lang="en-US" sz="1200">
                <a:latin typeface="Lucida Console" pitchFamily="49" charset="0"/>
              </a:rPr>
              <a:t>, </a:t>
            </a:r>
            <a:r>
              <a:rPr lang="en-US" sz="1200" smtClean="0">
                <a:latin typeface="Lucida Console" pitchFamily="49" charset="0"/>
              </a:rPr>
              <a:t>&amp;numClasses, &amp;numStudents);</a:t>
            </a:r>
            <a:endParaRPr lang="en-US" sz="1200">
              <a:latin typeface="Lucida Console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200" dirty="0" smtClean="0">
                <a:latin typeface="Lucida Console" pitchFamily="49" charset="0"/>
              </a:rPr>
              <a:t>	</a:t>
            </a:r>
            <a:r>
              <a:rPr lang="en-US" sz="1200" dirty="0" err="1" smtClean="0">
                <a:latin typeface="Lucida Console" pitchFamily="49" charset="0"/>
              </a:rPr>
              <a:t>readInputs</a:t>
            </a:r>
            <a:r>
              <a:rPr lang="en-US" sz="1200" dirty="0" smtClean="0">
                <a:latin typeface="Lucida Console" pitchFamily="49" charset="0"/>
              </a:rPr>
              <a:t>(</a:t>
            </a:r>
            <a:r>
              <a:rPr lang="en-US" sz="1200" dirty="0" err="1" smtClean="0">
                <a:latin typeface="Lucida Console" pitchFamily="49" charset="0"/>
              </a:rPr>
              <a:t>enrol</a:t>
            </a:r>
            <a:r>
              <a:rPr lang="en-US" sz="1200" smtClean="0">
                <a:latin typeface="Lucida Console" pitchFamily="49" charset="0"/>
              </a:rPr>
              <a:t>, numClasses, numStudents</a:t>
            </a:r>
            <a:r>
              <a:rPr lang="en-US" sz="1200" dirty="0" smtClean="0">
                <a:latin typeface="Lucida Console" pitchFamily="49" charset="0"/>
              </a:rPr>
              <a:t>);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endParaRPr lang="en-US" sz="1000" dirty="0" smtClean="0">
              <a:latin typeface="Lucida Console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200" dirty="0" smtClean="0">
                <a:latin typeface="Lucida Console" pitchFamily="49" charset="0"/>
              </a:rPr>
              <a:t>	</a:t>
            </a:r>
            <a:r>
              <a:rPr lang="en-US" sz="1200" dirty="0" smtClean="0">
                <a:solidFill>
                  <a:srgbClr val="0000FF"/>
                </a:solidFill>
                <a:latin typeface="Lucida Console" pitchFamily="49" charset="0"/>
              </a:rPr>
              <a:t>return</a:t>
            </a:r>
            <a:r>
              <a:rPr lang="en-US" sz="1200" dirty="0" smtClean="0">
                <a:latin typeface="Lucida Console" pitchFamily="49" charset="0"/>
              </a:rPr>
              <a:t> </a:t>
            </a:r>
            <a:r>
              <a:rPr lang="en-US" sz="1200" dirty="0" smtClean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sz="1200" dirty="0" smtClean="0">
                <a:latin typeface="Lucida Console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200" dirty="0" smtClean="0">
                <a:latin typeface="Lucida Console" pitchFamily="49" charset="0"/>
              </a:rPr>
              <a:t>}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908810" y="2805595"/>
            <a:ext cx="7006590" cy="353943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 smtClean="0">
                <a:solidFill>
                  <a:srgbClr val="800000"/>
                </a:solidFill>
                <a:latin typeface="Lucida Console" pitchFamily="49" charset="0"/>
              </a:rPr>
              <a:t>// Read data into array </a:t>
            </a:r>
            <a:r>
              <a:rPr lang="en-US" sz="1400" dirty="0" err="1" smtClean="0">
                <a:solidFill>
                  <a:srgbClr val="800000"/>
                </a:solidFill>
                <a:latin typeface="Lucida Console" pitchFamily="49" charset="0"/>
              </a:rPr>
              <a:t>enrol</a:t>
            </a:r>
            <a:endParaRPr lang="en-US" sz="1400" dirty="0" smtClean="0">
              <a:solidFill>
                <a:srgbClr val="800000"/>
              </a:solidFill>
              <a:latin typeface="Lucida Console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void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readInputs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enrol</a:t>
            </a:r>
            <a:r>
              <a:rPr lang="en-US" sz="1400" dirty="0" smtClean="0">
                <a:latin typeface="Lucida Console" pitchFamily="49" charset="0"/>
              </a:rPr>
              <a:t>[][MAX_STUDENTS], 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                </a:t>
            </a:r>
            <a:r>
              <a:rPr lang="en-US" sz="140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400" smtClean="0">
                <a:latin typeface="Lucida Console" pitchFamily="49" charset="0"/>
              </a:rPr>
              <a:t> numClasses, </a:t>
            </a:r>
            <a:r>
              <a:rPr lang="en-US" sz="140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400" smtClean="0">
                <a:latin typeface="Lucida Console" pitchFamily="49" charset="0"/>
              </a:rPr>
              <a:t> numStudents) </a:t>
            </a:r>
            <a:r>
              <a:rPr lang="en-US" sz="1400" dirty="0" smtClean="0">
                <a:latin typeface="Lucida Console" pitchFamily="49" charset="0"/>
              </a:rPr>
              <a:t>{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	</a:t>
            </a:r>
            <a:r>
              <a:rPr lang="en-US" sz="1400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400" dirty="0" smtClean="0">
                <a:latin typeface="Lucida Console" pitchFamily="49" charset="0"/>
              </a:rPr>
              <a:t> entries;   </a:t>
            </a:r>
            <a:r>
              <a:rPr lang="en-US" sz="1400" dirty="0" smtClean="0">
                <a:solidFill>
                  <a:srgbClr val="800000"/>
                </a:solidFill>
                <a:latin typeface="Lucida Console" pitchFamily="49" charset="0"/>
              </a:rPr>
              <a:t>// number of data entries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	</a:t>
            </a:r>
            <a:r>
              <a:rPr lang="en-US" sz="1400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i</a:t>
            </a:r>
            <a:r>
              <a:rPr lang="en-US" sz="1400" dirty="0" smtClean="0">
                <a:latin typeface="Lucida Console" pitchFamily="49" charset="0"/>
              </a:rPr>
              <a:t>, class, student; 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00" dirty="0" smtClean="0">
              <a:latin typeface="Lucida Console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	</a:t>
            </a:r>
            <a:r>
              <a:rPr lang="en-US" sz="1400" dirty="0" err="1" smtClean="0">
                <a:latin typeface="Lucida Console" pitchFamily="49" charset="0"/>
              </a:rPr>
              <a:t>printf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smtClean="0">
                <a:solidFill>
                  <a:srgbClr val="006600"/>
                </a:solidFill>
                <a:latin typeface="Lucida Console" pitchFamily="49" charset="0"/>
              </a:rPr>
              <a:t>"Number of data entries: "</a:t>
            </a:r>
            <a:r>
              <a:rPr lang="en-US" sz="1400" dirty="0" smtClean="0">
                <a:latin typeface="Lucida Console" pitchFamily="49" charset="0"/>
              </a:rPr>
              <a:t>);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	</a:t>
            </a:r>
            <a:r>
              <a:rPr lang="en-US" sz="1400" dirty="0" err="1" smtClean="0">
                <a:latin typeface="Lucida Console" pitchFamily="49" charset="0"/>
              </a:rPr>
              <a:t>scanf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smtClean="0">
                <a:solidFill>
                  <a:srgbClr val="006600"/>
                </a:solidFill>
                <a:latin typeface="Lucida Console" pitchFamily="49" charset="0"/>
              </a:rPr>
              <a:t>"</a:t>
            </a:r>
            <a:r>
              <a:rPr lang="en-US" sz="1400" dirty="0" smtClean="0">
                <a:solidFill>
                  <a:srgbClr val="FF0000"/>
                </a:solidFill>
                <a:latin typeface="Lucida Console" pitchFamily="49" charset="0"/>
              </a:rPr>
              <a:t>%d</a:t>
            </a:r>
            <a:r>
              <a:rPr lang="en-US" sz="1400" dirty="0" smtClean="0">
                <a:solidFill>
                  <a:srgbClr val="006600"/>
                </a:solidFill>
                <a:latin typeface="Lucida Console" pitchFamily="49" charset="0"/>
              </a:rPr>
              <a:t>"</a:t>
            </a:r>
            <a:r>
              <a:rPr lang="en-US" sz="1400" dirty="0" smtClean="0">
                <a:latin typeface="Lucida Console" pitchFamily="49" charset="0"/>
              </a:rPr>
              <a:t>, &amp;entries);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00" dirty="0" smtClean="0">
              <a:latin typeface="Lucida Console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	</a:t>
            </a:r>
            <a:r>
              <a:rPr lang="en-US" sz="1400" dirty="0" err="1" smtClean="0">
                <a:latin typeface="Lucida Console" pitchFamily="49" charset="0"/>
              </a:rPr>
              <a:t>printf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smtClean="0">
                <a:solidFill>
                  <a:srgbClr val="006600"/>
                </a:solidFill>
                <a:latin typeface="Lucida Console" pitchFamily="49" charset="0"/>
              </a:rPr>
              <a:t>"Enter </a:t>
            </a:r>
            <a:r>
              <a:rPr lang="en-US" sz="1400" dirty="0" smtClean="0">
                <a:solidFill>
                  <a:srgbClr val="FF0000"/>
                </a:solidFill>
                <a:latin typeface="Lucida Console" pitchFamily="49" charset="0"/>
              </a:rPr>
              <a:t>%d </a:t>
            </a:r>
            <a:r>
              <a:rPr lang="en-US" sz="1400" dirty="0" smtClean="0">
                <a:solidFill>
                  <a:srgbClr val="006600"/>
                </a:solidFill>
                <a:latin typeface="Lucida Console" pitchFamily="49" charset="0"/>
              </a:rPr>
              <a:t>data entries (student class): </a:t>
            </a:r>
            <a:r>
              <a:rPr lang="en-US" sz="1400" dirty="0" smtClean="0">
                <a:solidFill>
                  <a:srgbClr val="FF0000"/>
                </a:solidFill>
                <a:latin typeface="Lucida Console" pitchFamily="49" charset="0"/>
              </a:rPr>
              <a:t>\n</a:t>
            </a:r>
            <a:r>
              <a:rPr lang="en-US" sz="1400" dirty="0" smtClean="0">
                <a:solidFill>
                  <a:srgbClr val="006600"/>
                </a:solidFill>
                <a:latin typeface="Lucida Console" pitchFamily="49" charset="0"/>
              </a:rPr>
              <a:t>"</a:t>
            </a:r>
            <a:r>
              <a:rPr lang="en-US" sz="1400" dirty="0" smtClean="0">
                <a:latin typeface="Lucida Console" pitchFamily="49" charset="0"/>
              </a:rPr>
              <a:t>, entries);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	</a:t>
            </a:r>
            <a:r>
              <a:rPr lang="en-US" sz="1400" dirty="0" smtClean="0">
                <a:solidFill>
                  <a:srgbClr val="800000"/>
                </a:solidFill>
                <a:latin typeface="Lucida Console" pitchFamily="49" charset="0"/>
              </a:rPr>
              <a:t>// Read data into array </a:t>
            </a:r>
            <a:r>
              <a:rPr lang="en-US" sz="1400" dirty="0" err="1" smtClean="0">
                <a:solidFill>
                  <a:srgbClr val="800000"/>
                </a:solidFill>
                <a:latin typeface="Lucida Console" pitchFamily="49" charset="0"/>
              </a:rPr>
              <a:t>enrol</a:t>
            </a:r>
            <a:endParaRPr lang="en-US" sz="1400" dirty="0" smtClean="0">
              <a:solidFill>
                <a:srgbClr val="800000"/>
              </a:solidFill>
              <a:latin typeface="Lucida Console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	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for 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i</a:t>
            </a:r>
            <a:r>
              <a:rPr lang="en-US" sz="1400" dirty="0" smtClean="0">
                <a:latin typeface="Lucida Console" pitchFamily="49" charset="0"/>
              </a:rPr>
              <a:t> = </a:t>
            </a:r>
            <a:r>
              <a:rPr lang="en-US" sz="1400" dirty="0" smtClean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sz="1400" dirty="0" smtClean="0">
                <a:latin typeface="Lucida Console" pitchFamily="49" charset="0"/>
              </a:rPr>
              <a:t>; </a:t>
            </a:r>
            <a:r>
              <a:rPr lang="en-US" sz="1400" dirty="0" err="1" smtClean="0">
                <a:latin typeface="Lucida Console" pitchFamily="49" charset="0"/>
              </a:rPr>
              <a:t>i</a:t>
            </a:r>
            <a:r>
              <a:rPr lang="en-US" sz="1400" dirty="0" smtClean="0">
                <a:latin typeface="Lucida Console" pitchFamily="49" charset="0"/>
              </a:rPr>
              <a:t> &lt; entries; </a:t>
            </a:r>
            <a:r>
              <a:rPr lang="en-US" sz="1400" dirty="0" err="1" smtClean="0">
                <a:latin typeface="Lucida Console" pitchFamily="49" charset="0"/>
              </a:rPr>
              <a:t>i</a:t>
            </a:r>
            <a:r>
              <a:rPr lang="en-US" sz="1400" dirty="0" smtClean="0">
                <a:latin typeface="Lucida Console" pitchFamily="49" charset="0"/>
              </a:rPr>
              <a:t>++) {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		</a:t>
            </a:r>
            <a:r>
              <a:rPr lang="en-US" sz="1400" dirty="0" err="1" smtClean="0">
                <a:latin typeface="Lucida Console" pitchFamily="49" charset="0"/>
              </a:rPr>
              <a:t>scanf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smtClean="0">
                <a:solidFill>
                  <a:srgbClr val="006600"/>
                </a:solidFill>
                <a:latin typeface="Lucida Console" pitchFamily="49" charset="0"/>
              </a:rPr>
              <a:t>"</a:t>
            </a:r>
            <a:r>
              <a:rPr lang="en-US" sz="1400" dirty="0" smtClean="0">
                <a:solidFill>
                  <a:srgbClr val="FF0000"/>
                </a:solidFill>
                <a:latin typeface="Lucida Console" pitchFamily="49" charset="0"/>
              </a:rPr>
              <a:t>%d %d</a:t>
            </a:r>
            <a:r>
              <a:rPr lang="en-US" sz="1400" dirty="0" smtClean="0">
                <a:solidFill>
                  <a:srgbClr val="006600"/>
                </a:solidFill>
                <a:latin typeface="Lucida Console" pitchFamily="49" charset="0"/>
              </a:rPr>
              <a:t>"</a:t>
            </a:r>
            <a:r>
              <a:rPr lang="en-US" sz="1400" dirty="0" smtClean="0">
                <a:latin typeface="Lucida Console" pitchFamily="49" charset="0"/>
              </a:rPr>
              <a:t>, &amp;student, &amp;class);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		</a:t>
            </a:r>
            <a:r>
              <a:rPr lang="en-US" sz="1400" dirty="0" err="1" smtClean="0">
                <a:latin typeface="Lucida Console" pitchFamily="49" charset="0"/>
              </a:rPr>
              <a:t>enrol</a:t>
            </a:r>
            <a:r>
              <a:rPr lang="en-US" sz="1400" dirty="0" smtClean="0">
                <a:latin typeface="Lucida Console" pitchFamily="49" charset="0"/>
              </a:rPr>
              <a:t>[class][student] = </a:t>
            </a:r>
            <a:r>
              <a:rPr lang="en-US" sz="1400" dirty="0" smtClean="0">
                <a:solidFill>
                  <a:srgbClr val="006600"/>
                </a:solidFill>
                <a:latin typeface="Lucida Console" pitchFamily="49" charset="0"/>
              </a:rPr>
              <a:t>1</a:t>
            </a:r>
            <a:r>
              <a:rPr lang="en-US" sz="1400" dirty="0" smtClean="0">
                <a:latin typeface="Lucida Console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	}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}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10145" y="2959483"/>
            <a:ext cx="706928" cy="3231654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3 8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15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3 1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0 0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0 1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1 2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2 0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2 1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2 2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3 2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7 1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6 0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5 0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4 1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4 0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6 2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6 1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6336270" y="5252419"/>
            <a:ext cx="2350530" cy="995981"/>
            <a:chOff x="4909859" y="5862019"/>
            <a:chExt cx="2350530" cy="995981"/>
          </a:xfrm>
        </p:grpSpPr>
        <p:grpSp>
          <p:nvGrpSpPr>
            <p:cNvPr id="52" name="Group 62"/>
            <p:cNvGrpSpPr/>
            <p:nvPr/>
          </p:nvGrpSpPr>
          <p:grpSpPr>
            <a:xfrm>
              <a:off x="4909859" y="6123629"/>
              <a:ext cx="261170" cy="677108"/>
              <a:chOff x="806240" y="4496468"/>
              <a:chExt cx="298480" cy="938718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806240" y="4835022"/>
                <a:ext cx="29848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7030A0"/>
                    </a:solidFill>
                  </a:rPr>
                  <a:t>1</a:t>
                </a:r>
                <a:endParaRPr lang="en-SG" sz="11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806240" y="4496468"/>
                <a:ext cx="29848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7030A0"/>
                    </a:solidFill>
                  </a:rPr>
                  <a:t>0</a:t>
                </a:r>
                <a:endParaRPr lang="en-SG" sz="11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806240" y="5173576"/>
                <a:ext cx="29848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7030A0"/>
                    </a:solidFill>
                  </a:rPr>
                  <a:t>2</a:t>
                </a:r>
                <a:endParaRPr lang="en-SG" sz="11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53" name="Group 61"/>
            <p:cNvGrpSpPr/>
            <p:nvPr/>
          </p:nvGrpSpPr>
          <p:grpSpPr>
            <a:xfrm>
              <a:off x="5171029" y="5862019"/>
              <a:ext cx="2089360" cy="261610"/>
              <a:chOff x="1104720" y="4034803"/>
              <a:chExt cx="2387840" cy="261610"/>
            </a:xfrm>
            <a:noFill/>
          </p:grpSpPr>
          <p:sp>
            <p:nvSpPr>
              <p:cNvPr id="79" name="TextBox 78"/>
              <p:cNvSpPr txBox="1"/>
              <p:nvPr/>
            </p:nvSpPr>
            <p:spPr>
              <a:xfrm>
                <a:off x="110472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006600"/>
                    </a:solidFill>
                  </a:rPr>
                  <a:t>0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40320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006600"/>
                    </a:solidFill>
                  </a:rPr>
                  <a:t>1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70168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006600"/>
                    </a:solidFill>
                  </a:rPr>
                  <a:t>2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200016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006600"/>
                    </a:solidFill>
                  </a:rPr>
                  <a:t>3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229864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006600"/>
                    </a:solidFill>
                  </a:rPr>
                  <a:t>4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59712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006600"/>
                    </a:solidFill>
                  </a:rPr>
                  <a:t>5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289560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006600"/>
                    </a:solidFill>
                  </a:rPr>
                  <a:t>6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319408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006600"/>
                    </a:solidFill>
                  </a:rPr>
                  <a:t>7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</p:grpSp>
        <p:grpSp>
          <p:nvGrpSpPr>
            <p:cNvPr id="54" name="Group 46"/>
            <p:cNvGrpSpPr/>
            <p:nvPr/>
          </p:nvGrpSpPr>
          <p:grpSpPr>
            <a:xfrm>
              <a:off x="5171029" y="6123629"/>
              <a:ext cx="2089360" cy="734371"/>
              <a:chOff x="4462900" y="1990606"/>
              <a:chExt cx="2387840" cy="830997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446290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76138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0</a:t>
                </a:r>
                <a:endParaRPr lang="en-SG" sz="12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05986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35834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0</a:t>
                </a:r>
                <a:endParaRPr lang="en-SG" sz="12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65682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95530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25378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655226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0</a:t>
                </a:r>
                <a:endParaRPr lang="en-SG" sz="12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46290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76138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0</a:t>
                </a:r>
                <a:endParaRPr lang="en-SG" sz="12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05986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35834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565682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595530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0</a:t>
                </a:r>
                <a:endParaRPr lang="en-SG" sz="12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25378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655226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446290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0</a:t>
                </a:r>
                <a:endParaRPr lang="en-SG" sz="12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476138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505986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35834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565682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0</a:t>
                </a:r>
                <a:endParaRPr lang="en-SG" sz="12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595530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0</a:t>
                </a:r>
                <a:endParaRPr lang="en-SG" sz="12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25378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655226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0</a:t>
                </a:r>
                <a:endParaRPr lang="en-SG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603428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2.4 Class Enrolment (4/5)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Unit10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3" name="Rectangle 3"/>
          <p:cNvSpPr txBox="1">
            <a:spLocks noChangeArrowheads="1"/>
          </p:cNvSpPr>
          <p:nvPr/>
        </p:nvSpPr>
        <p:spPr bwMode="auto">
          <a:xfrm>
            <a:off x="533400" y="1219200"/>
            <a:ext cx="8382000" cy="586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03225" lvl="0" indent="-4032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Query</a:t>
            </a:r>
            <a:r>
              <a:rPr kumimoji="0" lang="en-GB" sz="2000" b="0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lang="en-GB" sz="2000" kern="0" dirty="0" smtClean="0">
                <a:solidFill>
                  <a:srgbClr val="C00000"/>
                </a:solidFill>
                <a:latin typeface="+mn-lt"/>
                <a:cs typeface="+mn-cs"/>
              </a:rPr>
              <a:t> </a:t>
            </a:r>
            <a:r>
              <a:rPr lang="en-GB" sz="2000" kern="0" dirty="0" smtClean="0"/>
              <a:t>Name any class with the most number of students</a:t>
            </a:r>
            <a:endParaRPr kumimoji="0" lang="en-GB" sz="20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7710054" y="1621274"/>
            <a:ext cx="1205346" cy="1272143"/>
            <a:chOff x="6712528" y="1621274"/>
            <a:chExt cx="1205346" cy="1272143"/>
          </a:xfrm>
        </p:grpSpPr>
        <p:sp>
          <p:nvSpPr>
            <p:cNvPr id="87" name="TextBox 86"/>
            <p:cNvSpPr txBox="1"/>
            <p:nvPr/>
          </p:nvSpPr>
          <p:spPr>
            <a:xfrm>
              <a:off x="6712528" y="1621274"/>
              <a:ext cx="12053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 smtClean="0">
                  <a:solidFill>
                    <a:srgbClr val="006600"/>
                  </a:solidFill>
                </a:rPr>
                <a:t>Row sums</a:t>
              </a:r>
              <a:endParaRPr lang="en-US" sz="1600" i="1" dirty="0">
                <a:solidFill>
                  <a:srgbClr val="0066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164592" y="1959828"/>
              <a:ext cx="329005" cy="933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US" sz="1600" dirty="0" smtClean="0">
                  <a:solidFill>
                    <a:srgbClr val="006600"/>
                  </a:solidFill>
                </a:rPr>
                <a:t>5</a:t>
              </a:r>
            </a:p>
            <a:p>
              <a:pPr algn="ctr">
                <a:spcAft>
                  <a:spcPts val="400"/>
                </a:spcAft>
              </a:pPr>
              <a:r>
                <a:rPr lang="en-US" sz="1600" dirty="0" smtClean="0">
                  <a:solidFill>
                    <a:srgbClr val="006600"/>
                  </a:solidFill>
                </a:rPr>
                <a:t>6</a:t>
              </a:r>
            </a:p>
            <a:p>
              <a:pPr algn="ctr">
                <a:spcAft>
                  <a:spcPts val="400"/>
                </a:spcAft>
              </a:pPr>
              <a:r>
                <a:rPr lang="en-US" sz="1600" dirty="0" smtClean="0">
                  <a:solidFill>
                    <a:srgbClr val="006600"/>
                  </a:solidFill>
                </a:rPr>
                <a:t>4</a:t>
              </a:r>
              <a:endParaRPr lang="en-US" sz="1600" dirty="0">
                <a:solidFill>
                  <a:srgbClr val="006600"/>
                </a:solidFill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802970" y="1805940"/>
            <a:ext cx="6149856" cy="461664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400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classWithMostStudents</a:t>
            </a:r>
            <a:endParaRPr lang="en-US" sz="1400" dirty="0" smtClean="0">
              <a:latin typeface="Lucida Console" pitchFamily="49" charset="0"/>
            </a:endParaRP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      (</a:t>
            </a:r>
            <a:r>
              <a:rPr lang="en-US" sz="1400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enrol</a:t>
            </a:r>
            <a:r>
              <a:rPr lang="en-US" sz="1400" dirty="0" smtClean="0">
                <a:latin typeface="Lucida Console" pitchFamily="49" charset="0"/>
              </a:rPr>
              <a:t>[][MAX_STUDENTS],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       </a:t>
            </a:r>
            <a:r>
              <a:rPr lang="en-US" sz="1400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numClasses</a:t>
            </a:r>
            <a:r>
              <a:rPr lang="en-US" sz="1400" dirty="0" smtClean="0">
                <a:latin typeface="Lucida Console" pitchFamily="49" charset="0"/>
              </a:rPr>
              <a:t>, </a:t>
            </a:r>
            <a:r>
              <a:rPr lang="en-US" sz="1400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numStudents</a:t>
            </a:r>
            <a:r>
              <a:rPr lang="en-US" sz="1400" dirty="0" smtClean="0">
                <a:latin typeface="Lucida Console" pitchFamily="49" charset="0"/>
              </a:rPr>
              <a:t>) {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	</a:t>
            </a:r>
            <a:r>
              <a:rPr lang="en-US" sz="1400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classSizes</a:t>
            </a:r>
            <a:r>
              <a:rPr lang="en-US" sz="1400" dirty="0" smtClean="0">
                <a:latin typeface="Lucida Console" pitchFamily="49" charset="0"/>
              </a:rPr>
              <a:t>[MAX_CLASSES];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	</a:t>
            </a:r>
            <a:r>
              <a:rPr lang="en-US" sz="1400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400" dirty="0" smtClean="0">
                <a:latin typeface="Lucida Console" pitchFamily="49" charset="0"/>
              </a:rPr>
              <a:t> r, c; </a:t>
            </a:r>
            <a:r>
              <a:rPr lang="en-US" sz="1400" dirty="0" smtClean="0">
                <a:solidFill>
                  <a:srgbClr val="800000"/>
                </a:solidFill>
                <a:latin typeface="Lucida Console" pitchFamily="49" charset="0"/>
              </a:rPr>
              <a:t>// row and column indices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	</a:t>
            </a:r>
            <a:r>
              <a:rPr lang="en-US" sz="1400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maxClass</a:t>
            </a:r>
            <a:r>
              <a:rPr lang="en-US" sz="1400" dirty="0" smtClean="0">
                <a:latin typeface="Lucida Console" pitchFamily="49" charset="0"/>
              </a:rPr>
              <a:t>, </a:t>
            </a:r>
            <a:r>
              <a:rPr lang="en-US" sz="1400" dirty="0" err="1" smtClean="0">
                <a:latin typeface="Lucida Console" pitchFamily="49" charset="0"/>
              </a:rPr>
              <a:t>i</a:t>
            </a:r>
            <a:r>
              <a:rPr lang="en-US" sz="1400" dirty="0" smtClean="0">
                <a:latin typeface="Lucida Console" pitchFamily="49" charset="0"/>
              </a:rPr>
              <a:t>;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endParaRPr lang="en-US" sz="1400" dirty="0" smtClean="0">
              <a:latin typeface="Lucida Console" pitchFamily="49" charset="0"/>
            </a:endParaRP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pt-BR" sz="1400" dirty="0" smtClean="0">
                <a:latin typeface="Lucida Console" pitchFamily="49" charset="0"/>
              </a:rPr>
              <a:t>	</a:t>
            </a:r>
            <a:r>
              <a:rPr lang="pt-BR" sz="1400" dirty="0" smtClean="0">
                <a:solidFill>
                  <a:srgbClr val="0000FF"/>
                </a:solidFill>
                <a:latin typeface="Lucida Console" pitchFamily="49" charset="0"/>
              </a:rPr>
              <a:t>for</a:t>
            </a:r>
            <a:r>
              <a:rPr lang="pt-BR" sz="1400" dirty="0" smtClean="0">
                <a:latin typeface="Lucida Console" pitchFamily="49" charset="0"/>
              </a:rPr>
              <a:t> (r =</a:t>
            </a:r>
            <a:r>
              <a:rPr lang="pt-BR" sz="1400" dirty="0" smtClean="0">
                <a:solidFill>
                  <a:srgbClr val="006600"/>
                </a:solidFill>
                <a:latin typeface="Lucida Console" pitchFamily="49" charset="0"/>
              </a:rPr>
              <a:t> 0</a:t>
            </a:r>
            <a:r>
              <a:rPr lang="pt-BR" sz="1400" dirty="0" smtClean="0">
                <a:latin typeface="Lucida Console" pitchFamily="49" charset="0"/>
              </a:rPr>
              <a:t>; r &lt; numClasses; r++)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		</a:t>
            </a:r>
            <a:r>
              <a:rPr lang="en-US" sz="1400" dirty="0" err="1" smtClean="0">
                <a:latin typeface="Lucida Console" pitchFamily="49" charset="0"/>
              </a:rPr>
              <a:t>classSizes</a:t>
            </a:r>
            <a:r>
              <a:rPr lang="en-US" sz="1400" dirty="0" smtClean="0">
                <a:latin typeface="Lucida Console" pitchFamily="49" charset="0"/>
              </a:rPr>
              <a:t>[r] = </a:t>
            </a:r>
            <a:r>
              <a:rPr lang="en-US" sz="1400" dirty="0" smtClean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sz="1400" dirty="0" smtClean="0">
                <a:latin typeface="Lucida Console" pitchFamily="49" charset="0"/>
              </a:rPr>
              <a:t>;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nn-NO" sz="1400" dirty="0" smtClean="0">
                <a:latin typeface="Lucida Console" pitchFamily="49" charset="0"/>
              </a:rPr>
              <a:t>		</a:t>
            </a:r>
            <a:r>
              <a:rPr lang="nn-NO" sz="1400" dirty="0" smtClean="0">
                <a:solidFill>
                  <a:srgbClr val="0000FF"/>
                </a:solidFill>
                <a:latin typeface="Lucida Console" pitchFamily="49" charset="0"/>
              </a:rPr>
              <a:t>for</a:t>
            </a:r>
            <a:r>
              <a:rPr lang="nn-NO" sz="1400" dirty="0" smtClean="0">
                <a:latin typeface="Lucida Console" pitchFamily="49" charset="0"/>
              </a:rPr>
              <a:t> (c = </a:t>
            </a:r>
            <a:r>
              <a:rPr lang="nn-NO" sz="1400" dirty="0" smtClean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nn-NO" sz="1400" dirty="0" smtClean="0">
                <a:latin typeface="Lucida Console" pitchFamily="49" charset="0"/>
              </a:rPr>
              <a:t>; c &lt; numStudents; c++) {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			</a:t>
            </a:r>
            <a:r>
              <a:rPr lang="en-US" sz="1400" dirty="0" err="1" smtClean="0">
                <a:latin typeface="Lucida Console" pitchFamily="49" charset="0"/>
              </a:rPr>
              <a:t>classSizes</a:t>
            </a:r>
            <a:r>
              <a:rPr lang="en-US" sz="1400" dirty="0" smtClean="0">
                <a:latin typeface="Lucida Console" pitchFamily="49" charset="0"/>
              </a:rPr>
              <a:t>[r] += </a:t>
            </a:r>
            <a:r>
              <a:rPr lang="en-US" sz="1400" dirty="0" err="1" smtClean="0">
                <a:latin typeface="Lucida Console" pitchFamily="49" charset="0"/>
              </a:rPr>
              <a:t>enrol</a:t>
            </a:r>
            <a:r>
              <a:rPr lang="en-US" sz="1400" dirty="0" smtClean="0">
                <a:latin typeface="Lucida Console" pitchFamily="49" charset="0"/>
              </a:rPr>
              <a:t>[r][c];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	}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endParaRPr lang="en-US" sz="1400" dirty="0" smtClean="0">
              <a:latin typeface="Lucida Console" pitchFamily="49" charset="0"/>
            </a:endParaRP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	</a:t>
            </a:r>
            <a:r>
              <a:rPr lang="en-US" sz="1400" dirty="0" smtClean="0">
                <a:solidFill>
                  <a:srgbClr val="800000"/>
                </a:solidFill>
                <a:latin typeface="Lucida Console" pitchFamily="49" charset="0"/>
              </a:rPr>
              <a:t>// find the one with most students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	</a:t>
            </a:r>
            <a:r>
              <a:rPr lang="en-US" sz="1400" dirty="0" err="1" smtClean="0">
                <a:latin typeface="Lucida Console" pitchFamily="49" charset="0"/>
              </a:rPr>
              <a:t>maxClass</a:t>
            </a:r>
            <a:r>
              <a:rPr lang="en-US" sz="1400" dirty="0" smtClean="0">
                <a:latin typeface="Lucida Console" pitchFamily="49" charset="0"/>
              </a:rPr>
              <a:t> = </a:t>
            </a:r>
            <a:r>
              <a:rPr lang="en-US" sz="1400" dirty="0" smtClean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sz="1400" dirty="0" smtClean="0">
                <a:latin typeface="Lucida Console" pitchFamily="49" charset="0"/>
              </a:rPr>
              <a:t>;  </a:t>
            </a:r>
            <a:r>
              <a:rPr lang="en-US" sz="1400" dirty="0" smtClean="0">
                <a:solidFill>
                  <a:srgbClr val="800000"/>
                </a:solidFill>
                <a:latin typeface="Lucida Console" pitchFamily="49" charset="0"/>
              </a:rPr>
              <a:t>// assume class 0 has most students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	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for 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i</a:t>
            </a:r>
            <a:r>
              <a:rPr lang="en-US" sz="1400" dirty="0" smtClean="0">
                <a:latin typeface="Lucida Console" pitchFamily="49" charset="0"/>
              </a:rPr>
              <a:t> = </a:t>
            </a:r>
            <a:r>
              <a:rPr lang="en-US" sz="1400" dirty="0" smtClean="0">
                <a:solidFill>
                  <a:srgbClr val="006600"/>
                </a:solidFill>
                <a:latin typeface="Lucida Console" pitchFamily="49" charset="0"/>
              </a:rPr>
              <a:t>1</a:t>
            </a:r>
            <a:r>
              <a:rPr lang="en-US" sz="1400" dirty="0" smtClean="0">
                <a:latin typeface="Lucida Console" pitchFamily="49" charset="0"/>
              </a:rPr>
              <a:t>; </a:t>
            </a:r>
            <a:r>
              <a:rPr lang="en-US" sz="1400" dirty="0" err="1" smtClean="0">
                <a:latin typeface="Lucida Console" pitchFamily="49" charset="0"/>
              </a:rPr>
              <a:t>i</a:t>
            </a:r>
            <a:r>
              <a:rPr lang="en-US" sz="1400" dirty="0" smtClean="0">
                <a:latin typeface="Lucida Console" pitchFamily="49" charset="0"/>
              </a:rPr>
              <a:t> &lt; </a:t>
            </a:r>
            <a:r>
              <a:rPr lang="en-US" sz="1400" dirty="0" err="1" smtClean="0">
                <a:latin typeface="Lucida Console" pitchFamily="49" charset="0"/>
              </a:rPr>
              <a:t>numClasses</a:t>
            </a:r>
            <a:r>
              <a:rPr lang="en-US" sz="1400" dirty="0" smtClean="0">
                <a:latin typeface="Lucida Console" pitchFamily="49" charset="0"/>
              </a:rPr>
              <a:t>; </a:t>
            </a:r>
            <a:r>
              <a:rPr lang="en-US" sz="1400" dirty="0" err="1" smtClean="0">
                <a:latin typeface="Lucida Console" pitchFamily="49" charset="0"/>
              </a:rPr>
              <a:t>i</a:t>
            </a:r>
            <a:r>
              <a:rPr lang="en-US" sz="1400" dirty="0" smtClean="0">
                <a:latin typeface="Lucida Console" pitchFamily="49" charset="0"/>
              </a:rPr>
              <a:t>++)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		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if 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classSizes</a:t>
            </a:r>
            <a:r>
              <a:rPr lang="en-US" sz="1400" dirty="0" smtClean="0">
                <a:latin typeface="Lucida Console" pitchFamily="49" charset="0"/>
              </a:rPr>
              <a:t>[</a:t>
            </a:r>
            <a:r>
              <a:rPr lang="en-US" sz="1400" dirty="0" err="1" smtClean="0">
                <a:latin typeface="Lucida Console" pitchFamily="49" charset="0"/>
              </a:rPr>
              <a:t>i</a:t>
            </a:r>
            <a:r>
              <a:rPr lang="en-US" sz="1400" dirty="0" smtClean="0">
                <a:latin typeface="Lucida Console" pitchFamily="49" charset="0"/>
              </a:rPr>
              <a:t>] &gt; </a:t>
            </a:r>
            <a:r>
              <a:rPr lang="en-US" sz="1400" dirty="0" err="1" smtClean="0">
                <a:latin typeface="Lucida Console" pitchFamily="49" charset="0"/>
              </a:rPr>
              <a:t>classSizes</a:t>
            </a:r>
            <a:r>
              <a:rPr lang="en-US" sz="1400" dirty="0" smtClean="0">
                <a:latin typeface="Lucida Console" pitchFamily="49" charset="0"/>
              </a:rPr>
              <a:t>[</a:t>
            </a:r>
            <a:r>
              <a:rPr lang="en-US" sz="1400" dirty="0" err="1" smtClean="0">
                <a:latin typeface="Lucida Console" pitchFamily="49" charset="0"/>
              </a:rPr>
              <a:t>maxClass</a:t>
            </a:r>
            <a:r>
              <a:rPr lang="en-US" sz="1400" dirty="0" smtClean="0">
                <a:latin typeface="Lucida Console" pitchFamily="49" charset="0"/>
              </a:rPr>
              <a:t>]) 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			</a:t>
            </a:r>
            <a:r>
              <a:rPr lang="en-US" sz="1400" dirty="0" err="1" smtClean="0">
                <a:latin typeface="Lucida Console" pitchFamily="49" charset="0"/>
              </a:rPr>
              <a:t>maxClass</a:t>
            </a:r>
            <a:r>
              <a:rPr lang="en-US" sz="1400" dirty="0" smtClean="0">
                <a:latin typeface="Lucida Console" pitchFamily="49" charset="0"/>
              </a:rPr>
              <a:t> = </a:t>
            </a:r>
            <a:r>
              <a:rPr lang="en-US" sz="1400" dirty="0" err="1" smtClean="0">
                <a:latin typeface="Lucida Console" pitchFamily="49" charset="0"/>
              </a:rPr>
              <a:t>i</a:t>
            </a:r>
            <a:r>
              <a:rPr lang="en-US" sz="1400" dirty="0" smtClean="0">
                <a:latin typeface="Lucida Console" pitchFamily="49" charset="0"/>
              </a:rPr>
              <a:t>;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endParaRPr lang="en-US" sz="1400" dirty="0" smtClean="0">
              <a:latin typeface="Lucida Console" pitchFamily="49" charset="0"/>
            </a:endParaRP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	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return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maxClass</a:t>
            </a:r>
            <a:r>
              <a:rPr lang="en-US" sz="1400" dirty="0" smtClean="0">
                <a:latin typeface="Lucida Console" pitchFamily="49" charset="0"/>
              </a:rPr>
              <a:t>;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}</a:t>
            </a:r>
          </a:p>
        </p:txBody>
      </p:sp>
      <p:grpSp>
        <p:nvGrpSpPr>
          <p:cNvPr id="90" name="Group 89"/>
          <p:cNvGrpSpPr/>
          <p:nvPr/>
        </p:nvGrpSpPr>
        <p:grpSpPr>
          <a:xfrm>
            <a:off x="5422175" y="1805940"/>
            <a:ext cx="2350530" cy="995981"/>
            <a:chOff x="4909859" y="5862019"/>
            <a:chExt cx="2350530" cy="995981"/>
          </a:xfrm>
        </p:grpSpPr>
        <p:grpSp>
          <p:nvGrpSpPr>
            <p:cNvPr id="91" name="Group 62"/>
            <p:cNvGrpSpPr/>
            <p:nvPr/>
          </p:nvGrpSpPr>
          <p:grpSpPr>
            <a:xfrm>
              <a:off x="4909859" y="6123629"/>
              <a:ext cx="261170" cy="677108"/>
              <a:chOff x="806240" y="4496468"/>
              <a:chExt cx="298480" cy="938718"/>
            </a:xfrm>
          </p:grpSpPr>
          <p:sp>
            <p:nvSpPr>
              <p:cNvPr id="126" name="TextBox 125"/>
              <p:cNvSpPr txBox="1"/>
              <p:nvPr/>
            </p:nvSpPr>
            <p:spPr>
              <a:xfrm>
                <a:off x="806240" y="4835022"/>
                <a:ext cx="29848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7030A0"/>
                    </a:solidFill>
                  </a:rPr>
                  <a:t>1</a:t>
                </a:r>
                <a:endParaRPr lang="en-SG" sz="11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806240" y="4496468"/>
                <a:ext cx="29848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7030A0"/>
                    </a:solidFill>
                  </a:rPr>
                  <a:t>0</a:t>
                </a:r>
                <a:endParaRPr lang="en-SG" sz="11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806240" y="5173576"/>
                <a:ext cx="29848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7030A0"/>
                    </a:solidFill>
                  </a:rPr>
                  <a:t>2</a:t>
                </a:r>
                <a:endParaRPr lang="en-SG" sz="11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92" name="Group 61"/>
            <p:cNvGrpSpPr/>
            <p:nvPr/>
          </p:nvGrpSpPr>
          <p:grpSpPr>
            <a:xfrm>
              <a:off x="5171029" y="5862019"/>
              <a:ext cx="2089360" cy="261610"/>
              <a:chOff x="1104720" y="4034803"/>
              <a:chExt cx="2387840" cy="261610"/>
            </a:xfrm>
            <a:noFill/>
          </p:grpSpPr>
          <p:sp>
            <p:nvSpPr>
              <p:cNvPr id="118" name="TextBox 117"/>
              <p:cNvSpPr txBox="1"/>
              <p:nvPr/>
            </p:nvSpPr>
            <p:spPr>
              <a:xfrm>
                <a:off x="110472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006600"/>
                    </a:solidFill>
                  </a:rPr>
                  <a:t>0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140320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006600"/>
                    </a:solidFill>
                  </a:rPr>
                  <a:t>1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170168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006600"/>
                    </a:solidFill>
                  </a:rPr>
                  <a:t>2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200016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006600"/>
                    </a:solidFill>
                  </a:rPr>
                  <a:t>3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229864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006600"/>
                    </a:solidFill>
                  </a:rPr>
                  <a:t>4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259712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006600"/>
                    </a:solidFill>
                  </a:rPr>
                  <a:t>5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289560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006600"/>
                    </a:solidFill>
                  </a:rPr>
                  <a:t>6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319408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006600"/>
                    </a:solidFill>
                  </a:rPr>
                  <a:t>7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</p:grpSp>
        <p:grpSp>
          <p:nvGrpSpPr>
            <p:cNvPr id="93" name="Group 46"/>
            <p:cNvGrpSpPr/>
            <p:nvPr/>
          </p:nvGrpSpPr>
          <p:grpSpPr>
            <a:xfrm>
              <a:off x="5171029" y="6123629"/>
              <a:ext cx="2089360" cy="734371"/>
              <a:chOff x="4462900" y="1990606"/>
              <a:chExt cx="2387840" cy="830997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446290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476138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0</a:t>
                </a:r>
                <a:endParaRPr lang="en-SG" sz="1200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505986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535834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0</a:t>
                </a:r>
                <a:endParaRPr lang="en-SG" sz="1200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565682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595530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625378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655226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0</a:t>
                </a:r>
                <a:endParaRPr lang="en-SG" sz="1200" dirty="0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446290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476138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0</a:t>
                </a:r>
                <a:endParaRPr lang="en-SG" sz="1200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505986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535834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565682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595530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0</a:t>
                </a:r>
                <a:endParaRPr lang="en-SG" sz="1200" dirty="0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625378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655226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446290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0</a:t>
                </a:r>
                <a:endParaRPr lang="en-SG" sz="1200" dirty="0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476138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505986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535834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565682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0</a:t>
                </a:r>
                <a:endParaRPr lang="en-SG" sz="1200" dirty="0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595530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0</a:t>
                </a:r>
                <a:endParaRPr lang="en-SG" sz="1200" dirty="0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625378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655226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0</a:t>
                </a:r>
                <a:endParaRPr lang="en-SG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71132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2.4 Class Enrolment (5/5)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Unit10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3" name="Rectangle 3"/>
          <p:cNvSpPr txBox="1">
            <a:spLocks noChangeArrowheads="1"/>
          </p:cNvSpPr>
          <p:nvPr/>
        </p:nvSpPr>
        <p:spPr bwMode="auto">
          <a:xfrm>
            <a:off x="533400" y="1219200"/>
            <a:ext cx="8382000" cy="586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03225" lvl="0" indent="-4032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Query</a:t>
            </a:r>
            <a:r>
              <a:rPr kumimoji="0" lang="en-GB" sz="2000" b="0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lang="en-GB" sz="2000" kern="0" dirty="0" smtClean="0">
                <a:solidFill>
                  <a:srgbClr val="C00000"/>
                </a:solidFill>
                <a:latin typeface="+mn-lt"/>
                <a:cs typeface="+mn-cs"/>
              </a:rPr>
              <a:t> </a:t>
            </a:r>
            <a:r>
              <a:rPr lang="en-GB" sz="2000" kern="0" dirty="0" smtClean="0"/>
              <a:t>Name </a:t>
            </a:r>
            <a:r>
              <a:rPr lang="en-GB" sz="2000" kern="0" dirty="0"/>
              <a:t>all students who are enrolled in all </a:t>
            </a:r>
            <a:r>
              <a:rPr lang="en-GB" sz="2000" kern="0" dirty="0" smtClean="0"/>
              <a:t>classes</a:t>
            </a:r>
            <a:endParaRPr kumimoji="0" lang="en-GB" sz="20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02970" y="1805940"/>
            <a:ext cx="6149856" cy="375487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 smtClean="0">
                <a:solidFill>
                  <a:srgbClr val="800000"/>
                </a:solidFill>
                <a:latin typeface="Lucida Console" pitchFamily="49" charset="0"/>
              </a:rPr>
              <a:t>// Find students who are enrolled in all classes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void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busiestStudents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enrol</a:t>
            </a:r>
            <a:r>
              <a:rPr lang="en-US" sz="1400" dirty="0" smtClean="0">
                <a:latin typeface="Lucida Console" pitchFamily="49" charset="0"/>
              </a:rPr>
              <a:t>[][MAX_STUDENTS], 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            </a:t>
            </a:r>
            <a:r>
              <a:rPr lang="en-US" sz="1400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numClasses</a:t>
            </a:r>
            <a:r>
              <a:rPr lang="en-US" sz="1400" dirty="0" smtClean="0">
                <a:latin typeface="Lucida Console" pitchFamily="49" charset="0"/>
              </a:rPr>
              <a:t>, </a:t>
            </a:r>
            <a:r>
              <a:rPr lang="en-US" sz="1400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numStudents</a:t>
            </a:r>
            <a:r>
              <a:rPr lang="en-US" sz="1400" dirty="0" smtClean="0">
                <a:latin typeface="Lucida Console" pitchFamily="49" charset="0"/>
              </a:rPr>
              <a:t>) {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	</a:t>
            </a:r>
            <a:r>
              <a:rPr lang="en-US" sz="1400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400" dirty="0" smtClean="0">
                <a:latin typeface="Lucida Console" pitchFamily="49" charset="0"/>
              </a:rPr>
              <a:t> sum; 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	</a:t>
            </a:r>
            <a:r>
              <a:rPr lang="en-US" sz="1400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r, c;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400" dirty="0" smtClean="0">
              <a:latin typeface="Lucida Console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	</a:t>
            </a:r>
            <a:r>
              <a:rPr lang="en-US" sz="1400" dirty="0" err="1" smtClean="0">
                <a:latin typeface="Lucida Console" pitchFamily="49" charset="0"/>
              </a:rPr>
              <a:t>printf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smtClean="0">
                <a:solidFill>
                  <a:srgbClr val="006600"/>
                </a:solidFill>
                <a:latin typeface="Lucida Console" pitchFamily="49" charset="0"/>
              </a:rPr>
              <a:t>"Students who take all classes: "</a:t>
            </a:r>
            <a:r>
              <a:rPr lang="en-US" sz="1400" dirty="0" smtClean="0">
                <a:latin typeface="Lucida Console" pitchFamily="49" charset="0"/>
              </a:rPr>
              <a:t>);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nn-NO" sz="1400" dirty="0" smtClean="0">
                <a:latin typeface="Lucida Console" pitchFamily="49" charset="0"/>
              </a:rPr>
              <a:t>	</a:t>
            </a:r>
            <a:r>
              <a:rPr lang="nn-NO" sz="1400" dirty="0" smtClean="0">
                <a:solidFill>
                  <a:srgbClr val="0000FF"/>
                </a:solidFill>
                <a:latin typeface="Lucida Console" pitchFamily="49" charset="0"/>
              </a:rPr>
              <a:t>for</a:t>
            </a:r>
            <a:r>
              <a:rPr lang="nn-NO" sz="1400" dirty="0" smtClean="0">
                <a:latin typeface="Lucida Console" pitchFamily="49" charset="0"/>
              </a:rPr>
              <a:t> (c = </a:t>
            </a:r>
            <a:r>
              <a:rPr lang="nn-NO" sz="1400" dirty="0" smtClean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nn-NO" sz="1400" dirty="0" smtClean="0">
                <a:latin typeface="Lucida Console" pitchFamily="49" charset="0"/>
              </a:rPr>
              <a:t>; c &lt; numStudents; c++) {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		sum = </a:t>
            </a:r>
            <a:r>
              <a:rPr lang="en-US" sz="1400" dirty="0" smtClean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sz="1400" dirty="0" smtClean="0">
                <a:latin typeface="Lucida Console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pt-BR" sz="1400" dirty="0" smtClean="0">
                <a:latin typeface="Lucida Console" pitchFamily="49" charset="0"/>
              </a:rPr>
              <a:t>		</a:t>
            </a:r>
            <a:r>
              <a:rPr lang="pt-BR" sz="1400" dirty="0" smtClean="0">
                <a:solidFill>
                  <a:srgbClr val="0000FF"/>
                </a:solidFill>
                <a:latin typeface="Lucida Console" pitchFamily="49" charset="0"/>
              </a:rPr>
              <a:t>for</a:t>
            </a:r>
            <a:r>
              <a:rPr lang="pt-BR" sz="1400" dirty="0" smtClean="0">
                <a:latin typeface="Lucida Console" pitchFamily="49" charset="0"/>
              </a:rPr>
              <a:t> (r = </a:t>
            </a:r>
            <a:r>
              <a:rPr lang="pt-BR" sz="1400" dirty="0" smtClean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pt-BR" sz="1400" dirty="0" smtClean="0">
                <a:latin typeface="Lucida Console" pitchFamily="49" charset="0"/>
              </a:rPr>
              <a:t>; r &lt; numClasses; r++) {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			sum += </a:t>
            </a:r>
            <a:r>
              <a:rPr lang="en-US" sz="1400" dirty="0" err="1" smtClean="0">
                <a:latin typeface="Lucida Console" pitchFamily="49" charset="0"/>
              </a:rPr>
              <a:t>enrol</a:t>
            </a:r>
            <a:r>
              <a:rPr lang="en-US" sz="1400" dirty="0" smtClean="0">
                <a:latin typeface="Lucida Console" pitchFamily="49" charset="0"/>
              </a:rPr>
              <a:t>[r][c];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		}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		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 (sum == </a:t>
            </a:r>
            <a:r>
              <a:rPr lang="en-US" sz="1400" dirty="0" err="1" smtClean="0">
                <a:latin typeface="Lucida Console" pitchFamily="49" charset="0"/>
              </a:rPr>
              <a:t>numClasses</a:t>
            </a:r>
            <a:r>
              <a:rPr lang="en-US" sz="1400" dirty="0" smtClean="0">
                <a:latin typeface="Lucida Console" pitchFamily="49" charset="0"/>
              </a:rPr>
              <a:t>)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			</a:t>
            </a:r>
            <a:r>
              <a:rPr lang="en-US" sz="1400" dirty="0" err="1" smtClean="0">
                <a:latin typeface="Lucida Console" pitchFamily="49" charset="0"/>
              </a:rPr>
              <a:t>printf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smtClean="0">
                <a:solidFill>
                  <a:srgbClr val="006600"/>
                </a:solidFill>
                <a:latin typeface="Lucida Console" pitchFamily="49" charset="0"/>
              </a:rPr>
              <a:t>"</a:t>
            </a:r>
            <a:r>
              <a:rPr lang="en-US" sz="1400" dirty="0" smtClean="0">
                <a:solidFill>
                  <a:srgbClr val="FF0000"/>
                </a:solidFill>
                <a:latin typeface="Lucida Console" pitchFamily="49" charset="0"/>
              </a:rPr>
              <a:t>%d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solidFill>
                  <a:srgbClr val="006600"/>
                </a:solidFill>
                <a:latin typeface="Lucida Console" pitchFamily="49" charset="0"/>
              </a:rPr>
              <a:t>"</a:t>
            </a:r>
            <a:r>
              <a:rPr lang="en-US" sz="1400" dirty="0" smtClean="0">
                <a:latin typeface="Lucida Console" pitchFamily="49" charset="0"/>
              </a:rPr>
              <a:t>, c);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	}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	</a:t>
            </a:r>
            <a:r>
              <a:rPr lang="en-US" sz="1400" dirty="0" err="1" smtClean="0">
                <a:latin typeface="Lucida Console" pitchFamily="49" charset="0"/>
              </a:rPr>
              <a:t>printf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smtClean="0">
                <a:solidFill>
                  <a:srgbClr val="006600"/>
                </a:solidFill>
                <a:latin typeface="Lucida Console" pitchFamily="49" charset="0"/>
              </a:rPr>
              <a:t>"</a:t>
            </a:r>
            <a:r>
              <a:rPr lang="en-US" sz="1400" dirty="0" smtClean="0">
                <a:solidFill>
                  <a:srgbClr val="FF0000"/>
                </a:solidFill>
                <a:latin typeface="Lucida Console" pitchFamily="49" charset="0"/>
              </a:rPr>
              <a:t>\n</a:t>
            </a:r>
            <a:r>
              <a:rPr lang="en-US" sz="1400" dirty="0" smtClean="0">
                <a:solidFill>
                  <a:srgbClr val="006600"/>
                </a:solidFill>
                <a:latin typeface="Lucida Console" pitchFamily="49" charset="0"/>
              </a:rPr>
              <a:t>"</a:t>
            </a:r>
            <a:r>
              <a:rPr lang="en-US" sz="1400" dirty="0" smtClean="0">
                <a:latin typeface="Lucida Console" pitchFamily="49" charset="0"/>
              </a:rPr>
              <a:t>);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}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6553200" y="2636937"/>
            <a:ext cx="2190506" cy="677108"/>
            <a:chOff x="6553200" y="2636937"/>
            <a:chExt cx="2190506" cy="677108"/>
          </a:xfrm>
        </p:grpSpPr>
        <p:sp>
          <p:nvSpPr>
            <p:cNvPr id="52" name="TextBox 51"/>
            <p:cNvSpPr txBox="1"/>
            <p:nvPr/>
          </p:nvSpPr>
          <p:spPr>
            <a:xfrm>
              <a:off x="6695124" y="2975491"/>
              <a:ext cx="1733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>
                  <a:solidFill>
                    <a:srgbClr val="0000FF"/>
                  </a:solidFill>
                </a:rPr>
                <a:t>Column sums</a:t>
              </a:r>
              <a:endParaRPr lang="en-US" sz="1600" i="1" dirty="0">
                <a:solidFill>
                  <a:srgbClr val="0000FF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553200" y="2636937"/>
              <a:ext cx="21905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US" sz="1600" dirty="0" smtClean="0">
                  <a:solidFill>
                    <a:srgbClr val="0000FF"/>
                  </a:solidFill>
                </a:rPr>
                <a:t>2   1  3   2   2   1  3   1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4935682" y="5091545"/>
            <a:ext cx="3808024" cy="646331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Refer to </a:t>
            </a:r>
            <a:r>
              <a:rPr lang="en-US" dirty="0" smtClean="0">
                <a:solidFill>
                  <a:srgbClr val="0000FF"/>
                </a:solidFill>
              </a:rPr>
              <a:t>Unit10_ClassEnrolment.c</a:t>
            </a:r>
            <a:r>
              <a:rPr lang="en-US" dirty="0" smtClean="0"/>
              <a:t> for complete program.</a:t>
            </a:r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6336270" y="1640956"/>
            <a:ext cx="2350530" cy="995981"/>
            <a:chOff x="4909859" y="5862019"/>
            <a:chExt cx="2350530" cy="995981"/>
          </a:xfrm>
        </p:grpSpPr>
        <p:grpSp>
          <p:nvGrpSpPr>
            <p:cNvPr id="56" name="Group 62"/>
            <p:cNvGrpSpPr/>
            <p:nvPr/>
          </p:nvGrpSpPr>
          <p:grpSpPr>
            <a:xfrm>
              <a:off x="4909859" y="6123629"/>
              <a:ext cx="261170" cy="677108"/>
              <a:chOff x="806240" y="4496468"/>
              <a:chExt cx="298480" cy="938718"/>
            </a:xfrm>
          </p:grpSpPr>
          <p:sp>
            <p:nvSpPr>
              <p:cNvPr id="135" name="TextBox 134"/>
              <p:cNvSpPr txBox="1"/>
              <p:nvPr/>
            </p:nvSpPr>
            <p:spPr>
              <a:xfrm>
                <a:off x="806240" y="4835022"/>
                <a:ext cx="29848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7030A0"/>
                    </a:solidFill>
                  </a:rPr>
                  <a:t>1</a:t>
                </a:r>
                <a:endParaRPr lang="en-SG" sz="11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806240" y="4496468"/>
                <a:ext cx="29848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7030A0"/>
                    </a:solidFill>
                  </a:rPr>
                  <a:t>0</a:t>
                </a:r>
                <a:endParaRPr lang="en-SG" sz="11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806240" y="5173576"/>
                <a:ext cx="29848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7030A0"/>
                    </a:solidFill>
                  </a:rPr>
                  <a:t>2</a:t>
                </a:r>
                <a:endParaRPr lang="en-SG" sz="11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57" name="Group 61"/>
            <p:cNvGrpSpPr/>
            <p:nvPr/>
          </p:nvGrpSpPr>
          <p:grpSpPr>
            <a:xfrm>
              <a:off x="5171029" y="5862019"/>
              <a:ext cx="2089360" cy="261610"/>
              <a:chOff x="1104720" y="4034803"/>
              <a:chExt cx="2387840" cy="261610"/>
            </a:xfrm>
            <a:noFill/>
          </p:grpSpPr>
          <p:sp>
            <p:nvSpPr>
              <p:cNvPr id="84" name="TextBox 83"/>
              <p:cNvSpPr txBox="1"/>
              <p:nvPr/>
            </p:nvSpPr>
            <p:spPr>
              <a:xfrm>
                <a:off x="110472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006600"/>
                    </a:solidFill>
                  </a:rPr>
                  <a:t>0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40320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006600"/>
                    </a:solidFill>
                  </a:rPr>
                  <a:t>1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170168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006600"/>
                    </a:solidFill>
                  </a:rPr>
                  <a:t>2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200016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006600"/>
                    </a:solidFill>
                  </a:rPr>
                  <a:t>3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229864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006600"/>
                    </a:solidFill>
                  </a:rPr>
                  <a:t>4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59712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006600"/>
                    </a:solidFill>
                  </a:rPr>
                  <a:t>5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289560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006600"/>
                    </a:solidFill>
                  </a:rPr>
                  <a:t>6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319408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006600"/>
                    </a:solidFill>
                  </a:rPr>
                  <a:t>7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</p:grpSp>
        <p:grpSp>
          <p:nvGrpSpPr>
            <p:cNvPr id="58" name="Group 46"/>
            <p:cNvGrpSpPr/>
            <p:nvPr/>
          </p:nvGrpSpPr>
          <p:grpSpPr>
            <a:xfrm>
              <a:off x="5171029" y="6123629"/>
              <a:ext cx="2089360" cy="734371"/>
              <a:chOff x="4462900" y="1990606"/>
              <a:chExt cx="2387840" cy="830997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446290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476138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0</a:t>
                </a:r>
                <a:endParaRPr lang="en-SG" sz="12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05986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35834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0</a:t>
                </a:r>
                <a:endParaRPr lang="en-SG" sz="12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65682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95530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625378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655226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0</a:t>
                </a:r>
                <a:endParaRPr lang="en-SG" sz="12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446290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476138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0</a:t>
                </a:r>
                <a:endParaRPr lang="en-SG" sz="12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505986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535834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565682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595530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0</a:t>
                </a:r>
                <a:endParaRPr lang="en-SG" sz="12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625378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55226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446290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0</a:t>
                </a:r>
                <a:endParaRPr lang="en-SG" sz="12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76138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505986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535834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65682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0</a:t>
                </a:r>
                <a:endParaRPr lang="en-SG" sz="12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595530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0</a:t>
                </a:r>
                <a:endParaRPr lang="en-SG" sz="1200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625378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655226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0</a:t>
                </a:r>
                <a:endParaRPr lang="en-SG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0379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2.5 Matrix Addition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Unit10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533400" y="1298575"/>
            <a:ext cx="8077200" cy="23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5600" indent="-355600">
              <a:spcAft>
                <a:spcPts val="1200"/>
              </a:spcAft>
              <a:buSzPct val="100000"/>
              <a:buFont typeface="Wingdings" pitchFamily="2" charset="2"/>
              <a:buChar char="§"/>
            </a:pPr>
            <a:r>
              <a:rPr lang="en-US" sz="2400" dirty="0" smtClean="0"/>
              <a:t>To add two matrices, both must have the same size (same number of rows and columns)</a:t>
            </a:r>
            <a:r>
              <a:rPr lang="en-GB" sz="2400" dirty="0" smtClean="0"/>
              <a:t>.</a:t>
            </a:r>
          </a:p>
          <a:p>
            <a:pPr marL="355600" indent="-355600">
              <a:spcAft>
                <a:spcPts val="600"/>
              </a:spcAft>
              <a:buSzPct val="100000"/>
              <a:buFont typeface="Wingdings" pitchFamily="2" charset="2"/>
              <a:buChar char="§"/>
            </a:pPr>
            <a:r>
              <a:rPr lang="en-US" sz="2400" dirty="0" smtClean="0"/>
              <a:t>To compute C = A + B, where A, B, C are matrices</a:t>
            </a:r>
          </a:p>
          <a:p>
            <a:pPr marL="355600" lvl="1" indent="-355600">
              <a:spcAft>
                <a:spcPts val="1200"/>
              </a:spcAft>
              <a:buSzPct val="120000"/>
            </a:pPr>
            <a:r>
              <a:rPr lang="en-US" sz="2400" dirty="0" smtClean="0"/>
              <a:t>		</a:t>
            </a:r>
            <a:r>
              <a:rPr lang="en-US" sz="2400" dirty="0" err="1" smtClean="0">
                <a:solidFill>
                  <a:srgbClr val="0000FF"/>
                </a:solidFill>
              </a:rPr>
              <a:t>c</a:t>
            </a:r>
            <a:r>
              <a:rPr lang="en-US" sz="2400" i="1" baseline="-12000" dirty="0" err="1" smtClean="0">
                <a:solidFill>
                  <a:srgbClr val="0000FF"/>
                </a:solidFill>
              </a:rPr>
              <a:t>i,j</a:t>
            </a:r>
            <a:r>
              <a:rPr lang="en-US" sz="2400" i="1" baseline="-80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 = </a:t>
            </a:r>
            <a:r>
              <a:rPr lang="en-US" sz="2400" dirty="0" err="1" smtClean="0">
                <a:solidFill>
                  <a:srgbClr val="0000FF"/>
                </a:solidFill>
              </a:rPr>
              <a:t>a</a:t>
            </a:r>
            <a:r>
              <a:rPr lang="en-US" sz="2400" i="1" baseline="-12000" dirty="0" err="1" smtClean="0">
                <a:solidFill>
                  <a:srgbClr val="0000FF"/>
                </a:solidFill>
              </a:rPr>
              <a:t>i,j</a:t>
            </a:r>
            <a:r>
              <a:rPr lang="en-US" sz="2400" dirty="0" smtClean="0">
                <a:solidFill>
                  <a:srgbClr val="0000FF"/>
                </a:solidFill>
              </a:rPr>
              <a:t> + </a:t>
            </a:r>
            <a:r>
              <a:rPr lang="en-US" sz="2400" dirty="0" err="1" smtClean="0">
                <a:solidFill>
                  <a:srgbClr val="0000FF"/>
                </a:solidFill>
              </a:rPr>
              <a:t>b</a:t>
            </a:r>
            <a:r>
              <a:rPr lang="en-US" sz="2400" i="1" baseline="-12000" dirty="0" err="1" smtClean="0">
                <a:solidFill>
                  <a:srgbClr val="0000FF"/>
                </a:solidFill>
              </a:rPr>
              <a:t>i,j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endParaRPr lang="en-GB" sz="2800" dirty="0" smtClean="0">
              <a:solidFill>
                <a:srgbClr val="0000FF"/>
              </a:solidFill>
            </a:endParaRPr>
          </a:p>
          <a:p>
            <a:pPr marL="355600" indent="-355600">
              <a:spcAft>
                <a:spcPts val="600"/>
              </a:spcAft>
              <a:buSzPct val="100000"/>
              <a:buFont typeface="Wingdings" pitchFamily="2" charset="2"/>
              <a:buChar char="§"/>
            </a:pPr>
            <a:r>
              <a:rPr lang="en-US" sz="2400" dirty="0" smtClean="0"/>
              <a:t>Examples</a:t>
            </a:r>
            <a:r>
              <a:rPr lang="en-GB" sz="2400" dirty="0" smtClean="0"/>
              <a:t>:</a:t>
            </a:r>
            <a:endParaRPr lang="en-GB" sz="2400" dirty="0"/>
          </a:p>
        </p:txBody>
      </p:sp>
      <p:graphicFrame>
        <p:nvGraphicFramePr>
          <p:cNvPr id="87" name="Object 6"/>
          <p:cNvGraphicFramePr>
            <a:graphicFrameLocks noChangeAspect="1"/>
          </p:cNvGraphicFramePr>
          <p:nvPr/>
        </p:nvGraphicFramePr>
        <p:xfrm>
          <a:off x="2503009" y="3498112"/>
          <a:ext cx="4344765" cy="1061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4" imgW="2908300" imgH="711200" progId="Equation.3">
                  <p:embed/>
                </p:oleObj>
              </mc:Choice>
              <mc:Fallback>
                <p:oleObj name="Equation" r:id="rId4" imgW="29083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3009" y="3498112"/>
                        <a:ext cx="4344765" cy="106162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Object 6"/>
          <p:cNvGraphicFramePr>
            <a:graphicFrameLocks noChangeAspect="1"/>
          </p:cNvGraphicFramePr>
          <p:nvPr/>
        </p:nvGraphicFramePr>
        <p:xfrm>
          <a:off x="1552575" y="4840288"/>
          <a:ext cx="6831013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6" imgW="4013200" imgH="457200" progId="Equation.3">
                  <p:embed/>
                </p:oleObj>
              </mc:Choice>
              <mc:Fallback>
                <p:oleObj name="Equation" r:id="rId6" imgW="4013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575" y="4840288"/>
                        <a:ext cx="6831013" cy="7778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4125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2.5 Matrix Addition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Unit10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308344" y="1219200"/>
            <a:ext cx="8454656" cy="2647630"/>
            <a:chOff x="308344" y="1219200"/>
            <a:chExt cx="8454656" cy="2647630"/>
          </a:xfrm>
        </p:grpSpPr>
        <p:sp>
          <p:nvSpPr>
            <p:cNvPr id="10" name="TextBox 9"/>
            <p:cNvSpPr txBox="1"/>
            <p:nvPr/>
          </p:nvSpPr>
          <p:spPr>
            <a:xfrm>
              <a:off x="308344" y="1435395"/>
              <a:ext cx="8454656" cy="243143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tabLst>
                  <a:tab pos="268288" algn="l"/>
                  <a:tab pos="534988" algn="l"/>
                  <a:tab pos="803275" algn="l"/>
                  <a:tab pos="1081088" algn="l"/>
                </a:tabLst>
              </a:pPr>
              <a:endParaRPr lang="en-SG" sz="10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8288" algn="l"/>
                  <a:tab pos="534988" algn="l"/>
                  <a:tab pos="803275" algn="l"/>
                  <a:tab pos="1081088" algn="l"/>
                </a:tabLst>
              </a:pPr>
              <a:r>
                <a:rPr lang="en-SG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To sum </a:t>
              </a:r>
              <a:r>
                <a:rPr lang="en-SG" sz="1600" b="1" dirty="0" err="1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mtxA</a:t>
              </a:r>
              <a:r>
                <a:rPr lang="en-SG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 and </a:t>
              </a:r>
              <a:r>
                <a:rPr lang="en-SG" sz="1600" b="1" dirty="0" err="1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mtxB</a:t>
              </a:r>
              <a:r>
                <a:rPr lang="en-SG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 to obtain </a:t>
              </a:r>
              <a:r>
                <a:rPr lang="en-SG" sz="1600" b="1" dirty="0" err="1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mtxC</a:t>
              </a:r>
              <a:endParaRPr lang="en-SG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8288" algn="l"/>
                  <a:tab pos="534988" algn="l"/>
                  <a:tab pos="803275" algn="l"/>
                  <a:tab pos="1081088" algn="l"/>
                </a:tabLst>
              </a:pP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sumMatrix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float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mtxA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[][MAX_COL], 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float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mtxB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[][MAX_COL], </a:t>
              </a:r>
            </a:p>
            <a:p>
              <a:pPr>
                <a:tabLst>
                  <a:tab pos="268288" algn="l"/>
                  <a:tab pos="534988" algn="l"/>
                  <a:tab pos="803275" algn="l"/>
                  <a:tab pos="1081088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	             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float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mtxC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[][MAX_COL], </a:t>
              </a:r>
              <a:r>
                <a:rPr lang="en-SG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row_size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SG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col_size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268288" algn="l"/>
                  <a:tab pos="534988" algn="l"/>
                  <a:tab pos="803275" algn="l"/>
                  <a:tab pos="1081088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row,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col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8288" algn="l"/>
                  <a:tab pos="534988" algn="l"/>
                  <a:tab pos="803275" algn="l"/>
                  <a:tab pos="1081088" algn="l"/>
                </a:tabLst>
              </a:pPr>
              <a:endParaRPr lang="en-SG" sz="8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8288" algn="l"/>
                  <a:tab pos="534988" algn="l"/>
                  <a:tab pos="803275" algn="l"/>
                  <a:tab pos="1081088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(row=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 row&lt;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row_size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 row++)</a:t>
              </a:r>
            </a:p>
            <a:p>
              <a:pPr>
                <a:tabLst>
                  <a:tab pos="268288" algn="l"/>
                  <a:tab pos="534988" algn="l"/>
                  <a:tab pos="803275" algn="l"/>
                  <a:tab pos="1081088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col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col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col_size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col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++) </a:t>
              </a:r>
            </a:p>
            <a:p>
              <a:pPr>
                <a:tabLst>
                  <a:tab pos="268288" algn="l"/>
                  <a:tab pos="534988" algn="l"/>
                  <a:tab pos="803275" algn="l"/>
                  <a:tab pos="1081088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mtxC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[row][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col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mtxA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[row][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col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] +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mtxB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[row][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col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>
                <a:tabLst>
                  <a:tab pos="268288" algn="l"/>
                  <a:tab pos="534988" algn="l"/>
                  <a:tab pos="803275" algn="l"/>
                  <a:tab pos="1081088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0998" y="1219200"/>
              <a:ext cx="2462324" cy="36933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Unit10_MatrixOps.c</a:t>
              </a:r>
              <a:endParaRPr lang="en-S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40938" y="4210493"/>
            <a:ext cx="6592843" cy="765544"/>
            <a:chOff x="1440938" y="4210493"/>
            <a:chExt cx="6592843" cy="765544"/>
          </a:xfrm>
        </p:grpSpPr>
        <p:sp>
          <p:nvSpPr>
            <p:cNvPr id="14" name="TextBox 13"/>
            <p:cNvSpPr txBox="1"/>
            <p:nvPr/>
          </p:nvSpPr>
          <p:spPr>
            <a:xfrm>
              <a:off x="3268850" y="4401879"/>
              <a:ext cx="456978" cy="3827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+</a:t>
              </a:r>
              <a:endParaRPr lang="en-SG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53740" y="4401879"/>
              <a:ext cx="456978" cy="3827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=</a:t>
              </a:r>
              <a:endParaRPr lang="en-SG" dirty="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440938" y="4210493"/>
              <a:ext cx="1827912" cy="765544"/>
              <a:chOff x="1440938" y="4210493"/>
              <a:chExt cx="1827912" cy="765544"/>
            </a:xfrm>
            <a:solidFill>
              <a:schemeClr val="bg1"/>
            </a:solidFill>
          </p:grpSpPr>
          <p:sp>
            <p:nvSpPr>
              <p:cNvPr id="39" name="TextBox 38"/>
              <p:cNvSpPr txBox="1"/>
              <p:nvPr/>
            </p:nvSpPr>
            <p:spPr>
              <a:xfrm>
                <a:off x="1440938" y="4210493"/>
                <a:ext cx="456978" cy="38277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10</a:t>
                </a:r>
                <a:endParaRPr lang="en-SG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40938" y="4593265"/>
                <a:ext cx="456978" cy="38277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4</a:t>
                </a:r>
                <a:endParaRPr lang="en-SG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897916" y="4210493"/>
                <a:ext cx="456978" cy="38277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21</a:t>
                </a:r>
                <a:endParaRPr lang="en-SG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897916" y="4593265"/>
                <a:ext cx="456978" cy="38277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6</a:t>
                </a:r>
                <a:endParaRPr lang="en-SG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354894" y="4210493"/>
                <a:ext cx="456978" cy="38277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7</a:t>
                </a:r>
                <a:endParaRPr lang="en-SG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354894" y="4593265"/>
                <a:ext cx="456978" cy="38277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14</a:t>
                </a:r>
                <a:endParaRPr lang="en-SG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811872" y="4210493"/>
                <a:ext cx="456978" cy="38277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9</a:t>
                </a:r>
                <a:endParaRPr lang="en-SG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811872" y="4593265"/>
                <a:ext cx="456978" cy="38277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5</a:t>
                </a:r>
                <a:endParaRPr lang="en-SG" dirty="0"/>
              </a:p>
            </p:txBody>
          </p:sp>
          <p:sp>
            <p:nvSpPr>
              <p:cNvPr id="47" name="Left Bracket 46"/>
              <p:cNvSpPr/>
              <p:nvPr/>
            </p:nvSpPr>
            <p:spPr bwMode="auto">
              <a:xfrm>
                <a:off x="1440938" y="4210493"/>
                <a:ext cx="111637" cy="765544"/>
              </a:xfrm>
              <a:prstGeom prst="leftBracket">
                <a:avLst/>
              </a:prstGeom>
              <a:grp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48" name="Left Bracket 47"/>
              <p:cNvSpPr/>
              <p:nvPr/>
            </p:nvSpPr>
            <p:spPr bwMode="auto">
              <a:xfrm flipH="1">
                <a:off x="3157213" y="4210493"/>
                <a:ext cx="111637" cy="765544"/>
              </a:xfrm>
              <a:prstGeom prst="leftBracket">
                <a:avLst/>
              </a:prstGeom>
              <a:grp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725828" y="4210493"/>
              <a:ext cx="1827912" cy="765544"/>
              <a:chOff x="3725828" y="4210493"/>
              <a:chExt cx="1827912" cy="765544"/>
            </a:xfrm>
            <a:solidFill>
              <a:schemeClr val="bg1"/>
            </a:solidFill>
          </p:grpSpPr>
          <p:sp>
            <p:nvSpPr>
              <p:cNvPr id="29" name="TextBox 28"/>
              <p:cNvSpPr txBox="1"/>
              <p:nvPr/>
            </p:nvSpPr>
            <p:spPr>
              <a:xfrm>
                <a:off x="3725828" y="4210493"/>
                <a:ext cx="456978" cy="38277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3</a:t>
                </a:r>
                <a:endParaRPr lang="en-SG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725828" y="4593265"/>
                <a:ext cx="456978" cy="38277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6</a:t>
                </a:r>
                <a:endParaRPr lang="en-SG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182806" y="4210493"/>
                <a:ext cx="456978" cy="38277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7</a:t>
                </a:r>
                <a:endParaRPr lang="en-SG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182806" y="4593265"/>
                <a:ext cx="456978" cy="38277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5</a:t>
                </a:r>
                <a:endParaRPr lang="en-SG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639784" y="4210493"/>
                <a:ext cx="456978" cy="38277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18</a:t>
                </a:r>
                <a:endParaRPr lang="en-SG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639784" y="4593265"/>
                <a:ext cx="456978" cy="38277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8</a:t>
                </a:r>
                <a:endParaRPr lang="en-SG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096762" y="4210493"/>
                <a:ext cx="456978" cy="38277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20</a:t>
                </a:r>
                <a:endParaRPr lang="en-SG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096762" y="4593265"/>
                <a:ext cx="456978" cy="38277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15</a:t>
                </a:r>
                <a:endParaRPr lang="en-SG" dirty="0"/>
              </a:p>
            </p:txBody>
          </p:sp>
          <p:sp>
            <p:nvSpPr>
              <p:cNvPr id="37" name="Left Bracket 36"/>
              <p:cNvSpPr/>
              <p:nvPr/>
            </p:nvSpPr>
            <p:spPr bwMode="auto">
              <a:xfrm>
                <a:off x="3725828" y="4210493"/>
                <a:ext cx="111637" cy="765544"/>
              </a:xfrm>
              <a:prstGeom prst="leftBracket">
                <a:avLst/>
              </a:prstGeom>
              <a:grp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38" name="Left Bracket 37"/>
              <p:cNvSpPr/>
              <p:nvPr/>
            </p:nvSpPr>
            <p:spPr bwMode="auto">
              <a:xfrm flipH="1">
                <a:off x="5442103" y="4210493"/>
                <a:ext cx="111637" cy="765544"/>
              </a:xfrm>
              <a:prstGeom prst="leftBracket">
                <a:avLst/>
              </a:prstGeom>
              <a:grp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094232" y="4210493"/>
              <a:ext cx="1939549" cy="765544"/>
              <a:chOff x="6094232" y="4210493"/>
              <a:chExt cx="1939549" cy="765544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7520985" y="4210493"/>
                <a:ext cx="456978" cy="3827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?</a:t>
                </a:r>
                <a:endParaRPr lang="en-SG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150051" y="4210493"/>
                <a:ext cx="456978" cy="3827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?</a:t>
                </a:r>
                <a:endParaRPr lang="en-SG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150051" y="4593265"/>
                <a:ext cx="456978" cy="3827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?</a:t>
                </a:r>
                <a:endParaRPr lang="en-SG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607029" y="4210493"/>
                <a:ext cx="456978" cy="3827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?</a:t>
                </a:r>
                <a:endParaRPr lang="en-SG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607029" y="4593265"/>
                <a:ext cx="456978" cy="3827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?</a:t>
                </a:r>
                <a:endParaRPr lang="en-SG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064007" y="4210493"/>
                <a:ext cx="456978" cy="3827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?</a:t>
                </a:r>
                <a:endParaRPr lang="en-SG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7064007" y="4593265"/>
                <a:ext cx="456978" cy="3827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?</a:t>
                </a:r>
                <a:endParaRPr lang="en-SG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520985" y="4593265"/>
                <a:ext cx="456978" cy="3827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?</a:t>
                </a:r>
                <a:endParaRPr lang="en-SG" dirty="0"/>
              </a:p>
            </p:txBody>
          </p:sp>
          <p:sp>
            <p:nvSpPr>
              <p:cNvPr id="27" name="Left Bracket 26"/>
              <p:cNvSpPr/>
              <p:nvPr/>
            </p:nvSpPr>
            <p:spPr bwMode="auto">
              <a:xfrm>
                <a:off x="6094232" y="4210493"/>
                <a:ext cx="111637" cy="765544"/>
              </a:xfrm>
              <a:prstGeom prst="leftBracket">
                <a:avLst/>
              </a:prstGeom>
              <a:solidFill>
                <a:schemeClr val="bg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28" name="Left Bracket 27"/>
              <p:cNvSpPr/>
              <p:nvPr/>
            </p:nvSpPr>
            <p:spPr bwMode="auto">
              <a:xfrm flipH="1">
                <a:off x="7922144" y="4210493"/>
                <a:ext cx="111637" cy="765544"/>
              </a:xfrm>
              <a:prstGeom prst="leftBracket">
                <a:avLst/>
              </a:prstGeom>
              <a:solidFill>
                <a:schemeClr val="bg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</p:grpSp>
      </p:grpSp>
      <p:sp>
        <p:nvSpPr>
          <p:cNvPr id="49" name="Oval 48"/>
          <p:cNvSpPr/>
          <p:nvPr/>
        </p:nvSpPr>
        <p:spPr bwMode="auto">
          <a:xfrm>
            <a:off x="1440938" y="4210493"/>
            <a:ext cx="456978" cy="382772"/>
          </a:xfrm>
          <a:prstGeom prst="ellipse">
            <a:avLst/>
          </a:prstGeom>
          <a:noFill/>
          <a:ln w="28575" cap="sq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3725828" y="4210493"/>
            <a:ext cx="456978" cy="382772"/>
          </a:xfrm>
          <a:prstGeom prst="ellipse">
            <a:avLst/>
          </a:prstGeom>
          <a:noFill/>
          <a:ln w="28575" cap="sq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150051" y="4210493"/>
            <a:ext cx="456978" cy="382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13</a:t>
            </a:r>
            <a:endParaRPr lang="en-SG" dirty="0">
              <a:solidFill>
                <a:srgbClr val="0000FF"/>
              </a:solidFill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1897916" y="4210493"/>
            <a:ext cx="456978" cy="382772"/>
          </a:xfrm>
          <a:prstGeom prst="ellipse">
            <a:avLst/>
          </a:prstGeom>
          <a:noFill/>
          <a:ln w="28575" cap="sq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4182806" y="4210493"/>
            <a:ext cx="456978" cy="382772"/>
          </a:xfrm>
          <a:prstGeom prst="ellipse">
            <a:avLst/>
          </a:prstGeom>
          <a:noFill/>
          <a:ln w="28575" cap="sq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607029" y="4210493"/>
            <a:ext cx="456978" cy="382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28</a:t>
            </a:r>
            <a:endParaRPr lang="en-SG" dirty="0">
              <a:solidFill>
                <a:srgbClr val="0000FF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150051" y="4593265"/>
            <a:ext cx="456978" cy="382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10</a:t>
            </a:r>
            <a:endParaRPr lang="en-SG" dirty="0">
              <a:solidFill>
                <a:srgbClr val="0000FF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07029" y="4593265"/>
            <a:ext cx="456978" cy="382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11</a:t>
            </a:r>
            <a:endParaRPr lang="en-SG" dirty="0">
              <a:solidFill>
                <a:srgbClr val="0000FF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064007" y="4210493"/>
            <a:ext cx="456978" cy="382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25</a:t>
            </a:r>
            <a:endParaRPr lang="en-SG" dirty="0">
              <a:solidFill>
                <a:srgbClr val="0000FF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064007" y="4593265"/>
            <a:ext cx="456978" cy="382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22</a:t>
            </a:r>
            <a:endParaRPr lang="en-SG" dirty="0">
              <a:solidFill>
                <a:srgbClr val="0000FF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520985" y="4593265"/>
            <a:ext cx="456978" cy="382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20</a:t>
            </a:r>
            <a:endParaRPr lang="en-SG" dirty="0">
              <a:solidFill>
                <a:srgbClr val="0000FF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520985" y="4210493"/>
            <a:ext cx="456978" cy="382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29</a:t>
            </a:r>
            <a:endParaRPr lang="en-SG" dirty="0">
              <a:solidFill>
                <a:srgbClr val="0000FF"/>
              </a:solidFill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2354894" y="4210493"/>
            <a:ext cx="456978" cy="382772"/>
          </a:xfrm>
          <a:prstGeom prst="ellipse">
            <a:avLst/>
          </a:prstGeom>
          <a:noFill/>
          <a:ln w="28575" cap="sq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4639784" y="4210493"/>
            <a:ext cx="456978" cy="382772"/>
          </a:xfrm>
          <a:prstGeom prst="ellipse">
            <a:avLst/>
          </a:prstGeom>
          <a:noFill/>
          <a:ln w="28575" cap="sq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6855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0"/>
                            </p:stCondLst>
                            <p:childTnLst>
                              <p:par>
                                <p:cTn id="8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9" grpId="1" animBg="1"/>
      <p:bldP spid="50" grpId="0" animBg="1"/>
      <p:bldP spid="50" grpId="1" animBg="1"/>
      <p:bldP spid="51" grpId="0" animBg="1"/>
      <p:bldP spid="52" grpId="0" animBg="1"/>
      <p:bldP spid="52" grpId="1" animBg="1"/>
      <p:bldP spid="53" grpId="0" animBg="1"/>
      <p:bldP spid="53" grpId="1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1" grpId="1" animBg="1"/>
      <p:bldP spid="62" grpId="0" animBg="1"/>
      <p:bldP spid="62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Summary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Unit10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0"/>
            <a:ext cx="8127386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In this unit, you have learned about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Declaring 2D arrays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Using 2D arrays in problem solving</a:t>
            </a:r>
          </a:p>
        </p:txBody>
      </p:sp>
    </p:spTree>
    <p:extLst>
      <p:ext uri="{BB962C8B-B14F-4D97-AF65-F5344CB8AC3E}">
        <p14:creationId xmlns:p14="http://schemas.microsoft.com/office/powerpoint/2010/main" val="17294898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824163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 smtClean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4" name="[Date Placeholder 3]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Unit10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Policies for students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These contents are only used for students PERSONALLY.</a:t>
            </a:r>
          </a:p>
          <a:p>
            <a:pPr algn="just"/>
            <a:r>
              <a:rPr lang="en-US" dirty="0"/>
              <a:t>Students are NOT allowed to </a:t>
            </a:r>
            <a:r>
              <a:rPr lang="en-US" dirty="0" smtClean="0"/>
              <a:t>modify or deliver these </a:t>
            </a:r>
            <a:r>
              <a:rPr lang="en-US" dirty="0"/>
              <a:t>contents to anywhere or </a:t>
            </a:r>
            <a:r>
              <a:rPr lang="en-US" dirty="0" smtClean="0"/>
              <a:t>anyone for any purpose.</a:t>
            </a:r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024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Recording of modifications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Currently, there are no modification </a:t>
            </a:r>
            <a:r>
              <a:rPr lang="en-US" smtClean="0"/>
              <a:t>on these contents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4317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Unit 10: Multidimensional Arrays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Unit10 </a:t>
            </a:r>
            <a:r>
              <a:rPr sz="120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73100" y="1424354"/>
            <a:ext cx="7620000" cy="2180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2800" dirty="0" smtClean="0">
                <a:solidFill>
                  <a:srgbClr val="C00000"/>
                </a:solidFill>
              </a:rPr>
              <a:t>Objective:</a:t>
            </a:r>
          </a:p>
          <a:p>
            <a:pPr marL="682625" lvl="1" indent="-407988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400" dirty="0"/>
              <a:t>Understand the concept and application of </a:t>
            </a:r>
            <a:r>
              <a:rPr lang="en-GB" sz="2400" dirty="0" smtClean="0"/>
              <a:t>multi-dimensional arrays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73100" y="3603113"/>
            <a:ext cx="7620000" cy="1199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2800" dirty="0" smtClean="0">
                <a:solidFill>
                  <a:srgbClr val="C00000"/>
                </a:solidFill>
              </a:rPr>
              <a:t>Reference:</a:t>
            </a:r>
          </a:p>
          <a:p>
            <a:pPr marL="682625" lvl="1" indent="-407988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400" dirty="0" smtClean="0"/>
              <a:t>Chapter 6: Numeric Arrays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80410371299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smtClean="0">
                <a:solidFill>
                  <a:srgbClr val="0000FF"/>
                </a:solidFill>
              </a:rPr>
              <a:t>Unit 10: </a:t>
            </a:r>
            <a:r>
              <a:rPr lang="en-GB" sz="3600">
                <a:solidFill>
                  <a:srgbClr val="0000FF"/>
                </a:solidFill>
              </a:rPr>
              <a:t>Multidimensional Arrays </a:t>
            </a:r>
            <a:r>
              <a:rPr lang="en-GB" sz="3600" smtClean="0">
                <a:solidFill>
                  <a:srgbClr val="0000FF"/>
                </a:solidFill>
              </a:rPr>
              <a:t>(1/2)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Unit10 - </a:t>
            </a:r>
            <a:fld id="{F7EC234A-9094-4BB8-9EA4-75ECDA8A365B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282890"/>
            <a:ext cx="8420559" cy="5205832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 smtClean="0"/>
              <a:t>One-dimensional Arrays (review)</a:t>
            </a:r>
          </a:p>
          <a:p>
            <a:pPr marL="1035050" lvl="1" indent="-522288">
              <a:spcBef>
                <a:spcPts val="600"/>
              </a:spcBef>
              <a:buClrTx/>
              <a:buSzPct val="100000"/>
              <a:buNone/>
            </a:pPr>
            <a:r>
              <a:rPr lang="en-GB" dirty="0"/>
              <a:t>1</a:t>
            </a:r>
            <a:r>
              <a:rPr lang="en-GB" dirty="0" smtClean="0"/>
              <a:t>.1	Print Array</a:t>
            </a:r>
          </a:p>
          <a:p>
            <a:pPr marL="1035050" lvl="1" indent="-522288">
              <a:spcBef>
                <a:spcPts val="600"/>
              </a:spcBef>
              <a:buClrTx/>
              <a:buSzPct val="100000"/>
              <a:buNone/>
            </a:pPr>
            <a:r>
              <a:rPr lang="en-GB" dirty="0"/>
              <a:t>1</a:t>
            </a:r>
            <a:r>
              <a:rPr lang="en-GB" dirty="0" smtClean="0"/>
              <a:t>.2	Find Maximum Value</a:t>
            </a:r>
          </a:p>
          <a:p>
            <a:pPr marL="1035050" lvl="1" indent="-522288">
              <a:spcBef>
                <a:spcPts val="600"/>
              </a:spcBef>
              <a:buClrTx/>
              <a:buSzPct val="100000"/>
              <a:buNone/>
            </a:pPr>
            <a:r>
              <a:rPr lang="en-GB" dirty="0"/>
              <a:t>1</a:t>
            </a:r>
            <a:r>
              <a:rPr lang="en-GB" dirty="0" smtClean="0"/>
              <a:t>.3	Sum Elements</a:t>
            </a:r>
          </a:p>
          <a:p>
            <a:pPr marL="1035050" lvl="1" indent="-522288">
              <a:spcBef>
                <a:spcPts val="600"/>
              </a:spcBef>
              <a:buClrTx/>
              <a:buSzPct val="100000"/>
              <a:buNone/>
            </a:pPr>
            <a:r>
              <a:rPr lang="en-GB" dirty="0"/>
              <a:t>1</a:t>
            </a:r>
            <a:r>
              <a:rPr lang="en-GB" dirty="0" smtClean="0"/>
              <a:t>.4	Sum Alternate Elements</a:t>
            </a:r>
          </a:p>
          <a:p>
            <a:pPr marL="1035050" lvl="1" indent="-522288">
              <a:spcBef>
                <a:spcPts val="600"/>
              </a:spcBef>
              <a:buClrTx/>
              <a:buSzPct val="100000"/>
              <a:buNone/>
            </a:pPr>
            <a:r>
              <a:rPr lang="en-GB" dirty="0"/>
              <a:t>1</a:t>
            </a:r>
            <a:r>
              <a:rPr lang="en-GB" dirty="0" smtClean="0"/>
              <a:t>.5	Sum Odd Elements</a:t>
            </a:r>
          </a:p>
          <a:p>
            <a:pPr marL="1035050" lvl="1" indent="-522288">
              <a:spcBef>
                <a:spcPts val="600"/>
              </a:spcBef>
              <a:buClrTx/>
              <a:buSzPct val="100000"/>
              <a:buNone/>
            </a:pPr>
            <a:r>
              <a:rPr lang="en-GB" dirty="0"/>
              <a:t>1</a:t>
            </a:r>
            <a:r>
              <a:rPr lang="en-GB" dirty="0" smtClean="0"/>
              <a:t>.6	Sum Last 3 Elements</a:t>
            </a:r>
          </a:p>
          <a:p>
            <a:pPr marL="1035050" lvl="1" indent="-522288">
              <a:spcBef>
                <a:spcPts val="600"/>
              </a:spcBef>
              <a:buClrTx/>
              <a:buSzPct val="100000"/>
              <a:buNone/>
            </a:pPr>
            <a:r>
              <a:rPr lang="en-GB" dirty="0" smtClean="0"/>
              <a:t>1.7	Minimum Pair Difference</a:t>
            </a:r>
          </a:p>
          <a:p>
            <a:pPr marL="1035050" lvl="1" indent="-522288">
              <a:spcBef>
                <a:spcPts val="600"/>
              </a:spcBef>
              <a:buClrTx/>
              <a:buSzPct val="100000"/>
              <a:buNone/>
            </a:pPr>
            <a:r>
              <a:rPr lang="en-GB" dirty="0" smtClean="0"/>
              <a:t>1.8	Accessing 1D Array Elements in Function</a:t>
            </a:r>
          </a:p>
        </p:txBody>
      </p:sp>
    </p:spTree>
    <p:extLst>
      <p:ext uri="{BB962C8B-B14F-4D97-AF65-F5344CB8AC3E}">
        <p14:creationId xmlns:p14="http://schemas.microsoft.com/office/powerpoint/2010/main" val="21516572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smtClean="0">
                <a:solidFill>
                  <a:srgbClr val="0000FF"/>
                </a:solidFill>
              </a:rPr>
              <a:t>Unit 10: </a:t>
            </a:r>
            <a:r>
              <a:rPr lang="en-GB" sz="3600">
                <a:solidFill>
                  <a:srgbClr val="0000FF"/>
                </a:solidFill>
              </a:rPr>
              <a:t>Multidimensional Arrays </a:t>
            </a:r>
            <a:r>
              <a:rPr lang="en-GB" sz="3600" smtClean="0">
                <a:solidFill>
                  <a:srgbClr val="0000FF"/>
                </a:solidFill>
              </a:rPr>
              <a:t>(2/2)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Unit10 - </a:t>
            </a:r>
            <a:fld id="{F7EC234A-9094-4BB8-9EA4-75ECDA8A365B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282890"/>
            <a:ext cx="8420559" cy="5205832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 startAt="2"/>
            </a:pPr>
            <a:r>
              <a:rPr lang="en-GB" sz="2800" dirty="0" smtClean="0"/>
              <a:t>Multi-dimensional Arrays</a:t>
            </a:r>
          </a:p>
          <a:p>
            <a:pPr marL="1035050" lvl="1" indent="-522288">
              <a:spcBef>
                <a:spcPts val="600"/>
              </a:spcBef>
              <a:buClrTx/>
              <a:buSzPct val="100000"/>
              <a:buNone/>
            </a:pPr>
            <a:r>
              <a:rPr lang="en-GB" dirty="0" smtClean="0"/>
              <a:t>2.1</a:t>
            </a:r>
            <a:r>
              <a:rPr lang="en-GB" dirty="0"/>
              <a:t>	</a:t>
            </a:r>
            <a:r>
              <a:rPr lang="en-GB" dirty="0" err="1" smtClean="0"/>
              <a:t>Initalizers</a:t>
            </a:r>
            <a:endParaRPr lang="en-GB" dirty="0"/>
          </a:p>
          <a:p>
            <a:pPr marL="1035050" lvl="1" indent="-522288">
              <a:spcBef>
                <a:spcPts val="600"/>
              </a:spcBef>
              <a:buClrTx/>
              <a:buSzPct val="100000"/>
              <a:buNone/>
            </a:pPr>
            <a:r>
              <a:rPr lang="en-GB" dirty="0" smtClean="0"/>
              <a:t>2.2</a:t>
            </a:r>
            <a:r>
              <a:rPr lang="en-GB" dirty="0"/>
              <a:t>	</a:t>
            </a:r>
            <a:r>
              <a:rPr lang="en-GB" dirty="0" smtClean="0"/>
              <a:t>Example</a:t>
            </a:r>
            <a:endParaRPr lang="en-GB" dirty="0"/>
          </a:p>
          <a:p>
            <a:pPr marL="1035050" lvl="1" indent="-522288">
              <a:spcBef>
                <a:spcPts val="600"/>
              </a:spcBef>
              <a:buClrTx/>
              <a:buSzPct val="100000"/>
              <a:buNone/>
            </a:pPr>
            <a:r>
              <a:rPr lang="en-GB" dirty="0" smtClean="0"/>
              <a:t>2.3</a:t>
            </a:r>
            <a:r>
              <a:rPr lang="en-GB" dirty="0"/>
              <a:t>	</a:t>
            </a:r>
            <a:r>
              <a:rPr lang="en-GB" dirty="0" smtClean="0"/>
              <a:t>Accessing 2D Array Elements in Function</a:t>
            </a:r>
          </a:p>
          <a:p>
            <a:pPr marL="1035050" lvl="1" indent="-522288">
              <a:spcBef>
                <a:spcPts val="600"/>
              </a:spcBef>
              <a:buClrTx/>
              <a:buSzPct val="100000"/>
              <a:buNone/>
            </a:pPr>
            <a:r>
              <a:rPr lang="en-GB" dirty="0" smtClean="0"/>
              <a:t>2.4	Class Enrolment</a:t>
            </a:r>
          </a:p>
          <a:p>
            <a:pPr marL="1035050" lvl="1" indent="-522288">
              <a:spcBef>
                <a:spcPts val="600"/>
              </a:spcBef>
              <a:buClrTx/>
              <a:buSzPct val="100000"/>
              <a:buNone/>
            </a:pPr>
            <a:r>
              <a:rPr lang="en-GB" dirty="0" smtClean="0"/>
              <a:t>2.5	Matrix Addition</a:t>
            </a:r>
          </a:p>
        </p:txBody>
      </p:sp>
    </p:spTree>
    <p:extLst>
      <p:ext uri="{BB962C8B-B14F-4D97-AF65-F5344CB8AC3E}">
        <p14:creationId xmlns:p14="http://schemas.microsoft.com/office/powerpoint/2010/main" val="22790493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1. One-dimensional Arrays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Unit10 - </a:t>
            </a:r>
            <a:fld id="{F7EC234A-9094-4BB8-9EA4-75ECDA8A365B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33400" y="1219200"/>
            <a:ext cx="3872345" cy="1963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None/>
            </a:pPr>
            <a:r>
              <a:rPr lang="en-GB" sz="2800" dirty="0" smtClean="0">
                <a:solidFill>
                  <a:srgbClr val="C00000"/>
                </a:solidFill>
              </a:rPr>
              <a:t>Array</a:t>
            </a:r>
          </a:p>
          <a:p>
            <a:pPr marL="457200" indent="-457200" fontAlgn="auto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Blip>
                <a:blip r:embed="rId3"/>
              </a:buBlip>
            </a:pPr>
            <a:r>
              <a:rPr lang="en-GB" sz="2800" dirty="0" smtClean="0"/>
              <a:t>A collection of data, called elements, of homogeneous type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58983" y="3015895"/>
            <a:ext cx="674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C00000"/>
                </a:solidFill>
                <a:latin typeface="Lucida Console" pitchFamily="49" charset="0"/>
              </a:rPr>
              <a:t>a</a:t>
            </a:r>
            <a:endParaRPr lang="en-SG" sz="2800" dirty="0">
              <a:solidFill>
                <a:srgbClr val="C00000"/>
              </a:solidFill>
              <a:latin typeface="Lucida Console" pitchFamily="49" charset="0"/>
            </a:endParaRPr>
          </a:p>
        </p:txBody>
      </p:sp>
      <p:sp>
        <p:nvSpPr>
          <p:cNvPr id="14" name="Line Callout 2 13"/>
          <p:cNvSpPr/>
          <p:nvPr/>
        </p:nvSpPr>
        <p:spPr bwMode="auto">
          <a:xfrm>
            <a:off x="6553200" y="2234970"/>
            <a:ext cx="1652666" cy="43471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95259"/>
              <a:gd name="adj6" fmla="val -44853"/>
            </a:avLst>
          </a:prstGeom>
          <a:solidFill>
            <a:srgbClr val="CDCDFF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Array name</a:t>
            </a:r>
            <a:endParaRPr kumimoji="0" lang="en-SG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99548" y="3015895"/>
            <a:ext cx="859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C00000"/>
                </a:solidFill>
                <a:latin typeface="Lucida Console" pitchFamily="49" charset="0"/>
              </a:rPr>
              <a:t>int</a:t>
            </a:r>
            <a:endParaRPr lang="en-SG" sz="2800" dirty="0">
              <a:solidFill>
                <a:srgbClr val="C00000"/>
              </a:solidFill>
              <a:latin typeface="Lucida Console" pitchFamily="49" charset="0"/>
            </a:endParaRPr>
          </a:p>
        </p:txBody>
      </p:sp>
      <p:sp>
        <p:nvSpPr>
          <p:cNvPr id="16" name="Line Callout 2 15"/>
          <p:cNvSpPr/>
          <p:nvPr/>
        </p:nvSpPr>
        <p:spPr bwMode="auto">
          <a:xfrm>
            <a:off x="5726867" y="1573967"/>
            <a:ext cx="1888136" cy="43471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26293"/>
              <a:gd name="adj6" fmla="val -44853"/>
            </a:avLst>
          </a:prstGeom>
          <a:solidFill>
            <a:srgbClr val="CDCDFF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Element type</a:t>
            </a:r>
            <a:endParaRPr kumimoji="0" lang="en-SG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88076" y="3015895"/>
            <a:ext cx="856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C00000"/>
                </a:solidFill>
                <a:latin typeface="Lucida Console" pitchFamily="49" charset="0"/>
              </a:rPr>
              <a:t>[6]</a:t>
            </a:r>
            <a:endParaRPr lang="en-SG" sz="2800" dirty="0">
              <a:solidFill>
                <a:srgbClr val="C00000"/>
              </a:solidFill>
              <a:latin typeface="Lucida Console" pitchFamily="49" charset="0"/>
            </a:endParaRPr>
          </a:p>
        </p:txBody>
      </p:sp>
      <p:sp>
        <p:nvSpPr>
          <p:cNvPr id="18" name="Line Callout 2 17"/>
          <p:cNvSpPr/>
          <p:nvPr/>
        </p:nvSpPr>
        <p:spPr bwMode="auto">
          <a:xfrm>
            <a:off x="6788670" y="3687580"/>
            <a:ext cx="1652666" cy="43471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6465"/>
              <a:gd name="adj6" fmla="val -33062"/>
            </a:avLst>
          </a:prstGeom>
          <a:solidFill>
            <a:srgbClr val="CDCDFF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Array size</a:t>
            </a:r>
            <a:endParaRPr kumimoji="0" lang="en-SG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101969" y="5139081"/>
            <a:ext cx="5084754" cy="377234"/>
            <a:chOff x="1101969" y="5139081"/>
            <a:chExt cx="5084754" cy="377234"/>
          </a:xfrm>
        </p:grpSpPr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1952233" y="5139081"/>
              <a:ext cx="846898" cy="377233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12</a:t>
              </a:r>
              <a:endParaRPr lang="en-SG" dirty="0"/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2799131" y="5140785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25</a:t>
              </a:r>
              <a:endParaRPr lang="en-SG" dirty="0"/>
            </a:p>
          </p:txBody>
        </p:sp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1101969" y="5140785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20</a:t>
              </a:r>
              <a:endParaRPr lang="en-SG" dirty="0"/>
            </a:p>
          </p:txBody>
        </p:sp>
        <p:sp>
          <p:nvSpPr>
            <p:cNvPr id="23" name="Rectangle 16"/>
            <p:cNvSpPr>
              <a:spLocks noChangeArrowheads="1"/>
            </p:cNvSpPr>
            <p:nvPr/>
          </p:nvSpPr>
          <p:spPr bwMode="auto">
            <a:xfrm>
              <a:off x="3646029" y="5140785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8</a:t>
              </a:r>
              <a:endParaRPr lang="en-SG" dirty="0"/>
            </a:p>
          </p:txBody>
        </p:sp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4492927" y="5140785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36</a:t>
              </a:r>
              <a:endParaRPr lang="en-SG" dirty="0"/>
            </a:p>
          </p:txBody>
        </p:sp>
        <p:sp>
          <p:nvSpPr>
            <p:cNvPr id="25" name="Rectangle 16"/>
            <p:cNvSpPr>
              <a:spLocks noChangeArrowheads="1"/>
            </p:cNvSpPr>
            <p:nvPr/>
          </p:nvSpPr>
          <p:spPr bwMode="auto">
            <a:xfrm>
              <a:off x="5339825" y="5140785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9</a:t>
              </a:r>
              <a:endParaRPr lang="en-SG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101969" y="4738972"/>
            <a:ext cx="5078133" cy="401813"/>
            <a:chOff x="1101969" y="4738972"/>
            <a:chExt cx="5078133" cy="401813"/>
          </a:xfrm>
        </p:grpSpPr>
        <p:sp>
          <p:nvSpPr>
            <p:cNvPr id="28" name="TextBox 15"/>
            <p:cNvSpPr txBox="1">
              <a:spLocks noChangeArrowheads="1"/>
            </p:cNvSpPr>
            <p:nvPr/>
          </p:nvSpPr>
          <p:spPr bwMode="auto">
            <a:xfrm>
              <a:off x="1101969" y="4738972"/>
              <a:ext cx="84689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a[0]</a:t>
              </a:r>
              <a:endPara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" name="TextBox 15"/>
            <p:cNvSpPr txBox="1">
              <a:spLocks noChangeArrowheads="1"/>
            </p:cNvSpPr>
            <p:nvPr/>
          </p:nvSpPr>
          <p:spPr bwMode="auto">
            <a:xfrm>
              <a:off x="1948868" y="4738972"/>
              <a:ext cx="84689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a[1]</a:t>
              </a:r>
              <a:endPara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1" name="TextBox 15"/>
            <p:cNvSpPr txBox="1">
              <a:spLocks noChangeArrowheads="1"/>
            </p:cNvSpPr>
            <p:nvPr/>
          </p:nvSpPr>
          <p:spPr bwMode="auto">
            <a:xfrm>
              <a:off x="2792997" y="4738972"/>
              <a:ext cx="84689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a[2]</a:t>
              </a:r>
              <a:endPara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2" name="TextBox 15"/>
            <p:cNvSpPr txBox="1">
              <a:spLocks noChangeArrowheads="1"/>
            </p:cNvSpPr>
            <p:nvPr/>
          </p:nvSpPr>
          <p:spPr bwMode="auto">
            <a:xfrm>
              <a:off x="3646028" y="4738972"/>
              <a:ext cx="84689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a[3]</a:t>
              </a:r>
              <a:endPara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3" name="TextBox 15"/>
            <p:cNvSpPr txBox="1">
              <a:spLocks noChangeArrowheads="1"/>
            </p:cNvSpPr>
            <p:nvPr/>
          </p:nvSpPr>
          <p:spPr bwMode="auto">
            <a:xfrm>
              <a:off x="4499548" y="4738972"/>
              <a:ext cx="84027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a[4]</a:t>
              </a:r>
              <a:endPara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4" name="TextBox 15"/>
            <p:cNvSpPr txBox="1">
              <a:spLocks noChangeArrowheads="1"/>
            </p:cNvSpPr>
            <p:nvPr/>
          </p:nvSpPr>
          <p:spPr bwMode="auto">
            <a:xfrm>
              <a:off x="5339825" y="4740675"/>
              <a:ext cx="84027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a[5]</a:t>
              </a:r>
              <a:endPara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14989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/>
      <p:bldP spid="16" grpId="0" animBg="1"/>
      <p:bldP spid="17" grpId="0"/>
      <p:bldP spid="1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20904</TotalTime>
  <Words>3096</Words>
  <Application>Microsoft Office PowerPoint</Application>
  <PresentationFormat>On-screen Show (4:3)</PresentationFormat>
  <Paragraphs>1104</Paragraphs>
  <Slides>38</Slides>
  <Notes>35</Notes>
  <HiddenSlides>1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Calibri</vt:lpstr>
      <vt:lpstr>Courier New</vt:lpstr>
      <vt:lpstr>Lucida Console</vt:lpstr>
      <vt:lpstr>Symbol</vt:lpstr>
      <vt:lpstr>Times New Roman</vt:lpstr>
      <vt:lpstr>Wingdings</vt:lpstr>
      <vt:lpstr>Clarity</vt:lpstr>
      <vt:lpstr>Equation</vt:lpstr>
      <vt:lpstr>http://www.comp.nus.edu.sg/~cs1010/</vt:lpstr>
      <vt:lpstr>Programming Methodology (phương pháp LẬP TRÌNH) </vt:lpstr>
      <vt:lpstr>Acknowledgement</vt:lpstr>
      <vt:lpstr>Policies for students</vt:lpstr>
      <vt:lpstr>Recording of modifications</vt:lpstr>
      <vt:lpstr>Unit 10: Multidimensional Arrays</vt:lpstr>
      <vt:lpstr>Unit 10: Multidimensional Arrays (1/2)</vt:lpstr>
      <vt:lpstr>Unit 10: Multidimensional Arrays (2/2)</vt:lpstr>
      <vt:lpstr>1. One-dimensional Arrays (1/2)</vt:lpstr>
      <vt:lpstr>1. One-dimensional Arrays (2/2)</vt:lpstr>
      <vt:lpstr>1.1 Print Array</vt:lpstr>
      <vt:lpstr>1.2 Find Maximum Value</vt:lpstr>
      <vt:lpstr>1.3 Sum Elements</vt:lpstr>
      <vt:lpstr>1.4 Sum Alternate Elements</vt:lpstr>
      <vt:lpstr>1.5 Sum Odd Elements</vt:lpstr>
      <vt:lpstr>1.6 Sum Last 3 Elements (1/3)</vt:lpstr>
      <vt:lpstr>1.6 Sum Last 3 Elements (2/3)</vt:lpstr>
      <vt:lpstr>1.6 Sum Last 3 Elements (3/3)</vt:lpstr>
      <vt:lpstr>1.7 Minimum Pair Difference (1/3)</vt:lpstr>
      <vt:lpstr>1.7 Minimum Pair Difference (2/3)</vt:lpstr>
      <vt:lpstr>1.7 Minimum Pair Difference (3/3)</vt:lpstr>
      <vt:lpstr>Code Provided </vt:lpstr>
      <vt:lpstr>1.8 Accessing 1D Array Elements in Function (1/2)</vt:lpstr>
      <vt:lpstr>1.8 Accessing 1D Array Elements in Function (2/2)</vt:lpstr>
      <vt:lpstr>2. Multi-dimensional Arrays (1/2)</vt:lpstr>
      <vt:lpstr>2. Multi-dimensional Arrays (2/2)</vt:lpstr>
      <vt:lpstr>2.1 Multi-dimensional Array Initializers</vt:lpstr>
      <vt:lpstr>2.2 Multi-dimensional Array: Example</vt:lpstr>
      <vt:lpstr>2.3 Accessing 2D Array Elements in Function</vt:lpstr>
      <vt:lpstr>2.4 Class Enrolment (1/5)</vt:lpstr>
      <vt:lpstr>2.4 Class Enrolment (2/5)</vt:lpstr>
      <vt:lpstr>2.4 Class Enrolment (3/5)</vt:lpstr>
      <vt:lpstr>2.4 Class Enrolment (4/5)</vt:lpstr>
      <vt:lpstr>2.4 Class Enrolment (5/5)</vt:lpstr>
      <vt:lpstr>2.5 Matrix Addition (1/2)</vt:lpstr>
      <vt:lpstr>2.5 Matrix Addition (2/2)</vt:lpstr>
      <vt:lpstr>Summary</vt:lpstr>
      <vt:lpstr>End of File</vt:lpstr>
    </vt:vector>
  </TitlesOfParts>
  <Company>SoC, NUS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Microsoft account</cp:lastModifiedBy>
  <cp:revision>1731</cp:revision>
  <cp:lastPrinted>2014-07-01T03:51:49Z</cp:lastPrinted>
  <dcterms:created xsi:type="dcterms:W3CDTF">1998-09-05T15:03:32Z</dcterms:created>
  <dcterms:modified xsi:type="dcterms:W3CDTF">2015-08-30T20:17:24Z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