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60" r:id="rId3"/>
    <p:sldId id="661" r:id="rId4"/>
    <p:sldId id="662" r:id="rId5"/>
    <p:sldId id="663" r:id="rId6"/>
    <p:sldId id="468" r:id="rId7"/>
    <p:sldId id="509" r:id="rId8"/>
    <p:sldId id="605" r:id="rId9"/>
    <p:sldId id="654" r:id="rId10"/>
    <p:sldId id="655" r:id="rId11"/>
    <p:sldId id="656" r:id="rId12"/>
    <p:sldId id="657" r:id="rId13"/>
    <p:sldId id="658" r:id="rId14"/>
    <p:sldId id="659" r:id="rId15"/>
    <p:sldId id="606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87703" autoAdjust="0"/>
  </p:normalViewPr>
  <p:slideViewPr>
    <p:cSldViewPr snapToGrid="0">
      <p:cViewPr varScale="1">
        <p:scale>
          <a:sx n="72" d="100"/>
          <a:sy n="72" d="100"/>
        </p:scale>
        <p:origin x="11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9250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36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86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10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07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30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08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94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3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21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11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45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UNIX I/O Redirection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UNIX Input Redirection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[Group 17]"/>
          <p:cNvGrpSpPr/>
          <p:nvPr/>
        </p:nvGrpSpPr>
        <p:grpSpPr>
          <a:xfrm>
            <a:off x="719927" y="1159323"/>
            <a:ext cx="7059297" cy="3108543"/>
            <a:chOff x="878774" y="1912358"/>
            <a:chExt cx="7059297" cy="3108543"/>
          </a:xfrm>
        </p:grpSpPr>
        <p:sp>
          <p:nvSpPr>
            <p:cNvPr id="9" name="[TextBox 30]"/>
            <p:cNvSpPr txBox="1"/>
            <p:nvPr/>
          </p:nvSpPr>
          <p:spPr>
            <a:xfrm>
              <a:off x="878774" y="2097024"/>
              <a:ext cx="7059297" cy="2923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num, sum = 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integers, terminate with ctrl-d:</a:t>
              </a:r>
              <a:r>
                <a:rPr lang="en-US" sz="16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while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(scanf(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&amp;num) == 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sum += num;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en-US" sz="16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sz="1600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5527781" y="1912358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Unit12_Example.c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Rectangle 3]"/>
          <p:cNvSpPr txBox="1">
            <a:spLocks noChangeArrowheads="1"/>
          </p:cNvSpPr>
          <p:nvPr/>
        </p:nvSpPr>
        <p:spPr bwMode="auto">
          <a:xfrm>
            <a:off x="471488" y="4345250"/>
            <a:ext cx="568365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Running the program interactively:</a:t>
            </a:r>
            <a:endParaRPr lang="en-GB" sz="2400" kern="0" dirty="0" smtClean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4" name="[TextBox 15]"/>
          <p:cNvSpPr txBox="1"/>
          <p:nvPr/>
        </p:nvSpPr>
        <p:spPr>
          <a:xfrm>
            <a:off x="5708546" y="2977717"/>
            <a:ext cx="3258033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... With ctrl-d: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User enters ctrl-d here</a:t>
            </a:r>
            <a:endParaRPr lang="en-US" i="1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UNIX Input Redirection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Using an editor (eg: vim), create a text file to contain the input data. Let’s call the file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numbers</a:t>
            </a:r>
            <a:r>
              <a:rPr lang="en-GB" sz="2400" kern="0" smtClean="0">
                <a:latin typeface="+mn-lt"/>
                <a:cs typeface="+mn-cs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49871" y="1966558"/>
            <a:ext cx="2874936" cy="2246769"/>
            <a:chOff x="5749871" y="1966558"/>
            <a:chExt cx="2874936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5749871" y="2185262"/>
              <a:ext cx="2231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File </a:t>
              </a:r>
              <a:r>
                <a:rPr lang="en-US" sz="2400" smtClean="0">
                  <a:solidFill>
                    <a:srgbClr val="0000FF"/>
                  </a:solidFill>
                </a:rPr>
                <a:t>numbers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5905" y="1966558"/>
              <a:ext cx="898902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US" sz="28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US" sz="28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r>
                <a:rPr lang="en-US" sz="28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en-US" sz="28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endParaRPr lang="en-US" sz="2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1487" y="2795285"/>
            <a:ext cx="6099794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Use the UNIX input redirection operator </a:t>
            </a:r>
            <a:r>
              <a:rPr lang="en-GB" sz="2400" b="1" kern="0" smtClean="0">
                <a:solidFill>
                  <a:srgbClr val="C00000"/>
                </a:solidFill>
                <a:latin typeface="+mn-lt"/>
                <a:cs typeface="+mn-cs"/>
              </a:rPr>
              <a:t>&lt;</a:t>
            </a:r>
            <a:r>
              <a:rPr lang="en-GB" sz="2400" kern="0" smtClean="0">
                <a:latin typeface="+mn-lt"/>
                <a:cs typeface="+mn-cs"/>
              </a:rPr>
              <a:t> to redirect input from the file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numbers</a:t>
            </a:r>
          </a:p>
        </p:txBody>
      </p:sp>
      <p:sp>
        <p:nvSpPr>
          <p:cNvPr id="13" name="[TextBox 15]"/>
          <p:cNvSpPr txBox="1"/>
          <p:nvPr/>
        </p:nvSpPr>
        <p:spPr>
          <a:xfrm>
            <a:off x="1740981" y="3691497"/>
            <a:ext cx="4830301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 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endParaRPr lang="en-US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... With ctrl-d: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7" y="5134294"/>
            <a:ext cx="8153319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(This is how CodeCrunch runs your program. It redirects input from some file to feed your program.)</a:t>
            </a:r>
            <a:endParaRPr lang="en-GB" sz="2400" kern="0" smtClean="0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85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UNIX Output Redirection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151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Instead of printing your output to the default stdio (monitor), you may redirect the output to a file as well.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Use the UNIX output redirection operator </a:t>
            </a:r>
            <a:r>
              <a:rPr lang="en-GB" sz="2400" b="1" kern="0" smtClean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  <a:r>
              <a:rPr lang="en-GB" sz="2400" kern="0" smtClean="0">
                <a:latin typeface="+mn-lt"/>
                <a:cs typeface="+mn-cs"/>
              </a:rPr>
              <a:t>.</a:t>
            </a:r>
            <a:endParaRPr lang="en-GB" sz="2400" kern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lang="en-GB" sz="24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8" name="[TextBox 15]"/>
          <p:cNvSpPr txBox="1"/>
          <p:nvPr/>
        </p:nvSpPr>
        <p:spPr>
          <a:xfrm>
            <a:off x="1808922" y="2802836"/>
            <a:ext cx="5724939" cy="267765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</a:p>
          <a:p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400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400" i="1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User enters ctrl-d here</a:t>
            </a:r>
            <a:endParaRPr lang="en-US" sz="2400" i="1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99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UNIX Output Redirection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95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The file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outfile</a:t>
            </a:r>
            <a:r>
              <a:rPr lang="en-GB" sz="2400" kern="0" smtClean="0">
                <a:latin typeface="+mn-lt"/>
                <a:cs typeface="+mn-cs"/>
              </a:rPr>
              <a:t> is created which captures </a:t>
            </a:r>
            <a:r>
              <a:rPr lang="en-GB" sz="2400" u="sng" kern="0" smtClean="0">
                <a:latin typeface="+mn-lt"/>
                <a:cs typeface="+mn-cs"/>
              </a:rPr>
              <a:t>all</a:t>
            </a:r>
            <a:r>
              <a:rPr lang="en-GB" sz="2400" kern="0" smtClean="0">
                <a:latin typeface="+mn-lt"/>
                <a:cs typeface="+mn-cs"/>
              </a:rPr>
              <a:t> outputs of the program.</a:t>
            </a:r>
          </a:p>
        </p:txBody>
      </p:sp>
      <p:sp>
        <p:nvSpPr>
          <p:cNvPr id="8" name="[TextBox 15]"/>
          <p:cNvSpPr txBox="1"/>
          <p:nvPr/>
        </p:nvSpPr>
        <p:spPr>
          <a:xfrm>
            <a:off x="881788" y="2266122"/>
            <a:ext cx="739471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outfile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integers, terminate with ctrl-d: 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 bwMode="auto">
          <a:xfrm>
            <a:off x="471488" y="3777421"/>
            <a:ext cx="8215312" cy="208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Output redirection </a:t>
            </a:r>
            <a:r>
              <a:rPr lang="en-GB" sz="2400" b="1" kern="0" smtClean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  <a:r>
              <a:rPr lang="en-GB" sz="2400" kern="0" smtClean="0">
                <a:latin typeface="+mn-lt"/>
                <a:cs typeface="+mn-cs"/>
              </a:rPr>
              <a:t> fails if the specified output file already exists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If you want to append the output of a program to an existing file, you may use </a:t>
            </a:r>
            <a:r>
              <a:rPr lang="en-GB" sz="2400" b="1" kern="0" smtClean="0">
                <a:solidFill>
                  <a:srgbClr val="C00000"/>
                </a:solidFill>
                <a:latin typeface="+mn-lt"/>
                <a:cs typeface="+mn-cs"/>
              </a:rPr>
              <a:t>&gt;&gt; </a:t>
            </a:r>
          </a:p>
        </p:txBody>
      </p:sp>
    </p:spTree>
    <p:extLst>
      <p:ext uri="{BB962C8B-B14F-4D97-AF65-F5344CB8AC3E}">
        <p14:creationId xmlns:p14="http://schemas.microsoft.com/office/powerpoint/2010/main" val="284117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Combining Input and Output Redirection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1"/>
            <a:ext cx="8215312" cy="5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You may combine both input and output redirection</a:t>
            </a:r>
          </a:p>
        </p:txBody>
      </p:sp>
      <p:sp>
        <p:nvSpPr>
          <p:cNvPr id="10" name="[TextBox 15]"/>
          <p:cNvSpPr txBox="1"/>
          <p:nvPr/>
        </p:nvSpPr>
        <p:spPr>
          <a:xfrm>
            <a:off x="1716674" y="1935900"/>
            <a:ext cx="5724939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 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</a:p>
        </p:txBody>
      </p:sp>
      <p:sp>
        <p:nvSpPr>
          <p:cNvPr id="13" name="[Rectangle 3]"/>
          <p:cNvSpPr txBox="1">
            <a:spLocks noChangeArrowheads="1"/>
          </p:cNvSpPr>
          <p:nvPr/>
        </p:nvSpPr>
        <p:spPr bwMode="auto">
          <a:xfrm>
            <a:off x="471488" y="2674960"/>
            <a:ext cx="8215312" cy="36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Tip for lab exercises: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latin typeface="+mn-lt"/>
                <a:cs typeface="+mn-cs"/>
              </a:rPr>
              <a:t>Using input redirection, you can download the given input files on the CS1010 and run your program on these files.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latin typeface="+mn-lt"/>
                <a:cs typeface="+mn-cs"/>
              </a:rPr>
              <a:t>Using output redirection, you may now generate your own output file and compare it with the expected output file provided on the CS1010 website.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latin typeface="+mn-lt"/>
                <a:cs typeface="+mn-cs"/>
              </a:rPr>
              <a:t>Use the UNIX </a:t>
            </a:r>
            <a:r>
              <a:rPr lang="en-GB" sz="2000" kern="0" smtClean="0">
                <a:solidFill>
                  <a:srgbClr val="0000FF"/>
                </a:solidFill>
                <a:latin typeface="+mn-lt"/>
                <a:cs typeface="+mn-cs"/>
              </a:rPr>
              <a:t>diff</a:t>
            </a:r>
            <a:r>
              <a:rPr lang="en-GB" sz="2000" kern="0" smtClean="0">
                <a:latin typeface="+mn-lt"/>
                <a:cs typeface="+mn-cs"/>
              </a:rPr>
              <a:t> command to compare two files. Example: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tabLst>
                <a:tab pos="1828800" algn="l"/>
              </a:tabLst>
              <a:defRPr/>
            </a:pPr>
            <a:r>
              <a:rPr lang="en-GB" sz="2000" kern="0">
                <a:latin typeface="+mn-lt"/>
                <a:cs typeface="+mn-cs"/>
              </a:rPr>
              <a:t>	</a:t>
            </a:r>
            <a:r>
              <a:rPr lang="en-GB" sz="2000" b="1" kern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file1 file2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latin typeface="+mn-lt"/>
                <a:cs typeface="+mn-cs"/>
              </a:rPr>
              <a:t>If the two files compared are identical, no output will be generated by the </a:t>
            </a:r>
            <a:r>
              <a:rPr lang="en-GB" sz="2000" kern="0" smtClean="0">
                <a:solidFill>
                  <a:srgbClr val="0000FF"/>
                </a:solidFill>
                <a:latin typeface="+mn-lt"/>
                <a:cs typeface="+mn-cs"/>
              </a:rPr>
              <a:t>diff</a:t>
            </a:r>
            <a:r>
              <a:rPr lang="en-GB" sz="2000" kern="0" smtClean="0">
                <a:latin typeface="+mn-lt"/>
                <a:cs typeface="+mn-cs"/>
              </a:rPr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28727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UNIX input redirection </a:t>
            </a:r>
            <a:r>
              <a:rPr lang="en-US" sz="2400" b="1" smtClean="0">
                <a:solidFill>
                  <a:srgbClr val="C00000"/>
                </a:solidFill>
              </a:rPr>
              <a:t>&lt;</a:t>
            </a:r>
            <a:r>
              <a:rPr lang="en-US" sz="2400" smtClean="0"/>
              <a:t> to redirect input from a file to a program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UNIX output redirection </a:t>
            </a:r>
            <a:r>
              <a:rPr lang="en-US" sz="2400" b="1" smtClean="0">
                <a:solidFill>
                  <a:srgbClr val="C00000"/>
                </a:solidFill>
              </a:rPr>
              <a:t>&gt;</a:t>
            </a:r>
            <a:r>
              <a:rPr lang="en-US" sz="2400" smtClean="0"/>
              <a:t> to redirect output of a program to a file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12: UNIX I/O REDIRECTION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83005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5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3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12: UNIX I/O Redirection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Unit12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Learn how to use I/O redirection in UNIX to redirect input from a file and output to a file.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12: UNIX I/O Redirection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Input Redirection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Output Redirection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Combining Input and Output Redirection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</a:t>
            </a:r>
            <a:r>
              <a:rPr lang="en-GB" sz="3600" smtClean="0">
                <a:solidFill>
                  <a:srgbClr val="0000FF"/>
                </a:solidFill>
              </a:rPr>
              <a:t>. Introduction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51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Recall in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Unit #3 Overview of C Programming</a:t>
            </a:r>
            <a:r>
              <a:rPr lang="en-GB" sz="2400" kern="0" smtClean="0">
                <a:latin typeface="+mn-lt"/>
                <a:cs typeface="+mn-cs"/>
              </a:rPr>
              <a:t>, it is mentioned that the default standard input stream (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stdin</a:t>
            </a:r>
            <a:r>
              <a:rPr lang="en-GB" sz="2400" kern="0" smtClean="0">
                <a:latin typeface="+mn-lt"/>
                <a:cs typeface="+mn-cs"/>
              </a:rPr>
              <a:t>) is the keyboard, and the default standard output stream (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stdout</a:t>
            </a:r>
            <a:r>
              <a:rPr lang="en-GB" sz="2400" kern="0" smtClean="0">
                <a:latin typeface="+mn-lt"/>
                <a:cs typeface="+mn-cs"/>
              </a:rPr>
              <a:t>) is the monitor.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UNIX, you may run a program that normally reads input data interactively to read the input data from a file instead.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Likewise, you may write the output of a program to a file instead of printing it on the screen.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This is known as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input/output redirection</a:t>
            </a:r>
            <a:r>
              <a:rPr lang="en-GB" sz="2400" kern="0" smtClean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Note that this is an operating system (UNIX) feature and not a C feature.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lang="en-GB" sz="2400" kern="0" smtClean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UNIX Input Redirection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51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Some programs read a lot of input data (eg: programs involving arrays), which makes it very inconvenient for users to key in the data interactively.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Instead, we may store the input data in a file, and let the program read the data from this file.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We may do it in 2 ways: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latin typeface="+mn-lt"/>
                <a:cs typeface="+mn-cs"/>
              </a:rPr>
              <a:t>Read the file using </a:t>
            </a:r>
            <a:r>
              <a:rPr lang="en-GB" sz="2000" kern="0" smtClean="0">
                <a:solidFill>
                  <a:srgbClr val="0000FF"/>
                </a:solidFill>
                <a:latin typeface="+mn-lt"/>
                <a:cs typeface="+mn-cs"/>
              </a:rPr>
              <a:t>file processing functions </a:t>
            </a:r>
            <a:r>
              <a:rPr lang="en-GB" sz="2000" kern="0" smtClean="0">
                <a:latin typeface="+mn-lt"/>
                <a:cs typeface="+mn-cs"/>
              </a:rPr>
              <a:t>(eg: </a:t>
            </a:r>
            <a:r>
              <a:rPr lang="en-GB" sz="2000" kern="0" smtClean="0">
                <a:solidFill>
                  <a:srgbClr val="C00000"/>
                </a:solidFill>
                <a:latin typeface="+mn-lt"/>
                <a:cs typeface="+mn-cs"/>
              </a:rPr>
              <a:t>fopen()</a:t>
            </a:r>
            <a:r>
              <a:rPr lang="en-GB" sz="2000" kern="0" smtClean="0">
                <a:latin typeface="+mn-lt"/>
                <a:cs typeface="+mn-cs"/>
              </a:rPr>
              <a:t>, </a:t>
            </a:r>
            <a:r>
              <a:rPr lang="en-GB" sz="2000" kern="0" smtClean="0">
                <a:solidFill>
                  <a:srgbClr val="C00000"/>
                </a:solidFill>
                <a:latin typeface="+mn-lt"/>
                <a:cs typeface="+mn-cs"/>
              </a:rPr>
              <a:t>fscanf()</a:t>
            </a:r>
            <a:r>
              <a:rPr lang="en-GB" sz="2000" kern="0" smtClean="0">
                <a:latin typeface="+mn-lt"/>
                <a:cs typeface="+mn-cs"/>
              </a:rPr>
              <a:t>, </a:t>
            </a:r>
            <a:r>
              <a:rPr lang="en-GB" sz="2000" kern="0" smtClean="0">
                <a:solidFill>
                  <a:srgbClr val="C00000"/>
                </a:solidFill>
                <a:latin typeface="+mn-lt"/>
                <a:cs typeface="+mn-cs"/>
              </a:rPr>
              <a:t>fprintf()</a:t>
            </a:r>
            <a:r>
              <a:rPr lang="en-GB" sz="2000" kern="0" smtClean="0">
                <a:latin typeface="+mn-lt"/>
                <a:cs typeface="+mn-cs"/>
              </a:rPr>
              <a:t>) – these will be covered next time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>
                <a:solidFill>
                  <a:srgbClr val="0000FF"/>
                </a:solidFill>
                <a:latin typeface="+mn-lt"/>
                <a:cs typeface="+mn-cs"/>
              </a:rPr>
              <a:t>Redirect </a:t>
            </a:r>
            <a:r>
              <a:rPr lang="en-GB" sz="2000" kern="0" smtClean="0">
                <a:latin typeface="+mn-lt"/>
                <a:cs typeface="+mn-cs"/>
              </a:rPr>
              <a:t>the input from the file instead of from stdin – we will do this for the moment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409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22286</TotalTime>
  <Words>897</Words>
  <Application>Microsoft Office PowerPoint</Application>
  <PresentationFormat>On-screen Show (4:3)</PresentationFormat>
  <Paragraphs>157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12: UNIX I/O Redirection</vt:lpstr>
      <vt:lpstr>Unit 12: UNIX I/O Redirection</vt:lpstr>
      <vt:lpstr>1. Introduction</vt:lpstr>
      <vt:lpstr>2. UNIX Input Redirection (1/3)</vt:lpstr>
      <vt:lpstr>2. UNIX Input Redirection (2/3)</vt:lpstr>
      <vt:lpstr>2. UNIX Input Redirection (3/3)</vt:lpstr>
      <vt:lpstr>3. UNIX Output Redirection (1/2)</vt:lpstr>
      <vt:lpstr>3. UNIX Output Redirection (2/2)</vt:lpstr>
      <vt:lpstr>4. Combining Input and Output Redirection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1795</cp:revision>
  <cp:lastPrinted>2014-07-01T03:51:49Z</cp:lastPrinted>
  <dcterms:created xsi:type="dcterms:W3CDTF">1998-09-05T15:03:32Z</dcterms:created>
  <dcterms:modified xsi:type="dcterms:W3CDTF">2015-08-31T13:45:17Z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