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5087" r:id="rId1"/>
  </p:sldMasterIdLst>
  <p:notesMasterIdLst>
    <p:notesMasterId r:id="rId41"/>
  </p:notesMasterIdLst>
  <p:handoutMasterIdLst>
    <p:handoutMasterId r:id="rId42"/>
  </p:handoutMasterIdLst>
  <p:sldIdLst>
    <p:sldId id="256" r:id="rId2"/>
    <p:sldId id="590" r:id="rId3"/>
    <p:sldId id="591" r:id="rId4"/>
    <p:sldId id="592" r:id="rId5"/>
    <p:sldId id="593" r:id="rId6"/>
    <p:sldId id="468" r:id="rId7"/>
    <p:sldId id="509" r:id="rId8"/>
    <p:sldId id="504" r:id="rId9"/>
    <p:sldId id="546" r:id="rId10"/>
    <p:sldId id="547" r:id="rId11"/>
    <p:sldId id="548" r:id="rId12"/>
    <p:sldId id="549" r:id="rId13"/>
    <p:sldId id="566" r:id="rId14"/>
    <p:sldId id="567" r:id="rId15"/>
    <p:sldId id="568" r:id="rId16"/>
    <p:sldId id="569" r:id="rId17"/>
    <p:sldId id="570" r:id="rId18"/>
    <p:sldId id="555" r:id="rId19"/>
    <p:sldId id="571" r:id="rId20"/>
    <p:sldId id="572" r:id="rId21"/>
    <p:sldId id="573" r:id="rId22"/>
    <p:sldId id="574" r:id="rId23"/>
    <p:sldId id="575" r:id="rId24"/>
    <p:sldId id="576" r:id="rId25"/>
    <p:sldId id="577" r:id="rId26"/>
    <p:sldId id="579" r:id="rId27"/>
    <p:sldId id="578" r:id="rId28"/>
    <p:sldId id="580" r:id="rId29"/>
    <p:sldId id="581" r:id="rId30"/>
    <p:sldId id="582" r:id="rId31"/>
    <p:sldId id="583" r:id="rId32"/>
    <p:sldId id="584" r:id="rId33"/>
    <p:sldId id="585" r:id="rId34"/>
    <p:sldId id="586" r:id="rId35"/>
    <p:sldId id="587" r:id="rId36"/>
    <p:sldId id="588" r:id="rId37"/>
    <p:sldId id="589" r:id="rId38"/>
    <p:sldId id="506" r:id="rId39"/>
    <p:sldId id="308" r:id="rId40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6600"/>
    <a:srgbClr val="9900CC"/>
    <a:srgbClr val="E6E6E6"/>
    <a:srgbClr val="CCECFF"/>
    <a:srgbClr val="FFFF99"/>
    <a:srgbClr val="FFCC66"/>
    <a:srgbClr val="CCFFCC"/>
    <a:srgbClr val="99FF99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893" autoAdjust="0"/>
    <p:restoredTop sz="91652" autoAdjust="0"/>
  </p:normalViewPr>
  <p:slideViewPr>
    <p:cSldViewPr snapToGrid="0">
      <p:cViewPr varScale="1">
        <p:scale>
          <a:sx n="72" d="100"/>
          <a:sy n="72" d="100"/>
        </p:scale>
        <p:origin x="1440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244"/>
    </p:cViewPr>
  </p:sorterViewPr>
  <p:notesViewPr>
    <p:cSldViewPr snapToGrid="0">
      <p:cViewPr>
        <p:scale>
          <a:sx n="100" d="100"/>
          <a:sy n="100" d="100"/>
        </p:scale>
        <p:origin x="-3384" y="-72"/>
      </p:cViewPr>
      <p:guideLst>
        <p:guide orient="horz" pos="2929"/>
        <p:guide pos="2209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 dirty="0">
                <a:latin typeface="+mn-lt"/>
              </a:rPr>
              <a:t>CS1010 Programming Methodology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614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24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A8128D1A-2CBE-4D8D-BBD3-EF7640D031A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8130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167" y="4414043"/>
            <a:ext cx="5138067" cy="418508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82D49F41-42BD-4A7F-84D4-B4F7E48B4FC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3971614" y="0"/>
            <a:ext cx="3037117" cy="465341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r">
              <a:defRPr sz="1200"/>
            </a:lvl1pPr>
          </a:lstStyle>
          <a:p>
            <a:pPr>
              <a:defRPr/>
            </a:pPr>
            <a:fld id="{0AF3AFD6-2BC0-4B1C-A3C8-8C3FEB1DB624}" type="datetimeFigureOut">
              <a:rPr lang="en-US"/>
              <a:pPr>
                <a:defRPr/>
              </a:pPr>
              <a:t>11/22/2015</a:t>
            </a:fld>
            <a:endParaRPr lang="en-US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117" cy="4653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en-US" dirty="0"/>
              <a:t>CS1010 Programming  Methodology</a:t>
            </a:r>
          </a:p>
        </p:txBody>
      </p:sp>
    </p:spTree>
    <p:extLst>
      <p:ext uri="{BB962C8B-B14F-4D97-AF65-F5344CB8AC3E}">
        <p14:creationId xmlns:p14="http://schemas.microsoft.com/office/powerpoint/2010/main" val="183809687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35169292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13799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242546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263942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303494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950054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568603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533117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455419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131823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757108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98608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091841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1028450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0577513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0178724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2248441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1816933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6998087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8456142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3078668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578451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1178268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2719827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3323653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4715387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6959541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3913122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8142594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5355818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107768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74552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930669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764136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90980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801609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[35cce793-99a6-4f28-9e1a-625ba96e3db4]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US" smtClean="0"/>
              <a:t>Programming Methodology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 smtClean="0"/>
              <a:t>Unit15 -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Programming Methodology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Unit15 -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Programming Methodology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Unit15 -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Programming Methodology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smtClean="0"/>
              <a:t>Unit15 -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Programming Methodology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smtClean="0"/>
              <a:t>Unit15 -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Programming Methodology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Unit15 -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Programming Methodology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Unit15 -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Programming Methodology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Unit15 -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Programming Methodology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Unit15 -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Programming Methodology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Unit15 -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Programming Methodology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Unit15 -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smtClean="0"/>
              <a:t>Programming Methodology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smtClean="0"/>
              <a:t>Unit15 -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88" r:id="rId1"/>
    <p:sldLayoutId id="2147485089" r:id="rId2"/>
    <p:sldLayoutId id="2147485090" r:id="rId3"/>
    <p:sldLayoutId id="2147485091" r:id="rId4"/>
    <p:sldLayoutId id="2147485092" r:id="rId5"/>
    <p:sldLayoutId id="2147485093" r:id="rId6"/>
    <p:sldLayoutId id="2147485094" r:id="rId7"/>
    <p:sldLayoutId id="2147485095" r:id="rId8"/>
    <p:sldLayoutId id="2147485096" r:id="rId9"/>
    <p:sldLayoutId id="2147485097" r:id="rId10"/>
    <p:sldLayoutId id="2147485098" r:id="rId11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mp.nus.edu.sg/~cs1010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gif"/><Relationship Id="rId5" Type="http://schemas.openxmlformats.org/officeDocument/2006/relationships/hyperlink" Target="http://www.comp.nus.edu.sg/~cs1010" TargetMode="Externa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idnetwork.com/b-58.html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9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19667" y="2252133"/>
            <a:ext cx="4004733" cy="364067"/>
          </a:xfrm>
        </p:spPr>
        <p:txBody>
          <a:bodyPr>
            <a:noAutofit/>
          </a:bodyPr>
          <a:lstStyle/>
          <a:p>
            <a:pPr algn="dist" eaLnBrk="1" hangingPunct="1"/>
            <a:r>
              <a:rPr lang="en-GB" sz="1800" cap="none" dirty="0" smtClean="0">
                <a:latin typeface="Calibri" panose="020F0502020204030204" pitchFamily="34" charset="0"/>
                <a:hlinkClick r:id="rId3"/>
              </a:rPr>
              <a:t>http://www.comp.nus.edu.sg/~cs1010/</a:t>
            </a:r>
            <a:endParaRPr lang="en-GB" sz="1800" cap="none" dirty="0" smtClean="0">
              <a:latin typeface="Calibri" panose="020F0502020204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913" y="4696884"/>
            <a:ext cx="2445774" cy="1263650"/>
          </a:xfrm>
          <a:prstGeom prst="rect">
            <a:avLst/>
          </a:prstGeom>
        </p:spPr>
      </p:pic>
      <p:pic>
        <p:nvPicPr>
          <p:cNvPr id="7" name="[Picture 6]">
            <a:hlinkClick r:id="rId5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292" y="1368425"/>
            <a:ext cx="5687149" cy="934508"/>
          </a:xfrm>
          <a:prstGeom prst="rect">
            <a:avLst/>
          </a:prstGeom>
        </p:spPr>
      </p:pic>
      <p:sp>
        <p:nvSpPr>
          <p:cNvPr id="8" name="[TextBox 7]"/>
          <p:cNvSpPr txBox="1"/>
          <p:nvPr/>
        </p:nvSpPr>
        <p:spPr>
          <a:xfrm>
            <a:off x="3513667" y="2912533"/>
            <a:ext cx="2218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smtClean="0">
                <a:solidFill>
                  <a:srgbClr val="C00000"/>
                </a:solidFill>
                <a:latin typeface="Calibri" panose="020F0502020204030204" pitchFamily="34" charset="0"/>
              </a:rPr>
              <a:t>UNIT 15</a:t>
            </a:r>
            <a:endParaRPr lang="en-US" sz="2400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sp>
        <p:nvSpPr>
          <p:cNvPr id="11" name="[TextBox 7]"/>
          <p:cNvSpPr txBox="1"/>
          <p:nvPr/>
        </p:nvSpPr>
        <p:spPr>
          <a:xfrm>
            <a:off x="1058333" y="3462867"/>
            <a:ext cx="71289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mtClean="0">
                <a:solidFill>
                  <a:srgbClr val="C00000"/>
                </a:solidFill>
                <a:latin typeface="Calibri" panose="020F0502020204030204" pitchFamily="34" charset="0"/>
              </a:rPr>
              <a:t>File Processing</a:t>
            </a:r>
            <a:endParaRPr lang="en-US" sz="3200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smtClean="0">
                <a:solidFill>
                  <a:srgbClr val="0000FF"/>
                </a:solidFill>
              </a:rPr>
              <a:t>1. Introduction (3/4)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smtClean="0"/>
              <a:t>Unit15</a:t>
            </a:r>
            <a:r>
              <a:rPr sz="1200" smtClean="0"/>
              <a:t> </a:t>
            </a:r>
            <a:r>
              <a:rPr sz="1200" dirty="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10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0"/>
            <a:ext cx="8229600" cy="4968023"/>
          </a:xfrm>
        </p:spPr>
        <p:txBody>
          <a:bodyPr/>
          <a:lstStyle/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 smtClean="0"/>
              <a:t>A stream </a:t>
            </a:r>
            <a:r>
              <a:rPr lang="en-US" dirty="0"/>
              <a:t>is accessed using </a:t>
            </a:r>
            <a:r>
              <a:rPr lang="en-US" dirty="0">
                <a:solidFill>
                  <a:srgbClr val="C00000"/>
                </a:solidFill>
              </a:rPr>
              <a:t>file pointer </a:t>
            </a:r>
            <a:r>
              <a:rPr lang="en-US" dirty="0"/>
              <a:t>variable of type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FILE</a:t>
            </a:r>
            <a:r>
              <a:rPr lang="en-US" dirty="0"/>
              <a:t> </a:t>
            </a:r>
            <a:r>
              <a:rPr lang="en-US" dirty="0" smtClean="0"/>
              <a:t>*</a:t>
            </a:r>
          </a:p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The I/O functions/macros are defined in </a:t>
            </a:r>
            <a:r>
              <a:rPr lang="en-US" dirty="0" err="1" smtClean="0">
                <a:solidFill>
                  <a:srgbClr val="0000FF"/>
                </a:solidFill>
              </a:rPr>
              <a:t>stdio.h</a:t>
            </a:r>
            <a:endParaRPr lang="en-US" dirty="0" smtClean="0">
              <a:solidFill>
                <a:srgbClr val="0000FF"/>
              </a:solidFill>
            </a:endParaRPr>
          </a:p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 smtClean="0"/>
              <a:t>Two types </a:t>
            </a:r>
            <a:r>
              <a:rPr lang="en-US" dirty="0"/>
              <a:t>of streams: </a:t>
            </a:r>
            <a:r>
              <a:rPr lang="en-US" dirty="0">
                <a:solidFill>
                  <a:srgbClr val="C00000"/>
                </a:solidFill>
              </a:rPr>
              <a:t>text</a:t>
            </a:r>
            <a:r>
              <a:rPr lang="en-US" dirty="0"/>
              <a:t> and </a:t>
            </a:r>
            <a:r>
              <a:rPr lang="en-US" dirty="0" smtClean="0">
                <a:solidFill>
                  <a:srgbClr val="C00000"/>
                </a:solidFill>
              </a:rPr>
              <a:t>binary</a:t>
            </a:r>
            <a:endParaRPr lang="en-US" dirty="0" smtClean="0"/>
          </a:p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 smtClean="0"/>
              <a:t>We</a:t>
            </a:r>
            <a:r>
              <a:rPr lang="en-US" dirty="0"/>
              <a:t> will focus on text </a:t>
            </a:r>
            <a:r>
              <a:rPr lang="en-US" dirty="0" smtClean="0"/>
              <a:t>stream: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 smtClean="0"/>
              <a:t>Consists </a:t>
            </a:r>
            <a:r>
              <a:rPr lang="en-US" dirty="0"/>
              <a:t>of a sequence of characters organized into </a:t>
            </a:r>
            <a:r>
              <a:rPr lang="en-US" dirty="0" smtClean="0"/>
              <a:t>lines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 smtClean="0"/>
              <a:t>Each </a:t>
            </a:r>
            <a:r>
              <a:rPr lang="en-US" dirty="0"/>
              <a:t>line contains 0 or more characters followed by a newline character ‘</a:t>
            </a:r>
            <a:r>
              <a:rPr lang="en-US" dirty="0">
                <a:solidFill>
                  <a:srgbClr val="C00000"/>
                </a:solidFill>
              </a:rPr>
              <a:t>\</a:t>
            </a:r>
            <a:r>
              <a:rPr lang="en-US" dirty="0" smtClean="0">
                <a:solidFill>
                  <a:srgbClr val="C00000"/>
                </a:solidFill>
              </a:rPr>
              <a:t>n</a:t>
            </a:r>
            <a:r>
              <a:rPr lang="en-US" dirty="0" smtClean="0"/>
              <a:t>’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 smtClean="0"/>
              <a:t>Text streams </a:t>
            </a:r>
            <a:r>
              <a:rPr lang="en-US" dirty="0"/>
              <a:t>stored in files can be viewed/edited </a:t>
            </a:r>
            <a:r>
              <a:rPr lang="en-US" dirty="0" smtClean="0"/>
              <a:t>easily using a text editor like vim</a:t>
            </a:r>
          </a:p>
        </p:txBody>
      </p:sp>
    </p:spTree>
    <p:extLst>
      <p:ext uri="{BB962C8B-B14F-4D97-AF65-F5344CB8AC3E}">
        <p14:creationId xmlns:p14="http://schemas.microsoft.com/office/powerpoint/2010/main" val="4734769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smtClean="0">
                <a:solidFill>
                  <a:srgbClr val="0000FF"/>
                </a:solidFill>
              </a:rPr>
              <a:t>1. Introduction (4/4)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smtClean="0"/>
              <a:t>Unit15</a:t>
            </a:r>
            <a:r>
              <a:rPr sz="1200" smtClean="0"/>
              <a:t> </a:t>
            </a:r>
            <a:r>
              <a:rPr sz="1200" dirty="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11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49"/>
            <a:ext cx="8229600" cy="5073865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/>
              <a:t>3 standard streams are </a:t>
            </a:r>
            <a:r>
              <a:rPr lang="en-US" smtClean="0"/>
              <a:t>predefined</a:t>
            </a:r>
            <a:r>
              <a:rPr lang="en-US"/>
              <a:t>:</a:t>
            </a:r>
            <a:endParaRPr lang="en-US" smtClean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>
                <a:solidFill>
                  <a:srgbClr val="0000FF"/>
                </a:solidFill>
              </a:rPr>
              <a:t>stdin</a:t>
            </a:r>
            <a:r>
              <a:rPr lang="en-US"/>
              <a:t> points to a default input stream (</a:t>
            </a:r>
            <a:r>
              <a:rPr lang="en-US" smtClean="0"/>
              <a:t>keyboard)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>
                <a:solidFill>
                  <a:srgbClr val="0000FF"/>
                </a:solidFill>
              </a:rPr>
              <a:t>stdout</a:t>
            </a:r>
            <a:r>
              <a:rPr lang="en-US"/>
              <a:t> points to a default output stream (</a:t>
            </a:r>
            <a:r>
              <a:rPr lang="en-US" smtClean="0"/>
              <a:t>screen)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>
                <a:solidFill>
                  <a:srgbClr val="0000FF"/>
                </a:solidFill>
              </a:rPr>
              <a:t>stderr</a:t>
            </a:r>
            <a:r>
              <a:rPr lang="en-US"/>
              <a:t> points to a default output stream for error messages </a:t>
            </a:r>
            <a:r>
              <a:rPr lang="en-US" smtClean="0"/>
              <a:t>(screen) 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printf()</a:t>
            </a:r>
            <a:r>
              <a:rPr lang="en-US"/>
              <a:t> writes output to </a:t>
            </a:r>
            <a:r>
              <a:rPr lang="en-US" smtClean="0">
                <a:solidFill>
                  <a:srgbClr val="0000FF"/>
                </a:solidFill>
              </a:rPr>
              <a:t>stdout</a:t>
            </a:r>
            <a:r>
              <a:rPr lang="en-US" smtClean="0"/>
              <a:t> 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scanf()</a:t>
            </a:r>
            <a:r>
              <a:rPr lang="en-US"/>
              <a:t> reads input from </a:t>
            </a:r>
            <a:r>
              <a:rPr lang="en-US" smtClean="0">
                <a:solidFill>
                  <a:srgbClr val="0000FF"/>
                </a:solidFill>
              </a:rPr>
              <a:t>stdin</a:t>
            </a:r>
            <a:endParaRPr lang="en-US" smtClean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/>
              <a:t>The 3 standard streams do </a:t>
            </a:r>
            <a:r>
              <a:rPr lang="en-US" u="sng"/>
              <a:t>not</a:t>
            </a:r>
            <a:r>
              <a:rPr lang="en-US"/>
              <a:t> need to be declared, opened, and </a:t>
            </a:r>
            <a:r>
              <a:rPr lang="en-US" smtClean="0"/>
              <a:t>closed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mtClean="0"/>
              <a:t>There </a:t>
            </a:r>
            <a:r>
              <a:rPr lang="en-US"/>
              <a:t>are 2 useful constants in file </a:t>
            </a:r>
            <a:r>
              <a:rPr lang="en-US" smtClean="0"/>
              <a:t>processing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b="1" smtClean="0">
                <a:solidFill>
                  <a:srgbClr val="0000FF"/>
                </a:solidFill>
              </a:rPr>
              <a:t>NULL</a:t>
            </a:r>
            <a:r>
              <a:rPr lang="en-US" smtClean="0"/>
              <a:t>: null pointer constant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b="1" smtClean="0">
                <a:solidFill>
                  <a:srgbClr val="0000FF"/>
                </a:solidFill>
              </a:rPr>
              <a:t>EOF</a:t>
            </a:r>
            <a:r>
              <a:rPr lang="en-US" smtClean="0"/>
              <a:t>: used to represent end of file or error condition</a:t>
            </a:r>
            <a:endParaRPr lang="en-US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 smtClean="0"/>
          </a:p>
        </p:txBody>
      </p:sp>
      <p:sp>
        <p:nvSpPr>
          <p:cNvPr id="43" name="TextBox 42"/>
          <p:cNvSpPr txBox="1"/>
          <p:nvPr/>
        </p:nvSpPr>
        <p:spPr>
          <a:xfrm>
            <a:off x="5218841" y="5926310"/>
            <a:ext cx="3625516" cy="707886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smtClean="0"/>
              <a:t>Note that null pointer </a:t>
            </a:r>
            <a:r>
              <a:rPr lang="en-US" sz="2000" b="1" smtClean="0">
                <a:solidFill>
                  <a:srgbClr val="0000FF"/>
                </a:solidFill>
              </a:rPr>
              <a:t>NULL</a:t>
            </a:r>
            <a:r>
              <a:rPr lang="en-US" sz="2000" smtClean="0"/>
              <a:t> is </a:t>
            </a:r>
            <a:r>
              <a:rPr lang="en-US" sz="2000" b="1" u="sng" smtClean="0">
                <a:solidFill>
                  <a:srgbClr val="C00000"/>
                </a:solidFill>
              </a:rPr>
              <a:t>not</a:t>
            </a:r>
            <a:r>
              <a:rPr lang="en-US" sz="2000" smtClean="0"/>
              <a:t> the null character </a:t>
            </a:r>
            <a:r>
              <a:rPr lang="en-US" sz="2000" b="1" smtClean="0">
                <a:solidFill>
                  <a:srgbClr val="0000FF"/>
                </a:solidFill>
              </a:rPr>
              <a:t>‘\0’</a:t>
            </a:r>
            <a:r>
              <a:rPr lang="en-US" sz="2000" smtClean="0"/>
              <a:t> !</a:t>
            </a:r>
            <a:endParaRPr lang="en-US" sz="2000"/>
          </a:p>
        </p:txBody>
      </p:sp>
      <p:pic>
        <p:nvPicPr>
          <p:cNvPr id="1026" name="Picture 2" descr="C:\Users\tantc\Pictures\cliparts\exlamation-hi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1012" y="5967515"/>
            <a:ext cx="174122" cy="625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250687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smtClean="0">
                <a:solidFill>
                  <a:srgbClr val="0000FF"/>
                </a:solidFill>
              </a:rPr>
              <a:t>2. Demo: Sum Array (1/6)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smtClean="0"/>
              <a:t>Unit15</a:t>
            </a:r>
            <a:r>
              <a:rPr sz="1200" smtClean="0"/>
              <a:t> </a:t>
            </a:r>
            <a:r>
              <a:rPr sz="1200" dirty="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12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842328" y="1015187"/>
            <a:ext cx="7466099" cy="5663089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346075" algn="l"/>
                <a:tab pos="693738" algn="l"/>
                <a:tab pos="1025525" algn="l"/>
              </a:tabLst>
            </a:pPr>
            <a:r>
              <a:rPr lang="en-US" sz="1600" b="1">
                <a:solidFill>
                  <a:srgbClr val="99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sz="16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&lt;stdio.h&gt;</a:t>
            </a:r>
          </a:p>
          <a:p>
            <a:pPr>
              <a:tabLst>
                <a:tab pos="346075" algn="l"/>
                <a:tab pos="693738" algn="l"/>
                <a:tab pos="1025525" algn="l"/>
              </a:tabLst>
            </a:pPr>
            <a:r>
              <a:rPr lang="en-US" sz="1600" b="1">
                <a:solidFill>
                  <a:srgbClr val="99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#define MAX </a:t>
            </a:r>
            <a:r>
              <a:rPr lang="en-US" sz="16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maximum number of elements</a:t>
            </a:r>
          </a:p>
          <a:p>
            <a:pPr>
              <a:tabLst>
                <a:tab pos="346075" algn="l"/>
                <a:tab pos="693738" algn="l"/>
                <a:tab pos="1025525" algn="l"/>
              </a:tabLst>
            </a:pPr>
            <a:endParaRPr lang="en-US" sz="10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6075" algn="l"/>
                <a:tab pos="693738" algn="l"/>
                <a:tab pos="1025525" algn="l"/>
              </a:tabLst>
            </a:pPr>
            <a:r>
              <a:rPr lang="en-US" sz="16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scanPrices(</a:t>
            </a:r>
            <a:r>
              <a:rPr lang="en-US" sz="16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[]);</a:t>
            </a:r>
          </a:p>
          <a:p>
            <a:pPr>
              <a:tabLst>
                <a:tab pos="346075" algn="l"/>
                <a:tab pos="693738" algn="l"/>
                <a:tab pos="1025525" algn="l"/>
              </a:tabLst>
            </a:pPr>
            <a:r>
              <a:rPr lang="en-US" sz="16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sumPrices(</a:t>
            </a:r>
            <a:r>
              <a:rPr lang="en-US" sz="16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[], </a:t>
            </a:r>
            <a:r>
              <a:rPr lang="en-US" sz="16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346075" algn="l"/>
                <a:tab pos="693738" algn="l"/>
                <a:tab pos="1025525" algn="l"/>
              </a:tabLst>
            </a:pPr>
            <a:r>
              <a:rPr lang="en-US" sz="16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printResult(</a:t>
            </a:r>
            <a:r>
              <a:rPr lang="en-US" sz="16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346075" algn="l"/>
                <a:tab pos="693738" algn="l"/>
                <a:tab pos="1025525" algn="l"/>
              </a:tabLst>
            </a:pPr>
            <a:endParaRPr lang="en-US" sz="10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6075" algn="l"/>
                <a:tab pos="693738" algn="l"/>
                <a:tab pos="1025525" algn="l"/>
              </a:tabLst>
            </a:pPr>
            <a:r>
              <a:rPr lang="en-US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main(</a:t>
            </a:r>
            <a:r>
              <a:rPr lang="en-US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tabLst>
                <a:tab pos="346075" algn="l"/>
                <a:tab pos="693738" algn="l"/>
                <a:tab pos="1025525" algn="l"/>
              </a:tabLst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prices[MAX]; </a:t>
            </a:r>
          </a:p>
          <a:p>
            <a:pPr>
              <a:tabLst>
                <a:tab pos="346075" algn="l"/>
                <a:tab pos="693738" algn="l"/>
                <a:tab pos="1025525" algn="l"/>
              </a:tabLst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smtClean="0">
                <a:latin typeface="Courier New" panose="02070309020205020404" pitchFamily="49" charset="0"/>
                <a:cs typeface="Courier New" panose="02070309020205020404" pitchFamily="49" charset="0"/>
              </a:rPr>
              <a:t>size 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= scanPrices(prices);</a:t>
            </a:r>
          </a:p>
          <a:p>
            <a:pPr>
              <a:tabLst>
                <a:tab pos="346075" algn="l"/>
                <a:tab pos="693738" algn="l"/>
                <a:tab pos="1025525" algn="l"/>
              </a:tabLst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	printResult(sumPrices(prices, size</a:t>
            </a:r>
            <a:r>
              <a:rPr lang="en-US" b="1" smtClean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endParaRPr lang="en-US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6075" algn="l"/>
                <a:tab pos="693738" algn="l"/>
                <a:tab pos="1025525" algn="l"/>
              </a:tabLst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6075" algn="l"/>
                <a:tab pos="693738" algn="l"/>
                <a:tab pos="1025525" algn="l"/>
              </a:tabLst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tabLst>
                <a:tab pos="346075" algn="l"/>
                <a:tab pos="693738" algn="l"/>
                <a:tab pos="1025525" algn="l"/>
              </a:tabLst>
            </a:pPr>
            <a:endParaRPr lang="en-US" sz="10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6075" algn="l"/>
                <a:tab pos="693738" algn="l"/>
                <a:tab pos="1025525" algn="l"/>
              </a:tabLst>
            </a:pPr>
            <a:r>
              <a:rPr lang="en-US" b="1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Compute sum of elements in arr</a:t>
            </a:r>
          </a:p>
          <a:p>
            <a:pPr>
              <a:tabLst>
                <a:tab pos="346075" algn="l"/>
                <a:tab pos="693738" algn="l"/>
                <a:tab pos="1025525" algn="l"/>
              </a:tabLst>
            </a:pPr>
            <a:r>
              <a:rPr lang="en-US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sumPrices(</a:t>
            </a:r>
            <a:r>
              <a:rPr lang="en-US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arr[],</a:t>
            </a:r>
            <a:r>
              <a:rPr lang="en-US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int 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size) {</a:t>
            </a:r>
          </a:p>
          <a:p>
            <a:pPr>
              <a:tabLst>
                <a:tab pos="346075" algn="l"/>
                <a:tab pos="693738" algn="l"/>
                <a:tab pos="1025525" algn="l"/>
              </a:tabLst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 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sum = </a:t>
            </a:r>
            <a:r>
              <a:rPr lang="en-US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0.0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6075" algn="l"/>
                <a:tab pos="693738" algn="l"/>
                <a:tab pos="1025525" algn="l"/>
              </a:tabLst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6075" algn="l"/>
                <a:tab pos="693738" algn="l"/>
                <a:tab pos="1025525" algn="l"/>
              </a:tabLst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(i=</a:t>
            </a:r>
            <a:r>
              <a:rPr lang="en-US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; i&lt;size; i++)</a:t>
            </a:r>
          </a:p>
          <a:p>
            <a:pPr>
              <a:tabLst>
                <a:tab pos="346075" algn="l"/>
                <a:tab pos="693738" algn="l"/>
                <a:tab pos="1025525" algn="l"/>
              </a:tabLst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		sum += arr[i</a:t>
            </a:r>
            <a:r>
              <a:rPr lang="en-US" b="1" smtClean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endParaRPr lang="en-US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6075" algn="l"/>
                <a:tab pos="693738" algn="l"/>
                <a:tab pos="1025525" algn="l"/>
              </a:tabLst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sum</a:t>
            </a:r>
            <a:r>
              <a:rPr lang="en-US" b="1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6075" algn="l"/>
                <a:tab pos="693738" algn="l"/>
                <a:tab pos="1025525" algn="l"/>
              </a:tabLst>
            </a:pPr>
            <a:r>
              <a:rPr lang="en-US" b="1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5848105" y="830521"/>
            <a:ext cx="2168094" cy="369332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mtClean="0"/>
              <a:t>Unit15_SumArray.c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5947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smtClean="0">
                <a:solidFill>
                  <a:srgbClr val="0000FF"/>
                </a:solidFill>
              </a:rPr>
              <a:t>2. Demo: Sum Array (2/6)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smtClean="0"/>
              <a:t>Unit15</a:t>
            </a:r>
            <a:r>
              <a:rPr sz="1200" smtClean="0"/>
              <a:t> </a:t>
            </a:r>
            <a:r>
              <a:rPr sz="1200" dirty="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13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842328" y="1199853"/>
            <a:ext cx="7466099" cy="5109091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352425" algn="l"/>
                <a:tab pos="685800" algn="l"/>
                <a:tab pos="1038225" algn="l"/>
              </a:tabLst>
            </a:pPr>
            <a:r>
              <a:rPr lang="en-US" b="1">
                <a:solidFill>
                  <a:srgbClr val="66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Read number of prices and prices into array arr.</a:t>
            </a:r>
          </a:p>
          <a:p>
            <a:pPr>
              <a:tabLst>
                <a:tab pos="352425" algn="l"/>
                <a:tab pos="685800" algn="l"/>
                <a:tab pos="1038225" algn="l"/>
              </a:tabLst>
            </a:pPr>
            <a:r>
              <a:rPr lang="en-US" b="1">
                <a:solidFill>
                  <a:srgbClr val="66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Return number of prices read.</a:t>
            </a:r>
          </a:p>
          <a:p>
            <a:pPr>
              <a:tabLst>
                <a:tab pos="352425" algn="l"/>
                <a:tab pos="685800" algn="l"/>
                <a:tab pos="1038225" algn="l"/>
              </a:tabLst>
            </a:pPr>
            <a:r>
              <a:rPr lang="en-US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scanPrices(</a:t>
            </a:r>
            <a:r>
              <a:rPr lang="en-US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arr[]) {</a:t>
            </a:r>
          </a:p>
          <a:p>
            <a:pPr>
              <a:tabLst>
                <a:tab pos="352425" algn="l"/>
                <a:tab pos="685800" algn="l"/>
                <a:tab pos="1038225" algn="l"/>
              </a:tabLst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size, i;</a:t>
            </a:r>
          </a:p>
          <a:p>
            <a:pPr>
              <a:tabLst>
                <a:tab pos="352425" algn="l"/>
                <a:tab pos="685800" algn="l"/>
                <a:tab pos="1038225" algn="l"/>
              </a:tabLst>
            </a:pPr>
            <a:endParaRPr lang="en-US" sz="10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52425" algn="l"/>
                <a:tab pos="685800" algn="l"/>
                <a:tab pos="1038225" algn="l"/>
              </a:tabLst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	printf(</a:t>
            </a:r>
            <a:r>
              <a:rPr lang="en-US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"Enter number of prices: "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352425" algn="l"/>
                <a:tab pos="685800" algn="l"/>
                <a:tab pos="1038225" algn="l"/>
              </a:tabLst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	scanf(</a:t>
            </a:r>
            <a:r>
              <a:rPr lang="en-US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%d</a:t>
            </a:r>
            <a:r>
              <a:rPr lang="en-US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, &amp;size);</a:t>
            </a:r>
          </a:p>
          <a:p>
            <a:pPr>
              <a:tabLst>
                <a:tab pos="352425" algn="l"/>
                <a:tab pos="685800" algn="l"/>
                <a:tab pos="1038225" algn="l"/>
              </a:tabLst>
            </a:pPr>
            <a:endParaRPr lang="en-US" sz="10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52425" algn="l"/>
                <a:tab pos="685800" algn="l"/>
                <a:tab pos="1038225" algn="l"/>
              </a:tabLst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	printf(</a:t>
            </a:r>
            <a:r>
              <a:rPr lang="en-US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"Enter p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ices:</a:t>
            </a:r>
            <a:r>
              <a:rPr lang="en-US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en-US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352425" algn="l"/>
                <a:tab pos="685800" algn="l"/>
                <a:tab pos="1038225" algn="l"/>
              </a:tabLst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(i=</a:t>
            </a:r>
            <a:r>
              <a:rPr lang="en-US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; i&lt;size; i++) </a:t>
            </a:r>
          </a:p>
          <a:p>
            <a:pPr>
              <a:tabLst>
                <a:tab pos="352425" algn="l"/>
                <a:tab pos="685800" algn="l"/>
                <a:tab pos="1038225" algn="l"/>
              </a:tabLst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		scanf(</a:t>
            </a:r>
            <a:r>
              <a:rPr lang="en-US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%f</a:t>
            </a:r>
            <a:r>
              <a:rPr lang="en-US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, &amp;arr[i]);</a:t>
            </a:r>
          </a:p>
          <a:p>
            <a:pPr>
              <a:tabLst>
                <a:tab pos="352425" algn="l"/>
                <a:tab pos="685800" algn="l"/>
                <a:tab pos="1038225" algn="l"/>
              </a:tabLst>
            </a:pPr>
            <a:endParaRPr lang="en-US" sz="10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52425" algn="l"/>
                <a:tab pos="685800" algn="l"/>
                <a:tab pos="1038225" algn="l"/>
              </a:tabLst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size;</a:t>
            </a:r>
          </a:p>
          <a:p>
            <a:pPr>
              <a:tabLst>
                <a:tab pos="352425" algn="l"/>
                <a:tab pos="685800" algn="l"/>
                <a:tab pos="1038225" algn="l"/>
              </a:tabLst>
            </a:pPr>
            <a:r>
              <a:rPr lang="en-US" b="1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tabLst>
                <a:tab pos="352425" algn="l"/>
                <a:tab pos="685800" algn="l"/>
                <a:tab pos="1038225" algn="l"/>
              </a:tabLst>
            </a:pPr>
            <a:endParaRPr lang="en-US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52425" algn="l"/>
                <a:tab pos="685800" algn="l"/>
                <a:tab pos="1038225" algn="l"/>
              </a:tabLst>
            </a:pPr>
            <a:r>
              <a:rPr lang="en-US" b="1">
                <a:solidFill>
                  <a:srgbClr val="66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Print the total price</a:t>
            </a:r>
          </a:p>
          <a:p>
            <a:pPr>
              <a:tabLst>
                <a:tab pos="352425" algn="l"/>
                <a:tab pos="685800" algn="l"/>
                <a:tab pos="1038225" algn="l"/>
              </a:tabLst>
            </a:pPr>
            <a:r>
              <a:rPr lang="en-US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printResult(</a:t>
            </a:r>
            <a:r>
              <a:rPr lang="en-US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total_price) {</a:t>
            </a:r>
          </a:p>
          <a:p>
            <a:pPr>
              <a:tabLst>
                <a:tab pos="352425" algn="l"/>
                <a:tab pos="685800" algn="l"/>
                <a:tab pos="1038225" algn="l"/>
              </a:tabLst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	printf(</a:t>
            </a:r>
            <a:r>
              <a:rPr lang="en-US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"Total price = $</a:t>
            </a:r>
            <a:r>
              <a:rPr lang="en-US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%.2f\n</a:t>
            </a:r>
            <a:r>
              <a:rPr lang="en-US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, total_price);</a:t>
            </a:r>
          </a:p>
          <a:p>
            <a:pPr>
              <a:tabLst>
                <a:tab pos="352425" algn="l"/>
                <a:tab pos="685800" algn="l"/>
                <a:tab pos="1038225" algn="l"/>
              </a:tabLst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5848105" y="830521"/>
            <a:ext cx="2168094" cy="369332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mtClean="0"/>
              <a:t>Unit15_SumArray.c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4381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smtClean="0">
                <a:solidFill>
                  <a:srgbClr val="0000FF"/>
                </a:solidFill>
              </a:rPr>
              <a:t>2. Demo: Sum Array (3/6)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smtClean="0"/>
              <a:t>Unit15</a:t>
            </a:r>
            <a:r>
              <a:rPr sz="1200" smtClean="0"/>
              <a:t> </a:t>
            </a:r>
            <a:r>
              <a:rPr sz="1200" dirty="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14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842328" y="1015187"/>
            <a:ext cx="7466099" cy="5663089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346075" algn="l"/>
                <a:tab pos="693738" algn="l"/>
                <a:tab pos="1025525" algn="l"/>
              </a:tabLst>
            </a:pPr>
            <a:r>
              <a:rPr lang="en-US" sz="1600" b="1">
                <a:solidFill>
                  <a:srgbClr val="99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sz="16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&lt;stdio.h&gt;</a:t>
            </a:r>
          </a:p>
          <a:p>
            <a:pPr>
              <a:tabLst>
                <a:tab pos="346075" algn="l"/>
                <a:tab pos="693738" algn="l"/>
                <a:tab pos="1025525" algn="l"/>
              </a:tabLst>
            </a:pPr>
            <a:r>
              <a:rPr lang="en-US" sz="1600" b="1">
                <a:solidFill>
                  <a:srgbClr val="99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#define MAX </a:t>
            </a:r>
            <a:r>
              <a:rPr lang="en-US" sz="16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maximum number of elements</a:t>
            </a:r>
          </a:p>
          <a:p>
            <a:pPr>
              <a:tabLst>
                <a:tab pos="346075" algn="l"/>
                <a:tab pos="693738" algn="l"/>
                <a:tab pos="1025525" algn="l"/>
              </a:tabLst>
            </a:pPr>
            <a:endParaRPr lang="en-US" sz="10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6075" algn="l"/>
                <a:tab pos="693738" algn="l"/>
                <a:tab pos="1025525" algn="l"/>
              </a:tabLst>
            </a:pPr>
            <a:r>
              <a:rPr lang="en-US" sz="16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scanPrices(</a:t>
            </a:r>
            <a:r>
              <a:rPr lang="en-US" sz="16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[]);</a:t>
            </a:r>
          </a:p>
          <a:p>
            <a:pPr>
              <a:tabLst>
                <a:tab pos="346075" algn="l"/>
                <a:tab pos="693738" algn="l"/>
                <a:tab pos="1025525" algn="l"/>
              </a:tabLst>
            </a:pPr>
            <a:r>
              <a:rPr lang="en-US" sz="16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sumPrices(</a:t>
            </a:r>
            <a:r>
              <a:rPr lang="en-US" sz="16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[], </a:t>
            </a:r>
            <a:r>
              <a:rPr lang="en-US" sz="16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346075" algn="l"/>
                <a:tab pos="693738" algn="l"/>
                <a:tab pos="1025525" algn="l"/>
              </a:tabLst>
            </a:pPr>
            <a:r>
              <a:rPr lang="en-US" sz="16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printResult(</a:t>
            </a:r>
            <a:r>
              <a:rPr lang="en-US" sz="16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346075" algn="l"/>
                <a:tab pos="693738" algn="l"/>
                <a:tab pos="1025525" algn="l"/>
              </a:tabLst>
            </a:pPr>
            <a:endParaRPr lang="en-US" sz="10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6075" algn="l"/>
                <a:tab pos="693738" algn="l"/>
                <a:tab pos="1025525" algn="l"/>
              </a:tabLst>
            </a:pPr>
            <a:r>
              <a:rPr lang="en-US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main(</a:t>
            </a:r>
            <a:r>
              <a:rPr lang="en-US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tabLst>
                <a:tab pos="346075" algn="l"/>
                <a:tab pos="693738" algn="l"/>
                <a:tab pos="1025525" algn="l"/>
              </a:tabLst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prices[MAX]; </a:t>
            </a:r>
          </a:p>
          <a:p>
            <a:pPr>
              <a:tabLst>
                <a:tab pos="346075" algn="l"/>
                <a:tab pos="693738" algn="l"/>
                <a:tab pos="1025525" algn="l"/>
              </a:tabLst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smtClean="0">
                <a:latin typeface="Courier New" panose="02070309020205020404" pitchFamily="49" charset="0"/>
                <a:cs typeface="Courier New" panose="02070309020205020404" pitchFamily="49" charset="0"/>
              </a:rPr>
              <a:t>size 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= scanPrices(prices);</a:t>
            </a:r>
          </a:p>
          <a:p>
            <a:pPr>
              <a:tabLst>
                <a:tab pos="346075" algn="l"/>
                <a:tab pos="693738" algn="l"/>
                <a:tab pos="1025525" algn="l"/>
              </a:tabLst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	printResult(sumPrices(prices, size</a:t>
            </a:r>
            <a:r>
              <a:rPr lang="en-US" b="1" smtClean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endParaRPr lang="en-US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6075" algn="l"/>
                <a:tab pos="693738" algn="l"/>
                <a:tab pos="1025525" algn="l"/>
              </a:tabLst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6075" algn="l"/>
                <a:tab pos="693738" algn="l"/>
                <a:tab pos="1025525" algn="l"/>
              </a:tabLst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tabLst>
                <a:tab pos="346075" algn="l"/>
                <a:tab pos="693738" algn="l"/>
                <a:tab pos="1025525" algn="l"/>
              </a:tabLst>
            </a:pPr>
            <a:endParaRPr lang="en-US" sz="10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6075" algn="l"/>
                <a:tab pos="693738" algn="l"/>
                <a:tab pos="1025525" algn="l"/>
              </a:tabLst>
            </a:pPr>
            <a:r>
              <a:rPr lang="en-US" b="1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Compute sum of elements in arr</a:t>
            </a:r>
          </a:p>
          <a:p>
            <a:pPr>
              <a:tabLst>
                <a:tab pos="346075" algn="l"/>
                <a:tab pos="693738" algn="l"/>
                <a:tab pos="1025525" algn="l"/>
              </a:tabLst>
            </a:pPr>
            <a:r>
              <a:rPr lang="en-US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sumPrices(</a:t>
            </a:r>
            <a:r>
              <a:rPr lang="en-US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arr[],</a:t>
            </a:r>
            <a:r>
              <a:rPr lang="en-US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int 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size) {</a:t>
            </a:r>
          </a:p>
          <a:p>
            <a:pPr>
              <a:tabLst>
                <a:tab pos="346075" algn="l"/>
                <a:tab pos="693738" algn="l"/>
                <a:tab pos="1025525" algn="l"/>
              </a:tabLst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 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sum = </a:t>
            </a:r>
            <a:r>
              <a:rPr lang="en-US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0.0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6075" algn="l"/>
                <a:tab pos="693738" algn="l"/>
                <a:tab pos="1025525" algn="l"/>
              </a:tabLst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6075" algn="l"/>
                <a:tab pos="693738" algn="l"/>
                <a:tab pos="1025525" algn="l"/>
              </a:tabLst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(i=</a:t>
            </a:r>
            <a:r>
              <a:rPr lang="en-US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; i&lt;size; i++)</a:t>
            </a:r>
          </a:p>
          <a:p>
            <a:pPr>
              <a:tabLst>
                <a:tab pos="346075" algn="l"/>
                <a:tab pos="693738" algn="l"/>
                <a:tab pos="1025525" algn="l"/>
              </a:tabLst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		sum += arr[i</a:t>
            </a:r>
            <a:r>
              <a:rPr lang="en-US" b="1" smtClean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endParaRPr lang="en-US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6075" algn="l"/>
                <a:tab pos="693738" algn="l"/>
                <a:tab pos="1025525" algn="l"/>
              </a:tabLst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sum</a:t>
            </a:r>
            <a:r>
              <a:rPr lang="en-US" b="1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6075" algn="l"/>
                <a:tab pos="693738" algn="l"/>
                <a:tab pos="1025525" algn="l"/>
              </a:tabLst>
            </a:pPr>
            <a:r>
              <a:rPr lang="en-US" b="1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5562355" y="830521"/>
            <a:ext cx="3339376" cy="369332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mtClean="0"/>
              <a:t>Unit15_SumArray_with_Files.c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562355" y="1912472"/>
            <a:ext cx="3042723" cy="830997"/>
          </a:xfrm>
          <a:prstGeom prst="rect">
            <a:avLst/>
          </a:prstGeom>
          <a:solidFill>
            <a:srgbClr val="E6E6E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smtClean="0"/>
              <a:t>No difference from </a:t>
            </a:r>
            <a:r>
              <a:rPr lang="en-US" sz="2400" smtClean="0">
                <a:solidFill>
                  <a:srgbClr val="0000FF"/>
                </a:solidFill>
              </a:rPr>
              <a:t>Unit15_SumArray.c</a:t>
            </a:r>
            <a:r>
              <a:rPr lang="en-US" sz="2400" smtClean="0"/>
              <a:t> !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66826554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smtClean="0">
                <a:solidFill>
                  <a:srgbClr val="0000FF"/>
                </a:solidFill>
              </a:rPr>
              <a:t>2. Demo: Sum Array (4/6)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smtClean="0"/>
              <a:t>Unit15</a:t>
            </a:r>
            <a:r>
              <a:rPr sz="1200" smtClean="0"/>
              <a:t> </a:t>
            </a:r>
            <a:r>
              <a:rPr sz="1200" dirty="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15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842328" y="1097876"/>
            <a:ext cx="8046215" cy="5693866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352425" algn="l"/>
                <a:tab pos="685800" algn="l"/>
                <a:tab pos="1038225" algn="l"/>
              </a:tabLst>
            </a:pPr>
            <a:r>
              <a:rPr lang="en-US" b="1">
                <a:solidFill>
                  <a:srgbClr val="66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Read number of prices and prices into array arr.</a:t>
            </a:r>
          </a:p>
          <a:p>
            <a:pPr>
              <a:tabLst>
                <a:tab pos="352425" algn="l"/>
                <a:tab pos="685800" algn="l"/>
                <a:tab pos="1038225" algn="l"/>
              </a:tabLst>
            </a:pPr>
            <a:r>
              <a:rPr lang="en-US" b="1">
                <a:solidFill>
                  <a:srgbClr val="66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Return number of prices read.</a:t>
            </a:r>
          </a:p>
          <a:p>
            <a:pPr>
              <a:tabLst>
                <a:tab pos="352425" algn="l"/>
                <a:tab pos="685800" algn="l"/>
                <a:tab pos="1038225" algn="l"/>
              </a:tabLst>
            </a:pPr>
            <a:r>
              <a:rPr lang="en-US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scanPrices(</a:t>
            </a:r>
            <a:r>
              <a:rPr lang="en-US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arr[]) </a:t>
            </a:r>
            <a:r>
              <a:rPr lang="en-US" b="1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tabLst>
                <a:tab pos="352425" algn="l"/>
                <a:tab pos="685800" algn="l"/>
                <a:tab pos="1038225" algn="l"/>
              </a:tabLst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 </a:t>
            </a:r>
            <a:r>
              <a:rPr lang="en-US" b="1" smtClean="0">
                <a:latin typeface="Courier New" panose="02070309020205020404" pitchFamily="49" charset="0"/>
                <a:cs typeface="Courier New" panose="02070309020205020404" pitchFamily="49" charset="0"/>
              </a:rPr>
              <a:t>*infile;</a:t>
            </a:r>
            <a:endParaRPr lang="en-US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52425" algn="l"/>
                <a:tab pos="685800" algn="l"/>
                <a:tab pos="1038225" algn="l"/>
              </a:tabLst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size, i;</a:t>
            </a:r>
          </a:p>
          <a:p>
            <a:pPr>
              <a:tabLst>
                <a:tab pos="352425" algn="l"/>
                <a:tab pos="685800" algn="l"/>
                <a:tab pos="1038225" algn="l"/>
              </a:tabLst>
            </a:pPr>
            <a:endParaRPr lang="en-US" sz="10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52425" algn="l"/>
                <a:tab pos="685800" algn="l"/>
                <a:tab pos="1038225" algn="l"/>
              </a:tabLst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smtClean="0">
                <a:latin typeface="Courier New" panose="02070309020205020404" pitchFamily="49" charset="0"/>
                <a:cs typeface="Courier New" panose="02070309020205020404" pitchFamily="49" charset="0"/>
              </a:rPr>
              <a:t>infile = fopen(</a:t>
            </a:r>
            <a:r>
              <a:rPr lang="en-US" b="1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"prices.in"</a:t>
            </a:r>
            <a:r>
              <a:rPr lang="en-US" b="1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"r"</a:t>
            </a:r>
            <a:r>
              <a:rPr lang="en-US" b="1" smtClean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sz="1400" b="1" smtClean="0">
                <a:solidFill>
                  <a:srgbClr val="66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open file for reading</a:t>
            </a:r>
          </a:p>
          <a:p>
            <a:pPr>
              <a:tabLst>
                <a:tab pos="352425" algn="l"/>
                <a:tab pos="685800" algn="l"/>
                <a:tab pos="1038225" algn="l"/>
              </a:tabLst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smtClean="0">
                <a:latin typeface="Courier New" panose="02070309020205020404" pitchFamily="49" charset="0"/>
                <a:cs typeface="Courier New" panose="02070309020205020404" pitchFamily="49" charset="0"/>
              </a:rPr>
              <a:t>fscanf(infile, </a:t>
            </a:r>
            <a:r>
              <a:rPr lang="en-US" b="1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, &amp;size);</a:t>
            </a:r>
          </a:p>
          <a:p>
            <a:pPr>
              <a:tabLst>
                <a:tab pos="352425" algn="l"/>
                <a:tab pos="685800" algn="l"/>
                <a:tab pos="1038225" algn="l"/>
              </a:tabLst>
            </a:pPr>
            <a:endParaRPr lang="en-US" sz="10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52425" algn="l"/>
                <a:tab pos="685800" algn="l"/>
                <a:tab pos="1038225" algn="l"/>
              </a:tabLst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(i=</a:t>
            </a:r>
            <a:r>
              <a:rPr lang="en-US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; i&lt;size; i++) </a:t>
            </a:r>
            <a:r>
              <a:rPr lang="en-US" b="1" smtClean="0">
                <a:latin typeface="Courier New" panose="02070309020205020404" pitchFamily="49" charset="0"/>
                <a:cs typeface="Courier New" panose="02070309020205020404" pitchFamily="49" charset="0"/>
              </a:rPr>
              <a:t>fscanf(infile, </a:t>
            </a:r>
            <a:r>
              <a:rPr lang="en-US" b="1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, &amp;arr[i]);</a:t>
            </a:r>
          </a:p>
          <a:p>
            <a:pPr>
              <a:tabLst>
                <a:tab pos="352425" algn="l"/>
                <a:tab pos="685800" algn="l"/>
                <a:tab pos="1038225" algn="l"/>
              </a:tabLst>
            </a:pPr>
            <a:endParaRPr lang="en-US" sz="1000" b="1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52425" algn="l"/>
                <a:tab pos="685800" algn="l"/>
                <a:tab pos="1038225" algn="l"/>
              </a:tabLst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smtClean="0">
                <a:latin typeface="Courier New" panose="02070309020205020404" pitchFamily="49" charset="0"/>
                <a:cs typeface="Courier New" panose="02070309020205020404" pitchFamily="49" charset="0"/>
              </a:rPr>
              <a:t>fclose(infile);</a:t>
            </a:r>
            <a:endParaRPr lang="en-US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52425" algn="l"/>
                <a:tab pos="685800" algn="l"/>
                <a:tab pos="1038225" algn="l"/>
              </a:tabLst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size;</a:t>
            </a:r>
          </a:p>
          <a:p>
            <a:pPr>
              <a:tabLst>
                <a:tab pos="352425" algn="l"/>
                <a:tab pos="685800" algn="l"/>
                <a:tab pos="1038225" algn="l"/>
              </a:tabLst>
            </a:pPr>
            <a:r>
              <a:rPr lang="en-US" b="1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tabLst>
                <a:tab pos="352425" algn="l"/>
                <a:tab pos="685800" algn="l"/>
                <a:tab pos="1038225" algn="l"/>
              </a:tabLst>
            </a:pPr>
            <a:endParaRPr lang="en-US" sz="10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52425" algn="l"/>
                <a:tab pos="685800" algn="l"/>
                <a:tab pos="1038225" algn="l"/>
              </a:tabLst>
            </a:pPr>
            <a:r>
              <a:rPr lang="en-US" b="1">
                <a:solidFill>
                  <a:srgbClr val="66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Print the total price</a:t>
            </a:r>
          </a:p>
          <a:p>
            <a:pPr>
              <a:tabLst>
                <a:tab pos="352425" algn="l"/>
                <a:tab pos="685800" algn="l"/>
                <a:tab pos="1038225" algn="l"/>
              </a:tabLst>
            </a:pPr>
            <a:r>
              <a:rPr lang="en-US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printResult(</a:t>
            </a:r>
            <a:r>
              <a:rPr lang="en-US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total_price) </a:t>
            </a:r>
            <a:r>
              <a:rPr lang="en-US" b="1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tabLst>
                <a:tab pos="352425" algn="l"/>
                <a:tab pos="685800" algn="l"/>
                <a:tab pos="1038225" algn="l"/>
              </a:tabLst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lang="en-US" b="1" smtClean="0">
                <a:latin typeface="Courier New" panose="02070309020205020404" pitchFamily="49" charset="0"/>
                <a:cs typeface="Courier New" panose="02070309020205020404" pitchFamily="49" charset="0"/>
              </a:rPr>
              <a:t> *outfile;</a:t>
            </a:r>
          </a:p>
          <a:p>
            <a:pPr>
              <a:tabLst>
                <a:tab pos="352425" algn="l"/>
                <a:tab pos="685800" algn="l"/>
                <a:tab pos="1038225" algn="l"/>
              </a:tabLst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smtClean="0">
                <a:latin typeface="Courier New" panose="02070309020205020404" pitchFamily="49" charset="0"/>
                <a:cs typeface="Courier New" panose="02070309020205020404" pitchFamily="49" charset="0"/>
              </a:rPr>
              <a:t>outfile = 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fopen(</a:t>
            </a:r>
            <a:r>
              <a:rPr lang="en-US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prices.out"</a:t>
            </a:r>
            <a:r>
              <a:rPr lang="en-US" b="1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"w"</a:t>
            </a:r>
            <a:r>
              <a:rPr lang="en-US" b="1" smtClean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sz="1400" b="1">
                <a:solidFill>
                  <a:srgbClr val="66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open file for </a:t>
            </a:r>
            <a:r>
              <a:rPr lang="en-US" sz="1400" b="1" smtClean="0">
                <a:solidFill>
                  <a:srgbClr val="66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writing 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smtClean="0">
                <a:latin typeface="Courier New" panose="02070309020205020404" pitchFamily="49" charset="0"/>
                <a:cs typeface="Courier New" panose="02070309020205020404" pitchFamily="49" charset="0"/>
              </a:rPr>
              <a:t>fprintf(outfile, </a:t>
            </a:r>
            <a:r>
              <a:rPr lang="en-US" b="1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"Total </a:t>
            </a:r>
            <a:r>
              <a:rPr lang="en-US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price = $</a:t>
            </a:r>
            <a:r>
              <a:rPr lang="en-US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%.2f\n</a:t>
            </a:r>
            <a:r>
              <a:rPr lang="en-US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, total_price</a:t>
            </a:r>
            <a:r>
              <a:rPr lang="en-US" b="1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352425" algn="l"/>
                <a:tab pos="685800" algn="l"/>
                <a:tab pos="1038225" algn="l"/>
              </a:tabLst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smtClean="0">
                <a:latin typeface="Courier New" panose="02070309020205020404" pitchFamily="49" charset="0"/>
                <a:cs typeface="Courier New" panose="02070309020205020404" pitchFamily="49" charset="0"/>
              </a:rPr>
              <a:t>fclose(outfile);</a:t>
            </a:r>
            <a:endParaRPr lang="en-US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52425" algn="l"/>
                <a:tab pos="685800" algn="l"/>
                <a:tab pos="1038225" algn="l"/>
              </a:tabLst>
            </a:pPr>
            <a:r>
              <a:rPr lang="en-US" b="1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5549167" y="830521"/>
            <a:ext cx="3339376" cy="369332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mtClean="0"/>
              <a:t>Unit15_SumArray_with_Files.c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5441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smtClean="0">
                <a:solidFill>
                  <a:srgbClr val="0000FF"/>
                </a:solidFill>
              </a:rPr>
              <a:t>2. Demo: Compare Input Functions (5/6)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smtClean="0"/>
              <a:t>Unit15</a:t>
            </a:r>
            <a:r>
              <a:rPr sz="1200" smtClean="0"/>
              <a:t> </a:t>
            </a:r>
            <a:r>
              <a:rPr sz="1200" dirty="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16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grpSp>
        <p:nvGrpSpPr>
          <p:cNvPr id="16" name="Group 15"/>
          <p:cNvGrpSpPr/>
          <p:nvPr/>
        </p:nvGrpSpPr>
        <p:grpSpPr>
          <a:xfrm>
            <a:off x="318761" y="1029177"/>
            <a:ext cx="6411563" cy="3180495"/>
            <a:chOff x="318761" y="1029177"/>
            <a:chExt cx="6411563" cy="3180495"/>
          </a:xfrm>
        </p:grpSpPr>
        <p:sp>
          <p:nvSpPr>
            <p:cNvPr id="8" name="[TextBox 7]"/>
            <p:cNvSpPr txBox="1"/>
            <p:nvPr/>
          </p:nvSpPr>
          <p:spPr>
            <a:xfrm>
              <a:off x="318761" y="1162684"/>
              <a:ext cx="5484730" cy="3046988"/>
            </a:xfrm>
            <a:prstGeom prst="rect">
              <a:avLst/>
            </a:prstGeom>
            <a:solidFill>
              <a:srgbClr val="FFFFCC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tabLst>
                  <a:tab pos="352425" algn="l"/>
                  <a:tab pos="685800" algn="l"/>
                  <a:tab pos="1038225" algn="l"/>
                </a:tabLst>
              </a:pPr>
              <a:r>
                <a:rPr lang="en-US" b="1" smtClean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 </a:t>
              </a:r>
              <a:r>
                <a:rPr lang="en-US" b="1">
                  <a:latin typeface="Courier New" panose="02070309020205020404" pitchFamily="49" charset="0"/>
                  <a:cs typeface="Courier New" panose="02070309020205020404" pitchFamily="49" charset="0"/>
                </a:rPr>
                <a:t>scanPrices(</a:t>
              </a:r>
              <a:r>
                <a:rPr lang="en-US" b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float</a:t>
              </a:r>
              <a:r>
                <a:rPr lang="en-US" b="1">
                  <a:latin typeface="Courier New" panose="02070309020205020404" pitchFamily="49" charset="0"/>
                  <a:cs typeface="Courier New" panose="02070309020205020404" pitchFamily="49" charset="0"/>
                </a:rPr>
                <a:t> arr[]) {</a:t>
              </a:r>
            </a:p>
            <a:p>
              <a:pPr>
                <a:tabLst>
                  <a:tab pos="352425" algn="l"/>
                  <a:tab pos="685800" algn="l"/>
                  <a:tab pos="1038225" algn="l"/>
                </a:tabLst>
              </a:pPr>
              <a:r>
                <a:rPr lang="en-US" b="1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US" b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 </a:t>
              </a:r>
              <a:r>
                <a:rPr lang="en-US" b="1">
                  <a:latin typeface="Courier New" panose="02070309020205020404" pitchFamily="49" charset="0"/>
                  <a:cs typeface="Courier New" panose="02070309020205020404" pitchFamily="49" charset="0"/>
                </a:rPr>
                <a:t>size, i;</a:t>
              </a:r>
            </a:p>
            <a:p>
              <a:pPr>
                <a:tabLst>
                  <a:tab pos="352425" algn="l"/>
                  <a:tab pos="685800" algn="l"/>
                  <a:tab pos="1038225" algn="l"/>
                </a:tabLst>
              </a:pPr>
              <a:endParaRPr lang="en-US" sz="1000" b="1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352425" algn="l"/>
                  <a:tab pos="685800" algn="l"/>
                  <a:tab pos="1038225" algn="l"/>
                </a:tabLst>
              </a:pPr>
              <a:r>
                <a:rPr lang="en-US" b="1">
                  <a:latin typeface="Courier New" panose="02070309020205020404" pitchFamily="49" charset="0"/>
                  <a:cs typeface="Courier New" panose="02070309020205020404" pitchFamily="49" charset="0"/>
                </a:rPr>
                <a:t>	printf(</a:t>
              </a:r>
              <a:r>
                <a:rPr lang="en-US" b="1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"Enter number of prices: "</a:t>
              </a:r>
              <a:r>
                <a:rPr lang="en-US" b="1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>
                <a:tabLst>
                  <a:tab pos="352425" algn="l"/>
                  <a:tab pos="685800" algn="l"/>
                  <a:tab pos="1038225" algn="l"/>
                </a:tabLst>
              </a:pPr>
              <a:r>
                <a:rPr lang="en-US" b="1">
                  <a:latin typeface="Courier New" panose="02070309020205020404" pitchFamily="49" charset="0"/>
                  <a:cs typeface="Courier New" panose="02070309020205020404" pitchFamily="49" charset="0"/>
                </a:rPr>
                <a:t>	scanf(</a:t>
              </a:r>
              <a:r>
                <a:rPr lang="en-US" b="1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en-US" b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%d</a:t>
              </a:r>
              <a:r>
                <a:rPr lang="en-US" b="1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en-US" b="1">
                  <a:latin typeface="Courier New" panose="02070309020205020404" pitchFamily="49" charset="0"/>
                  <a:cs typeface="Courier New" panose="02070309020205020404" pitchFamily="49" charset="0"/>
                </a:rPr>
                <a:t>, &amp;size);</a:t>
              </a:r>
            </a:p>
            <a:p>
              <a:pPr>
                <a:tabLst>
                  <a:tab pos="352425" algn="l"/>
                  <a:tab pos="685800" algn="l"/>
                  <a:tab pos="1038225" algn="l"/>
                </a:tabLst>
              </a:pPr>
              <a:endParaRPr lang="en-US" sz="1000" b="1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352425" algn="l"/>
                  <a:tab pos="685800" algn="l"/>
                  <a:tab pos="1038225" algn="l"/>
                </a:tabLst>
              </a:pPr>
              <a:r>
                <a:rPr lang="en-US" b="1">
                  <a:latin typeface="Courier New" panose="02070309020205020404" pitchFamily="49" charset="0"/>
                  <a:cs typeface="Courier New" panose="02070309020205020404" pitchFamily="49" charset="0"/>
                </a:rPr>
                <a:t>	printf(</a:t>
              </a:r>
              <a:r>
                <a:rPr lang="en-US" b="1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"Enter p</a:t>
              </a:r>
              <a:r>
                <a:rPr lang="en-US" b="1">
                  <a:latin typeface="Courier New" panose="02070309020205020404" pitchFamily="49" charset="0"/>
                  <a:cs typeface="Courier New" panose="02070309020205020404" pitchFamily="49" charset="0"/>
                </a:rPr>
                <a:t>r</a:t>
              </a:r>
              <a:r>
                <a:rPr lang="en-US" b="1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ices:</a:t>
              </a:r>
              <a:r>
                <a:rPr lang="en-US" b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\n</a:t>
              </a:r>
              <a:r>
                <a:rPr lang="en-US" b="1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en-US" b="1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>
                <a:tabLst>
                  <a:tab pos="352425" algn="l"/>
                  <a:tab pos="685800" algn="l"/>
                  <a:tab pos="1038225" algn="l"/>
                </a:tabLst>
              </a:pPr>
              <a:r>
                <a:rPr lang="en-US" b="1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US" b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 </a:t>
              </a:r>
              <a:r>
                <a:rPr lang="en-US" b="1">
                  <a:latin typeface="Courier New" panose="02070309020205020404" pitchFamily="49" charset="0"/>
                  <a:cs typeface="Courier New" panose="02070309020205020404" pitchFamily="49" charset="0"/>
                </a:rPr>
                <a:t>(i=</a:t>
              </a:r>
              <a:r>
                <a:rPr lang="en-US" b="1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  <a:r>
                <a:rPr lang="en-US" b="1">
                  <a:latin typeface="Courier New" panose="02070309020205020404" pitchFamily="49" charset="0"/>
                  <a:cs typeface="Courier New" panose="02070309020205020404" pitchFamily="49" charset="0"/>
                </a:rPr>
                <a:t>; i&lt;size; i++) </a:t>
              </a:r>
            </a:p>
            <a:p>
              <a:pPr>
                <a:tabLst>
                  <a:tab pos="352425" algn="l"/>
                  <a:tab pos="685800" algn="l"/>
                  <a:tab pos="1038225" algn="l"/>
                </a:tabLst>
              </a:pPr>
              <a:r>
                <a:rPr lang="en-US" b="1">
                  <a:latin typeface="Courier New" panose="02070309020205020404" pitchFamily="49" charset="0"/>
                  <a:cs typeface="Courier New" panose="02070309020205020404" pitchFamily="49" charset="0"/>
                </a:rPr>
                <a:t>		scanf(</a:t>
              </a:r>
              <a:r>
                <a:rPr lang="en-US" b="1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en-US" b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%f</a:t>
              </a:r>
              <a:r>
                <a:rPr lang="en-US" b="1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en-US" b="1">
                  <a:latin typeface="Courier New" panose="02070309020205020404" pitchFamily="49" charset="0"/>
                  <a:cs typeface="Courier New" panose="02070309020205020404" pitchFamily="49" charset="0"/>
                </a:rPr>
                <a:t>, &amp;arr[i]);</a:t>
              </a:r>
            </a:p>
            <a:p>
              <a:pPr>
                <a:tabLst>
                  <a:tab pos="352425" algn="l"/>
                  <a:tab pos="685800" algn="l"/>
                  <a:tab pos="1038225" algn="l"/>
                </a:tabLst>
              </a:pPr>
              <a:endParaRPr lang="en-US" sz="1000" b="1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352425" algn="l"/>
                  <a:tab pos="685800" algn="l"/>
                  <a:tab pos="1038225" algn="l"/>
                </a:tabLst>
              </a:pPr>
              <a:r>
                <a:rPr lang="en-US" b="1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US" b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return</a:t>
              </a:r>
              <a:r>
                <a:rPr lang="en-US" b="1">
                  <a:latin typeface="Courier New" panose="02070309020205020404" pitchFamily="49" charset="0"/>
                  <a:cs typeface="Courier New" panose="02070309020205020404" pitchFamily="49" charset="0"/>
                </a:rPr>
                <a:t> size;</a:t>
              </a:r>
            </a:p>
            <a:p>
              <a:pPr>
                <a:tabLst>
                  <a:tab pos="352425" algn="l"/>
                  <a:tab pos="685800" algn="l"/>
                  <a:tab pos="1038225" algn="l"/>
                </a:tabLst>
              </a:pPr>
              <a:r>
                <a:rPr lang="en-US" b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</p:txBody>
        </p:sp>
        <p:sp>
          <p:nvSpPr>
            <p:cNvPr id="10" name="[TextBox 9]"/>
            <p:cNvSpPr txBox="1">
              <a:spLocks noChangeArrowheads="1"/>
            </p:cNvSpPr>
            <p:nvPr/>
          </p:nvSpPr>
          <p:spPr bwMode="auto">
            <a:xfrm>
              <a:off x="4562230" y="1029177"/>
              <a:ext cx="2168094" cy="36933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mtClean="0"/>
                <a:t>Unit15_SumArray.c</a:t>
              </a:r>
              <a:endParaRPr 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416008" y="3499490"/>
            <a:ext cx="5569645" cy="3323987"/>
            <a:chOff x="3416008" y="3499490"/>
            <a:chExt cx="5569645" cy="3323987"/>
          </a:xfrm>
        </p:grpSpPr>
        <p:sp>
          <p:nvSpPr>
            <p:cNvPr id="9" name="[TextBox 8]"/>
            <p:cNvSpPr txBox="1"/>
            <p:nvPr/>
          </p:nvSpPr>
          <p:spPr>
            <a:xfrm>
              <a:off x="3416008" y="3499490"/>
              <a:ext cx="5232165" cy="3323987"/>
            </a:xfrm>
            <a:prstGeom prst="rect">
              <a:avLst/>
            </a:prstGeom>
            <a:solidFill>
              <a:srgbClr val="CCFFCC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tabLst>
                  <a:tab pos="352425" algn="l"/>
                  <a:tab pos="685800" algn="l"/>
                  <a:tab pos="1038225" algn="l"/>
                </a:tabLst>
              </a:pPr>
              <a:r>
                <a:rPr lang="en-US" b="1" smtClean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 </a:t>
              </a:r>
              <a:r>
                <a:rPr lang="en-US" b="1">
                  <a:latin typeface="Courier New" panose="02070309020205020404" pitchFamily="49" charset="0"/>
                  <a:cs typeface="Courier New" panose="02070309020205020404" pitchFamily="49" charset="0"/>
                </a:rPr>
                <a:t>scanPrices(</a:t>
              </a:r>
              <a:r>
                <a:rPr lang="en-US" b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float</a:t>
              </a:r>
              <a:r>
                <a:rPr lang="en-US" b="1">
                  <a:latin typeface="Courier New" panose="02070309020205020404" pitchFamily="49" charset="0"/>
                  <a:cs typeface="Courier New" panose="02070309020205020404" pitchFamily="49" charset="0"/>
                </a:rPr>
                <a:t> arr[]) </a:t>
              </a:r>
              <a:r>
                <a:rPr lang="en-US" b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{</a:t>
              </a:r>
            </a:p>
            <a:p>
              <a:pPr>
                <a:tabLst>
                  <a:tab pos="352425" algn="l"/>
                  <a:tab pos="685800" algn="l"/>
                  <a:tab pos="1038225" algn="l"/>
                </a:tabLst>
              </a:pPr>
              <a:r>
                <a:rPr lang="en-US" b="1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US" b="1" smtClean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FILE </a:t>
              </a:r>
              <a:r>
                <a:rPr lang="en-US" b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*infile;</a:t>
              </a:r>
              <a:endParaRPr lang="en-US" b="1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352425" algn="l"/>
                  <a:tab pos="685800" algn="l"/>
                  <a:tab pos="1038225" algn="l"/>
                </a:tabLst>
              </a:pPr>
              <a:r>
                <a:rPr lang="en-US" b="1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US" b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 </a:t>
              </a:r>
              <a:r>
                <a:rPr lang="en-US" b="1">
                  <a:latin typeface="Courier New" panose="02070309020205020404" pitchFamily="49" charset="0"/>
                  <a:cs typeface="Courier New" panose="02070309020205020404" pitchFamily="49" charset="0"/>
                </a:rPr>
                <a:t>size, i;</a:t>
              </a:r>
            </a:p>
            <a:p>
              <a:pPr>
                <a:tabLst>
                  <a:tab pos="352425" algn="l"/>
                  <a:tab pos="685800" algn="l"/>
                  <a:tab pos="1038225" algn="l"/>
                </a:tabLst>
              </a:pPr>
              <a:endParaRPr lang="en-US" sz="1000" b="1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352425" algn="l"/>
                  <a:tab pos="685800" algn="l"/>
                  <a:tab pos="1038225" algn="l"/>
                </a:tabLst>
              </a:pPr>
              <a:r>
                <a:rPr lang="en-US" b="1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US" b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infile = fopen(</a:t>
              </a:r>
              <a:r>
                <a:rPr lang="en-US" b="1" smtClean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"prices.in"</a:t>
              </a:r>
              <a:r>
                <a:rPr lang="en-US" b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US" b="1" smtClean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"r"</a:t>
              </a:r>
              <a:r>
                <a:rPr lang="en-US" b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); </a:t>
              </a:r>
              <a:endParaRPr lang="en-US" sz="1400" b="1" smtClean="0">
                <a:solidFill>
                  <a:srgbClr val="6633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352425" algn="l"/>
                  <a:tab pos="685800" algn="l"/>
                  <a:tab pos="1038225" algn="l"/>
                </a:tabLst>
              </a:pPr>
              <a:r>
                <a:rPr lang="en-US" b="1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US" b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fscanf(infile, </a:t>
              </a:r>
              <a:r>
                <a:rPr lang="en-US" b="1" smtClean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en-US" b="1" smtClean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%</a:t>
              </a:r>
              <a:r>
                <a:rPr lang="en-US" b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</a:t>
              </a:r>
              <a:r>
                <a:rPr lang="en-US" b="1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en-US" b="1">
                  <a:latin typeface="Courier New" panose="02070309020205020404" pitchFamily="49" charset="0"/>
                  <a:cs typeface="Courier New" panose="02070309020205020404" pitchFamily="49" charset="0"/>
                </a:rPr>
                <a:t>, &amp;size);</a:t>
              </a:r>
            </a:p>
            <a:p>
              <a:pPr>
                <a:tabLst>
                  <a:tab pos="352425" algn="l"/>
                  <a:tab pos="685800" algn="l"/>
                  <a:tab pos="1038225" algn="l"/>
                </a:tabLst>
              </a:pPr>
              <a:endParaRPr lang="en-US" sz="1000" b="1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352425" algn="l"/>
                  <a:tab pos="685800" algn="l"/>
                  <a:tab pos="1038225" algn="l"/>
                </a:tabLst>
              </a:pPr>
              <a:r>
                <a:rPr lang="en-US" b="1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US" b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 </a:t>
              </a:r>
              <a:r>
                <a:rPr lang="en-US" b="1">
                  <a:latin typeface="Courier New" panose="02070309020205020404" pitchFamily="49" charset="0"/>
                  <a:cs typeface="Courier New" panose="02070309020205020404" pitchFamily="49" charset="0"/>
                </a:rPr>
                <a:t>(i=</a:t>
              </a:r>
              <a:r>
                <a:rPr lang="en-US" b="1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  <a:r>
                <a:rPr lang="en-US" b="1">
                  <a:latin typeface="Courier New" panose="02070309020205020404" pitchFamily="49" charset="0"/>
                  <a:cs typeface="Courier New" panose="02070309020205020404" pitchFamily="49" charset="0"/>
                </a:rPr>
                <a:t>; i&lt;size; i++) </a:t>
              </a:r>
              <a:endParaRPr lang="en-US" b="1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352425" algn="l"/>
                  <a:tab pos="685800" algn="l"/>
                  <a:tab pos="1038225" algn="l"/>
                </a:tabLst>
              </a:pPr>
              <a:r>
                <a:rPr lang="en-US" b="1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US" b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	fscanf(infile, </a:t>
              </a:r>
              <a:r>
                <a:rPr lang="en-US" b="1" smtClean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en-US" b="1" smtClean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%</a:t>
              </a:r>
              <a:r>
                <a:rPr lang="en-US" b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</a:t>
              </a:r>
              <a:r>
                <a:rPr lang="en-US" b="1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en-US" b="1">
                  <a:latin typeface="Courier New" panose="02070309020205020404" pitchFamily="49" charset="0"/>
                  <a:cs typeface="Courier New" panose="02070309020205020404" pitchFamily="49" charset="0"/>
                </a:rPr>
                <a:t>, &amp;arr[i]);</a:t>
              </a:r>
            </a:p>
            <a:p>
              <a:pPr>
                <a:tabLst>
                  <a:tab pos="352425" algn="l"/>
                  <a:tab pos="685800" algn="l"/>
                  <a:tab pos="1038225" algn="l"/>
                </a:tabLst>
              </a:pPr>
              <a:endParaRPr lang="en-US" sz="1000" b="1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352425" algn="l"/>
                  <a:tab pos="685800" algn="l"/>
                  <a:tab pos="1038225" algn="l"/>
                </a:tabLst>
              </a:pPr>
              <a:r>
                <a:rPr lang="en-US" b="1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US" b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fclose(infile);</a:t>
              </a:r>
              <a:endParaRPr lang="en-US" b="1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352425" algn="l"/>
                  <a:tab pos="685800" algn="l"/>
                  <a:tab pos="1038225" algn="l"/>
                </a:tabLst>
              </a:pPr>
              <a:r>
                <a:rPr lang="en-US" b="1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US" b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return</a:t>
              </a:r>
              <a:r>
                <a:rPr lang="en-US" b="1">
                  <a:latin typeface="Courier New" panose="02070309020205020404" pitchFamily="49" charset="0"/>
                  <a:cs typeface="Courier New" panose="02070309020205020404" pitchFamily="49" charset="0"/>
                </a:rPr>
                <a:t> size;</a:t>
              </a:r>
            </a:p>
            <a:p>
              <a:pPr>
                <a:tabLst>
                  <a:tab pos="352425" algn="l"/>
                  <a:tab pos="685800" algn="l"/>
                  <a:tab pos="1038225" algn="l"/>
                </a:tabLst>
              </a:pPr>
              <a:r>
                <a:rPr lang="en-US" b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</p:txBody>
        </p:sp>
        <p:sp>
          <p:nvSpPr>
            <p:cNvPr id="11" name="TextBox 10"/>
            <p:cNvSpPr txBox="1">
              <a:spLocks noChangeArrowheads="1"/>
            </p:cNvSpPr>
            <p:nvPr/>
          </p:nvSpPr>
          <p:spPr bwMode="auto">
            <a:xfrm>
              <a:off x="5646277" y="6439263"/>
              <a:ext cx="3339376" cy="36933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mtClean="0"/>
                <a:t>Unit15_SumArray_with_Files.c</a:t>
              </a:r>
              <a:endParaRPr lang="en-US" dirty="0"/>
            </a:p>
          </p:txBody>
        </p:sp>
      </p:grpSp>
      <p:sp>
        <p:nvSpPr>
          <p:cNvPr id="2" name="Rounded Rectangle 1"/>
          <p:cNvSpPr/>
          <p:nvPr/>
        </p:nvSpPr>
        <p:spPr>
          <a:xfrm>
            <a:off x="3857625" y="3771900"/>
            <a:ext cx="2057400" cy="328613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3851920" y="4464115"/>
            <a:ext cx="4614863" cy="328613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3857625" y="5853112"/>
            <a:ext cx="2057400" cy="328613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3857624" y="5022303"/>
            <a:ext cx="900114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869988" y="5022303"/>
            <a:ext cx="776289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162424" y="5727153"/>
            <a:ext cx="900114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5139402" y="5744068"/>
            <a:ext cx="776289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57200" y="4315605"/>
            <a:ext cx="281353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/>
              <a:t>Note that when we use an input file, prompts for interactive input become unnecessary.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60475494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  <p:bldP spid="14" grpId="0" animBg="1"/>
      <p:bldP spid="2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smtClean="0">
                <a:solidFill>
                  <a:srgbClr val="0000FF"/>
                </a:solidFill>
              </a:rPr>
              <a:t>2. Demo: Compare Output Functions (6/6)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smtClean="0"/>
              <a:t>Unit15</a:t>
            </a:r>
            <a:r>
              <a:rPr sz="1200" smtClean="0"/>
              <a:t> </a:t>
            </a:r>
            <a:r>
              <a:rPr sz="1200" dirty="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17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grpSp>
        <p:nvGrpSpPr>
          <p:cNvPr id="17" name="Group 16"/>
          <p:cNvGrpSpPr/>
          <p:nvPr/>
        </p:nvGrpSpPr>
        <p:grpSpPr>
          <a:xfrm>
            <a:off x="318760" y="1393516"/>
            <a:ext cx="6839278" cy="1292662"/>
            <a:chOff x="318760" y="1393516"/>
            <a:chExt cx="6839278" cy="1292662"/>
          </a:xfrm>
        </p:grpSpPr>
        <p:sp>
          <p:nvSpPr>
            <p:cNvPr id="8" name="[TextBox 7]"/>
            <p:cNvSpPr txBox="1"/>
            <p:nvPr/>
          </p:nvSpPr>
          <p:spPr>
            <a:xfrm>
              <a:off x="318760" y="1762848"/>
              <a:ext cx="6839278" cy="923330"/>
            </a:xfrm>
            <a:prstGeom prst="rect">
              <a:avLst/>
            </a:prstGeom>
            <a:solidFill>
              <a:srgbClr val="FFFFCC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tabLst>
                  <a:tab pos="352425" algn="l"/>
                  <a:tab pos="685800" algn="l"/>
                  <a:tab pos="1038225" algn="l"/>
                </a:tabLst>
              </a:pPr>
              <a:r>
                <a:rPr lang="en-US" b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void </a:t>
              </a:r>
              <a:r>
                <a:rPr lang="en-US" b="1">
                  <a:latin typeface="Courier New" panose="02070309020205020404" pitchFamily="49" charset="0"/>
                  <a:cs typeface="Courier New" panose="02070309020205020404" pitchFamily="49" charset="0"/>
                </a:rPr>
                <a:t>printResult(</a:t>
              </a:r>
              <a:r>
                <a:rPr lang="en-US" b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float</a:t>
              </a:r>
              <a:r>
                <a:rPr lang="en-US" b="1">
                  <a:latin typeface="Courier New" panose="02070309020205020404" pitchFamily="49" charset="0"/>
                  <a:cs typeface="Courier New" panose="02070309020205020404" pitchFamily="49" charset="0"/>
                </a:rPr>
                <a:t> total_price) {</a:t>
              </a:r>
            </a:p>
            <a:p>
              <a:pPr>
                <a:tabLst>
                  <a:tab pos="352425" algn="l"/>
                  <a:tab pos="685800" algn="l"/>
                  <a:tab pos="1038225" algn="l"/>
                </a:tabLst>
              </a:pPr>
              <a:r>
                <a:rPr lang="en-US" b="1">
                  <a:latin typeface="Courier New" panose="02070309020205020404" pitchFamily="49" charset="0"/>
                  <a:cs typeface="Courier New" panose="02070309020205020404" pitchFamily="49" charset="0"/>
                </a:rPr>
                <a:t>	printf(</a:t>
              </a:r>
              <a:r>
                <a:rPr lang="en-US" b="1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"Total price = $</a:t>
              </a:r>
              <a:r>
                <a:rPr lang="en-US" b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%.2f\n</a:t>
              </a:r>
              <a:r>
                <a:rPr lang="en-US" b="1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en-US" b="1">
                  <a:latin typeface="Courier New" panose="02070309020205020404" pitchFamily="49" charset="0"/>
                  <a:cs typeface="Courier New" panose="02070309020205020404" pitchFamily="49" charset="0"/>
                </a:rPr>
                <a:t>, total_price);</a:t>
              </a:r>
            </a:p>
            <a:p>
              <a:pPr>
                <a:tabLst>
                  <a:tab pos="352425" algn="l"/>
                  <a:tab pos="685800" algn="l"/>
                  <a:tab pos="1038225" algn="l"/>
                </a:tabLst>
              </a:pPr>
              <a:r>
                <a:rPr lang="en-US" b="1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</p:txBody>
        </p:sp>
        <p:sp>
          <p:nvSpPr>
            <p:cNvPr id="10" name="[TextBox 9]"/>
            <p:cNvSpPr txBox="1">
              <a:spLocks noChangeArrowheads="1"/>
            </p:cNvSpPr>
            <p:nvPr/>
          </p:nvSpPr>
          <p:spPr bwMode="auto">
            <a:xfrm>
              <a:off x="4562230" y="1393516"/>
              <a:ext cx="2168094" cy="36933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mtClean="0"/>
                <a:t>Unit15_SumArray.c</a:t>
              </a:r>
              <a:endParaRPr lang="en-US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501446" y="3517629"/>
            <a:ext cx="8326280" cy="2246769"/>
            <a:chOff x="501446" y="3517629"/>
            <a:chExt cx="8326280" cy="2246769"/>
          </a:xfrm>
        </p:grpSpPr>
        <p:sp>
          <p:nvSpPr>
            <p:cNvPr id="9" name="[TextBox 8]"/>
            <p:cNvSpPr txBox="1"/>
            <p:nvPr/>
          </p:nvSpPr>
          <p:spPr>
            <a:xfrm>
              <a:off x="501446" y="3517629"/>
              <a:ext cx="8146728" cy="2062103"/>
            </a:xfrm>
            <a:prstGeom prst="rect">
              <a:avLst/>
            </a:prstGeom>
            <a:solidFill>
              <a:srgbClr val="CCFFCC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tabLst>
                  <a:tab pos="352425" algn="l"/>
                  <a:tab pos="685800" algn="l"/>
                  <a:tab pos="1038225" algn="l"/>
                </a:tabLst>
              </a:pPr>
              <a:r>
                <a:rPr lang="en-US" b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void </a:t>
              </a:r>
              <a:r>
                <a:rPr lang="en-US" b="1">
                  <a:latin typeface="Courier New" panose="02070309020205020404" pitchFamily="49" charset="0"/>
                  <a:cs typeface="Courier New" panose="02070309020205020404" pitchFamily="49" charset="0"/>
                </a:rPr>
                <a:t>printResult(</a:t>
              </a:r>
              <a:r>
                <a:rPr lang="en-US" b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float</a:t>
              </a:r>
              <a:r>
                <a:rPr lang="en-US" b="1">
                  <a:latin typeface="Courier New" panose="02070309020205020404" pitchFamily="49" charset="0"/>
                  <a:cs typeface="Courier New" panose="02070309020205020404" pitchFamily="49" charset="0"/>
                </a:rPr>
                <a:t> total_price) {</a:t>
              </a:r>
            </a:p>
            <a:p>
              <a:pPr>
                <a:tabLst>
                  <a:tab pos="352425" algn="l"/>
                  <a:tab pos="685800" algn="l"/>
                  <a:tab pos="1038225" algn="l"/>
                </a:tabLst>
              </a:pPr>
              <a:r>
                <a:rPr lang="en-US" b="1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US" b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FILE</a:t>
              </a:r>
              <a:r>
                <a:rPr lang="en-US" b="1">
                  <a:latin typeface="Courier New" panose="02070309020205020404" pitchFamily="49" charset="0"/>
                  <a:cs typeface="Courier New" panose="02070309020205020404" pitchFamily="49" charset="0"/>
                </a:rPr>
                <a:t> *outfile</a:t>
              </a:r>
              <a:r>
                <a:rPr lang="en-US" b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>
                <a:tabLst>
                  <a:tab pos="352425" algn="l"/>
                  <a:tab pos="685800" algn="l"/>
                  <a:tab pos="1038225" algn="l"/>
                </a:tabLst>
              </a:pPr>
              <a:endParaRPr lang="en-US" sz="1000" b="1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352425" algn="l"/>
                  <a:tab pos="685800" algn="l"/>
                  <a:tab pos="1038225" algn="l"/>
                </a:tabLst>
              </a:pPr>
              <a:r>
                <a:rPr lang="en-US" b="1">
                  <a:latin typeface="Courier New" panose="02070309020205020404" pitchFamily="49" charset="0"/>
                  <a:cs typeface="Courier New" panose="02070309020205020404" pitchFamily="49" charset="0"/>
                </a:rPr>
                <a:t>	outfile = fopen(</a:t>
              </a:r>
              <a:r>
                <a:rPr lang="en-US" b="1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"prices.out"</a:t>
              </a:r>
              <a:r>
                <a:rPr lang="en-US" b="1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US" b="1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"w"</a:t>
              </a:r>
              <a:r>
                <a:rPr lang="en-US" b="1">
                  <a:latin typeface="Courier New" panose="02070309020205020404" pitchFamily="49" charset="0"/>
                  <a:cs typeface="Courier New" panose="02070309020205020404" pitchFamily="49" charset="0"/>
                </a:rPr>
                <a:t>); </a:t>
              </a:r>
              <a:endParaRPr lang="en-US" b="1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352425" algn="l"/>
                  <a:tab pos="685800" algn="l"/>
                  <a:tab pos="1038225" algn="l"/>
                </a:tabLst>
              </a:pPr>
              <a:r>
                <a:rPr lang="en-US" b="1">
                  <a:latin typeface="Courier New" panose="02070309020205020404" pitchFamily="49" charset="0"/>
                  <a:cs typeface="Courier New" panose="02070309020205020404" pitchFamily="49" charset="0"/>
                </a:rPr>
                <a:t>	fprintf(outfile, </a:t>
              </a:r>
              <a:r>
                <a:rPr lang="en-US" b="1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"Total price = $</a:t>
              </a:r>
              <a:r>
                <a:rPr lang="en-US" b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%.2f\n</a:t>
              </a:r>
              <a:r>
                <a:rPr lang="en-US" b="1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en-US" b="1">
                  <a:latin typeface="Courier New" panose="02070309020205020404" pitchFamily="49" charset="0"/>
                  <a:cs typeface="Courier New" panose="02070309020205020404" pitchFamily="49" charset="0"/>
                </a:rPr>
                <a:t>, total_price</a:t>
              </a:r>
              <a:r>
                <a:rPr lang="en-US" b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>
                <a:tabLst>
                  <a:tab pos="352425" algn="l"/>
                  <a:tab pos="685800" algn="l"/>
                  <a:tab pos="1038225" algn="l"/>
                </a:tabLst>
              </a:pPr>
              <a:endParaRPr lang="en-US" sz="1000" b="1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352425" algn="l"/>
                  <a:tab pos="685800" algn="l"/>
                  <a:tab pos="1038225" algn="l"/>
                </a:tabLst>
              </a:pPr>
              <a:r>
                <a:rPr lang="en-US" b="1">
                  <a:latin typeface="Courier New" panose="02070309020205020404" pitchFamily="49" charset="0"/>
                  <a:cs typeface="Courier New" panose="02070309020205020404" pitchFamily="49" charset="0"/>
                </a:rPr>
                <a:t>	fclose(outfile);</a:t>
              </a:r>
            </a:p>
            <a:p>
              <a:pPr>
                <a:tabLst>
                  <a:tab pos="352425" algn="l"/>
                  <a:tab pos="685800" algn="l"/>
                  <a:tab pos="1038225" algn="l"/>
                </a:tabLst>
              </a:pPr>
              <a:r>
                <a:rPr lang="en-US" b="1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</p:txBody>
        </p:sp>
        <p:sp>
          <p:nvSpPr>
            <p:cNvPr id="11" name="TextBox 10"/>
            <p:cNvSpPr txBox="1">
              <a:spLocks noChangeArrowheads="1"/>
            </p:cNvSpPr>
            <p:nvPr/>
          </p:nvSpPr>
          <p:spPr bwMode="auto">
            <a:xfrm>
              <a:off x="5488350" y="5395066"/>
              <a:ext cx="3339376" cy="36933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mtClean="0"/>
                <a:t>Unit15_SumArray_with_Files.c</a:t>
              </a:r>
              <a:endParaRPr lang="en-US" dirty="0"/>
            </a:p>
          </p:txBody>
        </p:sp>
      </p:grpSp>
      <p:sp>
        <p:nvSpPr>
          <p:cNvPr id="2" name="Rounded Rectangle 1"/>
          <p:cNvSpPr/>
          <p:nvPr/>
        </p:nvSpPr>
        <p:spPr>
          <a:xfrm>
            <a:off x="902985" y="3851633"/>
            <a:ext cx="2057400" cy="297447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902984" y="4223599"/>
            <a:ext cx="4869166" cy="325081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881590" y="4959170"/>
            <a:ext cx="2434583" cy="328613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919321" y="4765127"/>
            <a:ext cx="1012364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098881" y="4765127"/>
            <a:ext cx="861504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500776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  <p:bldP spid="1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smtClean="0">
                <a:solidFill>
                  <a:srgbClr val="0000FF"/>
                </a:solidFill>
              </a:rPr>
              <a:t>3. Opening File and File Modes (1/2)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smtClean="0"/>
              <a:t>Unit15</a:t>
            </a:r>
            <a:r>
              <a:rPr sz="1200" smtClean="0"/>
              <a:t> </a:t>
            </a:r>
            <a:r>
              <a:rPr sz="1200" dirty="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18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328644"/>
            <a:ext cx="8229600" cy="2575141"/>
          </a:xfrm>
        </p:spPr>
        <p:txBody>
          <a:bodyPr>
            <a:normAutofit/>
          </a:bodyPr>
          <a:lstStyle/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Prototype:</a:t>
            </a:r>
          </a:p>
          <a:p>
            <a:pPr marL="0" lvl="1" indent="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tabLst>
                <a:tab pos="581025" algn="l"/>
              </a:tabLst>
            </a:pPr>
            <a:r>
              <a:rPr lang="en-US" dirty="0">
                <a:latin typeface="Lucida Console" pitchFamily="49" charset="0"/>
              </a:rPr>
              <a:t>	</a:t>
            </a:r>
            <a:r>
              <a:rPr lang="en-US" sz="1800" dirty="0" smtClean="0">
                <a:latin typeface="Lucida Console" pitchFamily="49" charset="0"/>
              </a:rPr>
              <a:t>FILE </a:t>
            </a:r>
            <a:r>
              <a:rPr lang="en-US" sz="1800" dirty="0">
                <a:latin typeface="Lucida Console" pitchFamily="49" charset="0"/>
              </a:rPr>
              <a:t>*</a:t>
            </a:r>
            <a:r>
              <a:rPr lang="en-US" sz="1800" b="1" dirty="0" err="1">
                <a:solidFill>
                  <a:srgbClr val="C00000"/>
                </a:solidFill>
                <a:latin typeface="Lucida Console" pitchFamily="49" charset="0"/>
                <a:cs typeface="Courier New" pitchFamily="49" charset="0"/>
              </a:rPr>
              <a:t>fopen</a:t>
            </a:r>
            <a:r>
              <a:rPr lang="en-US" sz="1800" dirty="0">
                <a:latin typeface="Lucida Console" pitchFamily="49" charset="0"/>
              </a:rPr>
              <a:t>(</a:t>
            </a:r>
            <a:r>
              <a:rPr lang="en-US" sz="1800" dirty="0" err="1">
                <a:latin typeface="Lucida Console" pitchFamily="49" charset="0"/>
              </a:rPr>
              <a:t>const</a:t>
            </a:r>
            <a:r>
              <a:rPr lang="en-US" sz="1800" dirty="0">
                <a:latin typeface="Lucida Console" pitchFamily="49" charset="0"/>
              </a:rPr>
              <a:t> char *filename, </a:t>
            </a:r>
            <a:r>
              <a:rPr lang="en-US" sz="1800" dirty="0" err="1">
                <a:latin typeface="Lucida Console" pitchFamily="49" charset="0"/>
              </a:rPr>
              <a:t>const</a:t>
            </a:r>
            <a:r>
              <a:rPr lang="en-US" sz="1800" dirty="0">
                <a:latin typeface="Lucida Console" pitchFamily="49" charset="0"/>
              </a:rPr>
              <a:t> char *mode)</a:t>
            </a:r>
          </a:p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Returns 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NULL</a:t>
            </a:r>
            <a:r>
              <a:rPr lang="en-US" sz="2000" dirty="0"/>
              <a:t> if error; otherwise, returns a pointer of 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FILE</a:t>
            </a:r>
            <a:r>
              <a:rPr lang="en-US" sz="2000" dirty="0"/>
              <a:t> type</a:t>
            </a:r>
          </a:p>
          <a:p>
            <a:pPr marL="352425" indent="-352425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Possible errors: non-existent file (for input), or no permission to open the file</a:t>
            </a:r>
          </a:p>
          <a:p>
            <a:pPr marL="352425" indent="-352425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00FF"/>
                </a:solidFill>
              </a:rPr>
              <a:t>File mode </a:t>
            </a:r>
            <a:r>
              <a:rPr lang="en-US" sz="2000" dirty="0"/>
              <a:t>for text files (we will focus only on “r” and “w”):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0466629"/>
              </p:ext>
            </p:extLst>
          </p:nvPr>
        </p:nvGraphicFramePr>
        <p:xfrm>
          <a:off x="1296760" y="3669286"/>
          <a:ext cx="6650038" cy="28648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1043"/>
                <a:gridCol w="5538995"/>
              </a:tblGrid>
              <a:tr h="37079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Mode</a:t>
                      </a:r>
                      <a:endParaRPr lang="en-SG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714" marB="45714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Meaning</a:t>
                      </a:r>
                      <a:endParaRPr lang="en-SG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714" marB="45714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37079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“r”</a:t>
                      </a:r>
                      <a:endParaRPr lang="en-SG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714" marB="45714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Open </a:t>
                      </a:r>
                      <a:r>
                        <a:rPr lang="en-US" sz="1800" smtClean="0">
                          <a:solidFill>
                            <a:schemeClr val="tx1"/>
                          </a:solidFill>
                        </a:rPr>
                        <a:t>for reading </a:t>
                      </a:r>
                      <a:r>
                        <a:rPr lang="en-US" sz="1800" smtClean="0">
                          <a:solidFill>
                            <a:srgbClr val="C00000"/>
                          </a:solidFill>
                        </a:rPr>
                        <a:t>(file</a:t>
                      </a:r>
                      <a:r>
                        <a:rPr lang="en-US" sz="1800" baseline="0" smtClean="0">
                          <a:solidFill>
                            <a:srgbClr val="C00000"/>
                          </a:solidFill>
                        </a:rPr>
                        <a:t> must already exist)</a:t>
                      </a:r>
                      <a:endParaRPr lang="en-SG" sz="1800" dirty="0">
                        <a:solidFill>
                          <a:srgbClr val="C00000"/>
                        </a:solidFill>
                      </a:endParaRPr>
                    </a:p>
                  </a:txBody>
                  <a:tcPr marL="91443" marR="91443" marT="45714" marB="45714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79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“w”</a:t>
                      </a:r>
                      <a:endParaRPr lang="en-SG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714" marB="45714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Open for writing (file needs </a:t>
                      </a:r>
                      <a:r>
                        <a:rPr lang="en-US" sz="1800" smtClean="0">
                          <a:solidFill>
                            <a:schemeClr val="tx1"/>
                          </a:solidFill>
                        </a:rPr>
                        <a:t>not exist; </a:t>
                      </a:r>
                      <a:r>
                        <a:rPr lang="en-US" sz="1800" smtClean="0">
                          <a:solidFill>
                            <a:srgbClr val="C00000"/>
                          </a:solidFill>
                        </a:rPr>
                        <a:t>if exists, old data are overwritten</a:t>
                      </a:r>
                      <a:r>
                        <a:rPr lang="en-US" sz="180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SG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714" marB="45714"/>
                </a:tc>
              </a:tr>
              <a:tr h="37079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“a”</a:t>
                      </a:r>
                      <a:endParaRPr lang="en-SG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714" marB="45714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Open for appending (file needs not exist)</a:t>
                      </a:r>
                      <a:endParaRPr lang="en-SG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714" marB="45714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79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“r+”</a:t>
                      </a:r>
                      <a:endParaRPr lang="en-SG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714" marB="45714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Open for reading and writing,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</a:rPr>
                        <a:t> starting at beginning</a:t>
                      </a:r>
                      <a:endParaRPr lang="en-SG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714" marB="45714"/>
                </a:tc>
              </a:tr>
              <a:tr h="37079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“w+”</a:t>
                      </a:r>
                      <a:endParaRPr lang="en-SG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714" marB="45714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Open for reading and writing (truncate if file exists)</a:t>
                      </a:r>
                      <a:endParaRPr lang="en-SG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714" marB="45714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79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“a+”</a:t>
                      </a:r>
                      <a:endParaRPr lang="en-SG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714" marB="45714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Open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</a:rPr>
                        <a:t> for reading and writing (append if file exists)</a:t>
                      </a:r>
                      <a:endParaRPr lang="en-SG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714" marB="45714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791080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smtClean="0">
                <a:solidFill>
                  <a:srgbClr val="0000FF"/>
                </a:solidFill>
              </a:rPr>
              <a:t>3. Opening File and File Modes (2/2)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smtClean="0"/>
              <a:t>Unit15</a:t>
            </a:r>
            <a:r>
              <a:rPr sz="1200" smtClean="0"/>
              <a:t> </a:t>
            </a:r>
            <a:r>
              <a:rPr sz="1200" dirty="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19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52799"/>
            <a:ext cx="8229600" cy="816678"/>
          </a:xfrm>
        </p:spPr>
        <p:txBody>
          <a:bodyPr>
            <a:noAutofit/>
          </a:bodyPr>
          <a:lstStyle/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/>
              <a:t>To ensure a file is opened properly, we may add a check. </a:t>
            </a:r>
            <a:r>
              <a:rPr lang="en-US" smtClean="0"/>
              <a:t>Example: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 bwMode="auto">
          <a:xfrm>
            <a:off x="562796" y="1978423"/>
            <a:ext cx="8062913" cy="2585323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358775" algn="l"/>
                <a:tab pos="715963" algn="l"/>
                <a:tab pos="1074738" algn="l"/>
                <a:tab pos="1433513" algn="l"/>
                <a:tab pos="1792288" algn="l"/>
              </a:tabLst>
              <a:defRPr/>
            </a:pPr>
            <a:r>
              <a:rPr lang="en-SG" b="1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SG" b="1" smtClean="0">
                <a:latin typeface="Courier New" pitchFamily="49" charset="0"/>
                <a:cs typeface="Courier New" pitchFamily="49" charset="0"/>
              </a:rPr>
              <a:t> scanPrices(</a:t>
            </a:r>
            <a:r>
              <a:rPr lang="en-SG" b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SG" b="1" smtClean="0">
                <a:latin typeface="Courier New" pitchFamily="49" charset="0"/>
                <a:cs typeface="Courier New" pitchFamily="49" charset="0"/>
              </a:rPr>
              <a:t> arr[]) {</a:t>
            </a:r>
            <a:endParaRPr lang="en-SG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58775" algn="l"/>
                <a:tab pos="715963" algn="l"/>
                <a:tab pos="1074738" algn="l"/>
                <a:tab pos="1433513" algn="l"/>
                <a:tab pos="1792288" algn="l"/>
              </a:tabLst>
              <a:defRPr/>
            </a:pPr>
            <a:r>
              <a:rPr lang="en-SG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SG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FILE </a:t>
            </a:r>
            <a:r>
              <a:rPr lang="en-SG" b="1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SG" b="1" dirty="0" err="1" smtClean="0">
                <a:latin typeface="Courier New" pitchFamily="49" charset="0"/>
                <a:cs typeface="Courier New" pitchFamily="49" charset="0"/>
              </a:rPr>
              <a:t>infile</a:t>
            </a:r>
            <a:r>
              <a:rPr lang="en-SG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358775" algn="l"/>
                <a:tab pos="715963" algn="l"/>
                <a:tab pos="1074738" algn="l"/>
                <a:tab pos="1433513" algn="l"/>
                <a:tab pos="1792288" algn="l"/>
              </a:tabLst>
              <a:defRPr/>
            </a:pPr>
            <a:r>
              <a:rPr lang="en-SG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SG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SG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SG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size,</a:t>
            </a:r>
            <a:r>
              <a:rPr lang="en-SG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SG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SG" b="1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SG" sz="1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58775" algn="l"/>
                <a:tab pos="715963" algn="l"/>
                <a:tab pos="1074738" algn="l"/>
                <a:tab pos="1433513" algn="l"/>
                <a:tab pos="1792288" algn="l"/>
              </a:tabLst>
              <a:defRPr/>
            </a:pPr>
            <a:r>
              <a:rPr lang="en-SG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SG" b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SG" b="1" smtClean="0">
                <a:latin typeface="Courier New" pitchFamily="49" charset="0"/>
                <a:cs typeface="Courier New" pitchFamily="49" charset="0"/>
              </a:rPr>
              <a:t> ((</a:t>
            </a:r>
            <a:r>
              <a:rPr lang="en-SG" b="1" dirty="0" err="1" smtClean="0">
                <a:latin typeface="Courier New" pitchFamily="49" charset="0"/>
                <a:cs typeface="Courier New" pitchFamily="49" charset="0"/>
              </a:rPr>
              <a:t>infile</a:t>
            </a:r>
            <a:r>
              <a:rPr lang="en-SG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SG" b="1" err="1" smtClean="0">
                <a:latin typeface="Courier New" pitchFamily="49" charset="0"/>
                <a:cs typeface="Courier New" pitchFamily="49" charset="0"/>
              </a:rPr>
              <a:t>fopen</a:t>
            </a:r>
            <a:r>
              <a:rPr lang="en-SG" b="1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SG" b="1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"prices.in</a:t>
            </a:r>
            <a:r>
              <a:rPr lang="en-SG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SG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SG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"r"</a:t>
            </a:r>
            <a:r>
              <a:rPr lang="en-SG" b="1" dirty="0" smtClean="0">
                <a:latin typeface="Courier New" pitchFamily="49" charset="0"/>
                <a:cs typeface="Courier New" pitchFamily="49" charset="0"/>
              </a:rPr>
              <a:t>)) == </a:t>
            </a:r>
            <a:r>
              <a:rPr lang="en-SG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NULL</a:t>
            </a:r>
            <a:r>
              <a:rPr lang="en-SG" b="1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tabLst>
                <a:tab pos="358775" algn="l"/>
                <a:tab pos="715963" algn="l"/>
                <a:tab pos="1074738" algn="l"/>
                <a:tab pos="1433513" algn="l"/>
                <a:tab pos="1792288" algn="l"/>
              </a:tabLst>
              <a:defRPr/>
            </a:pPr>
            <a:r>
              <a:rPr lang="en-SG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SG" b="1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SG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SG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"Cannot open </a:t>
            </a:r>
            <a:r>
              <a:rPr lang="en-SG" b="1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file </a:t>
            </a:r>
            <a:r>
              <a:rPr lang="en-SG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\"</a:t>
            </a:r>
            <a:r>
              <a:rPr lang="en-SG" b="1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prices.in</a:t>
            </a:r>
            <a:r>
              <a:rPr lang="en-SG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\"\n</a:t>
            </a:r>
            <a:r>
              <a:rPr lang="en-SG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SG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358775" algn="l"/>
                <a:tab pos="715963" algn="l"/>
                <a:tab pos="1074738" algn="l"/>
                <a:tab pos="1433513" algn="l"/>
                <a:tab pos="1792288" algn="l"/>
              </a:tabLst>
              <a:defRPr/>
            </a:pPr>
            <a:r>
              <a:rPr lang="en-SG" b="1" dirty="0" smtClean="0">
                <a:latin typeface="Courier New" pitchFamily="49" charset="0"/>
                <a:cs typeface="Courier New" pitchFamily="49" charset="0"/>
              </a:rPr>
              <a:t>		exit(</a:t>
            </a:r>
            <a:r>
              <a:rPr lang="en-SG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SG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358775" algn="l"/>
                <a:tab pos="715963" algn="l"/>
                <a:tab pos="1074738" algn="l"/>
                <a:tab pos="1433513" algn="l"/>
                <a:tab pos="1792288" algn="l"/>
              </a:tabLst>
              <a:defRPr/>
            </a:pPr>
            <a:r>
              <a:rPr lang="en-SG" b="1" dirty="0" smtClean="0">
                <a:latin typeface="Courier New" pitchFamily="49" charset="0"/>
                <a:cs typeface="Courier New" pitchFamily="49" charset="0"/>
              </a:rPr>
              <a:t>	}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58775" algn="l"/>
                <a:tab pos="715963" algn="l"/>
                <a:tab pos="1074738" algn="l"/>
                <a:tab pos="1433513" algn="l"/>
                <a:tab pos="1792288" algn="l"/>
              </a:tabLst>
              <a:defRPr/>
            </a:pPr>
            <a:r>
              <a:rPr lang="en-SG" b="1" dirty="0" smtClean="0">
                <a:latin typeface="Courier New" pitchFamily="49" charset="0"/>
                <a:cs typeface="Courier New" pitchFamily="49" charset="0"/>
              </a:rPr>
              <a:t>	. . .</a:t>
            </a:r>
          </a:p>
          <a:p>
            <a:pPr>
              <a:tabLst>
                <a:tab pos="358775" algn="l"/>
                <a:tab pos="715963" algn="l"/>
                <a:tab pos="1074738" algn="l"/>
                <a:tab pos="1433513" algn="l"/>
                <a:tab pos="1792288" algn="l"/>
              </a:tabLst>
              <a:defRPr/>
            </a:pPr>
            <a:r>
              <a:rPr lang="en-SG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1" name="Content Placeholder 5"/>
          <p:cNvSpPr txBox="1">
            <a:spLocks/>
          </p:cNvSpPr>
          <p:nvPr/>
        </p:nvSpPr>
        <p:spPr>
          <a:xfrm>
            <a:off x="587375" y="4739592"/>
            <a:ext cx="8229600" cy="17842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indent="-352425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Function </a:t>
            </a:r>
            <a:r>
              <a:rPr lang="en-US" sz="2000" dirty="0">
                <a:solidFill>
                  <a:srgbClr val="0000FF"/>
                </a:solidFill>
              </a:rPr>
              <a:t>exit(</a:t>
            </a:r>
            <a:r>
              <a:rPr lang="en-US" sz="2000" i="1" dirty="0">
                <a:solidFill>
                  <a:srgbClr val="0000FF"/>
                </a:solidFill>
              </a:rPr>
              <a:t>n</a:t>
            </a:r>
            <a:r>
              <a:rPr lang="en-US" sz="2000" dirty="0">
                <a:solidFill>
                  <a:srgbClr val="0000FF"/>
                </a:solidFill>
              </a:rPr>
              <a:t>) </a:t>
            </a:r>
            <a:r>
              <a:rPr lang="en-US" sz="2000" dirty="0"/>
              <a:t>terminates the program immediately, passing the value </a:t>
            </a:r>
            <a:r>
              <a:rPr lang="en-US" sz="2000" i="1" dirty="0"/>
              <a:t>n</a:t>
            </a:r>
            <a:r>
              <a:rPr lang="en-US" sz="2000" dirty="0"/>
              <a:t> to the operating system.  Putting different values for </a:t>
            </a:r>
            <a:r>
              <a:rPr lang="en-US" sz="2000" i="1" dirty="0"/>
              <a:t>n</a:t>
            </a:r>
            <a:r>
              <a:rPr lang="en-US" sz="2000" dirty="0"/>
              <a:t> at different </a:t>
            </a:r>
            <a:r>
              <a:rPr lang="en-US" sz="2000" dirty="0">
                <a:solidFill>
                  <a:srgbClr val="0000FF"/>
                </a:solidFill>
              </a:rPr>
              <a:t>exit() </a:t>
            </a:r>
            <a:r>
              <a:rPr lang="en-US" sz="2000" dirty="0"/>
              <a:t>statements allows us to trace where the program terminates. </a:t>
            </a:r>
            <a:r>
              <a:rPr lang="en-US" sz="2000" i="1" dirty="0"/>
              <a:t>n</a:t>
            </a:r>
            <a:r>
              <a:rPr lang="en-US" sz="2000" dirty="0"/>
              <a:t> is typically a positive integer (as 0 means good </a:t>
            </a:r>
            <a:r>
              <a:rPr lang="en-US" sz="2000" dirty="0" smtClean="0"/>
              <a:t>run)</a:t>
            </a:r>
          </a:p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 smtClean="0"/>
              <a:t>To </a:t>
            </a:r>
            <a:r>
              <a:rPr lang="en-US" sz="2000" dirty="0"/>
              <a:t>use the </a:t>
            </a:r>
            <a:r>
              <a:rPr lang="en-US" sz="2000" dirty="0">
                <a:solidFill>
                  <a:srgbClr val="0000FF"/>
                </a:solidFill>
              </a:rPr>
              <a:t>exit() </a:t>
            </a:r>
            <a:r>
              <a:rPr lang="en-US" sz="2000" dirty="0"/>
              <a:t>function, need to include </a:t>
            </a:r>
            <a:r>
              <a:rPr lang="en-US" sz="2000" dirty="0">
                <a:solidFill>
                  <a:srgbClr val="C00000"/>
                </a:solidFill>
              </a:rPr>
              <a:t>&lt;</a:t>
            </a:r>
            <a:r>
              <a:rPr lang="en-US" sz="2000" dirty="0" err="1">
                <a:solidFill>
                  <a:srgbClr val="C00000"/>
                </a:solidFill>
              </a:rPr>
              <a:t>stdlib.h</a:t>
            </a:r>
            <a:r>
              <a:rPr lang="en-US" sz="2000" dirty="0">
                <a:solidFill>
                  <a:srgbClr val="C00000"/>
                </a:solidFill>
              </a:rPr>
              <a:t>&gt;</a:t>
            </a:r>
            <a:r>
              <a:rPr lang="en-US" sz="2000" dirty="0"/>
              <a:t>.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6258658" y="2853535"/>
            <a:ext cx="1080522" cy="297590"/>
          </a:xfrm>
          <a:prstGeom prst="rect">
            <a:avLst/>
          </a:prstGeom>
          <a:solidFill>
            <a:srgbClr val="FFC000">
              <a:alpha val="30196"/>
            </a:srgbClr>
          </a:solidFill>
          <a:ln w="12700" cap="sq" cmpd="sng" algn="ctr">
            <a:solidFill>
              <a:srgbClr val="CCCC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1235585" y="3400790"/>
            <a:ext cx="1219067" cy="297590"/>
          </a:xfrm>
          <a:prstGeom prst="rect">
            <a:avLst/>
          </a:prstGeom>
          <a:solidFill>
            <a:srgbClr val="FFC000">
              <a:alpha val="30196"/>
            </a:srgbClr>
          </a:solidFill>
          <a:ln w="12700" cap="sq" cmpd="sng" algn="ctr">
            <a:solidFill>
              <a:srgbClr val="CCCC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025251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865222"/>
            <a:ext cx="9144000" cy="1249931"/>
          </a:xfrm>
        </p:spPr>
        <p:txBody>
          <a:bodyPr>
            <a:noAutofit/>
          </a:bodyPr>
          <a:lstStyle/>
          <a:p>
            <a:pPr algn="ctr"/>
            <a:r>
              <a:rPr lang="en-US" sz="4000" b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Programming </a:t>
            </a:r>
            <a:r>
              <a:rPr lang="en-US" sz="4000" b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Methodology</a:t>
            </a:r>
            <a:r>
              <a:rPr lang="en-US" sz="3200" b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/>
            </a:r>
            <a:br>
              <a:rPr lang="en-US" sz="3200" b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</a:br>
            <a:r>
              <a:rPr lang="en-US" sz="3200" b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(phương pháp LẬP </a:t>
            </a:r>
            <a:r>
              <a:rPr lang="en-US" sz="32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TRÌNH) </a:t>
            </a:r>
            <a:endParaRPr lang="en-US" sz="32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9" name="[TextBox 7]"/>
          <p:cNvSpPr txBox="1"/>
          <p:nvPr/>
        </p:nvSpPr>
        <p:spPr>
          <a:xfrm>
            <a:off x="1" y="3781012"/>
            <a:ext cx="9143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solidFill>
                  <a:srgbClr val="C00000"/>
                </a:solidFill>
                <a:latin typeface="Calibri" panose="020F0502020204030204" pitchFamily="34" charset="0"/>
              </a:rPr>
              <a:t>UNIT </a:t>
            </a:r>
            <a:r>
              <a:rPr lang="en-US" sz="4400" b="1" smtClean="0">
                <a:solidFill>
                  <a:srgbClr val="C00000"/>
                </a:solidFill>
                <a:latin typeface="Calibri" panose="020F0502020204030204" pitchFamily="34" charset="0"/>
              </a:rPr>
              <a:t>15: File Processing</a:t>
            </a:r>
            <a:endParaRPr lang="en-US" sz="4400" b="1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8127" y="670904"/>
            <a:ext cx="1747742" cy="965127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80739680"/>
      </p:ext>
    </p:extLst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4</a:t>
            </a:r>
            <a:r>
              <a:rPr lang="en-GB" sz="3600" smtClean="0">
                <a:solidFill>
                  <a:srgbClr val="0000FF"/>
                </a:solidFill>
              </a:rPr>
              <a:t>. Closing File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smtClean="0"/>
              <a:t>Unit15</a:t>
            </a:r>
            <a:r>
              <a:rPr sz="1200" smtClean="0"/>
              <a:t> </a:t>
            </a:r>
            <a:r>
              <a:rPr sz="1200" dirty="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20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328645"/>
            <a:ext cx="8229600" cy="2627894"/>
          </a:xfrm>
        </p:spPr>
        <p:txBody>
          <a:bodyPr>
            <a:normAutofit/>
          </a:bodyPr>
          <a:lstStyle/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/>
              <a:t>Prototype:</a:t>
            </a:r>
          </a:p>
          <a:p>
            <a:pPr marL="0" lvl="1" indent="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tabLst>
                <a:tab pos="1319213" algn="l"/>
              </a:tabLst>
            </a:pPr>
            <a:r>
              <a:rPr lang="en-US">
                <a:latin typeface="Lucida Console" pitchFamily="49" charset="0"/>
              </a:rPr>
              <a:t>	</a:t>
            </a:r>
            <a:r>
              <a:rPr lang="en-US" smtClean="0">
                <a:latin typeface="Lucida Console" pitchFamily="49" charset="0"/>
              </a:rPr>
              <a:t>int </a:t>
            </a:r>
            <a:r>
              <a:rPr lang="en-US">
                <a:latin typeface="Lucida Console" pitchFamily="49" charset="0"/>
              </a:rPr>
              <a:t>*</a:t>
            </a:r>
            <a:r>
              <a:rPr lang="en-US" b="1" smtClean="0">
                <a:solidFill>
                  <a:srgbClr val="C00000"/>
                </a:solidFill>
                <a:latin typeface="Lucida Console" pitchFamily="49" charset="0"/>
                <a:cs typeface="Courier New" pitchFamily="49" charset="0"/>
              </a:rPr>
              <a:t>fclose</a:t>
            </a:r>
            <a:r>
              <a:rPr lang="en-US" smtClean="0">
                <a:latin typeface="Lucida Console" pitchFamily="49" charset="0"/>
              </a:rPr>
              <a:t>(FILE *fp)</a:t>
            </a:r>
            <a:endParaRPr lang="en-US">
              <a:latin typeface="Lucida Console" pitchFamily="49" charset="0"/>
            </a:endParaRPr>
          </a:p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/>
              <a:t>Allows a file that is no longer used to be </a:t>
            </a:r>
            <a:r>
              <a:rPr lang="en-US" smtClean="0"/>
              <a:t>closed</a:t>
            </a:r>
            <a:endParaRPr lang="en-US"/>
          </a:p>
          <a:p>
            <a:pPr marL="352425" indent="-352425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>
                <a:cs typeface="Courier New" pitchFamily="49" charset="0"/>
              </a:rPr>
              <a:t>Returns </a:t>
            </a:r>
            <a:r>
              <a:rPr lang="en-US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EOF</a:t>
            </a:r>
            <a:r>
              <a:rPr lang="en-US">
                <a:cs typeface="Courier New" pitchFamily="49" charset="0"/>
              </a:rPr>
              <a:t> if error is detected; otherwise, returns </a:t>
            </a:r>
            <a:r>
              <a:rPr lang="en-US" smtClean="0"/>
              <a:t>0</a:t>
            </a:r>
            <a:endParaRPr lang="en-US"/>
          </a:p>
          <a:p>
            <a:pPr marL="352425" indent="-352425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>
                <a:cs typeface="Courier New" pitchFamily="49" charset="0"/>
              </a:rPr>
              <a:t>It is good practice to close a file </a:t>
            </a:r>
            <a:r>
              <a:rPr lang="en-US" smtClean="0">
                <a:cs typeface="Courier New" pitchFamily="49" charset="0"/>
              </a:rPr>
              <a:t>after</a:t>
            </a:r>
            <a:r>
              <a:rPr lang="en-US"/>
              <a:t> </a:t>
            </a:r>
            <a:r>
              <a:rPr lang="en-US" smtClean="0"/>
              <a:t>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7960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smtClean="0">
                <a:solidFill>
                  <a:srgbClr val="0000FF"/>
                </a:solidFill>
              </a:rPr>
              <a:t>5. I/O Functions to Read and Write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smtClean="0"/>
              <a:t>Unit15</a:t>
            </a:r>
            <a:r>
              <a:rPr sz="1200" smtClean="0"/>
              <a:t> </a:t>
            </a:r>
            <a:r>
              <a:rPr sz="1200" dirty="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21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95754"/>
            <a:ext cx="8229600" cy="5011615"/>
          </a:xfrm>
        </p:spPr>
        <p:txBody>
          <a:bodyPr>
            <a:normAutofit/>
          </a:bodyPr>
          <a:lstStyle/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/>
              <a:t>Formatted I/O: </a:t>
            </a:r>
            <a:r>
              <a:rPr lang="en-US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fprintf</a:t>
            </a:r>
            <a:r>
              <a:rPr lang="en-US"/>
              <a:t>, </a:t>
            </a:r>
            <a:r>
              <a:rPr lang="en-US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fscanf</a:t>
            </a:r>
          </a:p>
          <a:p>
            <a:pPr marL="800100" lvl="1" indent="-342900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/>
              <a:t>Uses </a:t>
            </a:r>
            <a:r>
              <a:rPr lang="en-US">
                <a:solidFill>
                  <a:srgbClr val="0000FF"/>
                </a:solidFill>
              </a:rPr>
              <a:t>format strings </a:t>
            </a:r>
            <a:r>
              <a:rPr lang="en-US"/>
              <a:t>to control conversion between character and numeric data</a:t>
            </a:r>
          </a:p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/>
              <a:t>Character I/O: </a:t>
            </a:r>
            <a:r>
              <a:rPr lang="en-US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fputc</a:t>
            </a:r>
            <a:r>
              <a:rPr lang="en-US"/>
              <a:t>, </a:t>
            </a:r>
            <a:r>
              <a:rPr lang="en-US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putc</a:t>
            </a:r>
            <a:r>
              <a:rPr lang="en-US"/>
              <a:t> , </a:t>
            </a:r>
            <a:r>
              <a:rPr lang="en-US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putchar</a:t>
            </a:r>
            <a:r>
              <a:rPr lang="en-US"/>
              <a:t> , </a:t>
            </a:r>
            <a:r>
              <a:rPr lang="en-US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fgetc</a:t>
            </a:r>
            <a:r>
              <a:rPr lang="en-US"/>
              <a:t> , </a:t>
            </a:r>
            <a:r>
              <a:rPr lang="en-US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getc</a:t>
            </a:r>
            <a:r>
              <a:rPr lang="en-US"/>
              <a:t> , </a:t>
            </a:r>
            <a:r>
              <a:rPr lang="en-US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getchar</a:t>
            </a:r>
            <a:r>
              <a:rPr lang="en-US"/>
              <a:t> , </a:t>
            </a:r>
            <a:r>
              <a:rPr lang="en-US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ungetc</a:t>
            </a:r>
          </a:p>
          <a:p>
            <a:pPr marL="800100" lvl="1" indent="-342900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/>
              <a:t>Reads and writes single characters</a:t>
            </a:r>
          </a:p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/>
              <a:t>Line I/O: </a:t>
            </a:r>
            <a:r>
              <a:rPr lang="en-US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fputs</a:t>
            </a:r>
            <a:r>
              <a:rPr lang="en-US"/>
              <a:t>, </a:t>
            </a:r>
            <a:r>
              <a:rPr lang="en-US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puts</a:t>
            </a:r>
            <a:r>
              <a:rPr lang="en-US"/>
              <a:t> , </a:t>
            </a:r>
            <a:r>
              <a:rPr lang="en-US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fgets</a:t>
            </a:r>
            <a:r>
              <a:rPr lang="en-US"/>
              <a:t> , </a:t>
            </a:r>
            <a:r>
              <a:rPr lang="en-US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gets</a:t>
            </a:r>
            <a:r>
              <a:rPr lang="en-US"/>
              <a:t> </a:t>
            </a:r>
          </a:p>
          <a:p>
            <a:pPr marL="800100" lvl="1" indent="-342900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/>
              <a:t>Reads and writes lines</a:t>
            </a:r>
          </a:p>
          <a:p>
            <a:pPr marL="800100" lvl="1" indent="-342900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/>
              <a:t>Used mostly for text streams</a:t>
            </a:r>
          </a:p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/>
              <a:t>Block I/O: </a:t>
            </a:r>
            <a:r>
              <a:rPr lang="en-US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fread</a:t>
            </a:r>
            <a:r>
              <a:rPr lang="en-US"/>
              <a:t>, </a:t>
            </a:r>
            <a:r>
              <a:rPr lang="en-US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fwrite</a:t>
            </a:r>
            <a:endParaRPr lang="en-US" b="1">
              <a:solidFill>
                <a:srgbClr val="C00000"/>
              </a:solidFill>
            </a:endParaRPr>
          </a:p>
          <a:p>
            <a:pPr marL="800100" lvl="1" indent="-342900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/>
              <a:t>Used mostly for binary </a:t>
            </a:r>
            <a:r>
              <a:rPr lang="en-US" smtClean="0"/>
              <a:t>streams </a:t>
            </a:r>
            <a:r>
              <a:rPr lang="en-US" smtClean="0">
                <a:sym typeface="Wingdings" panose="05000000000000000000" pitchFamily="2" charset="2"/>
              </a:rPr>
              <a:t> we won’t cover this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55068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smtClean="0">
                <a:solidFill>
                  <a:srgbClr val="0000FF"/>
                </a:solidFill>
              </a:rPr>
              <a:t>5.1 Formatted I/O (1/4)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smtClean="0"/>
              <a:t>Unit15</a:t>
            </a:r>
            <a:r>
              <a:rPr sz="1200" smtClean="0"/>
              <a:t> </a:t>
            </a:r>
            <a:r>
              <a:rPr sz="1200" dirty="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22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213338"/>
            <a:ext cx="8229600" cy="3938955"/>
          </a:xfrm>
        </p:spPr>
        <p:txBody>
          <a:bodyPr>
            <a:normAutofit/>
          </a:bodyPr>
          <a:lstStyle/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/>
              <a:t>Uses </a:t>
            </a:r>
            <a:r>
              <a:rPr lang="en-US">
                <a:solidFill>
                  <a:srgbClr val="0000FF"/>
                </a:solidFill>
              </a:rPr>
              <a:t>format strings </a:t>
            </a:r>
            <a:r>
              <a:rPr lang="en-US"/>
              <a:t>to control conversion between  character and </a:t>
            </a:r>
            <a:r>
              <a:rPr lang="en-US" smtClean="0"/>
              <a:t>numeric data</a:t>
            </a:r>
            <a:endParaRPr lang="en-US" b="1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pPr marL="800100" lvl="1" indent="-342900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fprintf</a:t>
            </a:r>
            <a:r>
              <a:rPr lang="en-US"/>
              <a:t>: converts numeric data to character form and writes to an output </a:t>
            </a:r>
            <a:r>
              <a:rPr lang="en-US" smtClean="0"/>
              <a:t>stream</a:t>
            </a:r>
          </a:p>
          <a:p>
            <a:pPr marL="800100" lvl="1" indent="-342900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fscanf</a:t>
            </a:r>
            <a:r>
              <a:rPr lang="en-US"/>
              <a:t>: reads and converts character data from an input stream to </a:t>
            </a:r>
            <a:r>
              <a:rPr lang="en-US" smtClean="0"/>
              <a:t>numeric form</a:t>
            </a:r>
            <a:endParaRPr lang="en-US"/>
          </a:p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mtClean="0"/>
              <a:t>Both </a:t>
            </a:r>
            <a:r>
              <a:rPr lang="en-US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fprintf</a:t>
            </a:r>
            <a:r>
              <a:rPr lang="en-US"/>
              <a:t> and </a:t>
            </a:r>
            <a:r>
              <a:rPr lang="en-US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fscanf</a:t>
            </a:r>
            <a:r>
              <a:rPr lang="en-US"/>
              <a:t> functions can have  variable numbers of </a:t>
            </a:r>
            <a:r>
              <a:rPr lang="en-US" smtClean="0"/>
              <a:t>arguments</a:t>
            </a:r>
          </a:p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mtClean="0"/>
              <a:t>Example: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62038" y="4881563"/>
            <a:ext cx="7069137" cy="14763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weight, height;</a:t>
            </a:r>
          </a:p>
          <a:p>
            <a:pPr>
              <a:defRPr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FILE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 *fp1, *fp2;</a:t>
            </a:r>
          </a:p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. . .</a:t>
            </a:r>
          </a:p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fscanf(fp1,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%f %f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&amp;weight, &amp;height);</a:t>
            </a:r>
          </a:p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fprintf(fp2,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"Wt: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%f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, Ht: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%f\n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weight, height);</a:t>
            </a:r>
            <a:endParaRPr lang="en-SG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63817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smtClean="0">
                <a:solidFill>
                  <a:srgbClr val="0000FF"/>
                </a:solidFill>
              </a:rPr>
              <a:t>5.1 Formatted I/O (2/4)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smtClean="0"/>
              <a:t>Unit15</a:t>
            </a:r>
            <a:r>
              <a:rPr sz="1200" smtClean="0"/>
              <a:t> </a:t>
            </a:r>
            <a:r>
              <a:rPr sz="1200" dirty="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23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213339"/>
            <a:ext cx="8229600" cy="2338754"/>
          </a:xfrm>
        </p:spPr>
        <p:txBody>
          <a:bodyPr>
            <a:normAutofit/>
          </a:bodyPr>
          <a:lstStyle/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fprintf</a:t>
            </a:r>
            <a:r>
              <a:rPr lang="en-US"/>
              <a:t> returns a negative value if an error occurs; otherwise, returns the number of characters </a:t>
            </a:r>
            <a:r>
              <a:rPr lang="en-US" smtClean="0"/>
              <a:t>written</a:t>
            </a:r>
          </a:p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fscanf</a:t>
            </a:r>
            <a:r>
              <a:rPr lang="en-US"/>
              <a:t> returns </a:t>
            </a:r>
            <a:r>
              <a:rPr lang="en-US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EOF</a:t>
            </a:r>
            <a:r>
              <a:rPr lang="en-US"/>
              <a:t> if an input failure occurs before any data items can be read; otherwise, returns the number of data items that were read and </a:t>
            </a:r>
            <a:r>
              <a:rPr lang="en-US" smtClean="0"/>
              <a:t>stored</a:t>
            </a:r>
          </a:p>
        </p:txBody>
      </p:sp>
      <p:grpSp>
        <p:nvGrpSpPr>
          <p:cNvPr id="10" name="Group 13"/>
          <p:cNvGrpSpPr>
            <a:grpSpLocks/>
          </p:cNvGrpSpPr>
          <p:nvPr/>
        </p:nvGrpSpPr>
        <p:grpSpPr bwMode="auto">
          <a:xfrm>
            <a:off x="422275" y="3613150"/>
            <a:ext cx="8201025" cy="460375"/>
            <a:chOff x="412955" y="4073013"/>
            <a:chExt cx="8200104" cy="461665"/>
          </a:xfrm>
        </p:grpSpPr>
        <p:sp>
          <p:nvSpPr>
            <p:cNvPr id="11" name="TextBox 10"/>
            <p:cNvSpPr txBox="1"/>
            <p:nvPr/>
          </p:nvSpPr>
          <p:spPr>
            <a:xfrm>
              <a:off x="3451089" y="4073013"/>
              <a:ext cx="604770" cy="46166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>
                <a:spcBef>
                  <a:spcPts val="1200"/>
                </a:spcBef>
                <a:defRPr/>
              </a:pPr>
              <a:r>
                <a:rPr lang="en-US" sz="2400" dirty="0"/>
                <a:t>=</a:t>
              </a:r>
              <a:endParaRPr lang="en-US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12955" y="4073013"/>
              <a:ext cx="3007975" cy="461665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>
                <a:spcBef>
                  <a:spcPts val="1200"/>
                </a:spcBef>
                <a:defRPr/>
              </a:pPr>
              <a:r>
                <a:rPr lang="en-US" sz="24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24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(" … "); 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100304" y="4073013"/>
              <a:ext cx="4512755" cy="461665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>
                <a:spcBef>
                  <a:spcPts val="1200"/>
                </a:spcBef>
                <a:defRPr/>
              </a:pPr>
              <a:r>
                <a:rPr lang="en-US" sz="24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fprintf</a:t>
              </a:r>
              <a:r>
                <a:rPr lang="en-US" sz="24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24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stdout</a:t>
              </a:r>
              <a:r>
                <a:rPr lang="en-US" sz="24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, " … ");</a:t>
              </a:r>
            </a:p>
          </p:txBody>
        </p:sp>
      </p:grpSp>
      <p:grpSp>
        <p:nvGrpSpPr>
          <p:cNvPr id="15" name="Group 14"/>
          <p:cNvGrpSpPr>
            <a:grpSpLocks/>
          </p:cNvGrpSpPr>
          <p:nvPr/>
        </p:nvGrpSpPr>
        <p:grpSpPr bwMode="auto">
          <a:xfrm>
            <a:off x="422275" y="4316413"/>
            <a:ext cx="8210550" cy="461962"/>
            <a:chOff x="412955" y="4777249"/>
            <a:chExt cx="8209936" cy="461665"/>
          </a:xfrm>
        </p:grpSpPr>
        <p:sp>
          <p:nvSpPr>
            <p:cNvPr id="16" name="TextBox 15"/>
            <p:cNvSpPr txBox="1"/>
            <p:nvPr/>
          </p:nvSpPr>
          <p:spPr>
            <a:xfrm>
              <a:off x="412955" y="4777249"/>
              <a:ext cx="3023962" cy="461665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>
                <a:spcBef>
                  <a:spcPts val="1200"/>
                </a:spcBef>
                <a:defRPr/>
              </a:pPr>
              <a:r>
                <a:rPr lang="en-US" sz="24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scanf</a:t>
              </a:r>
              <a:r>
                <a:rPr lang="en-US" sz="24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(" … ");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100442" y="4777249"/>
              <a:ext cx="4522449" cy="461665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>
                <a:spcBef>
                  <a:spcPts val="1200"/>
                </a:spcBef>
                <a:defRPr/>
              </a:pPr>
              <a:r>
                <a:rPr lang="en-US" sz="24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fscanf</a:t>
              </a:r>
              <a:r>
                <a:rPr lang="en-US" sz="24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24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stdin</a:t>
              </a:r>
              <a:r>
                <a:rPr lang="en-US" sz="24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, " … ");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470251" y="4777249"/>
              <a:ext cx="604793" cy="46166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>
                <a:spcBef>
                  <a:spcPts val="1200"/>
                </a:spcBef>
                <a:defRPr/>
              </a:pPr>
              <a:r>
                <a:rPr lang="en-US" sz="2400" dirty="0"/>
                <a:t>=</a:t>
              </a:r>
              <a:endParaRPr lang="en-US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6516379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smtClean="0">
                <a:solidFill>
                  <a:srgbClr val="0000FF"/>
                </a:solidFill>
              </a:rPr>
              <a:t>5.1 Formatted I/O (3/4)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smtClean="0"/>
              <a:t>Unit15</a:t>
            </a:r>
            <a:r>
              <a:rPr sz="1200" smtClean="0"/>
              <a:t> </a:t>
            </a:r>
            <a:r>
              <a:rPr sz="1200" dirty="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24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grpSp>
        <p:nvGrpSpPr>
          <p:cNvPr id="19" name="Group 16"/>
          <p:cNvGrpSpPr>
            <a:grpSpLocks/>
          </p:cNvGrpSpPr>
          <p:nvPr/>
        </p:nvGrpSpPr>
        <p:grpSpPr bwMode="auto">
          <a:xfrm>
            <a:off x="530225" y="1301750"/>
            <a:ext cx="8053388" cy="4912439"/>
            <a:chOff x="530942" y="1302502"/>
            <a:chExt cx="8052619" cy="4911383"/>
          </a:xfrm>
        </p:grpSpPr>
        <p:sp>
          <p:nvSpPr>
            <p:cNvPr id="20" name="TextBox 19"/>
            <p:cNvSpPr txBox="1"/>
            <p:nvPr/>
          </p:nvSpPr>
          <p:spPr>
            <a:xfrm>
              <a:off x="530942" y="1413603"/>
              <a:ext cx="8052619" cy="480028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>
                <a:tabLst>
                  <a:tab pos="354013" algn="l"/>
                  <a:tab pos="722313" algn="l"/>
                  <a:tab pos="1076325" algn="l"/>
                </a:tabLst>
                <a:defRPr/>
              </a:pPr>
              <a:r>
                <a:rPr lang="en-US" b="1" dirty="0">
                  <a:solidFill>
                    <a:srgbClr val="9900CC"/>
                  </a:solidFill>
                  <a:latin typeface="Courier New" pitchFamily="49" charset="0"/>
                  <a:cs typeface="Courier New" pitchFamily="49" charset="0"/>
                </a:rPr>
                <a:t>#include 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&lt;stdio.h&gt;</a:t>
              </a:r>
            </a:p>
            <a:p>
              <a:pPr>
                <a:tabLst>
                  <a:tab pos="354013" algn="l"/>
                  <a:tab pos="722313" algn="l"/>
                  <a:tab pos="1076325" algn="l"/>
                </a:tabLst>
                <a:defRPr/>
              </a:pPr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) {</a:t>
              </a:r>
              <a:endParaRPr lang="en-US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54013" algn="l"/>
                  <a:tab pos="722313" algn="l"/>
                  <a:tab pos="1076325" algn="l"/>
                </a:tabLst>
                <a:defRPr/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FILE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*infile, *outfile;</a:t>
              </a:r>
            </a:p>
            <a:p>
              <a:pPr>
                <a:tabLst>
                  <a:tab pos="354013" algn="l"/>
                  <a:tab pos="722313" algn="l"/>
                  <a:tab pos="1076325" algn="l"/>
                </a:tabLst>
                <a:defRPr/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char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x;</a:t>
              </a:r>
            </a:p>
            <a:p>
              <a:pPr>
                <a:tabLst>
                  <a:tab pos="354013" algn="l"/>
                  <a:tab pos="722313" algn="l"/>
                  <a:tab pos="1076325" algn="l"/>
                </a:tabLst>
                <a:defRPr/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y;</a:t>
              </a:r>
            </a:p>
            <a:p>
              <a:pPr>
                <a:tabLst>
                  <a:tab pos="354013" algn="l"/>
                  <a:tab pos="722313" algn="l"/>
                  <a:tab pos="1076325" algn="l"/>
                </a:tabLst>
                <a:defRPr/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float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z;</a:t>
              </a:r>
            </a:p>
            <a:p>
              <a:pPr>
                <a:tabLst>
                  <a:tab pos="354013" algn="l"/>
                  <a:tab pos="722313" algn="l"/>
                  <a:tab pos="1076325" algn="l"/>
                </a:tabLst>
                <a:defRPr/>
              </a:pPr>
              <a:endParaRPr lang="en-US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54013" algn="l"/>
                  <a:tab pos="722313" algn="l"/>
                  <a:tab pos="1076325" algn="l"/>
                </a:tabLst>
                <a:defRPr/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	infile = </a:t>
              </a:r>
              <a:r>
                <a:rPr lang="en-US" b="1" dirty="0" err="1" smtClean="0">
                  <a:latin typeface="Courier New" pitchFamily="49" charset="0"/>
                  <a:cs typeface="Courier New" pitchFamily="49" charset="0"/>
                </a:rPr>
                <a:t>fopen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"formatted.in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"r"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354013" algn="l"/>
                  <a:tab pos="722313" algn="l"/>
                  <a:tab pos="1076325" algn="l"/>
                </a:tabLst>
                <a:defRPr/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	outfile = </a:t>
              </a:r>
              <a:r>
                <a:rPr lang="en-US" b="1" dirty="0" err="1">
                  <a:latin typeface="Courier New" pitchFamily="49" charset="0"/>
                  <a:cs typeface="Courier New" pitchFamily="49" charset="0"/>
                </a:rPr>
                <a:t>fopen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b="1" dirty="0" err="1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formatted.out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"w"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354013" algn="l"/>
                  <a:tab pos="722313" algn="l"/>
                  <a:tab pos="1076325" algn="l"/>
                </a:tabLst>
                <a:defRPr/>
              </a:pPr>
              <a:endParaRPr lang="en-US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54013" algn="l"/>
                  <a:tab pos="722313" algn="l"/>
                  <a:tab pos="1076325" algn="l"/>
                </a:tabLst>
                <a:defRPr/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	fscanf(infile, 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%c %d %f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, &amp;x, &amp;y, &amp;z); </a:t>
              </a:r>
            </a:p>
            <a:p>
              <a:pPr>
                <a:tabLst>
                  <a:tab pos="354013" algn="l"/>
                  <a:tab pos="722313" algn="l"/>
                  <a:tab pos="1076325" algn="l"/>
                </a:tabLst>
                <a:defRPr/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	fprintf(outfile, 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"Data read: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%c %d %.2f\n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, x, y, z);</a:t>
              </a:r>
            </a:p>
            <a:p>
              <a:pPr>
                <a:tabLst>
                  <a:tab pos="354013" algn="l"/>
                  <a:tab pos="722313" algn="l"/>
                  <a:tab pos="1076325" algn="l"/>
                </a:tabLst>
                <a:defRPr/>
              </a:pPr>
              <a:endParaRPr lang="en-US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54013" algn="l"/>
                  <a:tab pos="722313" algn="l"/>
                  <a:tab pos="1076325" algn="l"/>
                </a:tabLst>
                <a:defRPr/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	fclose(infile); </a:t>
              </a:r>
            </a:p>
            <a:p>
              <a:pPr>
                <a:tabLst>
                  <a:tab pos="354013" algn="l"/>
                  <a:tab pos="722313" algn="l"/>
                  <a:tab pos="1076325" algn="l"/>
                </a:tabLst>
                <a:defRPr/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	fclose(outfile);</a:t>
              </a:r>
            </a:p>
            <a:p>
              <a:pPr>
                <a:tabLst>
                  <a:tab pos="354013" algn="l"/>
                  <a:tab pos="722313" algn="l"/>
                  <a:tab pos="1076325" algn="l"/>
                </a:tabLst>
                <a:defRPr/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354013" algn="l"/>
                  <a:tab pos="722313" algn="l"/>
                  <a:tab pos="1076325" algn="l"/>
                </a:tabLst>
                <a:defRPr/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}</a:t>
              </a:r>
              <a:endParaRPr lang="en-SG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 bwMode="auto">
            <a:xfrm>
              <a:off x="5732806" y="1302502"/>
              <a:ext cx="2571382" cy="369253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smtClean="0"/>
                <a:t>Unit15_Formatted_IO.c</a:t>
              </a:r>
              <a:endParaRPr lang="en-SG" dirty="0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4556919" y="1745357"/>
            <a:ext cx="2627330" cy="70788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smtClean="0"/>
              <a:t>File “formatted.in</a:t>
            </a:r>
            <a:r>
              <a:rPr lang="en-US" sz="2000" dirty="0" smtClean="0"/>
              <a:t>”:</a:t>
            </a:r>
          </a:p>
          <a:p>
            <a:r>
              <a:rPr lang="en-US" sz="20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10 20 30</a:t>
            </a:r>
            <a:endParaRPr lang="en-SG" sz="2000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157412" y="2453243"/>
            <a:ext cx="4546601" cy="400110"/>
          </a:xfrm>
          <a:prstGeom prst="rect">
            <a:avLst/>
          </a:prstGeom>
          <a:solidFill>
            <a:srgbClr val="CCFFCC"/>
          </a:solidFill>
          <a:ln w="19050">
            <a:solidFill>
              <a:schemeClr val="bg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What’s the output </a:t>
            </a:r>
            <a:r>
              <a:rPr lang="en-US" sz="2000" smtClean="0"/>
              <a:t>in “formatted.out</a:t>
            </a:r>
            <a:r>
              <a:rPr lang="en-US" sz="2000" dirty="0" smtClean="0"/>
              <a:t>”?</a:t>
            </a:r>
            <a:endParaRPr lang="en-SG" sz="2000" dirty="0"/>
          </a:p>
        </p:txBody>
      </p:sp>
      <p:sp>
        <p:nvSpPr>
          <p:cNvPr id="24" name="TextBox 23"/>
          <p:cNvSpPr txBox="1"/>
          <p:nvPr/>
        </p:nvSpPr>
        <p:spPr>
          <a:xfrm>
            <a:off x="4556919" y="2954592"/>
            <a:ext cx="3470276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Data read: 1 </a:t>
            </a:r>
            <a:r>
              <a:rPr lang="en-US" sz="20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0 20.00</a:t>
            </a:r>
            <a:endParaRPr lang="en-SG" sz="2000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166882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smtClean="0">
                <a:solidFill>
                  <a:srgbClr val="0000FF"/>
                </a:solidFill>
              </a:rPr>
              <a:t>5.1 Formatted I/O (4/4)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smtClean="0"/>
              <a:t>Unit15</a:t>
            </a:r>
            <a:r>
              <a:rPr sz="1200" smtClean="0"/>
              <a:t> </a:t>
            </a:r>
            <a:r>
              <a:rPr sz="1200" dirty="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25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grpSp>
        <p:nvGrpSpPr>
          <p:cNvPr id="19" name="Group 16"/>
          <p:cNvGrpSpPr>
            <a:grpSpLocks/>
          </p:cNvGrpSpPr>
          <p:nvPr/>
        </p:nvGrpSpPr>
        <p:grpSpPr bwMode="auto">
          <a:xfrm>
            <a:off x="530225" y="1301750"/>
            <a:ext cx="8053388" cy="4912439"/>
            <a:chOff x="530942" y="1302502"/>
            <a:chExt cx="8052619" cy="4911381"/>
          </a:xfrm>
        </p:grpSpPr>
        <p:sp>
          <p:nvSpPr>
            <p:cNvPr id="20" name="TextBox 19"/>
            <p:cNvSpPr txBox="1"/>
            <p:nvPr/>
          </p:nvSpPr>
          <p:spPr>
            <a:xfrm>
              <a:off x="530942" y="1413603"/>
              <a:ext cx="8052619" cy="480028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>
                <a:tabLst>
                  <a:tab pos="354013" algn="l"/>
                  <a:tab pos="722313" algn="l"/>
                  <a:tab pos="1076325" algn="l"/>
                </a:tabLst>
                <a:defRPr/>
              </a:pPr>
              <a:r>
                <a:rPr lang="en-US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b="1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pPr>
                <a:tabLst>
                  <a:tab pos="354013" algn="l"/>
                  <a:tab pos="722313" algn="l"/>
                  <a:tab pos="1076325" algn="l"/>
                </a:tabLst>
                <a:defRPr/>
              </a:pPr>
              <a:r>
                <a:rPr lang="en-US" b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#include &lt;stdlib.h&gt;</a:t>
              </a:r>
            </a:p>
            <a:p>
              <a:pPr>
                <a:tabLst>
                  <a:tab pos="354013" algn="l"/>
                  <a:tab pos="722313" algn="l"/>
                  <a:tab pos="1076325" algn="l"/>
                </a:tabLst>
                <a:defRPr/>
              </a:pPr>
              <a:endPara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54013" algn="l"/>
                  <a:tab pos="722313" algn="l"/>
                  <a:tab pos="1076325" algn="l"/>
                </a:tabLst>
                <a:defRPr/>
              </a:pPr>
              <a:r>
                <a:rPr lang="en-US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int </a:t>
              </a:r>
              <a:r>
                <a:rPr lang="en-US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main(void</a:t>
              </a:r>
              <a:r>
                <a:rPr lang="en-US" b="1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) {</a:t>
              </a:r>
              <a:endPara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54013" algn="l"/>
                  <a:tab pos="722313" algn="l"/>
                  <a:tab pos="1076325" algn="l"/>
                </a:tabLst>
                <a:defRPr/>
              </a:pPr>
              <a:r>
                <a:rPr lang="en-US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b="1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. . .</a:t>
              </a:r>
              <a:endPara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54013" algn="l"/>
                  <a:tab pos="722313" algn="l"/>
                  <a:tab pos="1076325" algn="l"/>
                </a:tabLst>
                <a:defRPr/>
              </a:pPr>
              <a:endPara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54013" algn="l"/>
                  <a:tab pos="722313" algn="l"/>
                  <a:tab pos="1076325" algn="l"/>
                </a:tabLst>
                <a:defRPr/>
              </a:pPr>
              <a:r>
                <a:rPr lang="en-US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b="1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if ((infile </a:t>
              </a:r>
              <a:r>
                <a:rPr lang="en-US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= </a:t>
              </a:r>
              <a:r>
                <a:rPr lang="en-US" b="1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fopen("formatted.in</a:t>
              </a:r>
              <a:r>
                <a:rPr lang="en-US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", "</a:t>
              </a:r>
              <a:r>
                <a:rPr lang="en-US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r</a:t>
              </a:r>
              <a:r>
                <a:rPr lang="en-US" b="1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")) == NULL) {</a:t>
              </a:r>
            </a:p>
            <a:p>
              <a:pPr>
                <a:tabLst>
                  <a:tab pos="354013" algn="l"/>
                  <a:tab pos="722313" algn="l"/>
                  <a:tab pos="1076325" algn="l"/>
                </a:tabLst>
                <a:defRPr/>
              </a:pPr>
              <a:r>
                <a:rPr lang="en-US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b="1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printf("Cannot open file \"formatted.in\"\n");</a:t>
              </a:r>
            </a:p>
            <a:p>
              <a:pPr>
                <a:tabLst>
                  <a:tab pos="354013" algn="l"/>
                  <a:tab pos="722313" algn="l"/>
                  <a:tab pos="1076325" algn="l"/>
                </a:tabLst>
                <a:defRPr/>
              </a:pPr>
              <a:r>
                <a:rPr lang="en-US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b="1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b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exit(1);</a:t>
              </a:r>
            </a:p>
            <a:p>
              <a:pPr>
                <a:tabLst>
                  <a:tab pos="354013" algn="l"/>
                  <a:tab pos="722313" algn="l"/>
                  <a:tab pos="1076325" algn="l"/>
                </a:tabLst>
                <a:defRPr/>
              </a:pPr>
              <a:r>
                <a:rPr lang="en-US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b="1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  <a:endPara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54013" algn="l"/>
                  <a:tab pos="722313" algn="l"/>
                  <a:tab pos="1076325" algn="l"/>
                </a:tabLst>
                <a:defRPr/>
              </a:pPr>
              <a:r>
                <a:rPr lang="en-US" b="1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if ((outfile </a:t>
              </a:r>
              <a:r>
                <a:rPr lang="en-US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= </a:t>
              </a:r>
              <a:r>
                <a:rPr lang="en-US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fopen</a:t>
              </a:r>
              <a:r>
                <a:rPr lang="en-US" b="1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("formatted.out</a:t>
              </a:r>
              <a:r>
                <a:rPr lang="en-US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", "</a:t>
              </a:r>
              <a:r>
                <a:rPr lang="en-US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w</a:t>
              </a:r>
              <a:r>
                <a:rPr lang="en-US" b="1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")) == NULL) {</a:t>
              </a:r>
              <a:endPara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54013" algn="l"/>
                  <a:tab pos="722313" algn="l"/>
                  <a:tab pos="1076325" algn="l"/>
                </a:tabLst>
                <a:defRPr/>
              </a:pPr>
              <a:r>
                <a:rPr lang="en-US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	printf("Cannot open file \"</a:t>
              </a:r>
              <a:r>
                <a:rPr lang="en-US" b="1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formatted.out\"\</a:t>
              </a:r>
              <a:r>
                <a:rPr lang="en-US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n");</a:t>
              </a:r>
            </a:p>
            <a:p>
              <a:pPr>
                <a:tabLst>
                  <a:tab pos="354013" algn="l"/>
                  <a:tab pos="722313" algn="l"/>
                  <a:tab pos="1076325" algn="l"/>
                </a:tabLst>
                <a:defRPr/>
              </a:pPr>
              <a:r>
                <a:rPr lang="en-US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US" b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exit(2);</a:t>
              </a:r>
              <a:endParaRPr lang="en-US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54013" algn="l"/>
                  <a:tab pos="722313" algn="l"/>
                  <a:tab pos="1076325" algn="l"/>
                </a:tabLst>
                <a:defRPr/>
              </a:pPr>
              <a:r>
                <a:rPr lang="en-US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}</a:t>
              </a:r>
            </a:p>
            <a:p>
              <a:pPr>
                <a:tabLst>
                  <a:tab pos="354013" algn="l"/>
                  <a:tab pos="722313" algn="l"/>
                  <a:tab pos="1076325" algn="l"/>
                </a:tabLst>
                <a:defRPr/>
              </a:pPr>
              <a:endPara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54013" algn="l"/>
                  <a:tab pos="722313" algn="l"/>
                  <a:tab pos="1076325" algn="l"/>
                </a:tabLst>
                <a:defRPr/>
              </a:pPr>
              <a:r>
                <a:rPr lang="en-US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b="1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. . .</a:t>
              </a:r>
              <a:endPara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54013" algn="l"/>
                  <a:tab pos="722313" algn="l"/>
                  <a:tab pos="1076325" algn="l"/>
                </a:tabLst>
                <a:defRPr/>
              </a:pPr>
              <a:r>
                <a:rPr lang="en-US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  <a:endParaRPr lang="en-SG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 bwMode="auto">
            <a:xfrm>
              <a:off x="5275649" y="1302502"/>
              <a:ext cx="3028540" cy="369253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smtClean="0"/>
                <a:t>Unit15_Formatted_IO_v2.c</a:t>
              </a:r>
              <a:endParaRPr lang="en-SG" dirty="0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4940666" y="4873200"/>
            <a:ext cx="3698265" cy="830997"/>
          </a:xfrm>
          <a:prstGeom prst="rect">
            <a:avLst/>
          </a:prstGeom>
          <a:solidFill>
            <a:srgbClr val="CCFFCC"/>
          </a:solidFill>
          <a:ln w="19050">
            <a:solidFill>
              <a:schemeClr val="bg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smtClean="0"/>
              <a:t>It is better to check that the files can be opened.</a:t>
            </a:r>
            <a:endParaRPr lang="en-SG" sz="2400" dirty="0"/>
          </a:p>
        </p:txBody>
      </p:sp>
      <p:sp>
        <p:nvSpPr>
          <p:cNvPr id="14" name="Line Callout 2 (Border and Accent Bar) 13"/>
          <p:cNvSpPr/>
          <p:nvPr/>
        </p:nvSpPr>
        <p:spPr bwMode="auto">
          <a:xfrm>
            <a:off x="4260483" y="2468562"/>
            <a:ext cx="1643062" cy="560387"/>
          </a:xfrm>
          <a:prstGeom prst="accentBorderCallout2">
            <a:avLst>
              <a:gd name="adj1" fmla="val 70599"/>
              <a:gd name="adj2" fmla="val 105656"/>
              <a:gd name="adj3" fmla="val 70599"/>
              <a:gd name="adj4" fmla="val 128750"/>
              <a:gd name="adj5" fmla="val 111344"/>
              <a:gd name="adj6" fmla="val 152758"/>
            </a:avLst>
          </a:prstGeom>
          <a:solidFill>
            <a:schemeClr val="accent2">
              <a:lumMod val="20000"/>
              <a:lumOff val="80000"/>
            </a:schemeClr>
          </a:solidFill>
          <a:ln w="12700" cap="sq" cmpd="sng" algn="ctr">
            <a:solidFill>
              <a:srgbClr val="8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r>
              <a:rPr lang="en-US" sz="1600" dirty="0">
                <a:latin typeface="Arial" charset="0"/>
                <a:cs typeface="Arial" charset="0"/>
              </a:rPr>
              <a:t>Check if file can be opened.</a:t>
            </a:r>
            <a:endParaRPr lang="en-SG" sz="1600" dirty="0">
              <a:latin typeface="Arial" charset="0"/>
              <a:cs typeface="Arial" charset="0"/>
            </a:endParaRPr>
          </a:p>
        </p:txBody>
      </p:sp>
      <p:sp>
        <p:nvSpPr>
          <p:cNvPr id="15" name="Line Callout 2 (Border and Accent Bar) 14"/>
          <p:cNvSpPr/>
          <p:nvPr/>
        </p:nvSpPr>
        <p:spPr bwMode="auto">
          <a:xfrm>
            <a:off x="3867150" y="1839913"/>
            <a:ext cx="1354138" cy="330200"/>
          </a:xfrm>
          <a:prstGeom prst="accentBorderCallout2">
            <a:avLst>
              <a:gd name="adj1" fmla="val 61293"/>
              <a:gd name="adj2" fmla="val -7831"/>
              <a:gd name="adj3" fmla="val 60614"/>
              <a:gd name="adj4" fmla="val -21657"/>
              <a:gd name="adj5" fmla="val 22865"/>
              <a:gd name="adj6" fmla="val -44084"/>
            </a:avLst>
          </a:prstGeom>
          <a:solidFill>
            <a:schemeClr val="accent2">
              <a:lumMod val="20000"/>
              <a:lumOff val="80000"/>
            </a:schemeClr>
          </a:solidFill>
          <a:ln w="12700" cap="sq" cmpd="sng" algn="ctr">
            <a:solidFill>
              <a:srgbClr val="8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r>
              <a:rPr lang="en-US" sz="1600" dirty="0">
                <a:latin typeface="Arial" charset="0"/>
                <a:cs typeface="Arial" charset="0"/>
              </a:rPr>
              <a:t>To use exit()</a:t>
            </a:r>
            <a:endParaRPr lang="en-SG" sz="1600" dirty="0">
              <a:latin typeface="Arial" charset="0"/>
              <a:cs typeface="Arial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180492" y="3974123"/>
            <a:ext cx="2112659" cy="2488780"/>
            <a:chOff x="2180492" y="3974123"/>
            <a:chExt cx="2112659" cy="2488780"/>
          </a:xfrm>
        </p:grpSpPr>
        <p:cxnSp>
          <p:nvCxnSpPr>
            <p:cNvPr id="3" name="Straight Arrow Connector 2"/>
            <p:cNvCxnSpPr/>
            <p:nvPr/>
          </p:nvCxnSpPr>
          <p:spPr>
            <a:xfrm flipH="1" flipV="1">
              <a:off x="2180492" y="3974123"/>
              <a:ext cx="844062" cy="1600200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H="1" flipV="1">
              <a:off x="2180492" y="5003076"/>
              <a:ext cx="844062" cy="571247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2602523" y="5262574"/>
              <a:ext cx="1690628" cy="120032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Use different exit values for debugging purpose.</a:t>
              </a: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2154116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 smtClean="0">
                <a:solidFill>
                  <a:srgbClr val="0000FF"/>
                </a:solidFill>
              </a:rPr>
              <a:t>5.2 Detecting End of File &amp; Errors (1/2)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smtClean="0"/>
              <a:t>Unit15</a:t>
            </a:r>
            <a:r>
              <a:rPr sz="1200" smtClean="0"/>
              <a:t> </a:t>
            </a:r>
            <a:r>
              <a:rPr sz="1200" dirty="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26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213338"/>
            <a:ext cx="8229600" cy="5154008"/>
          </a:xfrm>
        </p:spPr>
        <p:txBody>
          <a:bodyPr>
            <a:normAutofit/>
          </a:bodyPr>
          <a:lstStyle/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Each stream is associated with two indicators: </a:t>
            </a:r>
            <a:r>
              <a:rPr lang="en-US" dirty="0">
                <a:solidFill>
                  <a:srgbClr val="C00000"/>
                </a:solidFill>
              </a:rPr>
              <a:t>error indicator </a:t>
            </a:r>
            <a:r>
              <a:rPr lang="en-US" dirty="0"/>
              <a:t>&amp; </a:t>
            </a:r>
            <a:r>
              <a:rPr lang="en-US" dirty="0">
                <a:solidFill>
                  <a:srgbClr val="C00000"/>
                </a:solidFill>
              </a:rPr>
              <a:t>end-of-file (</a:t>
            </a:r>
            <a:r>
              <a:rPr lang="en-US" dirty="0" smtClean="0">
                <a:solidFill>
                  <a:srgbClr val="C00000"/>
                </a:solidFill>
              </a:rPr>
              <a:t>EOF) indicator</a:t>
            </a:r>
            <a:endParaRPr lang="en-US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pPr marL="800100" lvl="1" indent="-342900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Both indicators are cleared when the stream is </a:t>
            </a:r>
            <a:r>
              <a:rPr lang="en-US" dirty="0" smtClean="0"/>
              <a:t>opened</a:t>
            </a:r>
          </a:p>
          <a:p>
            <a:pPr marL="800100" lvl="1" indent="-342900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Encountering end-of-file sets end-of-file </a:t>
            </a:r>
            <a:r>
              <a:rPr lang="en-US" dirty="0" smtClean="0"/>
              <a:t>indicator</a:t>
            </a:r>
          </a:p>
          <a:p>
            <a:pPr marL="800100" lvl="1" indent="-342900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Encountering read/write error sets error indicator</a:t>
            </a:r>
          </a:p>
          <a:p>
            <a:pPr marL="800100" lvl="1" indent="-342900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An </a:t>
            </a:r>
            <a:r>
              <a:rPr lang="en-US" dirty="0"/>
              <a:t>indicator once set remains set until it is explicitly cleared by calling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clearerr</a:t>
            </a:r>
            <a:r>
              <a:rPr lang="en-US" dirty="0"/>
              <a:t> or some other library function</a:t>
            </a:r>
          </a:p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feof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</a:t>
            </a:r>
            <a:r>
              <a:rPr lang="en-US" dirty="0"/>
              <a:t>returns a non-zero value if the end-of-file indicator is set; otherwise returns 0</a:t>
            </a:r>
            <a:endParaRPr lang="en-US" dirty="0" smtClean="0"/>
          </a:p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error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dirty="0"/>
              <a:t>returns a non-zero value if the error indicator is set; otherwise returns 0</a:t>
            </a:r>
            <a:endParaRPr lang="en-US" dirty="0" smtClean="0"/>
          </a:p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Need to include &lt;</a:t>
            </a:r>
            <a:r>
              <a:rPr lang="en-US" dirty="0" err="1" smtClean="0"/>
              <a:t>stdio.h</a:t>
            </a:r>
            <a:r>
              <a:rPr lang="en-US" dirty="0" smtClean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86282197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 smtClean="0">
                <a:solidFill>
                  <a:srgbClr val="0000FF"/>
                </a:solidFill>
              </a:rPr>
              <a:t>5.2 Detecting End of File &amp; Errors (2/2)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smtClean="0"/>
              <a:t>Unit15</a:t>
            </a:r>
            <a:r>
              <a:rPr sz="1200" smtClean="0"/>
              <a:t> </a:t>
            </a:r>
            <a:r>
              <a:rPr sz="1200" dirty="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27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213338"/>
            <a:ext cx="8229600" cy="515101"/>
          </a:xfrm>
        </p:spPr>
        <p:txBody>
          <a:bodyPr>
            <a:normAutofit/>
          </a:bodyPr>
          <a:lstStyle/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Caution on using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feof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</a:t>
            </a:r>
          </a:p>
        </p:txBody>
      </p:sp>
      <p:grpSp>
        <p:nvGrpSpPr>
          <p:cNvPr id="10" name="[Group 16]"/>
          <p:cNvGrpSpPr>
            <a:grpSpLocks/>
          </p:cNvGrpSpPr>
          <p:nvPr/>
        </p:nvGrpSpPr>
        <p:grpSpPr bwMode="auto">
          <a:xfrm>
            <a:off x="663575" y="1802884"/>
            <a:ext cx="5572125" cy="3323987"/>
            <a:chOff x="530943" y="1230260"/>
            <a:chExt cx="5572402" cy="3324043"/>
          </a:xfrm>
        </p:grpSpPr>
        <p:sp>
          <p:nvSpPr>
            <p:cNvPr id="11" name="TextBox 10"/>
            <p:cNvSpPr txBox="1"/>
            <p:nvPr/>
          </p:nvSpPr>
          <p:spPr>
            <a:xfrm>
              <a:off x="530943" y="1414929"/>
              <a:ext cx="5572402" cy="3139374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>
                <a:tabLst>
                  <a:tab pos="354013" algn="l"/>
                  <a:tab pos="722313" algn="l"/>
                  <a:tab pos="1076325" algn="l"/>
                </a:tabLst>
                <a:defRPr/>
              </a:pPr>
              <a:r>
                <a:rPr lang="en-US" b="1" dirty="0">
                  <a:solidFill>
                    <a:srgbClr val="9900CC"/>
                  </a:solidFill>
                  <a:latin typeface="Courier New" pitchFamily="49" charset="0"/>
                  <a:cs typeface="Courier New" pitchFamily="49" charset="0"/>
                </a:rPr>
                <a:t>#include </a:t>
              </a:r>
              <a:r>
                <a:rPr lang="en-US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&lt;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stdio.h&gt;</a:t>
              </a:r>
            </a:p>
            <a:p>
              <a:pPr>
                <a:tabLst>
                  <a:tab pos="354013" algn="l"/>
                  <a:tab pos="722313" algn="l"/>
                  <a:tab pos="1076325" algn="l"/>
                </a:tabLst>
                <a:defRPr/>
              </a:pPr>
              <a:r>
                <a:rPr lang="en-US" b="1" dirty="0">
                  <a:solidFill>
                    <a:srgbClr val="9900CC"/>
                  </a:solidFill>
                  <a:latin typeface="Courier New" pitchFamily="49" charset="0"/>
                  <a:cs typeface="Courier New" pitchFamily="49" charset="0"/>
                </a:rPr>
                <a:t>#include </a:t>
              </a:r>
              <a:r>
                <a:rPr lang="en-US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&lt;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stdlib.h&gt;</a:t>
              </a:r>
            </a:p>
            <a:p>
              <a:pPr>
                <a:tabLst>
                  <a:tab pos="354013" algn="l"/>
                  <a:tab pos="722313" algn="l"/>
                  <a:tab pos="1076325" algn="l"/>
                </a:tabLst>
                <a:defRPr/>
              </a:pPr>
              <a:endParaRPr lang="en-US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54013" algn="l"/>
                  <a:tab pos="722313" algn="l"/>
                  <a:tab pos="1076325" algn="l"/>
                </a:tabLst>
                <a:defRPr/>
              </a:pPr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) {</a:t>
              </a:r>
              <a:endParaRPr lang="en-US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54013" algn="l"/>
                  <a:tab pos="722313" algn="l"/>
                  <a:tab pos="1076325" algn="l"/>
                </a:tabLst>
                <a:defRPr/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	. . .</a:t>
              </a:r>
            </a:p>
            <a:p>
              <a:pPr>
                <a:tabLst>
                  <a:tab pos="354013" algn="l"/>
                  <a:tab pos="722313" algn="l"/>
                  <a:tab pos="1076325" algn="l"/>
                </a:tabLst>
                <a:defRPr/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while 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(!</a:t>
              </a:r>
              <a:r>
                <a:rPr lang="en-US" b="1" dirty="0" err="1">
                  <a:latin typeface="Courier New" pitchFamily="49" charset="0"/>
                  <a:cs typeface="Courier New" pitchFamily="49" charset="0"/>
                </a:rPr>
                <a:t>feof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b="1" dirty="0" err="1">
                  <a:latin typeface="Courier New" pitchFamily="49" charset="0"/>
                  <a:cs typeface="Courier New" pitchFamily="49" charset="0"/>
                </a:rPr>
                <a:t>infile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)) {</a:t>
              </a:r>
              <a:endParaRPr lang="en-US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54013" algn="l"/>
                  <a:tab pos="722313" algn="l"/>
                  <a:tab pos="1076325" algn="l"/>
                </a:tabLst>
                <a:defRPr/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		fscanf(infile, 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, &amp;num);</a:t>
              </a:r>
            </a:p>
            <a:p>
              <a:pPr>
                <a:tabLst>
                  <a:tab pos="354013" algn="l"/>
                  <a:tab pos="722313" algn="l"/>
                  <a:tab pos="1076325" algn="l"/>
                </a:tabLst>
                <a:defRPr/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		printf(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"Value read: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%d\n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, num);</a:t>
              </a:r>
            </a:p>
            <a:p>
              <a:pPr>
                <a:tabLst>
                  <a:tab pos="354013" algn="l"/>
                  <a:tab pos="722313" algn="l"/>
                  <a:tab pos="1076325" algn="l"/>
                </a:tabLst>
                <a:defRPr/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	}</a:t>
              </a:r>
            </a:p>
            <a:p>
              <a:pPr>
                <a:tabLst>
                  <a:tab pos="354013" algn="l"/>
                  <a:tab pos="722313" algn="l"/>
                  <a:tab pos="1076325" algn="l"/>
                </a:tabLst>
                <a:defRPr/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	. . .</a:t>
              </a:r>
            </a:p>
            <a:p>
              <a:pPr>
                <a:tabLst>
                  <a:tab pos="354013" algn="l"/>
                  <a:tab pos="722313" algn="l"/>
                  <a:tab pos="1076325" algn="l"/>
                </a:tabLst>
                <a:defRPr/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}</a:t>
              </a:r>
              <a:endParaRPr lang="en-SG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 bwMode="auto">
            <a:xfrm>
              <a:off x="4149617" y="1230260"/>
              <a:ext cx="1822425" cy="369338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dirty="0" smtClean="0"/>
                <a:t>Unit15_feof.c</a:t>
              </a:r>
              <a:endParaRPr lang="en-SG" dirty="0"/>
            </a:p>
          </p:txBody>
        </p:sp>
      </p:grpSp>
      <p:grpSp>
        <p:nvGrpSpPr>
          <p:cNvPr id="14" name="Group 15"/>
          <p:cNvGrpSpPr>
            <a:grpSpLocks/>
          </p:cNvGrpSpPr>
          <p:nvPr/>
        </p:nvGrpSpPr>
        <p:grpSpPr bwMode="auto">
          <a:xfrm>
            <a:off x="5841846" y="3557588"/>
            <a:ext cx="3001072" cy="1530350"/>
            <a:chOff x="5429480" y="3557286"/>
            <a:chExt cx="3000513" cy="1530162"/>
          </a:xfrm>
        </p:grpSpPr>
        <p:sp>
          <p:nvSpPr>
            <p:cNvPr id="15" name="TextBox 14"/>
            <p:cNvSpPr txBox="1"/>
            <p:nvPr/>
          </p:nvSpPr>
          <p:spPr>
            <a:xfrm>
              <a:off x="5948496" y="3887445"/>
              <a:ext cx="2481497" cy="1200003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Value read: 10</a:t>
              </a:r>
            </a:p>
            <a:p>
              <a:pPr>
                <a:defRPr/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Value read: 20</a:t>
              </a:r>
            </a:p>
            <a:p>
              <a:pPr>
                <a:defRPr/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Value read: 30</a:t>
              </a:r>
            </a:p>
            <a:p>
              <a:pPr>
                <a:defRPr/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Value read: 30</a:t>
              </a:r>
            </a:p>
          </p:txBody>
        </p:sp>
        <p:sp>
          <p:nvSpPr>
            <p:cNvPr id="16" name="TextBox 15"/>
            <p:cNvSpPr txBox="1"/>
            <p:nvPr/>
          </p:nvSpPr>
          <p:spPr bwMode="auto">
            <a:xfrm>
              <a:off x="5429480" y="3557286"/>
              <a:ext cx="2326841" cy="369842"/>
            </a:xfrm>
            <a:prstGeom prst="rect">
              <a:avLst/>
            </a:prstGeom>
            <a:solidFill>
              <a:srgbClr val="CCFFCC"/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>
                <a:defRPr/>
              </a:pPr>
              <a:r>
                <a:rPr lang="en-US" dirty="0"/>
                <a:t>Output:</a:t>
              </a:r>
              <a:endParaRPr lang="en-SG" dirty="0"/>
            </a:p>
          </p:txBody>
        </p:sp>
      </p:grpSp>
      <p:grpSp>
        <p:nvGrpSpPr>
          <p:cNvPr id="17" name="Group 14"/>
          <p:cNvGrpSpPr>
            <a:grpSpLocks/>
          </p:cNvGrpSpPr>
          <p:nvPr/>
        </p:nvGrpSpPr>
        <p:grpSpPr bwMode="auto">
          <a:xfrm>
            <a:off x="5841846" y="2622550"/>
            <a:ext cx="3001072" cy="709613"/>
            <a:chOff x="5429480" y="2622689"/>
            <a:chExt cx="3000513" cy="710181"/>
          </a:xfrm>
        </p:grpSpPr>
        <p:sp>
          <p:nvSpPr>
            <p:cNvPr id="18" name="TextBox 17"/>
            <p:cNvSpPr txBox="1"/>
            <p:nvPr/>
          </p:nvSpPr>
          <p:spPr>
            <a:xfrm>
              <a:off x="5948497" y="2964275"/>
              <a:ext cx="2481496" cy="368595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10 20 30</a:t>
              </a:r>
              <a:endParaRPr lang="en-SG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 bwMode="auto">
            <a:xfrm>
              <a:off x="5429480" y="2622689"/>
              <a:ext cx="2326841" cy="368595"/>
            </a:xfrm>
            <a:prstGeom prst="rect">
              <a:avLst/>
            </a:prstGeom>
            <a:solidFill>
              <a:srgbClr val="CCECFF"/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>
                <a:defRPr/>
              </a:pPr>
              <a:r>
                <a:rPr lang="en-US" dirty="0"/>
                <a:t>Input file </a:t>
              </a:r>
              <a:r>
                <a:rPr lang="en-US" dirty="0" smtClean="0"/>
                <a:t>“feof.in</a:t>
              </a:r>
              <a:r>
                <a:rPr lang="en-US" dirty="0"/>
                <a:t>”</a:t>
              </a:r>
              <a:endParaRPr lang="en-SG" dirty="0"/>
            </a:p>
          </p:txBody>
        </p:sp>
      </p:grpSp>
      <p:sp>
        <p:nvSpPr>
          <p:cNvPr id="20" name="TextBox 19"/>
          <p:cNvSpPr txBox="1"/>
          <p:nvPr/>
        </p:nvSpPr>
        <p:spPr bwMode="auto">
          <a:xfrm>
            <a:off x="1538504" y="5378378"/>
            <a:ext cx="6233896" cy="1015663"/>
          </a:xfrm>
          <a:prstGeom prst="rect">
            <a:avLst/>
          </a:prstGeom>
          <a:solidFill>
            <a:srgbClr val="FFFFCC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SG" sz="2000" dirty="0"/>
              <a:t>Why does the last </a:t>
            </a:r>
            <a:r>
              <a:rPr lang="en-SG" sz="2000" dirty="0" smtClean="0"/>
              <a:t>line </a:t>
            </a:r>
            <a:r>
              <a:rPr lang="en-SG" sz="2000" dirty="0"/>
              <a:t>appear twice</a:t>
            </a:r>
            <a:r>
              <a:rPr lang="en-SG" sz="2000" dirty="0" smtClean="0"/>
              <a:t>?</a:t>
            </a:r>
          </a:p>
          <a:p>
            <a:pPr>
              <a:defRPr/>
            </a:pPr>
            <a:r>
              <a:rPr lang="en-US" sz="2000" dirty="0" smtClean="0"/>
              <a:t>To be discussed in discussion session.</a:t>
            </a:r>
          </a:p>
          <a:p>
            <a:pPr>
              <a:defRPr/>
            </a:pPr>
            <a:r>
              <a:rPr lang="en-US" sz="2000" dirty="0" smtClean="0"/>
              <a:t>(Hint: </a:t>
            </a:r>
            <a:r>
              <a:rPr lang="en-US" sz="2000" dirty="0">
                <a:cs typeface="Times New Roman" pitchFamily="18" charset="0"/>
                <a:hlinkClick r:id="rId3"/>
              </a:rPr>
              <a:t>http://</a:t>
            </a:r>
            <a:r>
              <a:rPr lang="en-US" sz="2000" dirty="0" smtClean="0">
                <a:cs typeface="Times New Roman" pitchFamily="18" charset="0"/>
                <a:hlinkClick r:id="rId3"/>
              </a:rPr>
              <a:t>www.gidnetwork.com/b-58.html</a:t>
            </a:r>
            <a:r>
              <a:rPr lang="en-US" sz="2000" dirty="0" smtClean="0">
                <a:cs typeface="Times New Roman" pitchFamily="18" charset="0"/>
              </a:rPr>
              <a:t>)</a:t>
            </a:r>
            <a:endParaRPr lang="en-SG" sz="2000" dirty="0"/>
          </a:p>
        </p:txBody>
      </p:sp>
    </p:spTree>
    <p:extLst>
      <p:ext uri="{BB962C8B-B14F-4D97-AF65-F5344CB8AC3E}">
        <p14:creationId xmlns:p14="http://schemas.microsoft.com/office/powerpoint/2010/main" val="50417573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 smtClean="0">
                <a:solidFill>
                  <a:srgbClr val="0000FF"/>
                </a:solidFill>
              </a:rPr>
              <a:t>5.3 Character I/O: Output (1/4)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smtClean="0"/>
              <a:t>Unit15</a:t>
            </a:r>
            <a:r>
              <a:rPr sz="1200" smtClean="0"/>
              <a:t> </a:t>
            </a:r>
            <a:r>
              <a:rPr sz="1200" dirty="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28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213339"/>
            <a:ext cx="8229600" cy="638321"/>
          </a:xfrm>
        </p:spPr>
        <p:txBody>
          <a:bodyPr>
            <a:normAutofit/>
          </a:bodyPr>
          <a:lstStyle/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Functions: </a:t>
            </a:r>
            <a:r>
              <a:rPr lang="en-US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fputc</a:t>
            </a:r>
            <a:r>
              <a:rPr lang="en-US" dirty="0" smtClean="0">
                <a:solidFill>
                  <a:srgbClr val="C00000"/>
                </a:solidFill>
                <a:latin typeface="Lucida Console" panose="020B0609040504020204" pitchFamily="49" charset="0"/>
              </a:rPr>
              <a:t>()</a:t>
            </a:r>
            <a:r>
              <a:rPr lang="en-US" dirty="0" smtClean="0"/>
              <a:t>, </a:t>
            </a:r>
            <a:r>
              <a:rPr lang="en-US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putchar</a:t>
            </a:r>
            <a:r>
              <a:rPr lang="en-US" dirty="0" smtClean="0">
                <a:solidFill>
                  <a:srgbClr val="C00000"/>
                </a:solidFill>
                <a:latin typeface="Lucida Console" panose="020B0609040504020204" pitchFamily="49" charset="0"/>
              </a:rPr>
              <a:t>()</a:t>
            </a:r>
            <a:endParaRPr lang="en-US" b="1" dirty="0">
              <a:solidFill>
                <a:srgbClr val="C00000"/>
              </a:solidFill>
              <a:latin typeface="Lucida Console" panose="020B0609040504020204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76338" y="1864043"/>
            <a:ext cx="7069137" cy="203132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ch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= 'A';</a:t>
            </a:r>
          </a:p>
          <a:p>
            <a:pPr>
              <a:defRPr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FILE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fp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putchar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ch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);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 writes </a:t>
            </a:r>
            <a:r>
              <a:rPr lang="en-US" b="1" dirty="0" err="1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ch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to </a:t>
            </a:r>
            <a:r>
              <a:rPr lang="en-US" b="1" dirty="0" err="1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stdout</a:t>
            </a:r>
            <a:endParaRPr lang="en-US" b="1" dirty="0">
              <a:solidFill>
                <a:schemeClr val="accent2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fp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fopen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 ... );</a:t>
            </a:r>
          </a:p>
          <a:p>
            <a:pPr>
              <a:defRPr/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fputc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ch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fp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);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 writes </a:t>
            </a:r>
            <a:r>
              <a:rPr lang="en-US" b="1" dirty="0" err="1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ch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to </a:t>
            </a:r>
            <a:r>
              <a:rPr lang="en-US" b="1" dirty="0" err="1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fp</a:t>
            </a:r>
            <a:endParaRPr lang="en-US" b="1" dirty="0">
              <a:solidFill>
                <a:schemeClr val="accent2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Content Placeholder 5"/>
          <p:cNvSpPr txBox="1">
            <a:spLocks/>
          </p:cNvSpPr>
          <p:nvPr/>
        </p:nvSpPr>
        <p:spPr>
          <a:xfrm>
            <a:off x="587375" y="4223239"/>
            <a:ext cx="8229600" cy="10917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indent="-352425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fputc</a:t>
            </a:r>
            <a:r>
              <a:rPr lang="en-US" dirty="0" smtClean="0">
                <a:solidFill>
                  <a:srgbClr val="C00000"/>
                </a:solidFill>
                <a:latin typeface="Lucida Console" panose="020B0609040504020204" pitchFamily="49" charset="0"/>
              </a:rPr>
              <a:t>()</a:t>
            </a:r>
            <a:r>
              <a:rPr lang="en-US" dirty="0" smtClean="0"/>
              <a:t> and </a:t>
            </a:r>
            <a:r>
              <a:rPr lang="en-US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putchar</a:t>
            </a:r>
            <a:r>
              <a:rPr lang="en-US" dirty="0" smtClean="0">
                <a:solidFill>
                  <a:srgbClr val="C00000"/>
                </a:solidFill>
                <a:latin typeface="Lucida Console" panose="020B0609040504020204" pitchFamily="49" charset="0"/>
              </a:rPr>
              <a:t>()</a:t>
            </a:r>
            <a:r>
              <a:rPr lang="en-US" dirty="0"/>
              <a:t> </a:t>
            </a:r>
            <a:r>
              <a:rPr lang="en-US" dirty="0" smtClean="0"/>
              <a:t>return EOF if a write error occurs; otherwise, they return character written</a:t>
            </a:r>
            <a:endParaRPr lang="en-US" b="1" dirty="0">
              <a:solidFill>
                <a:srgbClr val="C00000"/>
              </a:solidFill>
              <a:latin typeface="Lucida Console" panose="020B0609040504020204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521382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 smtClean="0">
                <a:solidFill>
                  <a:srgbClr val="0000FF"/>
                </a:solidFill>
              </a:rPr>
              <a:t>5.3 Character I/O: Input (2/4)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smtClean="0"/>
              <a:t>Unit15</a:t>
            </a:r>
            <a:r>
              <a:rPr sz="1200" smtClean="0"/>
              <a:t> </a:t>
            </a:r>
            <a:r>
              <a:rPr sz="1200" dirty="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29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213339"/>
            <a:ext cx="8229600" cy="638321"/>
          </a:xfrm>
        </p:spPr>
        <p:txBody>
          <a:bodyPr>
            <a:normAutofit/>
          </a:bodyPr>
          <a:lstStyle/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Functions: </a:t>
            </a:r>
            <a:r>
              <a:rPr lang="en-US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fgetc</a:t>
            </a:r>
            <a:r>
              <a:rPr lang="en-US" dirty="0" smtClean="0">
                <a:solidFill>
                  <a:srgbClr val="C00000"/>
                </a:solidFill>
                <a:latin typeface="Lucida Console" panose="020B0609040504020204" pitchFamily="49" charset="0"/>
              </a:rPr>
              <a:t>()</a:t>
            </a:r>
            <a:r>
              <a:rPr lang="en-US" dirty="0" smtClean="0"/>
              <a:t>, </a:t>
            </a:r>
            <a:r>
              <a:rPr lang="en-US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getchar</a:t>
            </a:r>
            <a:r>
              <a:rPr lang="en-US" dirty="0" smtClean="0">
                <a:solidFill>
                  <a:srgbClr val="C00000"/>
                </a:solidFill>
                <a:latin typeface="Lucida Console" panose="020B0609040504020204" pitchFamily="49" charset="0"/>
              </a:rPr>
              <a:t>()</a:t>
            </a:r>
            <a:r>
              <a:rPr lang="en-US" dirty="0" smtClean="0"/>
              <a:t>, </a:t>
            </a:r>
            <a:r>
              <a:rPr lang="en-US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ungetc</a:t>
            </a:r>
            <a:r>
              <a:rPr lang="en-US" dirty="0" smtClean="0">
                <a:solidFill>
                  <a:srgbClr val="C00000"/>
                </a:solidFill>
                <a:latin typeface="Lucida Console" panose="020B0609040504020204" pitchFamily="49" charset="0"/>
              </a:rPr>
              <a:t>()</a:t>
            </a:r>
            <a:endParaRPr lang="en-US" b="1" dirty="0">
              <a:solidFill>
                <a:srgbClr val="C00000"/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b="1" dirty="0">
              <a:solidFill>
                <a:srgbClr val="C00000"/>
              </a:solidFill>
              <a:latin typeface="Lucida Console" panose="020B0609040504020204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76338" y="1864043"/>
            <a:ext cx="7069137" cy="203132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ch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FILE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fp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ch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getchar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 reads a char from </a:t>
            </a:r>
            <a:r>
              <a:rPr lang="en-US" b="1" dirty="0" err="1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stdin</a:t>
            </a:r>
            <a:endParaRPr lang="en-US" b="1" dirty="0">
              <a:solidFill>
                <a:schemeClr val="accent2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fp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fopen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 ... );</a:t>
            </a:r>
          </a:p>
          <a:p>
            <a:pPr>
              <a:defRPr/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c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h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fgetc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fp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);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reads a char from </a:t>
            </a:r>
            <a:r>
              <a:rPr lang="en-US" b="1" dirty="0" err="1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fp</a:t>
            </a:r>
            <a:endParaRPr lang="en-US" b="1" dirty="0">
              <a:solidFill>
                <a:schemeClr val="accent2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Content Placeholder 5"/>
          <p:cNvSpPr txBox="1">
            <a:spLocks/>
          </p:cNvSpPr>
          <p:nvPr/>
        </p:nvSpPr>
        <p:spPr>
          <a:xfrm>
            <a:off x="587375" y="4223239"/>
            <a:ext cx="8229600" cy="19718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indent="-352425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fgetc</a:t>
            </a:r>
            <a:r>
              <a:rPr lang="en-US" dirty="0" smtClean="0">
                <a:solidFill>
                  <a:srgbClr val="C00000"/>
                </a:solidFill>
                <a:latin typeface="Lucida Console" panose="020B0609040504020204" pitchFamily="49" charset="0"/>
              </a:rPr>
              <a:t>()</a:t>
            </a:r>
            <a:r>
              <a:rPr lang="en-US" dirty="0" smtClean="0"/>
              <a:t> and </a:t>
            </a:r>
            <a:r>
              <a:rPr lang="en-US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getchar</a:t>
            </a:r>
            <a:r>
              <a:rPr lang="en-US" dirty="0" smtClean="0">
                <a:solidFill>
                  <a:srgbClr val="C00000"/>
                </a:solidFill>
                <a:latin typeface="Lucida Console" panose="020B0609040504020204" pitchFamily="49" charset="0"/>
              </a:rPr>
              <a:t>()</a:t>
            </a:r>
            <a:r>
              <a:rPr lang="en-US" dirty="0"/>
              <a:t> </a:t>
            </a:r>
            <a:r>
              <a:rPr lang="en-US" dirty="0" smtClean="0"/>
              <a:t>return EOF if a read error occurs or end of file is reached; otherwise, they return character read</a:t>
            </a:r>
          </a:p>
          <a:p>
            <a:pPr marL="626745" lvl="1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Need to call either </a:t>
            </a:r>
            <a:r>
              <a:rPr lang="en-US" dirty="0" err="1" smtClean="0">
                <a:solidFill>
                  <a:srgbClr val="C0000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feof</a:t>
            </a:r>
            <a:r>
              <a:rPr lang="en-US" dirty="0" smtClean="0">
                <a:solidFill>
                  <a:srgbClr val="C0000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()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or </a:t>
            </a:r>
            <a:r>
              <a:rPr lang="en-US" dirty="0" err="1" smtClean="0">
                <a:solidFill>
                  <a:srgbClr val="C0000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ferror</a:t>
            </a:r>
            <a:r>
              <a:rPr lang="en-US" dirty="0" smtClean="0">
                <a:solidFill>
                  <a:srgbClr val="C0000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()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to distinguish the 2 cases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88586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Acknowledgement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 </a:t>
            </a:r>
            <a:r>
              <a:rPr lang="en-US" dirty="0" smtClean="0"/>
              <a:t>contents </a:t>
            </a:r>
            <a:r>
              <a:rPr lang="en-US" dirty="0"/>
              <a:t>of these slides have origin from </a:t>
            </a:r>
            <a:r>
              <a:rPr lang="en-US" dirty="0" smtClean="0"/>
              <a:t>School of Computing, </a:t>
            </a:r>
            <a:r>
              <a:rPr lang="en-US" dirty="0"/>
              <a:t>National University of </a:t>
            </a:r>
            <a:r>
              <a:rPr lang="en-US" dirty="0" smtClean="0"/>
              <a:t>Singapore.</a:t>
            </a:r>
          </a:p>
          <a:p>
            <a:pPr algn="just"/>
            <a:r>
              <a:rPr lang="en-US" dirty="0"/>
              <a:t>We greatly appreciate support from Mr. Aaron </a:t>
            </a:r>
            <a:r>
              <a:rPr lang="en-US" dirty="0" smtClean="0"/>
              <a:t>Tan </a:t>
            </a:r>
            <a:r>
              <a:rPr lang="en-US" smtClean="0"/>
              <a:t>Tuck Choy for </a:t>
            </a:r>
            <a:r>
              <a:rPr lang="en-US" dirty="0" smtClean="0"/>
              <a:t>kindly sharing these materials.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Programming Methodology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Unit1 - </a:t>
            </a:r>
            <a:fld id="{2E4790E1-2590-4AEE-892D-AB46A7688113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0105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 smtClean="0">
                <a:solidFill>
                  <a:srgbClr val="0000FF"/>
                </a:solidFill>
              </a:rPr>
              <a:t>5.3 Character I/O: </a:t>
            </a:r>
            <a:r>
              <a:rPr lang="en-GB" sz="3600" dirty="0" err="1" smtClean="0">
                <a:solidFill>
                  <a:srgbClr val="0000FF"/>
                </a:solidFill>
              </a:rPr>
              <a:t>ungetc</a:t>
            </a:r>
            <a:r>
              <a:rPr lang="en-GB" sz="3600" dirty="0" smtClean="0">
                <a:solidFill>
                  <a:srgbClr val="0000FF"/>
                </a:solidFill>
              </a:rPr>
              <a:t> (3/4)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smtClean="0"/>
              <a:t>Unit15</a:t>
            </a:r>
            <a:r>
              <a:rPr sz="1200" smtClean="0"/>
              <a:t> </a:t>
            </a:r>
            <a:r>
              <a:rPr sz="1200" dirty="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30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213339"/>
            <a:ext cx="8229600" cy="1907051"/>
          </a:xfrm>
        </p:spPr>
        <p:txBody>
          <a:bodyPr>
            <a:normAutofit/>
          </a:bodyPr>
          <a:lstStyle/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u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ngetc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</a:t>
            </a:r>
            <a:r>
              <a:rPr lang="en-US" dirty="0"/>
              <a:t>pushes back a character read </a:t>
            </a:r>
            <a:r>
              <a:rPr lang="en-US" dirty="0" smtClean="0"/>
              <a:t>from a stream and returns</a:t>
            </a:r>
            <a:r>
              <a:rPr lang="en-US" dirty="0">
                <a:solidFill>
                  <a:srgbClr val="C00000"/>
                </a:solidFill>
                <a:latin typeface="Lucida Console" panose="020B0609040504020204" pitchFamily="49" charset="0"/>
              </a:rPr>
              <a:t> </a:t>
            </a:r>
            <a:r>
              <a:rPr lang="en-US" dirty="0" smtClean="0"/>
              <a:t>the </a:t>
            </a:r>
            <a:r>
              <a:rPr lang="en-US" dirty="0"/>
              <a:t>character it </a:t>
            </a:r>
            <a:r>
              <a:rPr lang="en-US" dirty="0" smtClean="0"/>
              <a:t>pushes back</a:t>
            </a:r>
            <a:endParaRPr lang="en-US" b="1" dirty="0" smtClean="0">
              <a:solidFill>
                <a:srgbClr val="C00000"/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Example: Read a sequence of digits and stop at the first </a:t>
            </a:r>
            <a:r>
              <a:rPr lang="en-US" dirty="0" smtClean="0"/>
              <a:t>non-digit</a:t>
            </a:r>
            <a:endParaRPr lang="en-US" b="1" dirty="0">
              <a:solidFill>
                <a:srgbClr val="C00000"/>
              </a:solidFill>
              <a:latin typeface="Lucida Console" panose="020B0609040504020204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76338" y="3132773"/>
            <a:ext cx="7069137" cy="230832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ch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FILE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fp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fopen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 ... );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while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isdigit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ch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getc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fp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))) {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54013" algn="l"/>
                <a:tab pos="722313" algn="l"/>
              </a:tabLst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 process digit read</a:t>
            </a:r>
          </a:p>
          <a:p>
            <a:pPr>
              <a:tabLst>
                <a:tab pos="354013" algn="l"/>
                <a:tab pos="722313" algn="l"/>
              </a:tabLst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. . .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defRPr/>
            </a:pP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ungetc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ch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fp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 pushes back last char read</a:t>
            </a:r>
            <a:endParaRPr lang="en-SG" b="1" dirty="0">
              <a:solidFill>
                <a:schemeClr val="accent2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06190" y="5577840"/>
            <a:ext cx="4846320" cy="923330"/>
          </a:xfrm>
          <a:prstGeom prst="rect">
            <a:avLst/>
          </a:prstGeom>
          <a:solidFill>
            <a:srgbClr val="E6E6E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C00000"/>
                </a:solidFill>
              </a:rPr>
              <a:t>isdigit</a:t>
            </a:r>
            <a:r>
              <a:rPr lang="en-US" dirty="0" smtClean="0">
                <a:solidFill>
                  <a:srgbClr val="C00000"/>
                </a:solidFill>
              </a:rPr>
              <a:t>(</a:t>
            </a:r>
            <a:r>
              <a:rPr lang="en-US" dirty="0" err="1" smtClean="0">
                <a:solidFill>
                  <a:srgbClr val="C00000"/>
                </a:solidFill>
              </a:rPr>
              <a:t>ch</a:t>
            </a:r>
            <a:r>
              <a:rPr lang="en-US" dirty="0" smtClean="0">
                <a:solidFill>
                  <a:srgbClr val="C00000"/>
                </a:solidFill>
              </a:rPr>
              <a:t>) </a:t>
            </a:r>
            <a:r>
              <a:rPr lang="en-US" dirty="0" smtClean="0"/>
              <a:t>is a function to check whether </a:t>
            </a:r>
            <a:r>
              <a:rPr lang="en-US" dirty="0" err="1" smtClean="0">
                <a:solidFill>
                  <a:srgbClr val="C00000"/>
                </a:solidFill>
              </a:rPr>
              <a:t>ch</a:t>
            </a:r>
            <a:r>
              <a:rPr lang="en-US" dirty="0" smtClean="0"/>
              <a:t> contains a digit character; it returns 1 if so, or 0 otherwise.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15984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 smtClean="0">
                <a:solidFill>
                  <a:srgbClr val="0000FF"/>
                </a:solidFill>
              </a:rPr>
              <a:t>5.3 Character I/O</a:t>
            </a:r>
            <a:r>
              <a:rPr lang="en-GB" sz="3600" smtClean="0">
                <a:solidFill>
                  <a:srgbClr val="0000FF"/>
                </a:solidFill>
              </a:rPr>
              <a:t>: Demo Copy File </a:t>
            </a:r>
            <a:r>
              <a:rPr lang="en-GB" sz="3600" dirty="0" smtClean="0">
                <a:solidFill>
                  <a:srgbClr val="0000FF"/>
                </a:solidFill>
              </a:rPr>
              <a:t>(4/4)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smtClean="0"/>
              <a:t>Unit15</a:t>
            </a:r>
            <a:r>
              <a:rPr sz="1200" smtClean="0"/>
              <a:t> </a:t>
            </a:r>
            <a:r>
              <a:rPr sz="1200" dirty="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31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9" name="[TextBox 8]"/>
          <p:cNvSpPr txBox="1"/>
          <p:nvPr/>
        </p:nvSpPr>
        <p:spPr>
          <a:xfrm>
            <a:off x="719138" y="1281112"/>
            <a:ext cx="7990522" cy="523220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354013" algn="l"/>
                <a:tab pos="722313" algn="l"/>
                <a:tab pos="1076325" algn="l"/>
              </a:tabLst>
              <a:defRPr/>
            </a:pP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copyFile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sourcefile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[],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destfile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[]) {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54013" algn="l"/>
                <a:tab pos="722313" algn="l"/>
                <a:tab pos="1076325" algn="l"/>
              </a:tabLst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FILE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	*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sfp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*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dfp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354013" algn="l"/>
                <a:tab pos="722313" algn="l"/>
                <a:tab pos="1076325" algn="l"/>
              </a:tabLst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ch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354013" algn="l"/>
                <a:tab pos="722313" algn="l"/>
                <a:tab pos="1076325" algn="l"/>
              </a:tabLst>
              <a:defRPr/>
            </a:pPr>
            <a:endParaRPr lang="en-US" sz="10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54013" algn="l"/>
                <a:tab pos="722313" algn="l"/>
                <a:tab pos="1076325" algn="l"/>
              </a:tabLst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((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sfp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fopen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sourcefile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"r"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)) ==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NULL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 </a:t>
            </a:r>
          </a:p>
          <a:p>
            <a:pPr>
              <a:tabLst>
                <a:tab pos="354013" algn="l"/>
                <a:tab pos="722313" algn="l"/>
                <a:tab pos="1076325" algn="l"/>
              </a:tabLst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	exit(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); 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// error - can't open source file</a:t>
            </a:r>
          </a:p>
          <a:p>
            <a:pPr>
              <a:tabLst>
                <a:tab pos="354013" algn="l"/>
                <a:tab pos="722313" algn="l"/>
                <a:tab pos="1076325" algn="l"/>
              </a:tabLst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((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dfp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fopen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destfile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"w"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)) ==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NULL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tabLst>
                <a:tab pos="354013" algn="l"/>
                <a:tab pos="722313" algn="l"/>
                <a:tab pos="1076325" algn="l"/>
              </a:tabLst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fclose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sfp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);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// close source file</a:t>
            </a:r>
          </a:p>
          <a:p>
            <a:pPr>
              <a:tabLst>
                <a:tab pos="354013" algn="l"/>
                <a:tab pos="722313" algn="l"/>
                <a:tab pos="1076325" algn="l"/>
              </a:tabLst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	exit(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); 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// error - can't open destination file</a:t>
            </a:r>
          </a:p>
          <a:p>
            <a:pPr>
              <a:tabLst>
                <a:tab pos="354013" algn="l"/>
                <a:tab pos="722313" algn="l"/>
                <a:tab pos="1076325" algn="l"/>
              </a:tabLst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tabLst>
                <a:tab pos="354013" algn="l"/>
                <a:tab pos="722313" algn="l"/>
                <a:tab pos="1076325" algn="l"/>
              </a:tabLst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while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ch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fgetc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sfp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)) !=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EOF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tabLst>
                <a:tab pos="354013" algn="l"/>
                <a:tab pos="722313" algn="l"/>
                <a:tab pos="1076325" algn="l"/>
              </a:tabLst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fputc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ch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dfp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 ==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EOF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tabLst>
                <a:tab pos="354013" algn="l"/>
                <a:tab pos="722313" algn="l"/>
                <a:tab pos="1076325" algn="l"/>
              </a:tabLst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fclose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sfp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fclose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dfp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); </a:t>
            </a:r>
          </a:p>
          <a:p>
            <a:pPr>
              <a:tabLst>
                <a:tab pos="354013" algn="l"/>
                <a:tab pos="722313" algn="l"/>
                <a:tab pos="1076325" algn="l"/>
              </a:tabLst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		exit(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); 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// error - can't write to file</a:t>
            </a:r>
          </a:p>
          <a:p>
            <a:pPr>
              <a:tabLst>
                <a:tab pos="354013" algn="l"/>
                <a:tab pos="722313" algn="l"/>
                <a:tab pos="1076325" algn="l"/>
              </a:tabLst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	}</a:t>
            </a:r>
          </a:p>
          <a:p>
            <a:pPr>
              <a:tabLst>
                <a:tab pos="354013" algn="l"/>
                <a:tab pos="722313" algn="l"/>
                <a:tab pos="1076325" algn="l"/>
              </a:tabLst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tabLst>
                <a:tab pos="354013" algn="l"/>
                <a:tab pos="722313" algn="l"/>
                <a:tab pos="1076325" algn="l"/>
              </a:tabLst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fclose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sfp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);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fclose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dfp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); </a:t>
            </a:r>
          </a:p>
          <a:p>
            <a:pPr>
              <a:tabLst>
                <a:tab pos="354013" algn="l"/>
                <a:tab pos="722313" algn="l"/>
                <a:tab pos="1076325" algn="l"/>
              </a:tabLst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354013" algn="l"/>
                <a:tab pos="722313" algn="l"/>
                <a:tab pos="1076325" algn="l"/>
              </a:tabLst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SG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[TextBox 9]"/>
          <p:cNvSpPr txBox="1"/>
          <p:nvPr/>
        </p:nvSpPr>
        <p:spPr bwMode="auto">
          <a:xfrm>
            <a:off x="6583680" y="993576"/>
            <a:ext cx="2125980" cy="369332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dirty="0" smtClean="0"/>
              <a:t>Unit15_CopyFile.c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8162264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 smtClean="0">
                <a:solidFill>
                  <a:srgbClr val="0000FF"/>
                </a:solidFill>
              </a:rPr>
              <a:t>5.4 Line I/O: Output </a:t>
            </a:r>
            <a:r>
              <a:rPr lang="en-GB" sz="3600" smtClean="0">
                <a:solidFill>
                  <a:srgbClr val="0000FF"/>
                </a:solidFill>
              </a:rPr>
              <a:t>(1/6)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smtClean="0"/>
              <a:t>Unit15</a:t>
            </a:r>
            <a:r>
              <a:rPr sz="1200" smtClean="0"/>
              <a:t> </a:t>
            </a:r>
            <a:r>
              <a:rPr sz="1200" dirty="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32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213339"/>
            <a:ext cx="8229600" cy="638321"/>
          </a:xfrm>
        </p:spPr>
        <p:txBody>
          <a:bodyPr>
            <a:normAutofit/>
          </a:bodyPr>
          <a:lstStyle/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Functions: </a:t>
            </a:r>
            <a:r>
              <a:rPr lang="en-US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fputs</a:t>
            </a:r>
            <a:r>
              <a:rPr lang="en-US" dirty="0" smtClean="0">
                <a:solidFill>
                  <a:srgbClr val="C00000"/>
                </a:solidFill>
                <a:latin typeface="Lucida Console" panose="020B0609040504020204" pitchFamily="49" charset="0"/>
              </a:rPr>
              <a:t>()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C00000"/>
                </a:solidFill>
                <a:latin typeface="Lucida Console" panose="020B0609040504020204" pitchFamily="49" charset="0"/>
              </a:rPr>
              <a:t>puts()</a:t>
            </a:r>
            <a:endParaRPr lang="en-US" b="1" dirty="0">
              <a:solidFill>
                <a:srgbClr val="C00000"/>
              </a:solidFill>
              <a:latin typeface="Lucida Console" panose="020B0609040504020204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69804" y="1864042"/>
            <a:ext cx="7464742" cy="230832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FILE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fp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// writes to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with newline character appended</a:t>
            </a:r>
          </a:p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puts(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"Hello world!"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); </a:t>
            </a:r>
          </a:p>
          <a:p>
            <a:pPr>
              <a:defRPr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fp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fopen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 ... );</a:t>
            </a:r>
          </a:p>
          <a:p>
            <a:pPr>
              <a:defRPr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// writes to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fp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u="sng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without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newline character appended</a:t>
            </a:r>
          </a:p>
          <a:p>
            <a:pPr>
              <a:defRPr/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fputs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"Hello world!"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fp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); </a:t>
            </a:r>
          </a:p>
        </p:txBody>
      </p:sp>
      <p:sp>
        <p:nvSpPr>
          <p:cNvPr id="10" name="Content Placeholder 5"/>
          <p:cNvSpPr txBox="1">
            <a:spLocks/>
          </p:cNvSpPr>
          <p:nvPr/>
        </p:nvSpPr>
        <p:spPr>
          <a:xfrm>
            <a:off x="587375" y="4394689"/>
            <a:ext cx="8229600" cy="10917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indent="-352425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b="1" dirty="0" err="1" smtClean="0">
                <a:solidFill>
                  <a:srgbClr val="C00000"/>
                </a:solidFill>
                <a:latin typeface="Lucida Console" panose="020B0609040504020204" pitchFamily="49" charset="0"/>
                <a:cs typeface="Courier New" pitchFamily="49" charset="0"/>
              </a:rPr>
              <a:t>fputs</a:t>
            </a:r>
            <a:r>
              <a:rPr lang="en-US" b="1" dirty="0" smtClean="0">
                <a:solidFill>
                  <a:srgbClr val="C00000"/>
                </a:solidFill>
                <a:latin typeface="Lucida Console" panose="020B0609040504020204" pitchFamily="49" charset="0"/>
                <a:cs typeface="Courier New" pitchFamily="49" charset="0"/>
              </a:rPr>
              <a:t>()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b="1" dirty="0" smtClean="0">
                <a:solidFill>
                  <a:srgbClr val="C00000"/>
                </a:solidFill>
                <a:latin typeface="Lucida Console" panose="020B0609040504020204" pitchFamily="49" charset="0"/>
                <a:cs typeface="Courier New" pitchFamily="49" charset="0"/>
              </a:rPr>
              <a:t>puts()</a:t>
            </a:r>
            <a:r>
              <a:rPr lang="en-US" dirty="0" smtClean="0"/>
              <a:t>  return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EOF</a:t>
            </a:r>
            <a:r>
              <a:rPr lang="en-US" dirty="0"/>
              <a:t> if a write error occurs; otherwise, </a:t>
            </a:r>
            <a:r>
              <a:rPr lang="en-US" dirty="0" smtClean="0"/>
              <a:t>they return </a:t>
            </a:r>
            <a:r>
              <a:rPr lang="en-US" dirty="0"/>
              <a:t>a non-negative </a:t>
            </a:r>
            <a:r>
              <a:rPr lang="en-US" dirty="0" smtClean="0"/>
              <a:t>number</a:t>
            </a:r>
            <a:endParaRPr lang="en-US" b="1" dirty="0">
              <a:solidFill>
                <a:srgbClr val="C00000"/>
              </a:solidFill>
              <a:latin typeface="Lucida Console" panose="020B0609040504020204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489699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 smtClean="0">
                <a:solidFill>
                  <a:srgbClr val="0000FF"/>
                </a:solidFill>
              </a:rPr>
              <a:t>5.4 Line I/O</a:t>
            </a:r>
            <a:r>
              <a:rPr lang="en-GB" sz="3600" smtClean="0">
                <a:solidFill>
                  <a:srgbClr val="0000FF"/>
                </a:solidFill>
              </a:rPr>
              <a:t>: Input (2/6)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smtClean="0"/>
              <a:t>Unit15</a:t>
            </a:r>
            <a:r>
              <a:rPr sz="1200" smtClean="0"/>
              <a:t> </a:t>
            </a:r>
            <a:r>
              <a:rPr sz="1200" dirty="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33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213339"/>
            <a:ext cx="8229600" cy="638321"/>
          </a:xfrm>
        </p:spPr>
        <p:txBody>
          <a:bodyPr>
            <a:normAutofit/>
          </a:bodyPr>
          <a:lstStyle/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Functions: </a:t>
            </a:r>
            <a:r>
              <a:rPr lang="en-US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fgets</a:t>
            </a:r>
            <a:r>
              <a:rPr lang="en-US" dirty="0" smtClean="0">
                <a:solidFill>
                  <a:srgbClr val="C00000"/>
                </a:solidFill>
                <a:latin typeface="Lucida Console" panose="020B0609040504020204" pitchFamily="49" charset="0"/>
              </a:rPr>
              <a:t>()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C00000"/>
                </a:solidFill>
                <a:latin typeface="Lucida Console" panose="020B0609040504020204" pitchFamily="49" charset="0"/>
              </a:rPr>
              <a:t>gets()</a:t>
            </a:r>
            <a:endParaRPr lang="en-US" b="1" dirty="0">
              <a:solidFill>
                <a:srgbClr val="C00000"/>
              </a:solidFill>
              <a:latin typeface="Lucida Console" panose="020B0609040504020204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69804" y="1864042"/>
            <a:ext cx="7464742" cy="206210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s[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100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>
              <a:defRPr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FILE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fp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gets(s); 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// reads a line from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stdin</a:t>
            </a:r>
            <a:endParaRPr lang="en-US" b="1" dirty="0">
              <a:solidFill>
                <a:schemeClr val="accent6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fp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fopen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 ... );</a:t>
            </a:r>
          </a:p>
          <a:p>
            <a:pPr>
              <a:defRPr/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fgets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(s, 100,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fp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);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// reads a line from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fp</a:t>
            </a:r>
            <a:endParaRPr lang="en-US" b="1" dirty="0">
              <a:solidFill>
                <a:schemeClr val="accent6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Content Placeholder 5"/>
          <p:cNvSpPr txBox="1">
            <a:spLocks/>
          </p:cNvSpPr>
          <p:nvPr/>
        </p:nvSpPr>
        <p:spPr>
          <a:xfrm>
            <a:off x="587375" y="4120369"/>
            <a:ext cx="8229600" cy="21432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indent="-352425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</a:t>
            </a:r>
            <a:r>
              <a:rPr lang="en-US" sz="20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gets</a:t>
            </a:r>
            <a:r>
              <a:rPr lang="en-US" sz="20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2000" dirty="0" smtClean="0"/>
              <a:t> </a:t>
            </a:r>
            <a:r>
              <a:rPr lang="en-US" sz="2000" dirty="0"/>
              <a:t>and </a:t>
            </a:r>
            <a:r>
              <a:rPr lang="en-US" sz="20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gets()</a:t>
            </a:r>
            <a:r>
              <a:rPr lang="en-US" sz="2000" dirty="0" smtClean="0"/>
              <a:t> </a:t>
            </a:r>
            <a:r>
              <a:rPr lang="en-US" sz="2000" dirty="0"/>
              <a:t>store a null character at the end of the </a:t>
            </a:r>
            <a:r>
              <a:rPr lang="en-US" sz="2000" dirty="0" smtClean="0"/>
              <a:t>string</a:t>
            </a:r>
          </a:p>
          <a:p>
            <a:pPr marL="352425" indent="-352425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fgets</a:t>
            </a:r>
            <a:r>
              <a:rPr lang="en-US" sz="20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2000" dirty="0" smtClean="0"/>
              <a:t> </a:t>
            </a:r>
            <a:r>
              <a:rPr lang="en-US" sz="2000" dirty="0"/>
              <a:t>and </a:t>
            </a:r>
            <a:r>
              <a:rPr lang="en-US" sz="20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gets()</a:t>
            </a:r>
            <a:r>
              <a:rPr lang="en-US" sz="2000" dirty="0" smtClean="0"/>
              <a:t> </a:t>
            </a:r>
            <a:r>
              <a:rPr lang="en-US" sz="2000" dirty="0"/>
              <a:t>return a null pointer if a read error occurs or end-of-file is encountered before storing any character; otherwise, return </a:t>
            </a:r>
            <a:r>
              <a:rPr lang="en-US" sz="2000" dirty="0" smtClean="0"/>
              <a:t>first argument</a:t>
            </a:r>
          </a:p>
          <a:p>
            <a:pPr marL="352425" indent="-352425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Avoid </a:t>
            </a:r>
            <a:r>
              <a:rPr lang="en-US" sz="2000"/>
              <a:t>using </a:t>
            </a:r>
            <a:r>
              <a:rPr lang="en-US" sz="20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gets()</a:t>
            </a:r>
            <a:r>
              <a:rPr lang="en-US" sz="2000" smtClean="0"/>
              <a:t> </a:t>
            </a:r>
            <a:r>
              <a:rPr lang="en-US" sz="2000" dirty="0"/>
              <a:t>due to </a:t>
            </a:r>
            <a:r>
              <a:rPr lang="en-US" sz="2000" dirty="0" smtClean="0"/>
              <a:t>security issue</a:t>
            </a:r>
            <a:endParaRPr lang="en-US" sz="2000" b="1" dirty="0">
              <a:solidFill>
                <a:srgbClr val="C00000"/>
              </a:solidFill>
              <a:latin typeface="Lucida Console" panose="020B0609040504020204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34352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 smtClean="0">
                <a:solidFill>
                  <a:srgbClr val="0000FF"/>
                </a:solidFill>
              </a:rPr>
              <a:t>5.4 Line I/O</a:t>
            </a:r>
            <a:r>
              <a:rPr lang="en-GB" sz="3600" smtClean="0">
                <a:solidFill>
                  <a:srgbClr val="0000FF"/>
                </a:solidFill>
              </a:rPr>
              <a:t>: fgets() (3/6)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smtClean="0"/>
              <a:t>Unit15</a:t>
            </a:r>
            <a:r>
              <a:rPr sz="1200" smtClean="0"/>
              <a:t> </a:t>
            </a:r>
            <a:r>
              <a:rPr sz="1200" dirty="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34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213339"/>
            <a:ext cx="8229600" cy="5011615"/>
          </a:xfrm>
        </p:spPr>
        <p:txBody>
          <a:bodyPr>
            <a:normAutofit/>
          </a:bodyPr>
          <a:lstStyle/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mtClean="0"/>
              <a:t>Prototype:</a:t>
            </a:r>
            <a:br>
              <a:rPr lang="en-US" smtClean="0"/>
            </a:br>
            <a:r>
              <a:rPr lang="en-US" smtClean="0"/>
              <a:t>  </a:t>
            </a:r>
            <a:r>
              <a:rPr lang="en-US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char </a:t>
            </a:r>
            <a:r>
              <a:rPr lang="en-US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*fgets(char *s, int n, </a:t>
            </a:r>
            <a:r>
              <a:rPr lang="en-US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FILE *fp)</a:t>
            </a:r>
            <a:endParaRPr lang="en-US" smtClean="0"/>
          </a:p>
          <a:p>
            <a:pPr marL="626745" lvl="1" indent="-352425">
              <a:spcBef>
                <a:spcPts val="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i="1">
                <a:cs typeface="Courier New" pitchFamily="49" charset="0"/>
              </a:rPr>
              <a:t>s</a:t>
            </a:r>
            <a:r>
              <a:rPr lang="en-US">
                <a:cs typeface="Courier New" pitchFamily="49" charset="0"/>
              </a:rPr>
              <a:t> is a pointer to the beginning of a character </a:t>
            </a:r>
            <a:r>
              <a:rPr lang="en-US" smtClean="0">
                <a:cs typeface="Courier New" pitchFamily="49" charset="0"/>
              </a:rPr>
              <a:t>array</a:t>
            </a:r>
          </a:p>
          <a:p>
            <a:pPr marL="626745" lvl="1" indent="-352425">
              <a:spcBef>
                <a:spcPts val="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i="1" smtClean="0"/>
              <a:t>n</a:t>
            </a:r>
            <a:r>
              <a:rPr lang="en-US" smtClean="0"/>
              <a:t> is a count</a:t>
            </a:r>
          </a:p>
          <a:p>
            <a:pPr marL="626745" lvl="1" indent="-352425">
              <a:spcBef>
                <a:spcPts val="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i="1" smtClean="0"/>
              <a:t>fp</a:t>
            </a:r>
            <a:r>
              <a:rPr lang="en-US" smtClean="0"/>
              <a:t> is an input stream</a:t>
            </a:r>
          </a:p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/>
              <a:t>Characters are read from the input stream </a:t>
            </a:r>
            <a:r>
              <a:rPr lang="en-US" i="1"/>
              <a:t>fp</a:t>
            </a:r>
            <a:r>
              <a:rPr lang="en-US"/>
              <a:t> into </a:t>
            </a:r>
            <a:r>
              <a:rPr lang="en-US" i="1"/>
              <a:t>s</a:t>
            </a:r>
            <a:r>
              <a:rPr lang="en-US"/>
              <a:t> </a:t>
            </a:r>
            <a:r>
              <a:rPr lang="en-US" smtClean="0"/>
              <a:t>until</a:t>
            </a:r>
          </a:p>
          <a:p>
            <a:pPr marL="626745" lvl="1" indent="-352425">
              <a:spcBef>
                <a:spcPts val="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/>
              <a:t>a newline character is </a:t>
            </a:r>
            <a:r>
              <a:rPr lang="en-US" smtClean="0"/>
              <a:t>seen,</a:t>
            </a:r>
          </a:p>
          <a:p>
            <a:pPr marL="626745" lvl="1" indent="-352425">
              <a:spcBef>
                <a:spcPts val="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/>
              <a:t>end-of-file is reached, </a:t>
            </a:r>
            <a:r>
              <a:rPr lang="en-US" smtClean="0"/>
              <a:t>or</a:t>
            </a:r>
          </a:p>
          <a:p>
            <a:pPr marL="626745" lvl="1" indent="-352425">
              <a:spcBef>
                <a:spcPts val="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i="1" smtClean="0"/>
              <a:t>n</a:t>
            </a:r>
            <a:r>
              <a:rPr lang="en-US" smtClean="0"/>
              <a:t> </a:t>
            </a:r>
            <a:r>
              <a:rPr lang="en-US"/>
              <a:t>– 1 characters have been read without encountering newline character or </a:t>
            </a:r>
            <a:r>
              <a:rPr lang="en-US" smtClean="0"/>
              <a:t>end-of-file</a:t>
            </a:r>
          </a:p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/>
              <a:t>If the input was terminated because of a newline character, the newline character will be stored in the array before the terminating null </a:t>
            </a:r>
            <a:r>
              <a:rPr lang="en-US" smtClean="0"/>
              <a:t>character (‘\0’)</a:t>
            </a:r>
          </a:p>
        </p:txBody>
      </p:sp>
    </p:spTree>
    <p:extLst>
      <p:ext uri="{BB962C8B-B14F-4D97-AF65-F5344CB8AC3E}">
        <p14:creationId xmlns:p14="http://schemas.microsoft.com/office/powerpoint/2010/main" val="24197468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 smtClean="0">
                <a:solidFill>
                  <a:srgbClr val="0000FF"/>
                </a:solidFill>
              </a:rPr>
              <a:t>5.4 Line I/O</a:t>
            </a:r>
            <a:r>
              <a:rPr lang="en-GB" sz="3600" smtClean="0">
                <a:solidFill>
                  <a:srgbClr val="0000FF"/>
                </a:solidFill>
              </a:rPr>
              <a:t>: fgets() (4/6)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smtClean="0"/>
              <a:t>Unit15</a:t>
            </a:r>
            <a:r>
              <a:rPr sz="1200" smtClean="0"/>
              <a:t> </a:t>
            </a:r>
            <a:r>
              <a:rPr sz="1200" dirty="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35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213339"/>
            <a:ext cx="8229600" cy="5011615"/>
          </a:xfrm>
        </p:spPr>
        <p:txBody>
          <a:bodyPr>
            <a:normAutofit/>
          </a:bodyPr>
          <a:lstStyle/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/>
              <a:t>If end-of-file is encountered before any characters have been read from the </a:t>
            </a:r>
            <a:r>
              <a:rPr lang="en-US" smtClean="0"/>
              <a:t>stream,</a:t>
            </a:r>
          </a:p>
          <a:p>
            <a:pPr marL="626745" lvl="1" indent="-352425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fgets()</a:t>
            </a:r>
            <a:r>
              <a:rPr lang="en-US" smtClean="0">
                <a:cs typeface="Courier New" pitchFamily="49" charset="0"/>
              </a:rPr>
              <a:t> </a:t>
            </a:r>
            <a:r>
              <a:rPr lang="en-US">
                <a:cs typeface="Courier New" pitchFamily="49" charset="0"/>
              </a:rPr>
              <a:t>returns a null </a:t>
            </a:r>
            <a:r>
              <a:rPr lang="en-US" smtClean="0">
                <a:cs typeface="Courier New" pitchFamily="49" charset="0"/>
              </a:rPr>
              <a:t>poi</a:t>
            </a:r>
            <a:r>
              <a:rPr lang="en-US" smtClean="0"/>
              <a:t>nter</a:t>
            </a:r>
          </a:p>
          <a:p>
            <a:pPr marL="626745" lvl="1" indent="-352425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>
                <a:cs typeface="Courier New" pitchFamily="49" charset="0"/>
              </a:rPr>
              <a:t>The contents of the array </a:t>
            </a:r>
            <a:r>
              <a:rPr lang="en-US" i="1">
                <a:cs typeface="Courier New" pitchFamily="49" charset="0"/>
              </a:rPr>
              <a:t>s</a:t>
            </a:r>
            <a:r>
              <a:rPr lang="en-US">
                <a:cs typeface="Courier New" pitchFamily="49" charset="0"/>
              </a:rPr>
              <a:t> are </a:t>
            </a:r>
            <a:r>
              <a:rPr lang="en-US" smtClean="0">
                <a:cs typeface="Courier New" pitchFamily="49" charset="0"/>
              </a:rPr>
              <a:t>unchanged</a:t>
            </a:r>
            <a:endParaRPr lang="en-US" smtClean="0"/>
          </a:p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/>
              <a:t>If a read error is </a:t>
            </a:r>
            <a:r>
              <a:rPr lang="en-US" smtClean="0"/>
              <a:t>encountered,</a:t>
            </a:r>
          </a:p>
          <a:p>
            <a:pPr marL="626745" lvl="1" indent="-352425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fgets()</a:t>
            </a:r>
            <a:r>
              <a:rPr lang="en-US" smtClean="0">
                <a:cs typeface="Courier New" pitchFamily="49" charset="0"/>
              </a:rPr>
              <a:t> </a:t>
            </a:r>
            <a:r>
              <a:rPr lang="en-US">
                <a:cs typeface="Courier New" pitchFamily="49" charset="0"/>
              </a:rPr>
              <a:t>returns a </a:t>
            </a:r>
            <a:r>
              <a:rPr lang="en-US" smtClean="0">
                <a:cs typeface="Courier New" pitchFamily="49" charset="0"/>
              </a:rPr>
              <a:t>null</a:t>
            </a:r>
            <a:r>
              <a:rPr lang="en-US"/>
              <a:t> </a:t>
            </a:r>
            <a:r>
              <a:rPr lang="en-US" smtClean="0"/>
              <a:t>pointer</a:t>
            </a:r>
          </a:p>
          <a:p>
            <a:pPr marL="626745" lvl="1" indent="-352425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>
                <a:cs typeface="Courier New" pitchFamily="49" charset="0"/>
              </a:rPr>
              <a:t>The contents of the array </a:t>
            </a:r>
            <a:r>
              <a:rPr lang="en-US" i="1">
                <a:cs typeface="Courier New" pitchFamily="49" charset="0"/>
              </a:rPr>
              <a:t>s</a:t>
            </a:r>
            <a:r>
              <a:rPr lang="en-US">
                <a:cs typeface="Courier New" pitchFamily="49" charset="0"/>
              </a:rPr>
              <a:t> are </a:t>
            </a:r>
            <a:r>
              <a:rPr lang="en-US" smtClean="0">
                <a:cs typeface="Courier New" pitchFamily="49" charset="0"/>
              </a:rPr>
              <a:t>indetermin</a:t>
            </a:r>
            <a:r>
              <a:rPr lang="en-US" smtClean="0"/>
              <a:t>ate</a:t>
            </a:r>
          </a:p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/>
              <a:t>Whenever </a:t>
            </a:r>
            <a:r>
              <a:rPr lang="en-US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NULL</a:t>
            </a:r>
            <a:r>
              <a:rPr lang="en-US"/>
              <a:t> is returned, </a:t>
            </a:r>
            <a:r>
              <a:rPr lang="en-US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feof</a:t>
            </a:r>
            <a:r>
              <a:rPr lang="en-US" b="1">
                <a:cs typeface="Courier New" pitchFamily="49" charset="0"/>
              </a:rPr>
              <a:t> </a:t>
            </a:r>
            <a:r>
              <a:rPr lang="en-US"/>
              <a:t>or </a:t>
            </a:r>
            <a:r>
              <a:rPr lang="en-US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ferror</a:t>
            </a:r>
            <a:r>
              <a:rPr lang="en-US">
                <a:solidFill>
                  <a:srgbClr val="C00000"/>
                </a:solidFill>
              </a:rPr>
              <a:t> </a:t>
            </a:r>
            <a:r>
              <a:rPr lang="en-US"/>
              <a:t>should be used to determine </a:t>
            </a:r>
            <a:r>
              <a:rPr lang="en-US" smtClean="0"/>
              <a:t>the</a:t>
            </a:r>
            <a:r>
              <a:rPr lang="en-US"/>
              <a:t> </a:t>
            </a:r>
            <a:r>
              <a:rPr lang="en-US" smtClean="0"/>
              <a:t>status</a:t>
            </a:r>
          </a:p>
        </p:txBody>
      </p:sp>
    </p:spTree>
    <p:extLst>
      <p:ext uri="{BB962C8B-B14F-4D97-AF65-F5344CB8AC3E}">
        <p14:creationId xmlns:p14="http://schemas.microsoft.com/office/powerpoint/2010/main" val="36700155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 smtClean="0">
                <a:solidFill>
                  <a:srgbClr val="0000FF"/>
                </a:solidFill>
              </a:rPr>
              <a:t>5.4 Line I/O</a:t>
            </a:r>
            <a:r>
              <a:rPr lang="en-GB" sz="3600" smtClean="0">
                <a:solidFill>
                  <a:srgbClr val="0000FF"/>
                </a:solidFill>
              </a:rPr>
              <a:t>: Demo Counting Lines (5/6)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smtClean="0"/>
              <a:t>Unit15</a:t>
            </a:r>
            <a:r>
              <a:rPr sz="1200" smtClean="0"/>
              <a:t> </a:t>
            </a:r>
            <a:r>
              <a:rPr sz="1200" dirty="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36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213339"/>
            <a:ext cx="8229600" cy="5011615"/>
          </a:xfrm>
        </p:spPr>
        <p:txBody>
          <a:bodyPr>
            <a:normAutofit/>
          </a:bodyPr>
          <a:lstStyle/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/>
              <a:t>Write a function that takes as input the name of a text file and returns the number of lines in the input </a:t>
            </a:r>
            <a:r>
              <a:rPr lang="en-US" smtClean="0"/>
              <a:t>file.</a:t>
            </a:r>
          </a:p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/>
              <a:t>If an error occurs, the function should return a negative </a:t>
            </a:r>
            <a:r>
              <a:rPr lang="en-US" smtClean="0"/>
              <a:t>number.</a:t>
            </a:r>
          </a:p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mtClean="0"/>
              <a:t>Assume </a:t>
            </a:r>
            <a:r>
              <a:rPr lang="en-US"/>
              <a:t>that the length of each line in the file is at most 80 </a:t>
            </a:r>
            <a:r>
              <a:rPr lang="en-US" smtClean="0"/>
              <a:t>characters.</a:t>
            </a:r>
          </a:p>
        </p:txBody>
      </p:sp>
    </p:spTree>
    <p:extLst>
      <p:ext uri="{BB962C8B-B14F-4D97-AF65-F5344CB8AC3E}">
        <p14:creationId xmlns:p14="http://schemas.microsoft.com/office/powerpoint/2010/main" val="259557794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 smtClean="0">
                <a:solidFill>
                  <a:srgbClr val="0000FF"/>
                </a:solidFill>
              </a:rPr>
              <a:t>5.4 Line I/O</a:t>
            </a:r>
            <a:r>
              <a:rPr lang="en-GB" sz="3600" smtClean="0">
                <a:solidFill>
                  <a:srgbClr val="0000FF"/>
                </a:solidFill>
              </a:rPr>
              <a:t>: Demo Counting Lines (6/6)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smtClean="0"/>
              <a:t>Unit15</a:t>
            </a:r>
            <a:r>
              <a:rPr sz="1200" smtClean="0"/>
              <a:t> </a:t>
            </a:r>
            <a:r>
              <a:rPr sz="1200" dirty="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37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9" name="[TextBox 8]"/>
          <p:cNvSpPr txBox="1"/>
          <p:nvPr/>
        </p:nvSpPr>
        <p:spPr>
          <a:xfrm>
            <a:off x="719138" y="1281112"/>
            <a:ext cx="7990522" cy="470898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354013" algn="l"/>
                <a:tab pos="722313" algn="l"/>
                <a:tab pos="1076325" algn="l"/>
              </a:tabLst>
              <a:defRPr/>
            </a:pPr>
            <a:r>
              <a:rPr lang="en-US" b="1">
                <a:solidFill>
                  <a:srgbClr val="9900CC"/>
                </a:solidFill>
                <a:latin typeface="Courier New" pitchFamily="49" charset="0"/>
                <a:cs typeface="Courier New" pitchFamily="49" charset="0"/>
              </a:rPr>
              <a:t>#define 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MAX_LINE_LENGTH 80</a:t>
            </a:r>
          </a:p>
          <a:p>
            <a:pPr>
              <a:tabLst>
                <a:tab pos="354013" algn="l"/>
                <a:tab pos="722313" algn="l"/>
                <a:tab pos="1076325" algn="l"/>
              </a:tabLst>
              <a:defRPr/>
            </a:pPr>
            <a:r>
              <a:rPr lang="en-US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 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countLines(char </a:t>
            </a:r>
            <a:r>
              <a:rPr lang="en-US" b="1" smtClean="0">
                <a:latin typeface="Courier New" pitchFamily="49" charset="0"/>
                <a:cs typeface="Courier New" pitchFamily="49" charset="0"/>
              </a:rPr>
              <a:t>filename[]) {</a:t>
            </a:r>
            <a:endParaRPr lang="en-US" b="1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54013" algn="l"/>
                <a:tab pos="722313" algn="l"/>
                <a:tab pos="1076325" algn="l"/>
              </a:tabLst>
              <a:defRPr/>
            </a:pPr>
            <a:r>
              <a:rPr lang="en-US" b="1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FILE 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*fp</a:t>
            </a:r>
            <a:r>
              <a:rPr lang="en-US" b="1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354013" algn="l"/>
                <a:tab pos="722313" algn="l"/>
                <a:tab pos="1076325" algn="l"/>
              </a:tabLst>
              <a:defRPr/>
            </a:pPr>
            <a:r>
              <a:rPr lang="en-US" b="1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  count = </a:t>
            </a:r>
            <a:r>
              <a:rPr lang="en-US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smtClean="0">
                <a:latin typeface="Courier New" pitchFamily="49" charset="0"/>
                <a:cs typeface="Courier New" pitchFamily="49" charset="0"/>
              </a:rPr>
              <a:t>;</a:t>
            </a:r>
            <a:endParaRPr lang="en-US" b="1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54013" algn="l"/>
                <a:tab pos="722313" algn="l"/>
                <a:tab pos="1076325" algn="l"/>
              </a:tabLst>
              <a:defRPr/>
            </a:pPr>
            <a:r>
              <a:rPr lang="en-US" b="1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 s[MAX_LINE_LENGTH+</a:t>
            </a:r>
            <a:r>
              <a:rPr lang="en-US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];</a:t>
            </a:r>
          </a:p>
          <a:p>
            <a:pPr>
              <a:tabLst>
                <a:tab pos="354013" algn="l"/>
                <a:tab pos="722313" algn="l"/>
                <a:tab pos="1076325" algn="l"/>
              </a:tabLst>
              <a:defRPr/>
            </a:pPr>
            <a:endParaRPr lang="en-US" sz="1200" b="1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54013" algn="l"/>
                <a:tab pos="722313" algn="l"/>
                <a:tab pos="1076325" algn="l"/>
              </a:tabLst>
              <a:defRPr/>
            </a:pPr>
            <a:r>
              <a:rPr lang="en-US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if 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((fp = fopen(filename, "r")) == </a:t>
            </a:r>
            <a:r>
              <a:rPr lang="en-US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NULL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) </a:t>
            </a:r>
          </a:p>
          <a:p>
            <a:pPr>
              <a:tabLst>
                <a:tab pos="354013" algn="l"/>
                <a:tab pos="722313" algn="l"/>
                <a:tab pos="1076325" algn="l"/>
              </a:tabLst>
              <a:defRPr/>
            </a:pPr>
            <a:r>
              <a:rPr lang="en-US" b="1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-1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;  </a:t>
            </a:r>
            <a:r>
              <a:rPr lang="en-US" b="1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 error </a:t>
            </a:r>
          </a:p>
          <a:p>
            <a:pPr>
              <a:tabLst>
                <a:tab pos="354013" algn="l"/>
                <a:tab pos="722313" algn="l"/>
                <a:tab pos="1076325" algn="l"/>
              </a:tabLst>
              <a:defRPr/>
            </a:pPr>
            <a:endParaRPr lang="en-US" sz="1200" b="1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54013" algn="l"/>
                <a:tab pos="722313" algn="l"/>
                <a:tab pos="1076325" algn="l"/>
              </a:tabLst>
              <a:defRPr/>
            </a:pPr>
            <a:r>
              <a:rPr lang="en-US" b="1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while 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(fgets(s, MAX_LINE_LENGTH+</a:t>
            </a:r>
            <a:r>
              <a:rPr lang="en-US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, fp) != </a:t>
            </a:r>
            <a:r>
              <a:rPr lang="en-US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NULL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) </a:t>
            </a:r>
          </a:p>
          <a:p>
            <a:pPr>
              <a:tabLst>
                <a:tab pos="354013" algn="l"/>
                <a:tab pos="722313" algn="l"/>
                <a:tab pos="1076325" algn="l"/>
              </a:tabLst>
              <a:defRPr/>
            </a:pPr>
            <a:r>
              <a:rPr lang="en-US" b="1">
                <a:latin typeface="Courier New" pitchFamily="49" charset="0"/>
                <a:cs typeface="Courier New" pitchFamily="49" charset="0"/>
              </a:rPr>
              <a:t>		count++;</a:t>
            </a:r>
          </a:p>
          <a:p>
            <a:pPr>
              <a:tabLst>
                <a:tab pos="354013" algn="l"/>
                <a:tab pos="722313" algn="l"/>
                <a:tab pos="1076325" algn="l"/>
              </a:tabLst>
              <a:defRPr/>
            </a:pPr>
            <a:endParaRPr lang="en-US" sz="1200" b="1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54013" algn="l"/>
                <a:tab pos="722313" algn="l"/>
                <a:tab pos="1076325" algn="l"/>
              </a:tabLst>
              <a:defRPr/>
            </a:pPr>
            <a:r>
              <a:rPr lang="en-US" b="1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 (!feof(fp))	</a:t>
            </a:r>
            <a:r>
              <a:rPr lang="en-US" b="1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 read error encountered</a:t>
            </a:r>
          </a:p>
          <a:p>
            <a:pPr>
              <a:tabLst>
                <a:tab pos="354013" algn="l"/>
                <a:tab pos="722313" algn="l"/>
                <a:tab pos="1076325" algn="l"/>
              </a:tabLst>
              <a:defRPr/>
            </a:pPr>
            <a:r>
              <a:rPr lang="en-US" b="1">
                <a:latin typeface="Courier New" pitchFamily="49" charset="0"/>
                <a:cs typeface="Courier New" pitchFamily="49" charset="0"/>
              </a:rPr>
              <a:t>		count = </a:t>
            </a:r>
            <a:r>
              <a:rPr lang="en-US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-1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;  </a:t>
            </a:r>
          </a:p>
          <a:p>
            <a:pPr>
              <a:tabLst>
                <a:tab pos="354013" algn="l"/>
                <a:tab pos="722313" algn="l"/>
                <a:tab pos="1076325" algn="l"/>
              </a:tabLst>
              <a:defRPr/>
            </a:pPr>
            <a:endParaRPr lang="en-US" sz="1200" b="1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54013" algn="l"/>
                <a:tab pos="722313" algn="l"/>
                <a:tab pos="1076325" algn="l"/>
              </a:tabLst>
              <a:defRPr/>
            </a:pPr>
            <a:r>
              <a:rPr lang="en-US" b="1">
                <a:latin typeface="Courier New" pitchFamily="49" charset="0"/>
                <a:cs typeface="Courier New" pitchFamily="49" charset="0"/>
              </a:rPr>
              <a:t>	fclose(fp); </a:t>
            </a:r>
          </a:p>
          <a:p>
            <a:pPr>
              <a:tabLst>
                <a:tab pos="354013" algn="l"/>
                <a:tab pos="722313" algn="l"/>
                <a:tab pos="1076325" algn="l"/>
              </a:tabLst>
              <a:defRPr/>
            </a:pPr>
            <a:r>
              <a:rPr lang="en-US" b="1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 count;</a:t>
            </a:r>
          </a:p>
          <a:p>
            <a:pPr>
              <a:tabLst>
                <a:tab pos="354013" algn="l"/>
                <a:tab pos="722313" algn="l"/>
                <a:tab pos="1076325" algn="l"/>
              </a:tabLst>
              <a:defRPr/>
            </a:pPr>
            <a:r>
              <a:rPr lang="en-US" b="1">
                <a:latin typeface="Courier New" pitchFamily="49" charset="0"/>
                <a:cs typeface="Courier New" pitchFamily="49" charset="0"/>
              </a:rPr>
              <a:t>}</a:t>
            </a:r>
            <a:endParaRPr lang="en-SG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[TextBox 9]"/>
          <p:cNvSpPr txBox="1"/>
          <p:nvPr/>
        </p:nvSpPr>
        <p:spPr bwMode="auto">
          <a:xfrm>
            <a:off x="6583679" y="1096446"/>
            <a:ext cx="2314135" cy="369332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mtClean="0"/>
              <a:t>Unit15_CountLines.c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05873632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smtClean="0">
                <a:solidFill>
                  <a:srgbClr val="0000FF"/>
                </a:solidFill>
              </a:rPr>
              <a:t>Summary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smtClean="0"/>
              <a:t>Unit15</a:t>
            </a:r>
            <a:r>
              <a:rPr sz="1200" smtClean="0"/>
              <a:t> </a:t>
            </a:r>
            <a:r>
              <a:rPr sz="1200" dirty="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38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10" name="HighlightTextShape201406241503265130"/>
          <p:cNvSpPr>
            <a:spLocks noChangeArrowheads="1"/>
          </p:cNvSpPr>
          <p:nvPr/>
        </p:nvSpPr>
        <p:spPr bwMode="auto">
          <a:xfrm>
            <a:off x="491320" y="1219200"/>
            <a:ext cx="8127386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 smtClean="0"/>
              <a:t>In this unit, you have learned about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smtClean="0"/>
              <a:t>How to open text files for reading or writing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smtClean="0"/>
              <a:t>How to read input from text files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smtClean="0"/>
              <a:t>How to write output to text files</a:t>
            </a:r>
            <a:endParaRPr lang="en-US" sz="2400" dirty="0" smtClean="0"/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88806392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1173163" y="2824163"/>
            <a:ext cx="6751637" cy="1143000"/>
          </a:xfrm>
        </p:spPr>
        <p:txBody>
          <a:bodyPr/>
          <a:lstStyle/>
          <a:p>
            <a:pPr algn="ctr" eaLnBrk="1" hangingPunct="1"/>
            <a:r>
              <a:rPr lang="en-GB" dirty="0" smtClean="0">
                <a:solidFill>
                  <a:srgbClr val="9933FF"/>
                </a:solidFill>
                <a:latin typeface="+mn-lt"/>
              </a:rPr>
              <a:t>End of File</a:t>
            </a:r>
          </a:p>
        </p:txBody>
      </p:sp>
      <p:sp>
        <p:nvSpPr>
          <p:cNvPr id="3" name="[Slide Number Placeholder 8]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4" name="[Date Placeholder 3]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mtClean="0"/>
              <a:t>Unit15</a:t>
            </a:r>
            <a:r>
              <a:rPr smtClean="0"/>
              <a:t> </a:t>
            </a:r>
            <a:r>
              <a:rPr dirty="0" smtClean="0"/>
              <a:t>- </a:t>
            </a:r>
            <a:fld id="{24D17162-63A3-49DC-92B1-933428BCC85F}" type="slidenum">
              <a:rPr smtClean="0"/>
              <a:pPr>
                <a:defRPr/>
              </a:pPr>
              <a:t>39</a:t>
            </a:fld>
            <a:endParaRPr dirty="0"/>
          </a:p>
        </p:txBody>
      </p:sp>
      <p:sp>
        <p:nvSpPr>
          <p:cNvPr id="5" name="[Footer Placeholder 6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Policies for students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These contents are only used for students PERSONALLY.</a:t>
            </a:r>
          </a:p>
          <a:p>
            <a:pPr algn="just"/>
            <a:r>
              <a:rPr lang="en-US" dirty="0"/>
              <a:t>Students are NOT allowed to </a:t>
            </a:r>
            <a:r>
              <a:rPr lang="en-US" dirty="0" smtClean="0"/>
              <a:t>modify or deliver these </a:t>
            </a:r>
            <a:r>
              <a:rPr lang="en-US" dirty="0"/>
              <a:t>contents to anywhere or </a:t>
            </a:r>
            <a:r>
              <a:rPr lang="en-US" dirty="0" smtClean="0"/>
              <a:t>anyone for any purpose.</a:t>
            </a:r>
            <a:endParaRPr lang="en-US" dirty="0"/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Programming Methodology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Unit1 - </a:t>
            </a:r>
            <a:fld id="{2E4790E1-2590-4AEE-892D-AB46A7688113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7342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Recording of modifications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Currently, there are no modification </a:t>
            </a:r>
            <a:r>
              <a:rPr lang="en-US" smtClean="0"/>
              <a:t>on these contents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Programming Methodology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Unit1 - </a:t>
            </a:r>
            <a:fld id="{2E4790E1-2590-4AEE-892D-AB46A7688113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3311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40701095414858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smtClean="0">
                <a:solidFill>
                  <a:srgbClr val="0000FF"/>
                </a:solidFill>
              </a:rPr>
              <a:t>Unit 15: File Processing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smtClean="0"/>
              <a:t>Unit15 </a:t>
            </a:r>
            <a:r>
              <a:rPr sz="120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6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673100" y="1280213"/>
            <a:ext cx="7620000" cy="19434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600"/>
              </a:spcBef>
              <a:spcAft>
                <a:spcPts val="0"/>
              </a:spcAft>
              <a:buSzPct val="120000"/>
              <a:buFont typeface="Wingdings" pitchFamily="2" charset="2"/>
              <a:buNone/>
            </a:pPr>
            <a:r>
              <a:rPr lang="en-GB" sz="2800" dirty="0" smtClean="0">
                <a:solidFill>
                  <a:srgbClr val="C00000"/>
                </a:solidFill>
              </a:rPr>
              <a:t>Objectives:</a:t>
            </a:r>
          </a:p>
          <a:p>
            <a:pPr marL="682625" lvl="1" indent="-407988" fontAlgn="auto">
              <a:spcBef>
                <a:spcPts val="600"/>
              </a:spcBef>
              <a:spcAft>
                <a:spcPts val="0"/>
              </a:spcAft>
              <a:buSzPct val="120000"/>
              <a:buFont typeface="Wingdings" pitchFamily="2" charset="2"/>
              <a:buChar char="§"/>
            </a:pPr>
            <a:r>
              <a:rPr lang="en-GB" sz="2400" dirty="0" smtClean="0"/>
              <a:t>Understand the concepts of file I/O</a:t>
            </a:r>
          </a:p>
          <a:p>
            <a:pPr marL="682625" lvl="1" indent="-407988" fontAlgn="auto">
              <a:spcBef>
                <a:spcPts val="600"/>
              </a:spcBef>
              <a:spcAft>
                <a:spcPts val="0"/>
              </a:spcAft>
              <a:buSzPct val="120000"/>
              <a:buFont typeface="Wingdings" pitchFamily="2" charset="2"/>
              <a:buChar char="§"/>
            </a:pPr>
            <a:r>
              <a:rPr lang="en-GB" sz="2400" dirty="0" smtClean="0"/>
              <a:t>Learn about functions to read and write text files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673100" y="3605741"/>
            <a:ext cx="7620000" cy="1958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120000"/>
              <a:defRPr/>
            </a:pPr>
            <a:r>
              <a:rPr lang="en-GB" sz="2800" kern="0" dirty="0" smtClean="0">
                <a:solidFill>
                  <a:srgbClr val="C00000"/>
                </a:solidFill>
                <a:latin typeface="+mn-lt"/>
                <a:cs typeface="+mn-cs"/>
              </a:rPr>
              <a:t>Reference: </a:t>
            </a:r>
            <a:endParaRPr lang="en-GB" sz="2800" kern="0" dirty="0">
              <a:solidFill>
                <a:srgbClr val="C00000"/>
              </a:solidFill>
              <a:latin typeface="+mn-lt"/>
              <a:cs typeface="+mn-cs"/>
            </a:endParaRPr>
          </a:p>
          <a:p>
            <a:pPr marL="682625" lvl="1" indent="-393700">
              <a:spcBef>
                <a:spcPct val="20000"/>
              </a:spcBef>
              <a:buClr>
                <a:schemeClr val="accent2"/>
              </a:buClr>
              <a:buSzPct val="120000"/>
              <a:buFont typeface="Wingdings" pitchFamily="2" charset="2"/>
              <a:buChar char="§"/>
              <a:defRPr/>
            </a:pPr>
            <a:r>
              <a:rPr lang="en-GB" sz="2400" kern="0" dirty="0" smtClean="0">
                <a:solidFill>
                  <a:srgbClr val="0000FF"/>
                </a:solidFill>
              </a:rPr>
              <a:t>Chapter 3, Lessons 3.3 – 3.4</a:t>
            </a:r>
          </a:p>
          <a:p>
            <a:pPr marL="682625" lvl="1" indent="-393700">
              <a:spcBef>
                <a:spcPct val="20000"/>
              </a:spcBef>
              <a:buClr>
                <a:schemeClr val="accent2"/>
              </a:buClr>
              <a:buSzPct val="120000"/>
              <a:buFont typeface="Wingdings" pitchFamily="2" charset="2"/>
              <a:buChar char="§"/>
              <a:defRPr/>
            </a:pPr>
            <a:r>
              <a:rPr lang="en-GB" sz="2400" kern="0" dirty="0" smtClean="0">
                <a:solidFill>
                  <a:srgbClr val="0000FF"/>
                </a:solidFill>
              </a:rPr>
              <a:t>Chapter 7, Lesson 7.4</a:t>
            </a:r>
            <a:endParaRPr lang="en-GB" sz="2400" kern="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860769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allAtOnce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40922091939818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>
                <a:solidFill>
                  <a:srgbClr val="0000FF"/>
                </a:solidFill>
              </a:rPr>
              <a:t>Unit </a:t>
            </a:r>
            <a:r>
              <a:rPr lang="en-GB" sz="3600" smtClean="0">
                <a:solidFill>
                  <a:srgbClr val="0000FF"/>
                </a:solidFill>
              </a:rPr>
              <a:t>15: File Processing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smtClean="0"/>
              <a:t>Unit15</a:t>
            </a:r>
            <a:r>
              <a:rPr sz="1200" smtClean="0"/>
              <a:t> </a:t>
            </a:r>
            <a:r>
              <a:rPr sz="1200" dirty="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7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8" name="HighlightTextShape201406201824391195"/>
          <p:cNvSpPr>
            <a:spLocks noGrp="1" noChangeArrowheads="1"/>
          </p:cNvSpPr>
          <p:nvPr>
            <p:ph idx="1"/>
          </p:nvPr>
        </p:nvSpPr>
        <p:spPr>
          <a:xfrm>
            <a:off x="418641" y="1371599"/>
            <a:ext cx="8420559" cy="5117123"/>
          </a:xfrm>
        </p:spPr>
        <p:txBody>
          <a:bodyPr>
            <a:normAutofit/>
          </a:bodyPr>
          <a:lstStyle/>
          <a:p>
            <a:pPr marL="514350" indent="-514350" eaLnBrk="1" hangingPunct="1">
              <a:spcBef>
                <a:spcPts val="1200"/>
              </a:spcBef>
              <a:buClrTx/>
              <a:buSzPct val="100000"/>
              <a:buFont typeface="+mj-lt"/>
              <a:buAutoNum type="arabicPeriod"/>
            </a:pPr>
            <a:r>
              <a:rPr lang="en-GB" dirty="0" smtClean="0">
                <a:solidFill>
                  <a:srgbClr val="C00000"/>
                </a:solidFill>
              </a:rPr>
              <a:t>Introduction</a:t>
            </a:r>
          </a:p>
          <a:p>
            <a:pPr marL="514350" indent="-514350" eaLnBrk="1" hangingPunct="1">
              <a:spcBef>
                <a:spcPts val="1200"/>
              </a:spcBef>
              <a:buClrTx/>
              <a:buSzPct val="100000"/>
              <a:buFont typeface="+mj-lt"/>
              <a:buAutoNum type="arabicPeriod"/>
            </a:pPr>
            <a:r>
              <a:rPr lang="en-GB" dirty="0" smtClean="0">
                <a:solidFill>
                  <a:srgbClr val="C00000"/>
                </a:solidFill>
              </a:rPr>
              <a:t>Demo: Sum Array</a:t>
            </a:r>
            <a:endParaRPr lang="en-GB" sz="2000" dirty="0">
              <a:solidFill>
                <a:srgbClr val="C00000"/>
              </a:solidFill>
            </a:endParaRPr>
          </a:p>
          <a:p>
            <a:pPr marL="514350" indent="-514350">
              <a:spcBef>
                <a:spcPts val="1200"/>
              </a:spcBef>
              <a:buClrTx/>
              <a:buSzPct val="100000"/>
              <a:buFont typeface="+mj-lt"/>
              <a:buAutoNum type="arabicPeriod"/>
            </a:pPr>
            <a:r>
              <a:rPr lang="en-GB" dirty="0" smtClean="0">
                <a:solidFill>
                  <a:srgbClr val="C00000"/>
                </a:solidFill>
              </a:rPr>
              <a:t>Opening File and File Modes</a:t>
            </a:r>
          </a:p>
          <a:p>
            <a:pPr marL="514350" indent="-514350">
              <a:spcBef>
                <a:spcPts val="1200"/>
              </a:spcBef>
              <a:buClrTx/>
              <a:buSzPct val="100000"/>
              <a:buFont typeface="+mj-lt"/>
              <a:buAutoNum type="arabicPeriod"/>
            </a:pPr>
            <a:r>
              <a:rPr lang="en-GB" dirty="0" smtClean="0">
                <a:solidFill>
                  <a:srgbClr val="C00000"/>
                </a:solidFill>
              </a:rPr>
              <a:t>Closing File</a:t>
            </a:r>
          </a:p>
          <a:p>
            <a:pPr marL="514350" indent="-514350">
              <a:spcBef>
                <a:spcPts val="1200"/>
              </a:spcBef>
              <a:buClrTx/>
              <a:buSzPct val="100000"/>
              <a:buFont typeface="+mj-lt"/>
              <a:buAutoNum type="arabicPeriod"/>
            </a:pPr>
            <a:r>
              <a:rPr lang="en-GB" dirty="0" smtClean="0">
                <a:solidFill>
                  <a:srgbClr val="C00000"/>
                </a:solidFill>
              </a:rPr>
              <a:t>I/O Functions to Read and Write</a:t>
            </a:r>
          </a:p>
          <a:p>
            <a:pPr marL="1257300" lvl="1" indent="-627063">
              <a:spcBef>
                <a:spcPts val="600"/>
              </a:spcBef>
              <a:buClrTx/>
              <a:buSzPct val="100000"/>
              <a:buNone/>
            </a:pPr>
            <a:r>
              <a:rPr lang="en-GB" sz="1800" dirty="0" smtClean="0"/>
              <a:t>5.1	Formatted I/O</a:t>
            </a:r>
          </a:p>
          <a:p>
            <a:pPr marL="1257300" lvl="1" indent="-627063">
              <a:spcBef>
                <a:spcPts val="600"/>
              </a:spcBef>
              <a:buClrTx/>
              <a:buSzPct val="100000"/>
              <a:buNone/>
            </a:pPr>
            <a:r>
              <a:rPr lang="en-GB" sz="1800" dirty="0" smtClean="0"/>
              <a:t>5.2	Detecting End of File &amp; Errors</a:t>
            </a:r>
          </a:p>
          <a:p>
            <a:pPr marL="1257300" lvl="1" indent="-627063">
              <a:spcBef>
                <a:spcPts val="600"/>
              </a:spcBef>
              <a:buClrTx/>
              <a:buSzPct val="100000"/>
              <a:buNone/>
            </a:pPr>
            <a:r>
              <a:rPr lang="en-GB" sz="1800" dirty="0" smtClean="0"/>
              <a:t>5.3	Character I/O</a:t>
            </a:r>
          </a:p>
          <a:p>
            <a:pPr marL="1257300" lvl="1" indent="-627063">
              <a:spcBef>
                <a:spcPts val="600"/>
              </a:spcBef>
              <a:buClrTx/>
              <a:buSzPct val="100000"/>
              <a:buNone/>
            </a:pPr>
            <a:r>
              <a:rPr lang="en-GB" sz="1800" dirty="0" smtClean="0"/>
              <a:t>5.4	</a:t>
            </a:r>
            <a:r>
              <a:rPr lang="en-GB" sz="1800" smtClean="0"/>
              <a:t>Line I/O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21516572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smtClean="0">
                <a:solidFill>
                  <a:srgbClr val="0000FF"/>
                </a:solidFill>
              </a:rPr>
              <a:t>1. Introduction (1/4)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smtClean="0"/>
              <a:t>Unit15</a:t>
            </a:r>
            <a:r>
              <a:rPr sz="1200" smtClean="0"/>
              <a:t> </a:t>
            </a:r>
            <a:r>
              <a:rPr sz="1200" dirty="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8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49"/>
            <a:ext cx="8229600" cy="3834001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Problems on arrays usually involve a lot of data, so it is impractical to enter the data through the </a:t>
            </a:r>
            <a:r>
              <a:rPr lang="en-US" dirty="0" smtClean="0"/>
              <a:t>keyboard</a:t>
            </a:r>
            <a:r>
              <a:rPr lang="en-US" dirty="0"/>
              <a:t>.</a:t>
            </a:r>
            <a:endParaRPr lang="en-US" dirty="0" smtClean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We have been using the UNIX input file redirection </a:t>
            </a:r>
            <a:r>
              <a:rPr lang="en-US" dirty="0">
                <a:solidFill>
                  <a:srgbClr val="C00000"/>
                </a:solidFill>
              </a:rPr>
              <a:t>&lt;</a:t>
            </a:r>
            <a:r>
              <a:rPr lang="en-US" dirty="0"/>
              <a:t> to redirect data from a text file. </a:t>
            </a:r>
            <a:r>
              <a:rPr lang="en-US" dirty="0" err="1"/>
              <a:t>Eg</a:t>
            </a:r>
            <a:r>
              <a:rPr lang="en-US" dirty="0"/>
              <a:t>: </a:t>
            </a:r>
            <a:r>
              <a:rPr lang="en-US" dirty="0" err="1">
                <a:solidFill>
                  <a:srgbClr val="C00000"/>
                </a:solidFill>
              </a:rPr>
              <a:t>a.out</a:t>
            </a:r>
            <a:r>
              <a:rPr lang="en-US" dirty="0">
                <a:solidFill>
                  <a:srgbClr val="C00000"/>
                </a:solidFill>
              </a:rPr>
              <a:t> &lt; </a:t>
            </a:r>
            <a:r>
              <a:rPr lang="en-US" dirty="0" smtClean="0">
                <a:solidFill>
                  <a:srgbClr val="C00000"/>
                </a:solidFill>
              </a:rPr>
              <a:t>data1</a:t>
            </a:r>
            <a:r>
              <a:rPr lang="en-US" dirty="0" smtClean="0">
                <a:solidFill>
                  <a:srgbClr val="9900CC"/>
                </a:solidFill>
              </a:rPr>
              <a:t> 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However, that is not a C mechanism. C provides functions to handle file input/output (</a:t>
            </a:r>
            <a:r>
              <a:rPr lang="en-US" dirty="0" smtClean="0"/>
              <a:t>I/O).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 smtClean="0"/>
              <a:t>We will focus on these basic file I/O functions on text files: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141354" y="4434604"/>
            <a:ext cx="2576434" cy="1569660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>
                <a:latin typeface="Lucida Console" pitchFamily="49" charset="0"/>
              </a:rPr>
              <a:t>fopen</a:t>
            </a:r>
            <a:r>
              <a:rPr lang="en-US" sz="2400" dirty="0" smtClean="0">
                <a:latin typeface="Lucida Console" pitchFamily="49" charset="0"/>
              </a:rPr>
              <a:t>()</a:t>
            </a:r>
          </a:p>
          <a:p>
            <a:pPr algn="ctr"/>
            <a:r>
              <a:rPr lang="en-US" sz="2400" dirty="0" err="1" smtClean="0">
                <a:latin typeface="Lucida Console" pitchFamily="49" charset="0"/>
              </a:rPr>
              <a:t>fclose</a:t>
            </a:r>
            <a:r>
              <a:rPr lang="en-US" sz="2400" dirty="0" smtClean="0">
                <a:latin typeface="Lucida Console" pitchFamily="49" charset="0"/>
              </a:rPr>
              <a:t>()</a:t>
            </a:r>
          </a:p>
          <a:p>
            <a:pPr algn="ctr"/>
            <a:r>
              <a:rPr lang="en-US" sz="2400" dirty="0" err="1" smtClean="0">
                <a:latin typeface="Lucida Console" pitchFamily="49" charset="0"/>
              </a:rPr>
              <a:t>fscanf</a:t>
            </a:r>
            <a:r>
              <a:rPr lang="en-US" sz="2400" dirty="0" smtClean="0">
                <a:latin typeface="Lucida Console" pitchFamily="49" charset="0"/>
              </a:rPr>
              <a:t>()</a:t>
            </a:r>
          </a:p>
          <a:p>
            <a:pPr algn="ctr"/>
            <a:r>
              <a:rPr lang="en-US" sz="2400" dirty="0" err="1" smtClean="0">
                <a:latin typeface="Lucida Console" pitchFamily="49" charset="0"/>
              </a:rPr>
              <a:t>fprintf</a:t>
            </a:r>
            <a:r>
              <a:rPr lang="en-US" sz="2400" dirty="0" smtClean="0">
                <a:latin typeface="Lucida Console" pitchFamily="49" charset="0"/>
              </a:rPr>
              <a:t>()</a:t>
            </a:r>
            <a:endParaRPr lang="en-SG" sz="2400" dirty="0"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29192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smtClean="0">
                <a:solidFill>
                  <a:srgbClr val="0000FF"/>
                </a:solidFill>
              </a:rPr>
              <a:t>1. Introduction (2/4)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smtClean="0"/>
              <a:t>Unit15</a:t>
            </a:r>
            <a:r>
              <a:rPr sz="1200" smtClean="0"/>
              <a:t> </a:t>
            </a:r>
            <a:r>
              <a:rPr sz="1200" dirty="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9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0"/>
            <a:ext cx="8229600" cy="1465809"/>
          </a:xfrm>
        </p:spPr>
        <p:txBody>
          <a:bodyPr/>
          <a:lstStyle/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/>
              <a:t>In C, input/output is done based on the concept of a </a:t>
            </a:r>
            <a:r>
              <a:rPr lang="en-US" smtClean="0">
                <a:solidFill>
                  <a:srgbClr val="C00000"/>
                </a:solidFill>
              </a:rPr>
              <a:t>stream</a:t>
            </a:r>
            <a:endParaRPr lang="en-US" smtClean="0"/>
          </a:p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mtClean="0"/>
              <a:t>A</a:t>
            </a:r>
            <a:r>
              <a:rPr lang="en-US"/>
              <a:t> stream can be a file or a consumer/producer of </a:t>
            </a:r>
            <a:r>
              <a:rPr lang="en-US" smtClean="0"/>
              <a:t>data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1088980" y="3406114"/>
            <a:ext cx="1622478" cy="2038305"/>
            <a:chOff x="1244708" y="3325354"/>
            <a:chExt cx="1622478" cy="2038305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4708" y="3325354"/>
              <a:ext cx="1622478" cy="1622478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1467012" y="4994327"/>
              <a:ext cx="11778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Monitor</a:t>
              </a:r>
              <a:endParaRPr lang="en-US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364262" y="2821321"/>
            <a:ext cx="1781175" cy="1012270"/>
            <a:chOff x="3364262" y="3124323"/>
            <a:chExt cx="1781175" cy="101227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64262" y="3124323"/>
              <a:ext cx="1781175" cy="642938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3665913" y="3767261"/>
              <a:ext cx="11778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Keyboard</a:t>
              </a:r>
              <a:endParaRPr lang="en-US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5919828" y="2661364"/>
            <a:ext cx="1319534" cy="1728852"/>
            <a:chOff x="5848997" y="3087501"/>
            <a:chExt cx="1319534" cy="1728852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48997" y="3087501"/>
              <a:ext cx="1319534" cy="1359520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5919828" y="4447021"/>
              <a:ext cx="11778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Hard disk</a:t>
              </a:r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239146" y="4390216"/>
            <a:ext cx="1797803" cy="1364267"/>
            <a:chOff x="3239146" y="4693218"/>
            <a:chExt cx="1797803" cy="1364267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52272" y="4693218"/>
              <a:ext cx="971550" cy="971550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3239146" y="5688153"/>
              <a:ext cx="17978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Network port</a:t>
              </a:r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065455" y="4515376"/>
            <a:ext cx="1798449" cy="1552437"/>
            <a:chOff x="5931816" y="5003044"/>
            <a:chExt cx="1798449" cy="1552437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31816" y="5003044"/>
              <a:ext cx="1798449" cy="1156146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6242105" y="6186149"/>
              <a:ext cx="11778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Printer</a:t>
              </a: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7309060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22829</TotalTime>
  <Words>2466</Words>
  <Application>Microsoft Office PowerPoint</Application>
  <PresentationFormat>On-screen Show (4:3)</PresentationFormat>
  <Paragraphs>623</Paragraphs>
  <Slides>39</Slides>
  <Notes>36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6" baseType="lpstr">
      <vt:lpstr>Arial</vt:lpstr>
      <vt:lpstr>Calibri</vt:lpstr>
      <vt:lpstr>Courier New</vt:lpstr>
      <vt:lpstr>Lucida Console</vt:lpstr>
      <vt:lpstr>Times New Roman</vt:lpstr>
      <vt:lpstr>Wingdings</vt:lpstr>
      <vt:lpstr>Clarity</vt:lpstr>
      <vt:lpstr>http://www.comp.nus.edu.sg/~cs1010/</vt:lpstr>
      <vt:lpstr>Programming Methodology (phương pháp LẬP TRÌNH) </vt:lpstr>
      <vt:lpstr>Acknowledgement</vt:lpstr>
      <vt:lpstr>Policies for students</vt:lpstr>
      <vt:lpstr>Recording of modifications</vt:lpstr>
      <vt:lpstr>Unit 15: File Processing</vt:lpstr>
      <vt:lpstr>Unit 15: File Processing</vt:lpstr>
      <vt:lpstr>1. Introduction (1/4)</vt:lpstr>
      <vt:lpstr>1. Introduction (2/4)</vt:lpstr>
      <vt:lpstr>1. Introduction (3/4)</vt:lpstr>
      <vt:lpstr>1. Introduction (4/4)</vt:lpstr>
      <vt:lpstr>2. Demo: Sum Array (1/6)</vt:lpstr>
      <vt:lpstr>2. Demo: Sum Array (2/6)</vt:lpstr>
      <vt:lpstr>2. Demo: Sum Array (3/6)</vt:lpstr>
      <vt:lpstr>2. Demo: Sum Array (4/6)</vt:lpstr>
      <vt:lpstr>2. Demo: Compare Input Functions (5/6)</vt:lpstr>
      <vt:lpstr>2. Demo: Compare Output Functions (6/6)</vt:lpstr>
      <vt:lpstr>3. Opening File and File Modes (1/2)</vt:lpstr>
      <vt:lpstr>3. Opening File and File Modes (2/2)</vt:lpstr>
      <vt:lpstr>4. Closing File</vt:lpstr>
      <vt:lpstr>5. I/O Functions to Read and Write</vt:lpstr>
      <vt:lpstr>5.1 Formatted I/O (1/4)</vt:lpstr>
      <vt:lpstr>5.1 Formatted I/O (2/4)</vt:lpstr>
      <vt:lpstr>5.1 Formatted I/O (3/4)</vt:lpstr>
      <vt:lpstr>5.1 Formatted I/O (4/4)</vt:lpstr>
      <vt:lpstr>5.2 Detecting End of File &amp; Errors (1/2)</vt:lpstr>
      <vt:lpstr>5.2 Detecting End of File &amp; Errors (2/2)</vt:lpstr>
      <vt:lpstr>5.3 Character I/O: Output (1/4)</vt:lpstr>
      <vt:lpstr>5.3 Character I/O: Input (2/4)</vt:lpstr>
      <vt:lpstr>5.3 Character I/O: ungetc (3/4)</vt:lpstr>
      <vt:lpstr>5.3 Character I/O: Demo Copy File (4/4)</vt:lpstr>
      <vt:lpstr>5.4 Line I/O: Output (1/6)</vt:lpstr>
      <vt:lpstr>5.4 Line I/O: Input (2/6)</vt:lpstr>
      <vt:lpstr>5.4 Line I/O: fgets() (3/6)</vt:lpstr>
      <vt:lpstr>5.4 Line I/O: fgets() (4/6)</vt:lpstr>
      <vt:lpstr>5.4 Line I/O: Demo Counting Lines (5/6)</vt:lpstr>
      <vt:lpstr>5.4 Line I/O: Demo Counting Lines (6/6)</vt:lpstr>
      <vt:lpstr>Summary</vt:lpstr>
      <vt:lpstr>End of File</vt:lpstr>
    </vt:vector>
  </TitlesOfParts>
  <Company>SoC, NUS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CS1010: Programming Methodology</dc:title>
  <dc:subject>Week 1</dc:subject>
  <dc:creator>Aaron Tan</dc:creator>
  <cp:lastModifiedBy>Vinh Vo</cp:lastModifiedBy>
  <cp:revision>1487</cp:revision>
  <cp:lastPrinted>2014-07-01T03:51:49Z</cp:lastPrinted>
  <dcterms:created xsi:type="dcterms:W3CDTF">1998-09-05T15:03:32Z</dcterms:created>
  <dcterms:modified xsi:type="dcterms:W3CDTF">2015-11-22T11:19:08Z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</Properties>
</file>