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6"/>
  </p:notesMasterIdLst>
  <p:handoutMasterIdLst>
    <p:handoutMasterId r:id="rId47"/>
  </p:handoutMasterIdLst>
  <p:sldIdLst>
    <p:sldId id="256" r:id="rId2"/>
    <p:sldId id="614" r:id="rId3"/>
    <p:sldId id="615" r:id="rId4"/>
    <p:sldId id="616" r:id="rId5"/>
    <p:sldId id="617" r:id="rId6"/>
    <p:sldId id="468" r:id="rId7"/>
    <p:sldId id="509" r:id="rId8"/>
    <p:sldId id="504" r:id="rId9"/>
    <p:sldId id="581" r:id="rId10"/>
    <p:sldId id="582" r:id="rId11"/>
    <p:sldId id="546" r:id="rId12"/>
    <p:sldId id="584" r:id="rId13"/>
    <p:sldId id="585" r:id="rId14"/>
    <p:sldId id="586" r:id="rId15"/>
    <p:sldId id="587" r:id="rId16"/>
    <p:sldId id="613" r:id="rId17"/>
    <p:sldId id="588" r:id="rId18"/>
    <p:sldId id="589" r:id="rId19"/>
    <p:sldId id="583" r:id="rId20"/>
    <p:sldId id="591" r:id="rId21"/>
    <p:sldId id="592" r:id="rId22"/>
    <p:sldId id="593" r:id="rId23"/>
    <p:sldId id="594" r:id="rId24"/>
    <p:sldId id="595" r:id="rId25"/>
    <p:sldId id="590" r:id="rId26"/>
    <p:sldId id="597" r:id="rId27"/>
    <p:sldId id="598" r:id="rId28"/>
    <p:sldId id="599" r:id="rId29"/>
    <p:sldId id="600" r:id="rId30"/>
    <p:sldId id="601" r:id="rId31"/>
    <p:sldId id="602" r:id="rId32"/>
    <p:sldId id="603" r:id="rId33"/>
    <p:sldId id="604" r:id="rId34"/>
    <p:sldId id="605" r:id="rId35"/>
    <p:sldId id="596" r:id="rId36"/>
    <p:sldId id="607" r:id="rId37"/>
    <p:sldId id="608" r:id="rId38"/>
    <p:sldId id="606" r:id="rId39"/>
    <p:sldId id="610" r:id="rId40"/>
    <p:sldId id="611" r:id="rId41"/>
    <p:sldId id="612" r:id="rId42"/>
    <p:sldId id="609" r:id="rId43"/>
    <p:sldId id="506" r:id="rId44"/>
    <p:sldId id="308" r:id="rId4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E6E6E6"/>
    <a:srgbClr val="9900CC"/>
    <a:srgbClr val="CCECFF"/>
    <a:srgbClr val="FFFF99"/>
    <a:srgbClr val="FFCC66"/>
    <a:srgbClr val="CCFFCC"/>
    <a:srgbClr val="99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3" autoAdjust="0"/>
    <p:restoredTop sz="91652" autoAdjust="0"/>
  </p:normalViewPr>
  <p:slideViewPr>
    <p:cSldViewPr snapToGrid="0">
      <p:cViewPr varScale="1">
        <p:scale>
          <a:sx n="65" d="100"/>
          <a:sy n="65" d="100"/>
        </p:scale>
        <p:origin x="15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8/31/2015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541982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09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225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6420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8757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3080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2944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9114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9944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7971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283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96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855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3889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0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7906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5091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2976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4918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8563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5150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676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3760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36222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093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5515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34665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18823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91272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2051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81723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42412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714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39659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8635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1192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8179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61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3882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469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791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Unit17 -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5" Type="http://schemas.openxmlformats.org/officeDocument/2006/relationships/hyperlink" Target="http://www.comp.nus.edu.sg/~cs1010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hs.surrey.ac.uk/hosted-sites/R.Knott/Fibonacci/fibnat.html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9.jpeg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hyperlink" Target="http://www.maths.surrey.ac.uk/hosted-sites/R.Knott/Fibonacci/fibnat.html" TargetMode="Externa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recursi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667" y="2252133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800" cap="none" dirty="0" smtClean="0">
                <a:latin typeface="Calibri" panose="020F0502020204030204" pitchFamily="34" charset="0"/>
                <a:hlinkClick r:id="rId3"/>
              </a:rPr>
              <a:t>http://www.comp.nus.edu.sg/~cs1010/</a:t>
            </a:r>
            <a:endParaRPr lang="en-GB" sz="1800" cap="none" dirty="0" smtClean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pic>
        <p:nvPicPr>
          <p:cNvPr id="7" name="[Picture 6]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2" y="1368425"/>
            <a:ext cx="5687149" cy="934508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UNIT 17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Recursion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Introduction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</a:t>
            </a:r>
            <a:r>
              <a:rPr lang="en-US" dirty="0"/>
              <a:t>7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8229600" cy="2492524"/>
          </a:xfrm>
        </p:spPr>
        <p:txBody>
          <a:bodyPr/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There is </a:t>
            </a:r>
            <a:r>
              <a:rPr lang="en-US" sz="2400" u="sng" dirty="0" smtClean="0"/>
              <a:t>NO</a:t>
            </a:r>
            <a:r>
              <a:rPr lang="en-US" sz="2400" dirty="0" smtClean="0"/>
              <a:t> new syntax needed for recursion.</a:t>
            </a:r>
          </a:p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Recursion </a:t>
            </a:r>
            <a:r>
              <a:rPr lang="en-US" sz="2400" dirty="0" smtClean="0"/>
              <a:t>is a form of (algorithm) design; it is a </a:t>
            </a:r>
            <a:r>
              <a:rPr lang="en-US" sz="2400" u="sng" dirty="0" smtClean="0"/>
              <a:t>problem-solving technique</a:t>
            </a:r>
            <a:r>
              <a:rPr lang="en-US" sz="2400" dirty="0" smtClean="0"/>
              <a:t> for </a:t>
            </a:r>
            <a:r>
              <a:rPr lang="en-US" sz="2400" u="sng" dirty="0" smtClean="0"/>
              <a:t>divide-and-conquer</a:t>
            </a:r>
            <a:r>
              <a:rPr lang="en-US" sz="2400" dirty="0" smtClean="0"/>
              <a:t> paradigm</a:t>
            </a:r>
          </a:p>
          <a:p>
            <a:pPr marL="744538" lvl="1" indent="-341313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Very important paradigm – many CS problems solved using it</a:t>
            </a:r>
          </a:p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Recursion is: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78114" y="3526733"/>
            <a:ext cx="5770573" cy="2246769"/>
          </a:xfrm>
          <a:prstGeom prst="rect">
            <a:avLst/>
          </a:prstGeom>
          <a:noFill/>
          <a:ln w="28575">
            <a:solidFill>
              <a:srgbClr val="800000"/>
            </a:solidFill>
          </a:ln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 method where </a:t>
            </a:r>
            <a:b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the solution to a problem </a:t>
            </a:r>
            <a:b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depends on </a:t>
            </a:r>
            <a:b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solutions to </a:t>
            </a:r>
            <a:r>
              <a:rPr lang="en-US" sz="2800" b="1" u="sng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smaller instances </a:t>
            </a:r>
            <a:br>
              <a:rPr lang="en-US" sz="2800" b="1" u="sng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</a:br>
            <a:r>
              <a:rPr lang="en-US" sz="2800" b="1" cap="none" spc="0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of the </a:t>
            </a:r>
            <a:r>
              <a:rPr lang="en-US" sz="2800" b="1" u="sng" cap="all" spc="0" dirty="0" smtClean="0">
                <a:ln>
                  <a:prstDash val="solid"/>
                </a:ln>
                <a:solidFill>
                  <a:srgbClr val="9933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</a:t>
            </a:r>
            <a:r>
              <a:rPr lang="en-US" sz="2800" b="1" u="sng" cap="all" dirty="0" smtClean="0">
                <a:ln>
                  <a:prstDash val="solid"/>
                </a:ln>
                <a:solidFill>
                  <a:srgbClr val="9933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ame</a:t>
            </a:r>
            <a:r>
              <a:rPr lang="en-US" sz="2800" b="1" dirty="0" smtClean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problem.</a:t>
            </a:r>
            <a:endParaRPr lang="en-US" sz="2800" b="1" cap="none" spc="0" dirty="0">
              <a:ln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881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 Two Simple Classic Examples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02880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From these two examples, you will see how a </a:t>
            </a:r>
            <a:r>
              <a:rPr lang="en-US" dirty="0">
                <a:solidFill>
                  <a:srgbClr val="0000FF"/>
                </a:solidFill>
              </a:rPr>
              <a:t>recursive algorithm </a:t>
            </a:r>
            <a:r>
              <a:rPr lang="en-US" dirty="0" smtClean="0"/>
              <a:t>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6171" y="2601686"/>
            <a:ext cx="5366657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2800" dirty="0" smtClean="0"/>
              <a:t>Invoking/calling ‘itself’ to solve smaller or simpler instance(s) of a problem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9256" y="3940628"/>
            <a:ext cx="4896281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… and then building up the answer(s) of the simpler instance(s).</a:t>
            </a:r>
          </a:p>
          <a:p>
            <a:endParaRPr lang="en-SG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429" y="2296886"/>
            <a:ext cx="2688770" cy="52322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i="1" dirty="0" smtClean="0"/>
              <a:t>Winding phase</a:t>
            </a:r>
            <a:endParaRPr lang="en-SG" sz="28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36770" y="5214258"/>
            <a:ext cx="3037115" cy="52322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i="1" dirty="0" smtClean="0"/>
              <a:t>Unwinding phase</a:t>
            </a:r>
            <a:endParaRPr lang="en-SG" sz="2800" i="1" dirty="0"/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2.1 Demo #1: Factorial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37457" y="1571858"/>
            <a:ext cx="5301343" cy="4616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n</a:t>
            </a:r>
            <a:r>
              <a:rPr lang="en-US" sz="2400" dirty="0" smtClean="0"/>
              <a:t>! =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 </a:t>
            </a:r>
            <a:r>
              <a:rPr lang="en-US" sz="2400" i="1" dirty="0" smtClean="0">
                <a:sym typeface="Symbol"/>
              </a:rPr>
              <a:t>(n</a:t>
            </a:r>
            <a:r>
              <a:rPr lang="en-US" sz="2400" dirty="0" smtClean="0">
                <a:sym typeface="Symbol"/>
              </a:rPr>
              <a:t> – 1</a:t>
            </a:r>
            <a:r>
              <a:rPr lang="en-US" sz="2400" i="1" dirty="0" smtClean="0">
                <a:sym typeface="Symbol"/>
              </a:rPr>
              <a:t>)</a:t>
            </a:r>
            <a:r>
              <a:rPr lang="en-US" sz="2400" dirty="0" smtClean="0">
                <a:sym typeface="Symbol"/>
              </a:rPr>
              <a:t>  </a:t>
            </a:r>
            <a:r>
              <a:rPr lang="en-US" sz="2400" i="1" dirty="0" smtClean="0">
                <a:sym typeface="Symbol"/>
              </a:rPr>
              <a:t>(n</a:t>
            </a:r>
            <a:r>
              <a:rPr lang="en-US" sz="2400" dirty="0" smtClean="0">
                <a:sym typeface="Symbol"/>
              </a:rPr>
              <a:t> – 2</a:t>
            </a:r>
            <a:r>
              <a:rPr lang="en-US" sz="2400" i="1" dirty="0" smtClean="0">
                <a:sym typeface="Symbol"/>
              </a:rPr>
              <a:t>)</a:t>
            </a:r>
            <a:r>
              <a:rPr lang="en-US" sz="2400" dirty="0" smtClean="0">
                <a:sym typeface="Symbol"/>
              </a:rPr>
              <a:t>  …  2  1</a:t>
            </a:r>
            <a:r>
              <a:rPr lang="en-US" sz="2400" dirty="0" smtClean="0"/>
              <a:t>  </a:t>
            </a:r>
            <a:endParaRPr lang="en-SG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67795" y="2231571"/>
            <a:ext cx="4467061" cy="2734609"/>
            <a:chOff x="583910" y="2231571"/>
            <a:chExt cx="4268506" cy="2734609"/>
          </a:xfrm>
        </p:grpSpPr>
        <p:sp>
          <p:nvSpPr>
            <p:cNvPr id="16" name="TextBox 15"/>
            <p:cNvSpPr txBox="1"/>
            <p:nvPr/>
          </p:nvSpPr>
          <p:spPr>
            <a:xfrm>
              <a:off x="583910" y="2231571"/>
              <a:ext cx="3901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Iterative code (version 1):</a:t>
              </a:r>
              <a:endParaRPr lang="en-SG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41248" y="2657856"/>
              <a:ext cx="4011168" cy="23083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Pre-</a:t>
              </a:r>
              <a:r>
                <a:rPr lang="en-US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&gt;= 0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factorial_iter1(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&lt;=n;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*=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80560" y="3058450"/>
            <a:ext cx="4373154" cy="3007689"/>
            <a:chOff x="4480560" y="3058450"/>
            <a:chExt cx="4157472" cy="3007689"/>
          </a:xfrm>
        </p:grpSpPr>
        <p:sp>
          <p:nvSpPr>
            <p:cNvPr id="19" name="TextBox 18"/>
            <p:cNvSpPr txBox="1"/>
            <p:nvPr/>
          </p:nvSpPr>
          <p:spPr>
            <a:xfrm>
              <a:off x="4962144" y="3058450"/>
              <a:ext cx="36758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Iterative code (version 2):</a:t>
              </a:r>
              <a:endParaRPr lang="en-SG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80560" y="3480816"/>
              <a:ext cx="4011168" cy="258532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Pre-</a:t>
              </a:r>
              <a:r>
                <a:rPr lang="en-US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&gt;= 0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factorial_iter2(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(n &gt;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*= n;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n--;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13657" y="5508171"/>
            <a:ext cx="2242457" cy="3693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Unit17_Factorial.c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429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2.1 Demo #1: Factorial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37457" y="1550592"/>
            <a:ext cx="5301343" cy="461665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n</a:t>
            </a:r>
            <a:r>
              <a:rPr lang="en-US" sz="2400" dirty="0" smtClean="0"/>
              <a:t>! =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 </a:t>
            </a:r>
            <a:r>
              <a:rPr lang="en-US" sz="2400" i="1" dirty="0" smtClean="0">
                <a:sym typeface="Symbol"/>
              </a:rPr>
              <a:t>(n</a:t>
            </a:r>
            <a:r>
              <a:rPr lang="en-US" sz="2400" dirty="0" smtClean="0">
                <a:sym typeface="Symbol"/>
              </a:rPr>
              <a:t> – 1</a:t>
            </a:r>
            <a:r>
              <a:rPr lang="en-US" sz="2400" i="1" dirty="0" smtClean="0">
                <a:sym typeface="Symbol"/>
              </a:rPr>
              <a:t>)</a:t>
            </a:r>
            <a:r>
              <a:rPr lang="en-US" sz="2400" dirty="0" smtClean="0">
                <a:sym typeface="Symbol"/>
              </a:rPr>
              <a:t>  </a:t>
            </a:r>
            <a:r>
              <a:rPr lang="en-US" sz="2400" i="1" dirty="0" smtClean="0">
                <a:sym typeface="Symbol"/>
              </a:rPr>
              <a:t>(n</a:t>
            </a:r>
            <a:r>
              <a:rPr lang="en-US" sz="2400" dirty="0" smtClean="0">
                <a:sym typeface="Symbol"/>
              </a:rPr>
              <a:t> – 2</a:t>
            </a:r>
            <a:r>
              <a:rPr lang="en-US" sz="2400" i="1" dirty="0" smtClean="0">
                <a:sym typeface="Symbol"/>
              </a:rPr>
              <a:t>)</a:t>
            </a:r>
            <a:r>
              <a:rPr lang="en-US" sz="2400" dirty="0" smtClean="0">
                <a:sym typeface="Symbol"/>
              </a:rPr>
              <a:t>  …  2  1</a:t>
            </a:r>
            <a:r>
              <a:rPr lang="en-US" sz="2400" dirty="0" smtClean="0"/>
              <a:t>  </a:t>
            </a:r>
            <a:endParaRPr lang="en-SG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150428" y="1389581"/>
            <a:ext cx="2612572" cy="1138773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Recurrence relation:</a:t>
            </a:r>
          </a:p>
          <a:p>
            <a:r>
              <a:rPr lang="en-US" sz="2400" i="1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! = </a:t>
            </a:r>
            <a:r>
              <a:rPr lang="en-US" sz="2400" i="1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 (</a:t>
            </a:r>
            <a:r>
              <a:rPr lang="en-US" sz="2400" i="1" dirty="0" smtClean="0">
                <a:solidFill>
                  <a:srgbClr val="0000FF"/>
                </a:solidFill>
                <a:sym typeface="Symbol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– 1)!</a:t>
            </a:r>
          </a:p>
          <a:p>
            <a:r>
              <a:rPr lang="en-US" sz="2400" dirty="0" smtClean="0">
                <a:sym typeface="Symbol"/>
              </a:rPr>
              <a:t>0! = 1</a:t>
            </a:r>
            <a:endParaRPr lang="en-SG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44423" y="2129051"/>
            <a:ext cx="390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Doing it the recursive way?</a:t>
            </a:r>
            <a:endParaRPr lang="en-SG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841248" y="2817351"/>
            <a:ext cx="4401312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Pre-</a:t>
            </a:r>
            <a:r>
              <a:rPr lang="en-US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 n &gt;= 0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 * factorial(n-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20511" y="3012424"/>
            <a:ext cx="3032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loop!</a:t>
            </a:r>
          </a:p>
          <a:p>
            <a:r>
              <a:rPr lang="en-US" sz="2400" dirty="0" smtClean="0"/>
              <a:t>But calling itself (recursively)  brings out repetition.</a:t>
            </a:r>
            <a:endParaRPr lang="en-SG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43712" y="5091482"/>
            <a:ext cx="7909558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All the three versions work only for n &lt; 13, due to the range of values permissible for type int. This is the limitation of the data type, not a limitation of the problem-solving model.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865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2.1 Demo #1: Factorial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5826351" cy="806904"/>
          </a:xfrm>
        </p:spPr>
        <p:txBody>
          <a:bodyPr>
            <a:normAutofit lnSpcReduction="10000"/>
          </a:bodyPr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Trace factorial(3). For simplicity, we write f(3).</a:t>
            </a:r>
            <a:endParaRPr lang="en-US" sz="2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44423" y="2155371"/>
            <a:ext cx="147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Winding: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163" y="2597831"/>
            <a:ext cx="3743551" cy="14303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f(3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): Since 3 ≠ 0, call 3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f(2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f(2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Since 2 ≠ 0, call 2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f(1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f(1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Since 1 ≠ 0, call 1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f(0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</a:t>
            </a: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			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f(0)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: Since 0 == 0, …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0307" y="1144741"/>
            <a:ext cx="2522437" cy="1384995"/>
          </a:xfrm>
          <a:prstGeom prst="rect">
            <a:avLst/>
          </a:prstGeom>
          <a:solidFill>
            <a:srgbClr val="CCE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 * f(n-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4423" y="4125685"/>
            <a:ext cx="189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Unwinding:</a:t>
            </a:r>
            <a:endParaRPr lang="en-SG" sz="2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164" y="4568827"/>
            <a:ext cx="3732666" cy="14303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			</a:t>
            </a:r>
            <a:r>
              <a:rPr lang="en-US" dirty="0" smtClean="0">
                <a:solidFill>
                  <a:srgbClr val="006600"/>
                </a:solidFill>
                <a:latin typeface="Calibri" pitchFamily="34" charset="0"/>
              </a:rPr>
              <a:t>f(0</a:t>
            </a: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Return </a:t>
            </a:r>
            <a:r>
              <a:rPr lang="en-US" dirty="0">
                <a:solidFill>
                  <a:srgbClr val="660066"/>
                </a:solidFill>
                <a:latin typeface="Calibri" pitchFamily="34" charset="0"/>
              </a:rPr>
              <a:t>1</a:t>
            </a: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		</a:t>
            </a:r>
            <a:r>
              <a:rPr lang="en-US" dirty="0" smtClean="0">
                <a:solidFill>
                  <a:srgbClr val="006600"/>
                </a:solidFill>
                <a:latin typeface="Calibri" pitchFamily="34" charset="0"/>
              </a:rPr>
              <a:t>f(1</a:t>
            </a: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Return 1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f(0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 = 1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1 = </a:t>
            </a:r>
            <a:r>
              <a:rPr lang="en-US" dirty="0" smtClean="0">
                <a:solidFill>
                  <a:srgbClr val="660066"/>
                </a:solidFill>
                <a:latin typeface="Calibri" pitchFamily="34" charset="0"/>
              </a:rPr>
              <a:t>1</a:t>
            </a:r>
            <a:endParaRPr lang="en-US" dirty="0">
              <a:solidFill>
                <a:srgbClr val="660066"/>
              </a:solidFill>
              <a:latin typeface="Calibri" pitchFamily="34" charset="0"/>
            </a:endParaRP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	</a:t>
            </a:r>
            <a:r>
              <a:rPr lang="en-US" dirty="0" smtClean="0">
                <a:solidFill>
                  <a:srgbClr val="006600"/>
                </a:solidFill>
                <a:latin typeface="Calibri" pitchFamily="34" charset="0"/>
              </a:rPr>
              <a:t>f(2</a:t>
            </a: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</a:t>
            </a: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Return 2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f(1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 = 2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1 = </a:t>
            </a:r>
            <a:r>
              <a:rPr lang="en-US" dirty="0" smtClean="0">
                <a:solidFill>
                  <a:srgbClr val="660066"/>
                </a:solidFill>
                <a:latin typeface="Calibri" pitchFamily="34" charset="0"/>
              </a:rPr>
              <a:t>2</a:t>
            </a:r>
            <a:endParaRPr lang="en-US" dirty="0">
              <a:solidFill>
                <a:srgbClr val="660066"/>
              </a:solidFill>
              <a:latin typeface="Calibri" pitchFamily="34" charset="0"/>
            </a:endParaRPr>
          </a:p>
          <a:p>
            <a:pPr>
              <a:spcAft>
                <a:spcPts val="600"/>
              </a:spcAft>
              <a:tabLst>
                <a:tab pos="358775" algn="l"/>
                <a:tab pos="719138" algn="l"/>
                <a:tab pos="1077913" algn="l"/>
                <a:tab pos="1436688" algn="l"/>
              </a:tabLst>
              <a:defRPr/>
            </a:pPr>
            <a:r>
              <a:rPr lang="en-US" dirty="0" smtClean="0">
                <a:solidFill>
                  <a:srgbClr val="006600"/>
                </a:solidFill>
                <a:latin typeface="Calibri" pitchFamily="34" charset="0"/>
              </a:rPr>
              <a:t>f(3</a:t>
            </a:r>
            <a:r>
              <a:rPr lang="en-US" dirty="0">
                <a:solidFill>
                  <a:srgbClr val="006600"/>
                </a:solidFill>
                <a:latin typeface="Calibri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: Return 3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f(2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) = 3 *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2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= </a:t>
            </a:r>
            <a:r>
              <a:rPr lang="en-US" dirty="0">
                <a:solidFill>
                  <a:srgbClr val="660066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70714" y="2699657"/>
            <a:ext cx="7511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f(3)</a:t>
            </a:r>
            <a:endParaRPr lang="en-SG" sz="2000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671457" y="3113314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5464629" y="3396343"/>
            <a:ext cx="6204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 *</a:t>
            </a:r>
            <a:endParaRPr lang="en-SG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910943" y="3396342"/>
            <a:ext cx="7511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f(2)</a:t>
            </a:r>
            <a:endParaRPr lang="en-SG" sz="2000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6444343" y="38100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237515" y="4093029"/>
            <a:ext cx="6204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 *</a:t>
            </a:r>
            <a:endParaRPr lang="en-SG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683829" y="4093028"/>
            <a:ext cx="7511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f(1)</a:t>
            </a:r>
            <a:endParaRPr lang="en-SG" sz="200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7271658" y="4506686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7064830" y="4789715"/>
            <a:ext cx="6204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 *</a:t>
            </a:r>
            <a:endParaRPr lang="en-SG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511144" y="4789714"/>
            <a:ext cx="7511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f(0)</a:t>
            </a:r>
            <a:endParaRPr lang="en-SG" sz="2000" dirty="0"/>
          </a:p>
        </p:txBody>
      </p:sp>
      <p:cxnSp>
        <p:nvCxnSpPr>
          <p:cNvPr id="35" name="Straight Connector 34"/>
          <p:cNvCxnSpPr/>
          <p:nvPr/>
        </p:nvCxnSpPr>
        <p:spPr bwMode="auto">
          <a:xfrm flipH="1">
            <a:off x="7511143" y="4778829"/>
            <a:ext cx="729343" cy="41365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8338457" y="4789715"/>
            <a:ext cx="337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1</a:t>
            </a:r>
            <a:endParaRPr lang="en-SG" dirty="0">
              <a:solidFill>
                <a:srgbClr val="660066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flipH="1">
            <a:off x="6694714" y="4082143"/>
            <a:ext cx="729343" cy="41365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7522028" y="4114800"/>
            <a:ext cx="337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1</a:t>
            </a:r>
            <a:endParaRPr lang="en-SG" dirty="0">
              <a:solidFill>
                <a:srgbClr val="660066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H="1">
            <a:off x="5943600" y="3385457"/>
            <a:ext cx="729343" cy="41365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770914" y="3418114"/>
            <a:ext cx="337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2</a:t>
            </a:r>
            <a:endParaRPr lang="en-SG" dirty="0">
              <a:solidFill>
                <a:srgbClr val="660066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 flipH="1">
            <a:off x="5203371" y="2688771"/>
            <a:ext cx="729343" cy="41365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6030685" y="2721428"/>
            <a:ext cx="337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</a:rPr>
              <a:t>6</a:t>
            </a:r>
            <a:endParaRPr lang="en-SG" dirty="0">
              <a:solidFill>
                <a:srgbClr val="66006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15680" y="2198913"/>
            <a:ext cx="16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Trace tree:</a:t>
            </a:r>
            <a:endParaRPr lang="en-SG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54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 animBg="1"/>
      <p:bldP spid="17" grpId="0"/>
      <p:bldP spid="18" grpId="0" build="p" animBg="1"/>
      <p:bldP spid="19" grpId="0" animBg="1"/>
      <p:bldP spid="21" grpId="0"/>
      <p:bldP spid="28" grpId="0" animBg="1"/>
      <p:bldP spid="30" grpId="0"/>
      <p:bldP spid="31" grpId="0" animBg="1"/>
      <p:bldP spid="33" grpId="0"/>
      <p:bldP spid="34" grpId="0" animBg="1"/>
      <p:bldP spid="36" grpId="0"/>
      <p:bldP spid="38" grpId="0"/>
      <p:bldP spid="40" grpId="0"/>
      <p:bldP spid="42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2.2 Demo #2: Fibonacci </a:t>
            </a:r>
            <a:r>
              <a:rPr lang="en-GB" sz="3600" smtClean="0">
                <a:solidFill>
                  <a:srgbClr val="0000FF"/>
                </a:solidFill>
              </a:rPr>
              <a:t>(1/4)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pic>
        <p:nvPicPr>
          <p:cNvPr id="44" name="Picture 5" descr="FibonacciSunflow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8925" y="479425"/>
            <a:ext cx="101282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6" descr="Fibonacci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638" y="1431925"/>
            <a:ext cx="10366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7" descr="fibrab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7066" y="2432050"/>
            <a:ext cx="3599272" cy="302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850900" y="5586413"/>
            <a:ext cx="78803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latin typeface="+mn-lt"/>
                <a:cs typeface="+mn-cs"/>
                <a:hlinkClick r:id="rId6"/>
              </a:rPr>
              <a:t>http://www.maths.surrey.ac.uk/hosted-sites/R.Knott/Fibonacci/fibnat.html</a:t>
            </a:r>
            <a:endParaRPr lang="en-US" kern="0" dirty="0">
              <a:latin typeface="+mn-lt"/>
              <a:cs typeface="+mn-cs"/>
            </a:endParaRP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431800" y="4427310"/>
            <a:ext cx="4786313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Fibonacci numbers are found in nature (sea-shells, sunflowers, etc)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31800" y="1384754"/>
            <a:ext cx="6959600" cy="1587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00FF"/>
                </a:solidFill>
              </a:rPr>
              <a:t>Fibonacci series </a:t>
            </a:r>
            <a:r>
              <a:rPr lang="en-US" sz="2800" dirty="0" smtClean="0"/>
              <a:t>models the rabbit population each time they mate: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400" dirty="0" smtClean="0"/>
              <a:t>	</a:t>
            </a:r>
            <a:r>
              <a:rPr lang="en-US" dirty="0" smtClean="0"/>
              <a:t>1, 1, 2, 3, 5, 8, 13, 21, …</a:t>
            </a:r>
          </a:p>
          <a:p>
            <a:pPr fontAlgn="auto">
              <a:spcAft>
                <a:spcPts val="0"/>
              </a:spcAft>
            </a:pPr>
            <a:endParaRPr lang="en-US" dirty="0" smtClean="0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431800" y="3037114"/>
            <a:ext cx="5490029" cy="127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modern version is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	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0,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1, 2, 3, 5, 8, 13, 21, 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0646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2.2 Demo #2: </a:t>
            </a:r>
            <a:r>
              <a:rPr lang="en-GB" sz="3600" smtClean="0">
                <a:solidFill>
                  <a:srgbClr val="0000FF"/>
                </a:solidFill>
              </a:rPr>
              <a:t>Fibonacci (2/4)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pic>
        <p:nvPicPr>
          <p:cNvPr id="44" name="Picture 5" descr="FibonacciSunflow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8925" y="479425"/>
            <a:ext cx="1012825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6" descr="Fibonacci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4638" y="1431925"/>
            <a:ext cx="103663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431799" y="1393915"/>
            <a:ext cx="7462839" cy="192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Fibonacci numbers are found in nature (sea-shells, sunflowers, </a:t>
            </a:r>
            <a:r>
              <a:rPr lang="en-US" sz="2400" kern="0">
                <a:latin typeface="+mn-lt"/>
                <a:cs typeface="+mn-cs"/>
              </a:rPr>
              <a:t>etc</a:t>
            </a:r>
            <a:r>
              <a:rPr lang="en-US" sz="2400" kern="0" smtClean="0">
                <a:latin typeface="+mn-lt"/>
                <a:cs typeface="+mn-cs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>
                <a:hlinkClick r:id="rId5"/>
              </a:rPr>
              <a:t>http://</a:t>
            </a:r>
            <a:r>
              <a:rPr lang="en-US" sz="2400" kern="0" smtClean="0">
                <a:hlinkClick r:id="rId5"/>
              </a:rPr>
              <a:t>www.maths.surrey.ac.uk/hosted-sites/R.Knott/Fibonacci/fibnat.html</a:t>
            </a:r>
            <a:endParaRPr lang="en-US" sz="2400" kern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7" r="27887"/>
          <a:stretch/>
        </p:blipFill>
        <p:spPr>
          <a:xfrm>
            <a:off x="6361430" y="2634615"/>
            <a:ext cx="2560320" cy="3295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39" y="3459478"/>
            <a:ext cx="1133475" cy="1343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77" y="3540440"/>
            <a:ext cx="7524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451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2.2 Demo #2: </a:t>
            </a:r>
            <a:r>
              <a:rPr lang="en-GB" sz="3600" smtClean="0">
                <a:solidFill>
                  <a:srgbClr val="0000FF"/>
                </a:solidFill>
              </a:rPr>
              <a:t>Fibonacci (3/4)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37457" y="1295400"/>
            <a:ext cx="3537857" cy="400110"/>
          </a:xfrm>
          <a:prstGeom prst="rect">
            <a:avLst/>
          </a:prstGeom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ym typeface="Symbol"/>
              </a:rPr>
              <a:t>0, 1, 1, 2, 3, 5, 8, 13, 21, …</a:t>
            </a:r>
            <a:r>
              <a:rPr lang="en-US" sz="2000" dirty="0" smtClean="0"/>
              <a:t>  </a:t>
            </a:r>
            <a:endParaRPr lang="en-SG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09739" y="1857102"/>
            <a:ext cx="3833077" cy="4326064"/>
            <a:chOff x="409739" y="1857102"/>
            <a:chExt cx="3833077" cy="4326064"/>
          </a:xfrm>
        </p:grpSpPr>
        <p:sp>
          <p:nvSpPr>
            <p:cNvPr id="15" name="TextBox 14"/>
            <p:cNvSpPr txBox="1"/>
            <p:nvPr/>
          </p:nvSpPr>
          <p:spPr>
            <a:xfrm>
              <a:off x="409739" y="1857102"/>
              <a:ext cx="1854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Iterative code:</a:t>
              </a:r>
              <a:endParaRPr lang="en-SG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2752" y="2212848"/>
              <a:ext cx="3560064" cy="397031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Pre-</a:t>
              </a:r>
              <a:r>
                <a:rPr lang="en-US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&gt;= 0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fib_iter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prev1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    prev2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sum;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(n &lt;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(; n&gt;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 n--)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sum = prev1 + prev2;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prev2 = prev1;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prev1 = sum;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sum;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34394" y="1857102"/>
            <a:ext cx="4802342" cy="2387071"/>
            <a:chOff x="4134394" y="1857102"/>
            <a:chExt cx="4802342" cy="2387071"/>
          </a:xfrm>
        </p:grpSpPr>
        <p:sp>
          <p:nvSpPr>
            <p:cNvPr id="18" name="TextBox 17"/>
            <p:cNvSpPr txBox="1"/>
            <p:nvPr/>
          </p:nvSpPr>
          <p:spPr>
            <a:xfrm>
              <a:off x="4134394" y="1857102"/>
              <a:ext cx="22054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Recursive code:</a:t>
              </a:r>
              <a:endParaRPr lang="en-SG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07408" y="2212848"/>
              <a:ext cx="4529328" cy="203132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Pre-</a:t>
              </a:r>
              <a:r>
                <a:rPr lang="en-US" b="1" dirty="0" err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cond</a:t>
              </a: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: n &gt;= 0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fib(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(n &lt;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  <a:endParaRPr lang="en-US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fib(n-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+ fib(n-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6575" algn="l"/>
                  <a:tab pos="804863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804229" y="4336143"/>
            <a:ext cx="2677886" cy="132343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Recurrence relation:</a:t>
            </a:r>
          </a:p>
          <a:p>
            <a:pPr lvl="1">
              <a:buFontTx/>
              <a:buNone/>
            </a:pP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</a:rPr>
              <a:t>f</a:t>
            </a:r>
            <a:r>
              <a:rPr lang="en-US" sz="2000" baseline="-25000" dirty="0" smtClean="0">
                <a:solidFill>
                  <a:srgbClr val="80000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</a:rPr>
              <a:t> = f</a:t>
            </a:r>
            <a:r>
              <a:rPr lang="en-US" sz="2000" baseline="-25000" dirty="0" smtClean="0">
                <a:solidFill>
                  <a:srgbClr val="800000"/>
                </a:solidFill>
                <a:latin typeface="Calibri" pitchFamily="34" charset="0"/>
              </a:rPr>
              <a:t>n-1</a:t>
            </a: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</a:rPr>
              <a:t> + f</a:t>
            </a:r>
            <a:r>
              <a:rPr lang="en-US" sz="2000" baseline="-25000" dirty="0" smtClean="0">
                <a:solidFill>
                  <a:srgbClr val="800000"/>
                </a:solidFill>
                <a:latin typeface="Calibri" pitchFamily="34" charset="0"/>
              </a:rPr>
              <a:t>n-2  </a:t>
            </a: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</a:rPr>
              <a:t>n</a:t>
            </a: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≥ 2</a:t>
            </a:r>
          </a:p>
          <a:p>
            <a:pPr lvl="1">
              <a:buFontTx/>
              <a:buNone/>
            </a:pP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f</a:t>
            </a:r>
            <a:r>
              <a:rPr lang="en-US" sz="2000" baseline="-25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0 </a:t>
            </a: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= 0</a:t>
            </a:r>
          </a:p>
          <a:p>
            <a:pPr lvl="1">
              <a:buFontTx/>
              <a:buNone/>
            </a:pP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f</a:t>
            </a:r>
            <a:r>
              <a:rPr lang="en-US" sz="2000" baseline="-25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1</a:t>
            </a:r>
            <a:r>
              <a:rPr lang="en-US" sz="2000" dirty="0" smtClean="0">
                <a:solidFill>
                  <a:srgbClr val="800000"/>
                </a:solidFill>
                <a:latin typeface="Calibri" pitchFamily="34" charset="0"/>
                <a:sym typeface="Symbol" pitchFamily="18" charset="2"/>
              </a:rPr>
              <a:t> =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31429" y="1415142"/>
            <a:ext cx="2242457" cy="3693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Unit17_Fibonacci.c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3920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2.2 </a:t>
            </a:r>
            <a:r>
              <a:rPr lang="en-GB" sz="3600" smtClean="0">
                <a:solidFill>
                  <a:srgbClr val="0000FF"/>
                </a:solidFill>
              </a:rPr>
              <a:t>Fibonacci (4/4)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373189"/>
            <a:ext cx="7053943" cy="923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fib(n) makes 2 recursive calls: fib(n-1) and fib(n-2)</a:t>
            </a:r>
          </a:p>
          <a:p>
            <a:pPr marL="341313" indent="-34131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FF"/>
                </a:solidFill>
              </a:rPr>
              <a:t>Trace tree </a:t>
            </a:r>
            <a:r>
              <a:rPr lang="en-US" sz="2000" dirty="0" smtClean="0"/>
              <a:t>(or </a:t>
            </a:r>
            <a:r>
              <a:rPr lang="en-US" sz="2000" dirty="0" smtClean="0">
                <a:solidFill>
                  <a:srgbClr val="0000FF"/>
                </a:solidFill>
              </a:rPr>
              <a:t>call tree</a:t>
            </a:r>
            <a:r>
              <a:rPr lang="en-US" sz="2000" dirty="0" smtClean="0"/>
              <a:t>) for fib(5)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393210" y="2520190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fib(5</a:t>
            </a:r>
            <a:r>
              <a:rPr lang="en-US" sz="1600" dirty="0"/>
              <a:t>)</a:t>
            </a: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V="1">
            <a:off x="3380887" y="2879341"/>
            <a:ext cx="1012848" cy="432949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3626202" y="2866333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5824207" y="2899254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1950158" y="3709409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3757624" y="3787451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841732" y="4653878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 flipV="1">
            <a:off x="854741" y="4577694"/>
            <a:ext cx="635363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1" name="Line 23"/>
          <p:cNvSpPr>
            <a:spLocks noChangeShapeType="1"/>
          </p:cNvSpPr>
          <p:nvPr/>
        </p:nvSpPr>
        <p:spPr bwMode="auto">
          <a:xfrm flipH="1" flipV="1">
            <a:off x="1924643" y="4577693"/>
            <a:ext cx="635363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2315485" y="4675649"/>
            <a:ext cx="304784" cy="280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5936497" y="3776565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 flipV="1">
            <a:off x="1807059" y="3711267"/>
            <a:ext cx="838156" cy="481263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 flipH="1" flipV="1">
            <a:off x="3222133" y="3700382"/>
            <a:ext cx="838156" cy="481263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>
              <a:ln>
                <a:solidFill>
                  <a:srgbClr val="006600"/>
                </a:solidFill>
              </a:ln>
            </a:endParaRP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 flipV="1">
            <a:off x="5938355" y="3700381"/>
            <a:ext cx="711410" cy="481263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 flipH="1" flipV="1">
            <a:off x="7105044" y="3711267"/>
            <a:ext cx="711410" cy="481263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7543263" y="3787451"/>
            <a:ext cx="304784" cy="280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 flipV="1">
            <a:off x="4883837" y="2056720"/>
            <a:ext cx="1859" cy="440383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4885696" y="2176432"/>
            <a:ext cx="304784" cy="2842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H="1" flipV="1">
            <a:off x="5314996" y="2897397"/>
            <a:ext cx="1012848" cy="432949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 flipV="1">
            <a:off x="441889" y="5487664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43" name="Line 23"/>
          <p:cNvSpPr>
            <a:spLocks noChangeShapeType="1"/>
          </p:cNvSpPr>
          <p:nvPr/>
        </p:nvSpPr>
        <p:spPr bwMode="auto">
          <a:xfrm flipH="1" flipV="1">
            <a:off x="1341507" y="5487664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1568384" y="5552699"/>
            <a:ext cx="304784" cy="2842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404720" y="5563847"/>
            <a:ext cx="304784" cy="280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460436" y="3341494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fib(4</a:t>
            </a:r>
            <a:r>
              <a:rPr lang="en-US" sz="1600" dirty="0"/>
              <a:t>)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6262799" y="3341495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fib(3</a:t>
            </a:r>
            <a:r>
              <a:rPr lang="en-US" sz="1600" dirty="0"/>
              <a:t>)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1230150" y="4196246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fib(3</a:t>
            </a:r>
            <a:r>
              <a:rPr lang="en-US" sz="1600" dirty="0"/>
              <a:t>)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594084" y="4218543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fib(2</a:t>
            </a:r>
            <a:r>
              <a:rPr lang="en-US" sz="1600" dirty="0"/>
              <a:t>)</a:t>
            </a:r>
          </a:p>
        </p:txBody>
      </p: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5887396" y="4203678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fib(2</a:t>
            </a:r>
            <a:r>
              <a:rPr lang="en-US" sz="1600" dirty="0"/>
              <a:t>)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7403882" y="4203678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fib(1</a:t>
            </a:r>
            <a:r>
              <a:rPr lang="en-US" sz="1600" dirty="0"/>
              <a:t>)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575980" y="5125323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fib(2</a:t>
            </a:r>
            <a:r>
              <a:rPr lang="en-US" sz="1600" dirty="0"/>
              <a:t>)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936358" y="5125323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fib(1</a:t>
            </a:r>
            <a:r>
              <a:rPr lang="en-US" sz="1600" dirty="0"/>
              <a:t>)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349250" y="6013522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fib(1</a:t>
            </a:r>
            <a:r>
              <a:rPr lang="en-US" sz="1600" dirty="0"/>
              <a:t>)</a:t>
            </a: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1542368" y="6013522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fib(0</a:t>
            </a:r>
            <a:r>
              <a:rPr lang="en-US" sz="1600" dirty="0"/>
              <a:t>)</a:t>
            </a:r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 flipV="1">
            <a:off x="3444870" y="4592034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 flipH="1" flipV="1">
            <a:off x="4344487" y="4592034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4571364" y="4657069"/>
            <a:ext cx="304784" cy="2842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59" name="Text Box 24"/>
          <p:cNvSpPr txBox="1">
            <a:spLocks noChangeArrowheads="1"/>
          </p:cNvSpPr>
          <p:nvPr/>
        </p:nvSpPr>
        <p:spPr bwMode="auto">
          <a:xfrm>
            <a:off x="3407701" y="4668217"/>
            <a:ext cx="304784" cy="280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3188943" y="5117892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fib(1</a:t>
            </a:r>
            <a:r>
              <a:rPr lang="en-US" sz="1600" dirty="0"/>
              <a:t>)</a:t>
            </a: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4382061" y="5117892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fib(0</a:t>
            </a:r>
            <a:r>
              <a:rPr lang="en-US" sz="1600" dirty="0"/>
              <a:t>)</a:t>
            </a:r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 flipV="1">
            <a:off x="5806145" y="4577168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63" name="Line 23"/>
          <p:cNvSpPr>
            <a:spLocks noChangeShapeType="1"/>
          </p:cNvSpPr>
          <p:nvPr/>
        </p:nvSpPr>
        <p:spPr bwMode="auto">
          <a:xfrm flipH="1" flipV="1">
            <a:off x="6716648" y="4577168"/>
            <a:ext cx="475909" cy="518426"/>
          </a:xfrm>
          <a:prstGeom prst="line">
            <a:avLst/>
          </a:prstGeom>
          <a:noFill/>
          <a:ln w="31750" cap="sq">
            <a:solidFill>
              <a:srgbClr val="0066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6943525" y="4642203"/>
            <a:ext cx="304784" cy="2842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65" name="Text Box 24"/>
          <p:cNvSpPr txBox="1">
            <a:spLocks noChangeArrowheads="1"/>
          </p:cNvSpPr>
          <p:nvPr/>
        </p:nvSpPr>
        <p:spPr bwMode="auto">
          <a:xfrm>
            <a:off x="5768976" y="4653351"/>
            <a:ext cx="304784" cy="2809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3600" tIns="3600" rIns="3600" bIns="36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1</a:t>
            </a: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5593762" y="5103026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fib(1</a:t>
            </a:r>
            <a:r>
              <a:rPr lang="en-US" sz="1600" dirty="0"/>
              <a:t>)</a:t>
            </a: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6786879" y="5103026"/>
            <a:ext cx="992406" cy="349178"/>
          </a:xfrm>
          <a:prstGeom prst="rect">
            <a:avLst/>
          </a:prstGeom>
          <a:solidFill>
            <a:srgbClr val="CC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 smtClean="0"/>
              <a:t>fib(0</a:t>
            </a:r>
            <a:r>
              <a:rPr lang="en-US" sz="1600" dirty="0"/>
              <a:t>)</a:t>
            </a:r>
          </a:p>
        </p:txBody>
      </p:sp>
      <p:sp>
        <p:nvSpPr>
          <p:cNvPr id="68" name="Line 13"/>
          <p:cNvSpPr>
            <a:spLocks noChangeShapeType="1"/>
          </p:cNvSpPr>
          <p:nvPr/>
        </p:nvSpPr>
        <p:spPr bwMode="auto">
          <a:xfrm flipH="1">
            <a:off x="3489745" y="2933770"/>
            <a:ext cx="1012848" cy="432949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69" name="Line 17"/>
          <p:cNvSpPr>
            <a:spLocks noChangeShapeType="1"/>
          </p:cNvSpPr>
          <p:nvPr/>
        </p:nvSpPr>
        <p:spPr bwMode="auto">
          <a:xfrm flipH="1">
            <a:off x="1959460" y="3711267"/>
            <a:ext cx="838156" cy="481263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0" name="Line 21"/>
          <p:cNvSpPr>
            <a:spLocks noChangeShapeType="1"/>
          </p:cNvSpPr>
          <p:nvPr/>
        </p:nvSpPr>
        <p:spPr bwMode="auto">
          <a:xfrm flipH="1">
            <a:off x="1007141" y="4588579"/>
            <a:ext cx="635363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1" name="Line 23"/>
          <p:cNvSpPr>
            <a:spLocks noChangeShapeType="1"/>
          </p:cNvSpPr>
          <p:nvPr/>
        </p:nvSpPr>
        <p:spPr bwMode="auto">
          <a:xfrm>
            <a:off x="1804899" y="4599466"/>
            <a:ext cx="635363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H="1">
            <a:off x="550747" y="5509435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>
            <a:off x="1265307" y="5509435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3069733" y="3711267"/>
            <a:ext cx="838156" cy="481263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5" name="Line 25"/>
          <p:cNvSpPr>
            <a:spLocks noChangeShapeType="1"/>
          </p:cNvSpPr>
          <p:nvPr/>
        </p:nvSpPr>
        <p:spPr bwMode="auto">
          <a:xfrm flipH="1">
            <a:off x="6047212" y="3722153"/>
            <a:ext cx="711410" cy="481263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6" name="Line 27"/>
          <p:cNvSpPr>
            <a:spLocks noChangeShapeType="1"/>
          </p:cNvSpPr>
          <p:nvPr/>
        </p:nvSpPr>
        <p:spPr bwMode="auto">
          <a:xfrm>
            <a:off x="7017958" y="3733039"/>
            <a:ext cx="711410" cy="481263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7" name="Line 21"/>
          <p:cNvSpPr>
            <a:spLocks noChangeShapeType="1"/>
          </p:cNvSpPr>
          <p:nvPr/>
        </p:nvSpPr>
        <p:spPr bwMode="auto">
          <a:xfrm flipH="1">
            <a:off x="3542842" y="4613805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4268287" y="4613805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79" name="Line 21"/>
          <p:cNvSpPr>
            <a:spLocks noChangeShapeType="1"/>
          </p:cNvSpPr>
          <p:nvPr/>
        </p:nvSpPr>
        <p:spPr bwMode="auto">
          <a:xfrm flipH="1">
            <a:off x="5915002" y="4598940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80" name="Line 23"/>
          <p:cNvSpPr>
            <a:spLocks noChangeShapeType="1"/>
          </p:cNvSpPr>
          <p:nvPr/>
        </p:nvSpPr>
        <p:spPr bwMode="auto">
          <a:xfrm>
            <a:off x="6607790" y="4588054"/>
            <a:ext cx="475909" cy="518426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81" name="Line 13"/>
          <p:cNvSpPr>
            <a:spLocks noChangeShapeType="1"/>
          </p:cNvSpPr>
          <p:nvPr/>
        </p:nvSpPr>
        <p:spPr bwMode="auto">
          <a:xfrm>
            <a:off x="5195253" y="2930054"/>
            <a:ext cx="1012848" cy="432949"/>
          </a:xfrm>
          <a:prstGeom prst="line">
            <a:avLst/>
          </a:prstGeom>
          <a:noFill/>
          <a:ln w="31750" cap="sq">
            <a:solidFill>
              <a:srgbClr val="0000FF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grpSp>
        <p:nvGrpSpPr>
          <p:cNvPr id="82" name="Group 81"/>
          <p:cNvGrpSpPr/>
          <p:nvPr/>
        </p:nvGrpSpPr>
        <p:grpSpPr>
          <a:xfrm>
            <a:off x="7681220" y="1578429"/>
            <a:ext cx="1223294" cy="881743"/>
            <a:chOff x="7681220" y="1578429"/>
            <a:chExt cx="1223294" cy="881743"/>
          </a:xfrm>
        </p:grpSpPr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7681220" y="1594827"/>
              <a:ext cx="4094" cy="386373"/>
            </a:xfrm>
            <a:prstGeom prst="line">
              <a:avLst/>
            </a:prstGeom>
            <a:noFill/>
            <a:ln w="31750" cap="sq">
              <a:solidFill>
                <a:srgbClr val="0000FF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728856" y="1578429"/>
              <a:ext cx="1001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Winding</a:t>
              </a:r>
              <a:endParaRPr lang="en-SG" sz="1600" dirty="0"/>
            </a:p>
          </p:txBody>
        </p:sp>
        <p:sp>
          <p:nvSpPr>
            <p:cNvPr id="85" name="Line 13"/>
            <p:cNvSpPr>
              <a:spLocks noChangeShapeType="1"/>
            </p:cNvSpPr>
            <p:nvPr/>
          </p:nvSpPr>
          <p:spPr bwMode="auto">
            <a:xfrm flipH="1" flipV="1">
              <a:off x="7681220" y="2073799"/>
              <a:ext cx="4094" cy="386373"/>
            </a:xfrm>
            <a:prstGeom prst="line">
              <a:avLst/>
            </a:prstGeom>
            <a:noFill/>
            <a:ln w="31750" cap="sq">
              <a:solidFill>
                <a:srgbClr val="0066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728856" y="2057401"/>
              <a:ext cx="1175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Unwinding</a:t>
              </a:r>
              <a:endParaRPr lang="en-SG" sz="160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5637493" y="155448"/>
            <a:ext cx="3288792" cy="1200329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fib(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12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fib(n-</a:t>
            </a:r>
            <a:r>
              <a:rPr lang="en-US" sz="12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 + fib(n-</a:t>
            </a:r>
            <a:r>
              <a:rPr lang="en-US" sz="12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61331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Gist of Recursion (1/6)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34962" y="1304925"/>
            <a:ext cx="7513638" cy="556532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400" dirty="0" smtClean="0"/>
              <a:t>Iteration </a:t>
            </a:r>
            <a:r>
              <a:rPr lang="en-US" sz="2400" dirty="0" err="1" smtClean="0"/>
              <a:t>vs</a:t>
            </a:r>
            <a:r>
              <a:rPr lang="en-US" sz="2400" dirty="0" smtClean="0"/>
              <a:t> Recursion: How to compute factorial(3)?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080" y="2939143"/>
            <a:ext cx="237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Iteration man</a:t>
            </a:r>
            <a:endParaRPr lang="en-SG" sz="2400" dirty="0">
              <a:solidFill>
                <a:srgbClr val="0000FF"/>
              </a:solidFill>
            </a:endParaRPr>
          </a:p>
        </p:txBody>
      </p:sp>
      <p:pic>
        <p:nvPicPr>
          <p:cNvPr id="11" name="Picture 10" descr="question_clipar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9910" y="1819165"/>
            <a:ext cx="420206" cy="10220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79166" y="1883228"/>
            <a:ext cx="237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Recursion man</a:t>
            </a:r>
            <a:endParaRPr lang="en-SG" sz="2400" dirty="0">
              <a:solidFill>
                <a:srgbClr val="0000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08895" y="3461657"/>
            <a:ext cx="2334306" cy="2547257"/>
            <a:chOff x="408895" y="3461657"/>
            <a:chExt cx="2334306" cy="2547257"/>
          </a:xfrm>
        </p:grpSpPr>
        <p:pic>
          <p:nvPicPr>
            <p:cNvPr id="15" name="Picture 14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895" y="4512809"/>
              <a:ext cx="1496105" cy="1496105"/>
            </a:xfrm>
            <a:prstGeom prst="rect">
              <a:avLst/>
            </a:prstGeom>
          </p:spPr>
        </p:pic>
        <p:sp>
          <p:nvSpPr>
            <p:cNvPr id="16" name="Oval Callout 15"/>
            <p:cNvSpPr/>
            <p:nvPr/>
          </p:nvSpPr>
          <p:spPr bwMode="auto">
            <a:xfrm>
              <a:off x="533399" y="3461657"/>
              <a:ext cx="2209802" cy="990599"/>
            </a:xfrm>
            <a:prstGeom prst="wedgeEllipseCallout">
              <a:avLst/>
            </a:prstGeom>
            <a:solidFill>
              <a:srgbClr val="66FF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I do f(3) all by</a:t>
              </a:r>
              <a:r>
                <a:rPr kumimoji="0" lang="en-US" sz="160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myself…return 6 to my boss.</a:t>
              </a:r>
              <a:endParaRPr kumimoji="0" lang="en-SG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7314" y="5050971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</a:rPr>
                <a:t>f(3)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7229" y="1992085"/>
            <a:ext cx="2427514" cy="2547258"/>
            <a:chOff x="3407229" y="1992085"/>
            <a:chExt cx="2427514" cy="2547258"/>
          </a:xfrm>
        </p:grpSpPr>
        <p:pic>
          <p:nvPicPr>
            <p:cNvPr id="19" name="Picture 18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5124" y="3043238"/>
              <a:ext cx="1496105" cy="1496105"/>
            </a:xfrm>
            <a:prstGeom prst="rect">
              <a:avLst/>
            </a:prstGeom>
          </p:spPr>
        </p:pic>
        <p:sp>
          <p:nvSpPr>
            <p:cNvPr id="20" name="Oval Callout 19"/>
            <p:cNvSpPr/>
            <p:nvPr/>
          </p:nvSpPr>
          <p:spPr bwMode="auto">
            <a:xfrm>
              <a:off x="3407229" y="1992085"/>
              <a:ext cx="2427514" cy="990599"/>
            </a:xfrm>
            <a:prstGeom prst="wedgeEllipseCallout">
              <a:avLst/>
            </a:prstGeom>
            <a:solidFill>
              <a:srgbClr val="FFFF99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You, do f(2) for me. I’ll return 3 * your answer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to my boss.</a:t>
              </a:r>
              <a:endParaRPr kumimoji="0" lang="en-S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64428" y="3603171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</a:rPr>
                <a:t>f(3)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59085" y="2764971"/>
            <a:ext cx="2427514" cy="2286001"/>
            <a:chOff x="4659085" y="2764971"/>
            <a:chExt cx="2427514" cy="2286001"/>
          </a:xfrm>
        </p:grpSpPr>
        <p:pic>
          <p:nvPicPr>
            <p:cNvPr id="23" name="Picture 22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8754" y="3892324"/>
              <a:ext cx="1158648" cy="1158648"/>
            </a:xfrm>
            <a:prstGeom prst="rect">
              <a:avLst/>
            </a:prstGeom>
          </p:spPr>
        </p:pic>
        <p:sp>
          <p:nvSpPr>
            <p:cNvPr id="24" name="Oval Callout 23"/>
            <p:cNvSpPr/>
            <p:nvPr/>
          </p:nvSpPr>
          <p:spPr bwMode="auto">
            <a:xfrm>
              <a:off x="4659085" y="2764971"/>
              <a:ext cx="2427514" cy="990599"/>
            </a:xfrm>
            <a:prstGeom prst="wedgeEllipseCallout">
              <a:avLst/>
            </a:prstGeom>
            <a:solidFill>
              <a:srgbClr val="FFFF99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You, do f(1) for me. I’ll return 2 * your answer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to my boss.</a:t>
              </a:r>
              <a:endParaRPr kumimoji="0" lang="en-S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74772" y="4321628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</a:rPr>
                <a:t>f(2)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00057" y="3516086"/>
            <a:ext cx="2427514" cy="2100942"/>
            <a:chOff x="5900057" y="3516086"/>
            <a:chExt cx="2427514" cy="2100942"/>
          </a:xfrm>
        </p:grpSpPr>
        <p:pic>
          <p:nvPicPr>
            <p:cNvPr id="27" name="Picture 26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9726" y="4643439"/>
              <a:ext cx="973589" cy="973589"/>
            </a:xfrm>
            <a:prstGeom prst="rect">
              <a:avLst/>
            </a:prstGeom>
          </p:spPr>
        </p:pic>
        <p:sp>
          <p:nvSpPr>
            <p:cNvPr id="28" name="Oval Callout 27"/>
            <p:cNvSpPr/>
            <p:nvPr/>
          </p:nvSpPr>
          <p:spPr bwMode="auto">
            <a:xfrm>
              <a:off x="5900057" y="3516086"/>
              <a:ext cx="2427514" cy="990599"/>
            </a:xfrm>
            <a:prstGeom prst="wedgeEllipseCallout">
              <a:avLst/>
            </a:prstGeom>
            <a:solidFill>
              <a:srgbClr val="FFFF99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You, do f(0) for me. I’ll return 1 * your answer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to my boss.</a:t>
              </a:r>
              <a:endParaRPr kumimoji="0" lang="en-S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28657" y="4996543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</a:rPr>
                <a:t>f(1)</a:t>
              </a:r>
              <a:endParaRPr lang="en-SG" sz="1400" dirty="0">
                <a:latin typeface="Calibri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12428" y="4354285"/>
            <a:ext cx="2013858" cy="1774372"/>
            <a:chOff x="6901542" y="4408714"/>
            <a:chExt cx="2013858" cy="1774372"/>
          </a:xfrm>
        </p:grpSpPr>
        <p:pic>
          <p:nvPicPr>
            <p:cNvPr id="31" name="Picture 30" descr="imagesCAI79LF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8298" y="5394554"/>
              <a:ext cx="788532" cy="788532"/>
            </a:xfrm>
            <a:prstGeom prst="rect">
              <a:avLst/>
            </a:prstGeom>
          </p:spPr>
        </p:pic>
        <p:sp>
          <p:nvSpPr>
            <p:cNvPr id="32" name="Oval Callout 31"/>
            <p:cNvSpPr/>
            <p:nvPr/>
          </p:nvSpPr>
          <p:spPr bwMode="auto">
            <a:xfrm>
              <a:off x="6901542" y="4408714"/>
              <a:ext cx="2013858" cy="827314"/>
            </a:xfrm>
            <a:prstGeom prst="wedgeEllipseCallout">
              <a:avLst/>
            </a:prstGeom>
            <a:solidFill>
              <a:srgbClr val="FFFF99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I will do f(0) all by myself, and return 1 to my</a:t>
              </a:r>
              <a:r>
                <a:rPr kumimoji="0" lang="en-US" sz="12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 boss.</a:t>
              </a:r>
              <a:endParaRPr kumimoji="0" lang="en-SG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41028" y="5649686"/>
              <a:ext cx="5116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34" charset="0"/>
                </a:rPr>
                <a:t>f(0)</a:t>
              </a:r>
              <a:endParaRPr lang="en-SG" sz="14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251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5222"/>
            <a:ext cx="9144000" cy="124993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Programming </a:t>
            </a:r>
            <a:r>
              <a:rPr lang="en-US" sz="40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Methodology</a:t>
            </a: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(phương pháp LẬP 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TRÌNH) 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4400" b="1" smtClean="0">
                <a:solidFill>
                  <a:srgbClr val="C00000"/>
                </a:solidFill>
                <a:latin typeface="Calibri" panose="020F0502020204030204" pitchFamily="34" charset="0"/>
              </a:rPr>
              <a:t>17: Recursion</a:t>
            </a:r>
            <a:endParaRPr lang="en-US" sz="4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21418516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Gist of Recursion (2/6)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8229600" cy="4940300"/>
          </a:xfrm>
        </p:spPr>
        <p:txBody>
          <a:bodyPr/>
          <a:lstStyle/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Problems that lend themselves to a recursive solution have the following characteristics: 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One or more </a:t>
            </a:r>
            <a:r>
              <a:rPr lang="en-US" sz="2000" dirty="0" smtClean="0">
                <a:solidFill>
                  <a:srgbClr val="0000FF"/>
                </a:solidFill>
              </a:rPr>
              <a:t>simple cases </a:t>
            </a:r>
            <a:r>
              <a:rPr lang="en-US" sz="2000" dirty="0" smtClean="0"/>
              <a:t>(also called </a:t>
            </a:r>
            <a:r>
              <a:rPr lang="en-US" sz="2000" dirty="0" smtClean="0">
                <a:solidFill>
                  <a:srgbClr val="0000FF"/>
                </a:solidFill>
              </a:rPr>
              <a:t>base cases </a:t>
            </a:r>
            <a:r>
              <a:rPr lang="en-US" sz="2000" dirty="0" smtClean="0"/>
              <a:t>or </a:t>
            </a:r>
            <a:r>
              <a:rPr lang="en-US" sz="2000" dirty="0" smtClean="0">
                <a:solidFill>
                  <a:srgbClr val="0000FF"/>
                </a:solidFill>
              </a:rPr>
              <a:t>anchor cases</a:t>
            </a:r>
            <a:r>
              <a:rPr lang="en-US" sz="2000" dirty="0" smtClean="0"/>
              <a:t>) of the problem have a straightforward, non-recursive solution 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The other cases can be redefined in terms of problems that are smaller, i.e. closer to the simple cases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By applying this redefinition process every time the recursive function is called, eventually the problem is reduced entirely to simple cases, which are relatively easy to solve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The solutions of the smaller problems are combined to obtain the solution of the original problem </a:t>
            </a:r>
          </a:p>
        </p:txBody>
      </p:sp>
    </p:spTree>
    <p:extLst>
      <p:ext uri="{BB962C8B-B14F-4D97-AF65-F5344CB8AC3E}">
        <p14:creationId xmlns:p14="http://schemas.microsoft.com/office/powerpoint/2010/main" val="375744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Gist of Recursion (3/6)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8229600" cy="1453773"/>
          </a:xfrm>
        </p:spPr>
        <p:txBody>
          <a:bodyPr/>
          <a:lstStyle/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To write a recursive function: 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Identify the </a:t>
            </a:r>
            <a:r>
              <a:rPr lang="en-US" sz="2400" dirty="0">
                <a:solidFill>
                  <a:srgbClr val="C00000"/>
                </a:solidFill>
              </a:rPr>
              <a:t>base case(s) </a:t>
            </a:r>
            <a:r>
              <a:rPr lang="en-US" sz="2400" dirty="0"/>
              <a:t>of the </a:t>
            </a:r>
            <a:r>
              <a:rPr lang="en-US" sz="2400" dirty="0" smtClean="0"/>
              <a:t>relation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Identify the </a:t>
            </a:r>
            <a:r>
              <a:rPr lang="en-US" sz="2400" dirty="0">
                <a:solidFill>
                  <a:srgbClr val="0000FF"/>
                </a:solidFill>
              </a:rPr>
              <a:t>recurrence </a:t>
            </a:r>
            <a:r>
              <a:rPr lang="en-US" sz="2400" dirty="0" smtClean="0">
                <a:solidFill>
                  <a:srgbClr val="0000FF"/>
                </a:solidFill>
              </a:rPr>
              <a:t>relation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27591" y="2833333"/>
            <a:ext cx="4013780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Pre-</a:t>
            </a:r>
            <a:r>
              <a:rPr lang="en-US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 n &gt;= 0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 * factorial(n-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03351" y="2833333"/>
            <a:ext cx="4116106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Pre-</a:t>
            </a:r>
            <a:r>
              <a:rPr lang="en-US" sz="1600" b="1" dirty="0" err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: n &gt;= 0</a:t>
            </a: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fib(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623888" algn="l"/>
                <a:tab pos="973138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(n &lt;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fib(n-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+ fib(n-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623888" algn="l"/>
                <a:tab pos="914400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103086" y="3367315"/>
            <a:ext cx="1204685" cy="478972"/>
          </a:xfrm>
          <a:prstGeom prst="rect">
            <a:avLst/>
          </a:prstGeom>
          <a:noFill/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250543" y="3367315"/>
            <a:ext cx="1193800" cy="478972"/>
          </a:xfrm>
          <a:prstGeom prst="rect">
            <a:avLst/>
          </a:prstGeom>
          <a:noFill/>
          <a:ln w="19050" cap="sq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48542" y="4310742"/>
            <a:ext cx="2253343" cy="304801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128658" y="4321628"/>
            <a:ext cx="2347686" cy="293915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0119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Gist of Recursion (4/6)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34963" y="1304925"/>
            <a:ext cx="8229600" cy="1577760"/>
          </a:xfrm>
        </p:spPr>
        <p:txBody>
          <a:bodyPr/>
          <a:lstStyle/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Always check for base case(s) first </a:t>
            </a:r>
          </a:p>
          <a:p>
            <a:pPr marL="682625" lvl="1" indent="-2794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What if you omit base case(s)?</a:t>
            </a:r>
          </a:p>
          <a:p>
            <a:pPr marL="341313" indent="-34131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Do not write redundant base cases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082220" y="2872522"/>
            <a:ext cx="4068209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factorial(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(n ==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n * factorial(n-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85999" y="3656150"/>
            <a:ext cx="3897086" cy="1447800"/>
            <a:chOff x="2351314" y="3640183"/>
            <a:chExt cx="3897086" cy="14478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351314" y="3640183"/>
              <a:ext cx="2438400" cy="1447800"/>
            </a:xfrm>
            <a:prstGeom prst="rect">
              <a:avLst/>
            </a:prstGeom>
            <a:noFill/>
            <a:ln w="19050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55028" y="4075611"/>
              <a:ext cx="1393372" cy="370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redundant</a:t>
              </a:r>
              <a:endParaRPr lang="en-SG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350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Gist of Recursion (5/6)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34963" y="1304924"/>
            <a:ext cx="8229600" cy="4801407"/>
          </a:xfrm>
        </p:spPr>
        <p:txBody>
          <a:bodyPr>
            <a:normAutofit/>
          </a:bodyPr>
          <a:lstStyle/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a function is called, an </a:t>
            </a:r>
            <a:r>
              <a:rPr lang="en-US" dirty="0">
                <a:solidFill>
                  <a:srgbClr val="0000FF"/>
                </a:solidFill>
              </a:rPr>
              <a:t>activation record </a:t>
            </a:r>
            <a:r>
              <a:rPr lang="en-US" dirty="0"/>
              <a:t>(or frame) is created by the </a:t>
            </a:r>
            <a:r>
              <a:rPr lang="en-US" dirty="0" smtClean="0"/>
              <a:t>system.</a:t>
            </a:r>
          </a:p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activation record stores the local parameters and variables of the function and its return </a:t>
            </a:r>
            <a:r>
              <a:rPr lang="en-US" dirty="0" smtClean="0"/>
              <a:t>address.</a:t>
            </a:r>
          </a:p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Such records </a:t>
            </a:r>
            <a:r>
              <a:rPr lang="en-US" dirty="0"/>
              <a:t>reside in the memory called </a:t>
            </a:r>
            <a:r>
              <a:rPr lang="en-US" dirty="0" smtClean="0">
                <a:solidFill>
                  <a:srgbClr val="0000FF"/>
                </a:solidFill>
              </a:rPr>
              <a:t>stack</a:t>
            </a:r>
            <a:r>
              <a:rPr lang="en-US" dirty="0" smtClean="0"/>
              <a:t>.</a:t>
            </a:r>
          </a:p>
          <a:p>
            <a:pPr marL="615633" lvl="1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Stack is also known as </a:t>
            </a:r>
            <a:r>
              <a:rPr lang="en-US" dirty="0">
                <a:solidFill>
                  <a:srgbClr val="0000FF"/>
                </a:solidFill>
              </a:rPr>
              <a:t>LIFO</a:t>
            </a:r>
            <a:r>
              <a:rPr lang="en-US" dirty="0"/>
              <a:t> (last-in-first-out</a:t>
            </a:r>
            <a:r>
              <a:rPr lang="en-US" dirty="0" smtClean="0"/>
              <a:t>) structure</a:t>
            </a:r>
          </a:p>
          <a:p>
            <a:pPr marL="341313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recursive function can potentially create many </a:t>
            </a:r>
            <a:r>
              <a:rPr lang="en-US" dirty="0" smtClean="0"/>
              <a:t>activation records</a:t>
            </a:r>
          </a:p>
          <a:p>
            <a:pPr marL="615633" lvl="1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smtClean="0"/>
              <a:t>Winding</a:t>
            </a:r>
            <a:r>
              <a:rPr lang="en-US" dirty="0" smtClean="0"/>
              <a:t>: </a:t>
            </a:r>
            <a:r>
              <a:rPr lang="en-US" dirty="0"/>
              <a:t>each recursive call creates a separate </a:t>
            </a:r>
            <a:r>
              <a:rPr lang="en-US" dirty="0" smtClean="0"/>
              <a:t>record</a:t>
            </a:r>
          </a:p>
          <a:p>
            <a:pPr marL="615633" lvl="1" indent="-34131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smtClean="0"/>
              <a:t>Unwinding</a:t>
            </a:r>
            <a:r>
              <a:rPr lang="en-US" dirty="0" smtClean="0"/>
              <a:t>: </a:t>
            </a:r>
            <a:r>
              <a:rPr lang="en-US" dirty="0"/>
              <a:t>each return to the caller erases its associated </a:t>
            </a:r>
            <a:r>
              <a:rPr lang="en-US" dirty="0" smtClean="0"/>
              <a:t>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42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3. Gist of Recursion (6/6)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4963" y="1384663"/>
            <a:ext cx="8229600" cy="70539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Example: factorial(3)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5041" y="243404"/>
            <a:ext cx="2939142" cy="954107"/>
          </a:xfrm>
          <a:prstGeom prst="rect">
            <a:avLst/>
          </a:prstGeom>
          <a:solidFill>
            <a:srgbClr val="CCEC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n * f(n-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4625" algn="l"/>
                <a:tab pos="358775" algn="l"/>
                <a:tab pos="536575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13509" y="3130731"/>
            <a:ext cx="1058091" cy="600893"/>
            <a:chOff x="1371600" y="5238206"/>
            <a:chExt cx="1058091" cy="60089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371600" y="5303521"/>
              <a:ext cx="1058091" cy="535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67693" y="5386251"/>
              <a:ext cx="34398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3</a:t>
              </a:r>
              <a:endParaRPr lang="en-SG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75957" y="5238206"/>
              <a:ext cx="4136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n</a:t>
              </a:r>
              <a:endParaRPr lang="en-SG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46069" y="2595154"/>
            <a:ext cx="1058091" cy="1136470"/>
            <a:chOff x="1746069" y="2595154"/>
            <a:chExt cx="1058091" cy="1136470"/>
          </a:xfrm>
        </p:grpSpPr>
        <p:grpSp>
          <p:nvGrpSpPr>
            <p:cNvPr id="16" name="Group 15"/>
            <p:cNvGrpSpPr/>
            <p:nvPr/>
          </p:nvGrpSpPr>
          <p:grpSpPr>
            <a:xfrm>
              <a:off x="1746069" y="3130731"/>
              <a:ext cx="1058091" cy="600893"/>
              <a:chOff x="1371600" y="5238206"/>
              <a:chExt cx="1058091" cy="600893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3</a:t>
                </a:r>
                <a:endParaRPr lang="en-SG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746069" y="2595154"/>
              <a:ext cx="1058091" cy="600893"/>
              <a:chOff x="1371600" y="5238206"/>
              <a:chExt cx="1058091" cy="600893"/>
            </a:xfrm>
          </p:grpSpPr>
          <p:sp>
            <p:nvSpPr>
              <p:cNvPr id="18" name="Rectangle 17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2</a:t>
                </a:r>
                <a:endParaRPr lang="en-SG" sz="16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296195" y="2068285"/>
            <a:ext cx="1058091" cy="1663339"/>
            <a:chOff x="3296195" y="2068285"/>
            <a:chExt cx="1058091" cy="1663339"/>
          </a:xfrm>
        </p:grpSpPr>
        <p:grpSp>
          <p:nvGrpSpPr>
            <p:cNvPr id="25" name="Group 24"/>
            <p:cNvGrpSpPr/>
            <p:nvPr/>
          </p:nvGrpSpPr>
          <p:grpSpPr>
            <a:xfrm>
              <a:off x="3296195" y="3130731"/>
              <a:ext cx="1058091" cy="600893"/>
              <a:chOff x="1371600" y="5238206"/>
              <a:chExt cx="1058091" cy="600893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3</a:t>
                </a:r>
                <a:endParaRPr lang="en-SG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296195" y="2595154"/>
              <a:ext cx="1058091" cy="600893"/>
              <a:chOff x="1371600" y="5238206"/>
              <a:chExt cx="1058091" cy="600893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2</a:t>
                </a:r>
                <a:endParaRPr lang="en-SG" sz="16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296195" y="2068285"/>
              <a:ext cx="1058091" cy="600893"/>
              <a:chOff x="1371600" y="5238206"/>
              <a:chExt cx="1058091" cy="600893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4833258" y="1523999"/>
            <a:ext cx="1058091" cy="2207625"/>
            <a:chOff x="4833258" y="1523999"/>
            <a:chExt cx="1058091" cy="2207625"/>
          </a:xfrm>
        </p:grpSpPr>
        <p:grpSp>
          <p:nvGrpSpPr>
            <p:cNvPr id="39" name="Group 38"/>
            <p:cNvGrpSpPr/>
            <p:nvPr/>
          </p:nvGrpSpPr>
          <p:grpSpPr>
            <a:xfrm>
              <a:off x="4833258" y="3130731"/>
              <a:ext cx="1058091" cy="600893"/>
              <a:chOff x="1371600" y="5238206"/>
              <a:chExt cx="1058091" cy="600893"/>
            </a:xfrm>
          </p:grpSpPr>
          <p:sp>
            <p:nvSpPr>
              <p:cNvPr id="52" name="Rectangle 51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3</a:t>
                </a:r>
                <a:endParaRPr lang="en-SG" sz="16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4833258" y="2595154"/>
              <a:ext cx="1058091" cy="600893"/>
              <a:chOff x="1371600" y="5238206"/>
              <a:chExt cx="1058091" cy="600893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2</a:t>
                </a:r>
                <a:endParaRPr lang="en-SG" sz="16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33258" y="2068285"/>
              <a:ext cx="1058091" cy="600893"/>
              <a:chOff x="1371600" y="5238206"/>
              <a:chExt cx="1058091" cy="600893"/>
            </a:xfrm>
          </p:grpSpPr>
          <p:sp>
            <p:nvSpPr>
              <p:cNvPr id="46" name="Rectangle 45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833258" y="1523999"/>
              <a:ext cx="1058091" cy="600893"/>
              <a:chOff x="1371600" y="5238206"/>
              <a:chExt cx="1058091" cy="600893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0</a:t>
                </a:r>
                <a:endParaRPr lang="en-SG" sz="16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</p:grpSp>
      <p:sp>
        <p:nvSpPr>
          <p:cNvPr id="55" name="TextBox 54"/>
          <p:cNvSpPr txBox="1"/>
          <p:nvPr/>
        </p:nvSpPr>
        <p:spPr>
          <a:xfrm>
            <a:off x="420072" y="4252074"/>
            <a:ext cx="71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f(3)</a:t>
            </a:r>
            <a:endParaRPr lang="en-SG" sz="2400" dirty="0"/>
          </a:p>
        </p:txBody>
      </p:sp>
      <p:cxnSp>
        <p:nvCxnSpPr>
          <p:cNvPr id="56" name="Straight Arrow Connector 55"/>
          <p:cNvCxnSpPr/>
          <p:nvPr/>
        </p:nvCxnSpPr>
        <p:spPr bwMode="auto">
          <a:xfrm>
            <a:off x="1203845" y="44521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748129" y="4252074"/>
            <a:ext cx="71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f(2)</a:t>
            </a:r>
            <a:endParaRPr lang="en-SG" sz="2400" dirty="0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2610279" y="44521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3154563" y="4252074"/>
            <a:ext cx="71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f(1)</a:t>
            </a:r>
            <a:endParaRPr lang="en-SG" sz="2400" dirty="0"/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3877376" y="44521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4421660" y="4252074"/>
            <a:ext cx="71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f(0)</a:t>
            </a:r>
            <a:endParaRPr lang="en-SG" sz="24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5891348" y="1881052"/>
            <a:ext cx="627018" cy="496388"/>
            <a:chOff x="5891348" y="1881052"/>
            <a:chExt cx="627018" cy="496388"/>
          </a:xfrm>
        </p:grpSpPr>
        <p:grpSp>
          <p:nvGrpSpPr>
            <p:cNvPr id="63" name="Group 62"/>
            <p:cNvGrpSpPr/>
            <p:nvPr/>
          </p:nvGrpSpPr>
          <p:grpSpPr>
            <a:xfrm>
              <a:off x="5891348" y="1881052"/>
              <a:ext cx="339635" cy="496388"/>
              <a:chOff x="6087291" y="1867989"/>
              <a:chExt cx="339635" cy="496388"/>
            </a:xfrm>
          </p:grpSpPr>
          <p:cxnSp>
            <p:nvCxnSpPr>
              <p:cNvPr id="65" name="Straight Connector 64"/>
              <p:cNvCxnSpPr/>
              <p:nvPr/>
            </p:nvCxnSpPr>
            <p:spPr bwMode="auto">
              <a:xfrm>
                <a:off x="6100354" y="1867989"/>
                <a:ext cx="313509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 bwMode="auto">
              <a:xfrm>
                <a:off x="6426926" y="1881051"/>
                <a:ext cx="0" cy="483326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7" name="Straight Arrow Connector 66"/>
              <p:cNvCxnSpPr/>
              <p:nvPr/>
            </p:nvCxnSpPr>
            <p:spPr bwMode="auto">
              <a:xfrm flipH="1">
                <a:off x="6087291" y="2364377"/>
                <a:ext cx="33963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64" name="TextBox 63"/>
            <p:cNvSpPr txBox="1"/>
            <p:nvPr/>
          </p:nvSpPr>
          <p:spPr>
            <a:xfrm>
              <a:off x="6178729" y="1983377"/>
              <a:ext cx="33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1</a:t>
              </a:r>
              <a:endParaRPr lang="en-SG" sz="16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696892" y="2068285"/>
            <a:ext cx="1058091" cy="1663339"/>
            <a:chOff x="6696892" y="2068285"/>
            <a:chExt cx="1058091" cy="1663339"/>
          </a:xfrm>
        </p:grpSpPr>
        <p:grpSp>
          <p:nvGrpSpPr>
            <p:cNvPr id="69" name="Group 68"/>
            <p:cNvGrpSpPr/>
            <p:nvPr/>
          </p:nvGrpSpPr>
          <p:grpSpPr>
            <a:xfrm>
              <a:off x="6696892" y="3130731"/>
              <a:ext cx="1058091" cy="600893"/>
              <a:chOff x="1371600" y="5238206"/>
              <a:chExt cx="1058091" cy="600893"/>
            </a:xfrm>
          </p:grpSpPr>
          <p:sp>
            <p:nvSpPr>
              <p:cNvPr id="78" name="Rectangle 77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3</a:t>
                </a:r>
                <a:endParaRPr lang="en-SG" sz="16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696892" y="2595154"/>
              <a:ext cx="1058091" cy="600893"/>
              <a:chOff x="1371600" y="5238206"/>
              <a:chExt cx="1058091" cy="600893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2</a:t>
                </a:r>
                <a:endParaRPr lang="en-SG" sz="16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696892" y="2068285"/>
              <a:ext cx="1058091" cy="600893"/>
              <a:chOff x="1371600" y="5238206"/>
              <a:chExt cx="1058091" cy="600893"/>
            </a:xfrm>
          </p:grpSpPr>
          <p:sp>
            <p:nvSpPr>
              <p:cNvPr id="72" name="Rectangle 71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1</a:t>
                </a:r>
                <a:endParaRPr lang="en-SG" sz="16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7754982" y="2412275"/>
            <a:ext cx="627018" cy="496388"/>
            <a:chOff x="7754982" y="2412275"/>
            <a:chExt cx="627018" cy="496388"/>
          </a:xfrm>
        </p:grpSpPr>
        <p:grpSp>
          <p:nvGrpSpPr>
            <p:cNvPr id="82" name="Group 81"/>
            <p:cNvGrpSpPr/>
            <p:nvPr/>
          </p:nvGrpSpPr>
          <p:grpSpPr>
            <a:xfrm>
              <a:off x="7754982" y="2412275"/>
              <a:ext cx="339635" cy="496388"/>
              <a:chOff x="6087291" y="1867989"/>
              <a:chExt cx="339635" cy="496388"/>
            </a:xfrm>
          </p:grpSpPr>
          <p:cxnSp>
            <p:nvCxnSpPr>
              <p:cNvPr id="84" name="Straight Connector 83"/>
              <p:cNvCxnSpPr/>
              <p:nvPr/>
            </p:nvCxnSpPr>
            <p:spPr bwMode="auto">
              <a:xfrm>
                <a:off x="6100354" y="1867989"/>
                <a:ext cx="313509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5" name="Straight Connector 84"/>
              <p:cNvCxnSpPr/>
              <p:nvPr/>
            </p:nvCxnSpPr>
            <p:spPr bwMode="auto">
              <a:xfrm>
                <a:off x="6426926" y="1881051"/>
                <a:ext cx="0" cy="483326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 flipH="1">
                <a:off x="6087291" y="2364377"/>
                <a:ext cx="33963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83" name="TextBox 82"/>
            <p:cNvSpPr txBox="1"/>
            <p:nvPr/>
          </p:nvSpPr>
          <p:spPr>
            <a:xfrm>
              <a:off x="8042363" y="2514600"/>
              <a:ext cx="33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1</a:t>
              </a:r>
              <a:endParaRPr lang="en-SG" sz="16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696892" y="4484913"/>
            <a:ext cx="1058091" cy="1136470"/>
            <a:chOff x="6696892" y="4484913"/>
            <a:chExt cx="1058091" cy="1136470"/>
          </a:xfrm>
        </p:grpSpPr>
        <p:grpSp>
          <p:nvGrpSpPr>
            <p:cNvPr id="88" name="Group 87"/>
            <p:cNvGrpSpPr/>
            <p:nvPr/>
          </p:nvGrpSpPr>
          <p:grpSpPr>
            <a:xfrm>
              <a:off x="6696892" y="5020490"/>
              <a:ext cx="1058091" cy="600893"/>
              <a:chOff x="1371600" y="5238206"/>
              <a:chExt cx="1058091" cy="600893"/>
            </a:xfrm>
          </p:grpSpPr>
          <p:sp>
            <p:nvSpPr>
              <p:cNvPr id="93" name="Rectangle 92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3</a:t>
                </a:r>
                <a:endParaRPr lang="en-SG" sz="16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6696892" y="4484913"/>
              <a:ext cx="1058091" cy="600893"/>
              <a:chOff x="1371600" y="5238206"/>
              <a:chExt cx="1058091" cy="600893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1371600" y="5303521"/>
                <a:ext cx="1058091" cy="5355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667693" y="5386251"/>
                <a:ext cx="34398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2</a:t>
                </a:r>
                <a:endParaRPr lang="en-SG" sz="16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375957" y="5238206"/>
                <a:ext cx="41365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n</a:t>
                </a:r>
                <a:endParaRPr lang="en-SG" sz="1600" dirty="0"/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7754982" y="4811486"/>
            <a:ext cx="648789" cy="496388"/>
            <a:chOff x="7754982" y="4811486"/>
            <a:chExt cx="648789" cy="496388"/>
          </a:xfrm>
        </p:grpSpPr>
        <p:grpSp>
          <p:nvGrpSpPr>
            <p:cNvPr id="97" name="Group 96"/>
            <p:cNvGrpSpPr/>
            <p:nvPr/>
          </p:nvGrpSpPr>
          <p:grpSpPr>
            <a:xfrm>
              <a:off x="7754982" y="4811486"/>
              <a:ext cx="339635" cy="496388"/>
              <a:chOff x="6087291" y="1867989"/>
              <a:chExt cx="339635" cy="496388"/>
            </a:xfrm>
          </p:grpSpPr>
          <p:cxnSp>
            <p:nvCxnSpPr>
              <p:cNvPr id="99" name="Straight Connector 98"/>
              <p:cNvCxnSpPr/>
              <p:nvPr/>
            </p:nvCxnSpPr>
            <p:spPr bwMode="auto">
              <a:xfrm>
                <a:off x="6100354" y="1867989"/>
                <a:ext cx="313509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6426926" y="1881051"/>
                <a:ext cx="0" cy="483326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1" name="Straight Arrow Connector 100"/>
              <p:cNvCxnSpPr/>
              <p:nvPr/>
            </p:nvCxnSpPr>
            <p:spPr bwMode="auto">
              <a:xfrm flipH="1">
                <a:off x="6087291" y="2364377"/>
                <a:ext cx="33963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98" name="TextBox 97"/>
            <p:cNvSpPr txBox="1"/>
            <p:nvPr/>
          </p:nvSpPr>
          <p:spPr>
            <a:xfrm>
              <a:off x="8064134" y="4913811"/>
              <a:ext cx="33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2</a:t>
              </a:r>
              <a:endParaRPr lang="en-SG" sz="1600" dirty="0"/>
            </a:p>
          </p:txBody>
        </p:sp>
      </p:grpSp>
      <p:cxnSp>
        <p:nvCxnSpPr>
          <p:cNvPr id="102" name="Straight Arrow Connector 101"/>
          <p:cNvCxnSpPr/>
          <p:nvPr/>
        </p:nvCxnSpPr>
        <p:spPr bwMode="auto">
          <a:xfrm flipH="1">
            <a:off x="3846896" y="46045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66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 flipH="1">
            <a:off x="2588507" y="46045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66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 flipH="1">
            <a:off x="1190782" y="4604529"/>
            <a:ext cx="431074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6600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05" name="Group 104"/>
          <p:cNvGrpSpPr/>
          <p:nvPr/>
        </p:nvGrpSpPr>
        <p:grpSpPr>
          <a:xfrm>
            <a:off x="4833258" y="5020490"/>
            <a:ext cx="1058091" cy="600893"/>
            <a:chOff x="1371600" y="5238206"/>
            <a:chExt cx="1058091" cy="600893"/>
          </a:xfrm>
        </p:grpSpPr>
        <p:sp>
          <p:nvSpPr>
            <p:cNvPr id="106" name="Rectangle 105"/>
            <p:cNvSpPr/>
            <p:nvPr/>
          </p:nvSpPr>
          <p:spPr bwMode="auto">
            <a:xfrm>
              <a:off x="1371600" y="5303521"/>
              <a:ext cx="1058091" cy="5355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667693" y="5386251"/>
              <a:ext cx="34398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3</a:t>
              </a:r>
              <a:endParaRPr lang="en-SG" sz="1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375957" y="5238206"/>
              <a:ext cx="4136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n</a:t>
              </a:r>
              <a:endParaRPr lang="en-SG" sz="16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891348" y="5368834"/>
            <a:ext cx="648789" cy="496388"/>
            <a:chOff x="7754982" y="4811486"/>
            <a:chExt cx="648789" cy="496388"/>
          </a:xfrm>
        </p:grpSpPr>
        <p:grpSp>
          <p:nvGrpSpPr>
            <p:cNvPr id="110" name="Group 190"/>
            <p:cNvGrpSpPr/>
            <p:nvPr/>
          </p:nvGrpSpPr>
          <p:grpSpPr>
            <a:xfrm>
              <a:off x="7754982" y="4811486"/>
              <a:ext cx="339635" cy="496388"/>
              <a:chOff x="6087291" y="1867989"/>
              <a:chExt cx="339635" cy="496388"/>
            </a:xfrm>
          </p:grpSpPr>
          <p:cxnSp>
            <p:nvCxnSpPr>
              <p:cNvPr id="112" name="Straight Connector 111"/>
              <p:cNvCxnSpPr/>
              <p:nvPr/>
            </p:nvCxnSpPr>
            <p:spPr bwMode="auto">
              <a:xfrm>
                <a:off x="6100354" y="1867989"/>
                <a:ext cx="313509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 bwMode="auto">
              <a:xfrm>
                <a:off x="6426926" y="1881051"/>
                <a:ext cx="0" cy="483326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 bwMode="auto">
              <a:xfrm flipH="1">
                <a:off x="6087291" y="2364377"/>
                <a:ext cx="339635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11" name="TextBox 110"/>
            <p:cNvSpPr txBox="1"/>
            <p:nvPr/>
          </p:nvSpPr>
          <p:spPr>
            <a:xfrm>
              <a:off x="8064134" y="4913811"/>
              <a:ext cx="33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6</a:t>
              </a:r>
              <a:endParaRPr lang="en-SG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0620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59" grpId="0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 Thinking Recursively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5952910" cy="321406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It is apparent that to do recursion you need to think “</a:t>
            </a:r>
            <a:r>
              <a:rPr lang="en-US" sz="2800" dirty="0" smtClean="0"/>
              <a:t>recursively”: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Breaking a problem into simpler problems that have identical </a:t>
            </a:r>
            <a:r>
              <a:rPr lang="en-US" sz="2400" dirty="0" smtClean="0"/>
              <a:t>form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Is there only one way of breaking a problem into simpler </a:t>
            </a:r>
            <a:r>
              <a:rPr lang="en-US" sz="2800" dirty="0" smtClean="0"/>
              <a:t>problems?</a:t>
            </a:r>
          </a:p>
        </p:txBody>
      </p:sp>
      <p:pic>
        <p:nvPicPr>
          <p:cNvPr id="9" name="Picture 8" descr="thinking_recursively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72151" y="531222"/>
            <a:ext cx="1905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1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4.1 Think: Sum of Squares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pic>
        <p:nvPicPr>
          <p:cNvPr id="10" name="Picture 9" descr="question_clipar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90893" y="4248856"/>
            <a:ext cx="795908" cy="1935773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349829"/>
            <a:ext cx="8229600" cy="5297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Given 2 positive integers </a:t>
            </a:r>
            <a:r>
              <a:rPr lang="en-US" sz="2800" i="1" dirty="0" smtClean="0"/>
              <a:t>x</a:t>
            </a:r>
            <a:r>
              <a:rPr lang="en-US" sz="2800" dirty="0" smtClean="0"/>
              <a:t> and </a:t>
            </a:r>
            <a:r>
              <a:rPr lang="en-US" sz="2800" i="1" dirty="0" smtClean="0"/>
              <a:t>y</a:t>
            </a:r>
            <a:r>
              <a:rPr lang="en-US" sz="2800" dirty="0" smtClean="0"/>
              <a:t>, where 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</a:t>
            </a:r>
            <a:r>
              <a:rPr lang="en-US" sz="2800" dirty="0" smtClean="0"/>
              <a:t> </a:t>
            </a:r>
            <a:r>
              <a:rPr lang="en-US" sz="2800" i="1" dirty="0" smtClean="0"/>
              <a:t>y</a:t>
            </a:r>
            <a:r>
              <a:rPr lang="en-US" sz="2800" dirty="0" smtClean="0"/>
              <a:t>, compute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tabLst>
                <a:tab pos="744538" algn="l"/>
              </a:tabLst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00FF"/>
                </a:solidFill>
              </a:rPr>
              <a:t>sumSq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i="1" dirty="0" err="1" smtClean="0">
                <a:solidFill>
                  <a:srgbClr val="0000FF"/>
                </a:solidFill>
              </a:rPr>
              <a:t>x</a:t>
            </a:r>
            <a:r>
              <a:rPr lang="en-US" sz="2400" dirty="0" err="1" smtClean="0">
                <a:solidFill>
                  <a:srgbClr val="0000FF"/>
                </a:solidFill>
              </a:rPr>
              <a:t>,</a:t>
            </a:r>
            <a:r>
              <a:rPr lang="en-US" sz="2400" i="1" dirty="0" err="1" smtClean="0">
                <a:solidFill>
                  <a:srgbClr val="0000FF"/>
                </a:solidFill>
              </a:rPr>
              <a:t>y</a:t>
            </a:r>
            <a:r>
              <a:rPr lang="en-US" sz="2400" dirty="0" smtClean="0">
                <a:solidFill>
                  <a:srgbClr val="0000FF"/>
                </a:solidFill>
              </a:rPr>
              <a:t>) = </a:t>
            </a:r>
            <a:r>
              <a:rPr lang="en-US" sz="2400" i="1" dirty="0" smtClean="0">
                <a:solidFill>
                  <a:srgbClr val="0000FF"/>
                </a:solidFill>
              </a:rPr>
              <a:t>x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+ (</a:t>
            </a:r>
            <a:r>
              <a:rPr lang="en-US" sz="2400" i="1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>
                <a:solidFill>
                  <a:srgbClr val="0000FF"/>
                </a:solidFill>
              </a:rPr>
              <a:t>+1)</a:t>
            </a:r>
            <a:r>
              <a:rPr lang="en-US" sz="2400" baseline="30000" dirty="0" smtClean="0">
                <a:solidFill>
                  <a:srgbClr val="0000FF"/>
                </a:solidFill>
              </a:rPr>
              <a:t> 2</a:t>
            </a:r>
            <a:r>
              <a:rPr lang="en-US" sz="2400" dirty="0" smtClean="0">
                <a:solidFill>
                  <a:srgbClr val="0000FF"/>
                </a:solidFill>
              </a:rPr>
              <a:t> + … + (</a:t>
            </a:r>
            <a:r>
              <a:rPr lang="en-US" sz="2400" i="1" dirty="0" smtClean="0">
                <a:solidFill>
                  <a:srgbClr val="0000FF"/>
                </a:solidFill>
              </a:rPr>
              <a:t>y</a:t>
            </a:r>
            <a:r>
              <a:rPr lang="en-US" sz="2400" dirty="0" smtClean="0">
                <a:solidFill>
                  <a:srgbClr val="0000FF"/>
                </a:solidFill>
              </a:rPr>
              <a:t>-1)</a:t>
            </a:r>
            <a:r>
              <a:rPr lang="en-US" sz="2400" baseline="30000" dirty="0" smtClean="0">
                <a:solidFill>
                  <a:srgbClr val="0000FF"/>
                </a:solidFill>
              </a:rPr>
              <a:t> 2</a:t>
            </a:r>
            <a:r>
              <a:rPr lang="en-US" sz="2400" dirty="0" smtClean="0">
                <a:solidFill>
                  <a:srgbClr val="0000FF"/>
                </a:solidFill>
              </a:rPr>
              <a:t> + </a:t>
            </a:r>
            <a:r>
              <a:rPr lang="en-US" sz="2400" i="1" dirty="0" smtClean="0">
                <a:solidFill>
                  <a:srgbClr val="0000FF"/>
                </a:solidFill>
              </a:rPr>
              <a:t>y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sz="2800" dirty="0" smtClean="0"/>
              <a:t>For example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tabLst>
                <a:tab pos="744538" algn="l"/>
              </a:tabLst>
            </a:pPr>
            <a:r>
              <a:rPr lang="en-US" sz="2400" dirty="0" smtClean="0"/>
              <a:t>		</a:t>
            </a:r>
            <a:r>
              <a:rPr lang="en-US" sz="2400" dirty="0" err="1" smtClean="0"/>
              <a:t>sumSq</a:t>
            </a:r>
            <a:r>
              <a:rPr lang="en-US" sz="2400" dirty="0" smtClean="0"/>
              <a:t>(5,10) = 5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+ 6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+ 7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+ 8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+ 9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+ 10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= 355 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How do you break this problem into smaller problems?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How many ways can it be done?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We are going to show </a:t>
            </a:r>
            <a:r>
              <a:rPr lang="en-US" sz="2800" smtClean="0"/>
              <a:t>3 versions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smtClean="0"/>
              <a:t>See </a:t>
            </a:r>
            <a:r>
              <a:rPr lang="en-US" sz="2800" smtClean="0">
                <a:solidFill>
                  <a:srgbClr val="0000FF"/>
                </a:solidFill>
              </a:rPr>
              <a:t>Unit17_SumSquares.c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71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4.1 Think: Sum of Squares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436915"/>
            <a:ext cx="8229600" cy="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Version 1: </a:t>
            </a:r>
            <a:r>
              <a:rPr lang="en-US" dirty="0" smtClean="0">
                <a:solidFill>
                  <a:srgbClr val="0000FF"/>
                </a:solidFill>
              </a:rPr>
              <a:t>‘going up’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9055" y="1947004"/>
            <a:ext cx="632584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sumSq1(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 == y)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* x;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* x + sumSq1(x+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y);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3612987"/>
            <a:ext cx="8229600" cy="53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 2: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‘going down’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9055" y="4123076"/>
            <a:ext cx="632584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sumSq2(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 == y)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 * y;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 * y + sumSq2(x, y-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241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build="p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4.1 Think: Sum of Squares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436915"/>
            <a:ext cx="8229600" cy="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Version 3: </a:t>
            </a:r>
            <a:r>
              <a:rPr lang="en-US" dirty="0" smtClean="0">
                <a:solidFill>
                  <a:srgbClr val="0000FF"/>
                </a:solidFill>
              </a:rPr>
              <a:t>‘</a:t>
            </a:r>
            <a:r>
              <a:rPr lang="en-US" dirty="0">
                <a:solidFill>
                  <a:srgbClr val="0000FF"/>
                </a:solidFill>
              </a:rPr>
              <a:t>combining two half-solutions</a:t>
            </a:r>
            <a:r>
              <a:rPr lang="en-US" dirty="0" smtClean="0">
                <a:solidFill>
                  <a:srgbClr val="0000FF"/>
                </a:solidFill>
              </a:rPr>
              <a:t>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4282" y="1947004"/>
            <a:ext cx="7465101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sumSq3(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y)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mid;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middle value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 == y) 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x * x;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mid = (x + y)/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sumSq3(x, mid) + sumSq3(mid+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y);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344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4.1 Think: Sum of Squares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7024"/>
            <a:ext cx="2514600" cy="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Trace trees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76400" y="2133600"/>
            <a:ext cx="21336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sumSq1(5,10</a:t>
            </a:r>
            <a:r>
              <a:rPr lang="en-US" b="1" dirty="0"/>
              <a:t>)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76400" y="2819400"/>
            <a:ext cx="20574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sumSq1(6,10</a:t>
            </a:r>
            <a:r>
              <a:rPr lang="en-US" b="1" dirty="0"/>
              <a:t>)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362200" y="2514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676400" y="3505200"/>
            <a:ext cx="21336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sumSq1(7,10</a:t>
            </a:r>
            <a:r>
              <a:rPr lang="en-US" b="1" dirty="0"/>
              <a:t>)</a:t>
            </a: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362200" y="3200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676400" y="4191000"/>
            <a:ext cx="21336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sumSq1(8,10</a:t>
            </a:r>
            <a:r>
              <a:rPr lang="en-US" b="1" dirty="0"/>
              <a:t>)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23622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676400" y="4876800"/>
            <a:ext cx="21336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sumSq1(9,10</a:t>
            </a:r>
            <a:r>
              <a:rPr lang="en-US" b="1" dirty="0"/>
              <a:t>)</a:t>
            </a: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2362200" y="457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676400" y="5562600"/>
            <a:ext cx="2209800" cy="347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sumSq1(10,10</a:t>
            </a:r>
            <a:r>
              <a:rPr lang="en-US" b="1" dirty="0"/>
              <a:t>)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2362200" y="525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2133600" y="62484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100</a:t>
            </a: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2362200" y="586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514600" y="52578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100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1752600" y="52578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1371600" y="52578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81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2514600" y="45720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181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752600" y="45720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371600" y="45720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64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2514600" y="38862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245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752600" y="38862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371600" y="38862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49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2514600" y="32004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294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1752600" y="32004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1371600" y="32004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36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2514600" y="25146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330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1752600" y="2514600"/>
            <a:ext cx="457200" cy="317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+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1371600" y="2514600"/>
            <a:ext cx="457200" cy="3302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25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1981200" y="1752600"/>
            <a:ext cx="457200" cy="33020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36000" tIns="36000" rIns="36000" bIns="360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355</a:t>
            </a:r>
          </a:p>
        </p:txBody>
      </p:sp>
      <p:grpSp>
        <p:nvGrpSpPr>
          <p:cNvPr id="40" name="Group 33"/>
          <p:cNvGrpSpPr>
            <a:grpSpLocks/>
          </p:cNvGrpSpPr>
          <p:nvPr/>
        </p:nvGrpSpPr>
        <p:grpSpPr bwMode="auto">
          <a:xfrm>
            <a:off x="5181600" y="1752600"/>
            <a:ext cx="2514600" cy="4826000"/>
            <a:chOff x="3264" y="1104"/>
            <a:chExt cx="1584" cy="3040"/>
          </a:xfrm>
        </p:grpSpPr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3456" y="1344"/>
              <a:ext cx="1392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sumSq2(5,10</a:t>
              </a:r>
              <a:r>
                <a:rPr lang="en-US" b="1" dirty="0"/>
                <a:t>)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3456" y="1776"/>
              <a:ext cx="1296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sumSq2(5,9</a:t>
              </a:r>
              <a:r>
                <a:rPr lang="en-US" b="1" dirty="0"/>
                <a:t>)</a:t>
              </a: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3888" y="1584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3456" y="2208"/>
              <a:ext cx="1248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sumSq2(5,8</a:t>
              </a:r>
              <a:r>
                <a:rPr lang="en-US" b="1" dirty="0"/>
                <a:t>)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3888" y="201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3456" y="2640"/>
              <a:ext cx="1248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sumSq2(5,7</a:t>
              </a:r>
              <a:r>
                <a:rPr lang="en-US" b="1" dirty="0"/>
                <a:t>)</a:t>
              </a: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3888" y="2448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3456" y="3072"/>
              <a:ext cx="1248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sumSq2(5,6</a:t>
              </a:r>
              <a:r>
                <a:rPr lang="en-US" b="1" dirty="0"/>
                <a:t>)</a:t>
              </a:r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3888" y="288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456" y="3504"/>
              <a:ext cx="1248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sumSq2(5,5</a:t>
              </a:r>
              <a:r>
                <a:rPr lang="en-US" b="1" dirty="0"/>
                <a:t>)</a:t>
              </a:r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3888" y="3312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Text Box 45"/>
            <p:cNvSpPr txBox="1">
              <a:spLocks noChangeArrowheads="1"/>
            </p:cNvSpPr>
            <p:nvPr/>
          </p:nvSpPr>
          <p:spPr bwMode="auto">
            <a:xfrm>
              <a:off x="3744" y="3936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>
              <a:off x="3888" y="369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Text Box 47"/>
            <p:cNvSpPr txBox="1">
              <a:spLocks noChangeArrowheads="1"/>
            </p:cNvSpPr>
            <p:nvPr/>
          </p:nvSpPr>
          <p:spPr bwMode="auto">
            <a:xfrm>
              <a:off x="3984" y="331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55" name="Text Box 48"/>
            <p:cNvSpPr txBox="1">
              <a:spLocks noChangeArrowheads="1"/>
            </p:cNvSpPr>
            <p:nvPr/>
          </p:nvSpPr>
          <p:spPr bwMode="auto">
            <a:xfrm>
              <a:off x="3504" y="3312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56" name="Text Box 49"/>
            <p:cNvSpPr txBox="1">
              <a:spLocks noChangeArrowheads="1"/>
            </p:cNvSpPr>
            <p:nvPr/>
          </p:nvSpPr>
          <p:spPr bwMode="auto">
            <a:xfrm>
              <a:off x="3264" y="3312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36</a:t>
              </a:r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3984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61</a:t>
              </a:r>
            </a:p>
          </p:txBody>
        </p:sp>
        <p:sp>
          <p:nvSpPr>
            <p:cNvPr id="58" name="Text Box 51"/>
            <p:cNvSpPr txBox="1">
              <a:spLocks noChangeArrowheads="1"/>
            </p:cNvSpPr>
            <p:nvPr/>
          </p:nvSpPr>
          <p:spPr bwMode="auto">
            <a:xfrm>
              <a:off x="3504" y="2880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59" name="Text Box 52"/>
            <p:cNvSpPr txBox="1">
              <a:spLocks noChangeArrowheads="1"/>
            </p:cNvSpPr>
            <p:nvPr/>
          </p:nvSpPr>
          <p:spPr bwMode="auto">
            <a:xfrm>
              <a:off x="3264" y="2880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49</a:t>
              </a:r>
            </a:p>
          </p:txBody>
        </p:sp>
        <p:sp>
          <p:nvSpPr>
            <p:cNvPr id="60" name="Text Box 53"/>
            <p:cNvSpPr txBox="1">
              <a:spLocks noChangeArrowheads="1"/>
            </p:cNvSpPr>
            <p:nvPr/>
          </p:nvSpPr>
          <p:spPr bwMode="auto">
            <a:xfrm>
              <a:off x="3984" y="244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110</a:t>
              </a:r>
            </a:p>
          </p:txBody>
        </p:sp>
        <p:sp>
          <p:nvSpPr>
            <p:cNvPr id="61" name="Text Box 54"/>
            <p:cNvSpPr txBox="1">
              <a:spLocks noChangeArrowheads="1"/>
            </p:cNvSpPr>
            <p:nvPr/>
          </p:nvSpPr>
          <p:spPr bwMode="auto">
            <a:xfrm>
              <a:off x="3504" y="2448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62" name="Text Box 55"/>
            <p:cNvSpPr txBox="1">
              <a:spLocks noChangeArrowheads="1"/>
            </p:cNvSpPr>
            <p:nvPr/>
          </p:nvSpPr>
          <p:spPr bwMode="auto">
            <a:xfrm>
              <a:off x="3264" y="2448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64</a:t>
              </a:r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3984" y="2016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174</a:t>
              </a:r>
            </a:p>
          </p:txBody>
        </p:sp>
        <p:sp>
          <p:nvSpPr>
            <p:cNvPr id="64" name="Text Box 57"/>
            <p:cNvSpPr txBox="1">
              <a:spLocks noChangeArrowheads="1"/>
            </p:cNvSpPr>
            <p:nvPr/>
          </p:nvSpPr>
          <p:spPr bwMode="auto">
            <a:xfrm>
              <a:off x="3504" y="2016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65" name="Text Box 58"/>
            <p:cNvSpPr txBox="1">
              <a:spLocks noChangeArrowheads="1"/>
            </p:cNvSpPr>
            <p:nvPr/>
          </p:nvSpPr>
          <p:spPr bwMode="auto">
            <a:xfrm>
              <a:off x="3264" y="2016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81</a:t>
              </a: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3984" y="1584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255</a:t>
              </a:r>
            </a:p>
          </p:txBody>
        </p:sp>
        <p:sp>
          <p:nvSpPr>
            <p:cNvPr id="67" name="Text Box 60"/>
            <p:cNvSpPr txBox="1">
              <a:spLocks noChangeArrowheads="1"/>
            </p:cNvSpPr>
            <p:nvPr/>
          </p:nvSpPr>
          <p:spPr bwMode="auto">
            <a:xfrm>
              <a:off x="3504" y="1584"/>
              <a:ext cx="288" cy="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+</a:t>
              </a: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3264" y="1584"/>
              <a:ext cx="288" cy="208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100</a:t>
              </a:r>
            </a:p>
          </p:txBody>
        </p:sp>
        <p:sp>
          <p:nvSpPr>
            <p:cNvPr id="69" name="Text Box 62"/>
            <p:cNvSpPr txBox="1">
              <a:spLocks noChangeArrowheads="1"/>
            </p:cNvSpPr>
            <p:nvPr/>
          </p:nvSpPr>
          <p:spPr bwMode="auto">
            <a:xfrm>
              <a:off x="3648" y="1104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355</a:t>
              </a:r>
            </a:p>
          </p:txBody>
        </p:sp>
      </p:grpSp>
      <p:sp>
        <p:nvSpPr>
          <p:cNvPr id="70" name="Line 63"/>
          <p:cNvSpPr>
            <a:spLocks noChangeShapeType="1"/>
          </p:cNvSpPr>
          <p:nvPr/>
        </p:nvSpPr>
        <p:spPr bwMode="auto">
          <a:xfrm>
            <a:off x="4572000" y="1524000"/>
            <a:ext cx="0" cy="5029200"/>
          </a:xfrm>
          <a:prstGeom prst="line">
            <a:avLst/>
          </a:prstGeom>
          <a:noFill/>
          <a:ln w="317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0638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utoUpdateAnimBg="0"/>
      <p:bldP spid="13" grpId="0" animBg="1"/>
      <p:bldP spid="14" grpId="0" autoUpdateAnimBg="0"/>
      <p:bldP spid="15" grpId="0" animBg="1"/>
      <p:bldP spid="16" grpId="0" autoUpdateAnimBg="0"/>
      <p:bldP spid="17" grpId="0" animBg="1"/>
      <p:bldP spid="18" grpId="0" autoUpdateAnimBg="0"/>
      <p:bldP spid="19" grpId="0" animBg="1"/>
      <p:bldP spid="20" grpId="0" autoUpdateAnimBg="0"/>
      <p:bldP spid="21" grpId="0" animBg="1"/>
      <p:bldP spid="22" grpId="0" animBg="1" autoUpdateAnimBg="0"/>
      <p:bldP spid="23" grpId="0" animBg="1"/>
      <p:bldP spid="24" grpId="0" animBg="1" autoUpdateAnimBg="0"/>
      <p:bldP spid="25" grpId="0" autoUpdateAnimBg="0"/>
      <p:bldP spid="26" grpId="0" animBg="1" autoUpdateAnimBg="0"/>
      <p:bldP spid="27" grpId="0" animBg="1" autoUpdateAnimBg="0"/>
      <p:bldP spid="28" grpId="0" autoUpdateAnimBg="0"/>
      <p:bldP spid="29" grpId="0" animBg="1" autoUpdateAnimBg="0"/>
      <p:bldP spid="30" grpId="0" animBg="1" autoUpdateAnimBg="0"/>
      <p:bldP spid="31" grpId="0" autoUpdateAnimBg="0"/>
      <p:bldP spid="32" grpId="0" animBg="1" autoUpdateAnimBg="0"/>
      <p:bldP spid="33" grpId="0" animBg="1" autoUpdateAnimBg="0"/>
      <p:bldP spid="34" grpId="0" autoUpdateAnimBg="0"/>
      <p:bldP spid="35" grpId="0" animBg="1" autoUpdateAnimBg="0"/>
      <p:bldP spid="36" grpId="0" animBg="1" autoUpdateAnimBg="0"/>
      <p:bldP spid="37" grpId="0" autoUpdateAnimBg="0"/>
      <p:bldP spid="38" grpId="0" animBg="1" autoUpdateAnimBg="0"/>
      <p:bldP spid="3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contents </a:t>
            </a:r>
            <a:r>
              <a:rPr lang="en-US" dirty="0"/>
              <a:t>of these slides have origin from </a:t>
            </a:r>
            <a:r>
              <a:rPr lang="en-US" dirty="0" smtClean="0"/>
              <a:t>School of Computing, </a:t>
            </a:r>
            <a:r>
              <a:rPr lang="en-US" dirty="0"/>
              <a:t>National University of </a:t>
            </a:r>
            <a:r>
              <a:rPr lang="en-US" dirty="0" smtClean="0"/>
              <a:t>Singapore.</a:t>
            </a:r>
          </a:p>
          <a:p>
            <a:pPr algn="just"/>
            <a:r>
              <a:rPr lang="en-US" dirty="0"/>
              <a:t>We greatly appreciate support from Mr. Aaron </a:t>
            </a:r>
            <a:r>
              <a:rPr lang="en-US" dirty="0" smtClean="0"/>
              <a:t>Tan </a:t>
            </a:r>
            <a:r>
              <a:rPr lang="en-US" smtClean="0"/>
              <a:t>Tuck Choy for </a:t>
            </a:r>
            <a:r>
              <a:rPr lang="en-US" dirty="0" smtClean="0"/>
              <a:t>kindly sharing these materials.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123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4.1 Think: Sum of Squares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7024"/>
            <a:ext cx="2514600" cy="53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Trace tree</a:t>
            </a:r>
            <a:endParaRPr lang="en-US" dirty="0" smtClean="0">
              <a:solidFill>
                <a:srgbClr val="0000FF"/>
              </a:solidFill>
            </a:endParaRPr>
          </a:p>
        </p:txBody>
      </p:sp>
      <p:grpSp>
        <p:nvGrpSpPr>
          <p:cNvPr id="71" name="Group 4"/>
          <p:cNvGrpSpPr>
            <a:grpSpLocks/>
          </p:cNvGrpSpPr>
          <p:nvPr/>
        </p:nvGrpSpPr>
        <p:grpSpPr bwMode="auto">
          <a:xfrm>
            <a:off x="327025" y="1752600"/>
            <a:ext cx="8347075" cy="4292600"/>
            <a:chOff x="110" y="1056"/>
            <a:chExt cx="5258" cy="2704"/>
          </a:xfrm>
        </p:grpSpPr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2256" y="1248"/>
              <a:ext cx="1392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sumSq3(5,10</a:t>
              </a:r>
              <a:r>
                <a:rPr lang="en-US" b="1" dirty="0"/>
                <a:t>)</a:t>
              </a: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3504" y="1776"/>
              <a:ext cx="1296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sumSq3(8,10</a:t>
              </a:r>
              <a:r>
                <a:rPr lang="en-US" b="1" dirty="0"/>
                <a:t>)</a:t>
              </a:r>
            </a:p>
          </p:txBody>
        </p:sp>
        <p:sp>
          <p:nvSpPr>
            <p:cNvPr id="74" name="Line 7"/>
            <p:cNvSpPr>
              <a:spLocks noChangeShapeType="1"/>
            </p:cNvSpPr>
            <p:nvPr/>
          </p:nvSpPr>
          <p:spPr bwMode="auto">
            <a:xfrm flipH="1">
              <a:off x="2016" y="1440"/>
              <a:ext cx="672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Text Box 8"/>
            <p:cNvSpPr txBox="1">
              <a:spLocks noChangeArrowheads="1"/>
            </p:cNvSpPr>
            <p:nvPr/>
          </p:nvSpPr>
          <p:spPr bwMode="auto">
            <a:xfrm>
              <a:off x="422" y="2400"/>
              <a:ext cx="922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sumSq3(5,6</a:t>
              </a:r>
              <a:r>
                <a:rPr lang="en-US" b="1" dirty="0"/>
                <a:t>)</a:t>
              </a: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480" y="355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77" name="Text Box 10"/>
            <p:cNvSpPr txBox="1">
              <a:spLocks noChangeArrowheads="1"/>
            </p:cNvSpPr>
            <p:nvPr/>
          </p:nvSpPr>
          <p:spPr bwMode="auto">
            <a:xfrm>
              <a:off x="3888" y="1584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245</a:t>
              </a:r>
            </a:p>
          </p:txBody>
        </p:sp>
        <p:sp>
          <p:nvSpPr>
            <p:cNvPr id="78" name="Text Box 11"/>
            <p:cNvSpPr txBox="1">
              <a:spLocks noChangeArrowheads="1"/>
            </p:cNvSpPr>
            <p:nvPr/>
          </p:nvSpPr>
          <p:spPr bwMode="auto">
            <a:xfrm>
              <a:off x="2784" y="1056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355</a:t>
              </a:r>
            </a:p>
          </p:txBody>
        </p:sp>
        <p:sp>
          <p:nvSpPr>
            <p:cNvPr id="79" name="Text Box 12"/>
            <p:cNvSpPr txBox="1">
              <a:spLocks noChangeArrowheads="1"/>
            </p:cNvSpPr>
            <p:nvPr/>
          </p:nvSpPr>
          <p:spPr bwMode="auto">
            <a:xfrm>
              <a:off x="1104" y="1776"/>
              <a:ext cx="1296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sumSq3(5,7</a:t>
              </a:r>
              <a:r>
                <a:rPr lang="en-US" b="1" dirty="0"/>
                <a:t>)</a:t>
              </a: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>
              <a:off x="2976" y="1440"/>
              <a:ext cx="672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1" name="Text Box 14"/>
            <p:cNvSpPr txBox="1">
              <a:spLocks noChangeArrowheads="1"/>
            </p:cNvSpPr>
            <p:nvPr/>
          </p:nvSpPr>
          <p:spPr bwMode="auto">
            <a:xfrm>
              <a:off x="1706" y="2400"/>
              <a:ext cx="934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sumSq3(7,7</a:t>
              </a:r>
              <a:r>
                <a:rPr lang="en-US" b="1" dirty="0"/>
                <a:t>)</a:t>
              </a:r>
            </a:p>
          </p:txBody>
        </p:sp>
        <p:sp>
          <p:nvSpPr>
            <p:cNvPr id="82" name="Text Box 15"/>
            <p:cNvSpPr txBox="1">
              <a:spLocks noChangeArrowheads="1"/>
            </p:cNvSpPr>
            <p:nvPr/>
          </p:nvSpPr>
          <p:spPr bwMode="auto">
            <a:xfrm>
              <a:off x="2940" y="2400"/>
              <a:ext cx="948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sumSq3(8,9</a:t>
              </a:r>
              <a:r>
                <a:rPr lang="en-US" b="1" dirty="0"/>
                <a:t>)</a:t>
              </a:r>
            </a:p>
          </p:txBody>
        </p:sp>
        <p:sp>
          <p:nvSpPr>
            <p:cNvPr id="83" name="Text Box 16"/>
            <p:cNvSpPr txBox="1">
              <a:spLocks noChangeArrowheads="1"/>
            </p:cNvSpPr>
            <p:nvPr/>
          </p:nvSpPr>
          <p:spPr bwMode="auto">
            <a:xfrm>
              <a:off x="4272" y="2400"/>
              <a:ext cx="1096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sumSq3(10,10</a:t>
              </a:r>
              <a:r>
                <a:rPr lang="en-US" b="1" dirty="0"/>
                <a:t>)</a:t>
              </a:r>
            </a:p>
          </p:txBody>
        </p:sp>
        <p:sp>
          <p:nvSpPr>
            <p:cNvPr id="84" name="Line 17"/>
            <p:cNvSpPr>
              <a:spLocks noChangeShapeType="1"/>
            </p:cNvSpPr>
            <p:nvPr/>
          </p:nvSpPr>
          <p:spPr bwMode="auto">
            <a:xfrm flipH="1">
              <a:off x="960" y="20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5" name="Line 18"/>
            <p:cNvSpPr>
              <a:spLocks noChangeShapeType="1"/>
            </p:cNvSpPr>
            <p:nvPr/>
          </p:nvSpPr>
          <p:spPr bwMode="auto">
            <a:xfrm>
              <a:off x="1680" y="20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 flipH="1">
              <a:off x="3408" y="20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Line 20"/>
            <p:cNvSpPr>
              <a:spLocks noChangeShapeType="1"/>
            </p:cNvSpPr>
            <p:nvPr/>
          </p:nvSpPr>
          <p:spPr bwMode="auto">
            <a:xfrm>
              <a:off x="4128" y="2016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110" y="3072"/>
              <a:ext cx="946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sumSq3(5,5</a:t>
              </a:r>
              <a:r>
                <a:rPr lang="en-US" b="1" dirty="0"/>
                <a:t>)</a:t>
              </a:r>
            </a:p>
          </p:txBody>
        </p:sp>
        <p:sp>
          <p:nvSpPr>
            <p:cNvPr id="89" name="Text Box 22"/>
            <p:cNvSpPr txBox="1">
              <a:spLocks noChangeArrowheads="1"/>
            </p:cNvSpPr>
            <p:nvPr/>
          </p:nvSpPr>
          <p:spPr bwMode="auto">
            <a:xfrm>
              <a:off x="1152" y="3072"/>
              <a:ext cx="957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sumSq3(6,6</a:t>
              </a:r>
              <a:r>
                <a:rPr lang="en-US" b="1" dirty="0"/>
                <a:t>)</a:t>
              </a:r>
            </a:p>
          </p:txBody>
        </p:sp>
        <p:sp>
          <p:nvSpPr>
            <p:cNvPr id="90" name="Line 23"/>
            <p:cNvSpPr>
              <a:spLocks noChangeShapeType="1"/>
            </p:cNvSpPr>
            <p:nvPr/>
          </p:nvSpPr>
          <p:spPr bwMode="auto">
            <a:xfrm flipH="1">
              <a:off x="480" y="2592"/>
              <a:ext cx="336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1" name="Line 24"/>
            <p:cNvSpPr>
              <a:spLocks noChangeShapeType="1"/>
            </p:cNvSpPr>
            <p:nvPr/>
          </p:nvSpPr>
          <p:spPr bwMode="auto">
            <a:xfrm>
              <a:off x="1008" y="2592"/>
              <a:ext cx="336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2" name="Line 25"/>
            <p:cNvSpPr>
              <a:spLocks noChangeShapeType="1"/>
            </p:cNvSpPr>
            <p:nvPr/>
          </p:nvSpPr>
          <p:spPr bwMode="auto">
            <a:xfrm>
              <a:off x="2160" y="2592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3" name="Line 26"/>
            <p:cNvSpPr>
              <a:spLocks noChangeShapeType="1"/>
            </p:cNvSpPr>
            <p:nvPr/>
          </p:nvSpPr>
          <p:spPr bwMode="auto">
            <a:xfrm>
              <a:off x="624" y="32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4" name="Line 27"/>
            <p:cNvSpPr>
              <a:spLocks noChangeShapeType="1"/>
            </p:cNvSpPr>
            <p:nvPr/>
          </p:nvSpPr>
          <p:spPr bwMode="auto">
            <a:xfrm>
              <a:off x="1584" y="32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95" name="Text Box 28"/>
            <p:cNvSpPr txBox="1">
              <a:spLocks noChangeArrowheads="1"/>
            </p:cNvSpPr>
            <p:nvPr/>
          </p:nvSpPr>
          <p:spPr bwMode="auto">
            <a:xfrm>
              <a:off x="1440" y="355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36</a:t>
              </a:r>
            </a:p>
          </p:txBody>
        </p:sp>
        <p:sp>
          <p:nvSpPr>
            <p:cNvPr id="96" name="Text Box 29"/>
            <p:cNvSpPr txBox="1">
              <a:spLocks noChangeArrowheads="1"/>
            </p:cNvSpPr>
            <p:nvPr/>
          </p:nvSpPr>
          <p:spPr bwMode="auto">
            <a:xfrm>
              <a:off x="144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25</a:t>
              </a:r>
            </a:p>
          </p:txBody>
        </p:sp>
        <p:sp>
          <p:nvSpPr>
            <p:cNvPr id="97" name="Text Box 30"/>
            <p:cNvSpPr txBox="1">
              <a:spLocks noChangeArrowheads="1"/>
            </p:cNvSpPr>
            <p:nvPr/>
          </p:nvSpPr>
          <p:spPr bwMode="auto">
            <a:xfrm>
              <a:off x="1488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36</a:t>
              </a:r>
            </a:p>
          </p:txBody>
        </p:sp>
        <p:sp>
          <p:nvSpPr>
            <p:cNvPr id="98" name="Text Box 31"/>
            <p:cNvSpPr txBox="1">
              <a:spLocks noChangeArrowheads="1"/>
            </p:cNvSpPr>
            <p:nvPr/>
          </p:nvSpPr>
          <p:spPr bwMode="auto">
            <a:xfrm>
              <a:off x="624" y="220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61</a:t>
              </a:r>
            </a:p>
          </p:txBody>
        </p:sp>
        <p:sp>
          <p:nvSpPr>
            <p:cNvPr id="99" name="Text Box 32"/>
            <p:cNvSpPr txBox="1">
              <a:spLocks noChangeArrowheads="1"/>
            </p:cNvSpPr>
            <p:nvPr/>
          </p:nvSpPr>
          <p:spPr bwMode="auto">
            <a:xfrm>
              <a:off x="2016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49</a:t>
              </a:r>
            </a:p>
          </p:txBody>
        </p:sp>
        <p:sp>
          <p:nvSpPr>
            <p:cNvPr id="100" name="Text Box 33"/>
            <p:cNvSpPr txBox="1">
              <a:spLocks noChangeArrowheads="1"/>
            </p:cNvSpPr>
            <p:nvPr/>
          </p:nvSpPr>
          <p:spPr bwMode="auto">
            <a:xfrm>
              <a:off x="2304" y="220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49</a:t>
              </a:r>
            </a:p>
          </p:txBody>
        </p:sp>
        <p:sp>
          <p:nvSpPr>
            <p:cNvPr id="101" name="Text Box 34"/>
            <p:cNvSpPr txBox="1">
              <a:spLocks noChangeArrowheads="1"/>
            </p:cNvSpPr>
            <p:nvPr/>
          </p:nvSpPr>
          <p:spPr bwMode="auto">
            <a:xfrm>
              <a:off x="1488" y="1584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110</a:t>
              </a:r>
            </a:p>
          </p:txBody>
        </p:sp>
        <p:sp>
          <p:nvSpPr>
            <p:cNvPr id="102" name="Text Box 35"/>
            <p:cNvSpPr txBox="1">
              <a:spLocks noChangeArrowheads="1"/>
            </p:cNvSpPr>
            <p:nvPr/>
          </p:nvSpPr>
          <p:spPr bwMode="auto">
            <a:xfrm>
              <a:off x="2928" y="355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64</a:t>
              </a:r>
            </a:p>
          </p:txBody>
        </p:sp>
        <p:sp>
          <p:nvSpPr>
            <p:cNvPr id="103" name="Text Box 36"/>
            <p:cNvSpPr txBox="1">
              <a:spLocks noChangeArrowheads="1"/>
            </p:cNvSpPr>
            <p:nvPr/>
          </p:nvSpPr>
          <p:spPr bwMode="auto">
            <a:xfrm>
              <a:off x="2570" y="3072"/>
              <a:ext cx="934" cy="2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sumSq3(8,8</a:t>
              </a:r>
              <a:r>
                <a:rPr lang="en-US" b="1" dirty="0"/>
                <a:t>)</a:t>
              </a:r>
            </a:p>
          </p:txBody>
        </p:sp>
        <p:sp>
          <p:nvSpPr>
            <p:cNvPr id="104" name="Text Box 37"/>
            <p:cNvSpPr txBox="1">
              <a:spLocks noChangeArrowheads="1"/>
            </p:cNvSpPr>
            <p:nvPr/>
          </p:nvSpPr>
          <p:spPr bwMode="auto">
            <a:xfrm>
              <a:off x="3600" y="3072"/>
              <a:ext cx="953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36000" tIns="36000" rIns="36000" bIns="36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smtClean="0"/>
                <a:t>sumSq3(9,9</a:t>
              </a:r>
              <a:r>
                <a:rPr lang="en-US" b="1" dirty="0"/>
                <a:t>)</a:t>
              </a:r>
            </a:p>
          </p:txBody>
        </p:sp>
        <p:sp>
          <p:nvSpPr>
            <p:cNvPr id="105" name="Line 38"/>
            <p:cNvSpPr>
              <a:spLocks noChangeShapeType="1"/>
            </p:cNvSpPr>
            <p:nvPr/>
          </p:nvSpPr>
          <p:spPr bwMode="auto">
            <a:xfrm flipH="1">
              <a:off x="2928" y="2592"/>
              <a:ext cx="336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06" name="Line 39"/>
            <p:cNvSpPr>
              <a:spLocks noChangeShapeType="1"/>
            </p:cNvSpPr>
            <p:nvPr/>
          </p:nvSpPr>
          <p:spPr bwMode="auto">
            <a:xfrm>
              <a:off x="3456" y="2592"/>
              <a:ext cx="336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07" name="Line 40"/>
            <p:cNvSpPr>
              <a:spLocks noChangeShapeType="1"/>
            </p:cNvSpPr>
            <p:nvPr/>
          </p:nvSpPr>
          <p:spPr bwMode="auto">
            <a:xfrm>
              <a:off x="3072" y="32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08" name="Line 41"/>
            <p:cNvSpPr>
              <a:spLocks noChangeShapeType="1"/>
            </p:cNvSpPr>
            <p:nvPr/>
          </p:nvSpPr>
          <p:spPr bwMode="auto">
            <a:xfrm>
              <a:off x="4032" y="32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09" name="Text Box 42"/>
            <p:cNvSpPr txBox="1">
              <a:spLocks noChangeArrowheads="1"/>
            </p:cNvSpPr>
            <p:nvPr/>
          </p:nvSpPr>
          <p:spPr bwMode="auto">
            <a:xfrm>
              <a:off x="3888" y="3552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81</a:t>
              </a:r>
            </a:p>
          </p:txBody>
        </p:sp>
        <p:sp>
          <p:nvSpPr>
            <p:cNvPr id="110" name="Text Box 43"/>
            <p:cNvSpPr txBox="1">
              <a:spLocks noChangeArrowheads="1"/>
            </p:cNvSpPr>
            <p:nvPr/>
          </p:nvSpPr>
          <p:spPr bwMode="auto">
            <a:xfrm>
              <a:off x="2592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64</a:t>
              </a:r>
            </a:p>
          </p:txBody>
        </p:sp>
        <p:sp>
          <p:nvSpPr>
            <p:cNvPr id="111" name="Text Box 44"/>
            <p:cNvSpPr txBox="1">
              <a:spLocks noChangeArrowheads="1"/>
            </p:cNvSpPr>
            <p:nvPr/>
          </p:nvSpPr>
          <p:spPr bwMode="auto">
            <a:xfrm>
              <a:off x="3936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81</a:t>
              </a:r>
            </a:p>
          </p:txBody>
        </p:sp>
        <p:sp>
          <p:nvSpPr>
            <p:cNvPr id="112" name="Text Box 45"/>
            <p:cNvSpPr txBox="1">
              <a:spLocks noChangeArrowheads="1"/>
            </p:cNvSpPr>
            <p:nvPr/>
          </p:nvSpPr>
          <p:spPr bwMode="auto">
            <a:xfrm>
              <a:off x="3072" y="220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145</a:t>
              </a:r>
            </a:p>
          </p:txBody>
        </p:sp>
        <p:sp>
          <p:nvSpPr>
            <p:cNvPr id="113" name="Text Box 46"/>
            <p:cNvSpPr txBox="1">
              <a:spLocks noChangeArrowheads="1"/>
            </p:cNvSpPr>
            <p:nvPr/>
          </p:nvSpPr>
          <p:spPr bwMode="auto">
            <a:xfrm>
              <a:off x="4752" y="2208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100</a:t>
              </a:r>
            </a:p>
          </p:txBody>
        </p:sp>
        <p:sp>
          <p:nvSpPr>
            <p:cNvPr id="114" name="Line 47"/>
            <p:cNvSpPr>
              <a:spLocks noChangeShapeType="1"/>
            </p:cNvSpPr>
            <p:nvPr/>
          </p:nvSpPr>
          <p:spPr bwMode="auto">
            <a:xfrm>
              <a:off x="4848" y="2592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SG"/>
            </a:p>
          </p:txBody>
        </p:sp>
        <p:sp>
          <p:nvSpPr>
            <p:cNvPr id="115" name="Text Box 48"/>
            <p:cNvSpPr txBox="1">
              <a:spLocks noChangeArrowheads="1"/>
            </p:cNvSpPr>
            <p:nvPr/>
          </p:nvSpPr>
          <p:spPr bwMode="auto">
            <a:xfrm>
              <a:off x="4704" y="2880"/>
              <a:ext cx="288" cy="208"/>
            </a:xfrm>
            <a:prstGeom prst="rect">
              <a:avLst/>
            </a:prstGeom>
            <a:solidFill>
              <a:srgbClr val="CC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6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4.2 Demo #3: Counting Occurrences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617663"/>
            <a:ext cx="8229600" cy="424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Given an array  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tabLst>
                <a:tab pos="806450" algn="l"/>
              </a:tabLst>
            </a:pPr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list[ ] = { 9, -2, 1, 7, 3, 9, -5, 7, 2, 1, 7, -2, 0, 8, -3 } 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 smtClean="0"/>
              <a:t>We want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tabLst>
                <a:tab pos="806450" algn="l"/>
              </a:tabLst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rgbClr val="0000FF"/>
                </a:solidFill>
              </a:rPr>
              <a:t>countValue</a:t>
            </a:r>
            <a:r>
              <a:rPr lang="en-US" sz="2400" dirty="0" smtClean="0">
                <a:solidFill>
                  <a:srgbClr val="0000FF"/>
                </a:solidFill>
              </a:rPr>
              <a:t>(7, list, 15)</a:t>
            </a:r>
          </a:p>
          <a:p>
            <a:pPr marL="449263" lvl="1" indent="7938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400" dirty="0" smtClean="0"/>
              <a:t>to return 3 (the number of times 7 appears in the 15 elements of list.</a:t>
            </a:r>
          </a:p>
        </p:txBody>
      </p:sp>
    </p:spTree>
    <p:extLst>
      <p:ext uri="{BB962C8B-B14F-4D97-AF65-F5344CB8AC3E}">
        <p14:creationId xmlns:p14="http://schemas.microsoft.com/office/powerpoint/2010/main" val="2840099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4.2 Demo #3: Counting </a:t>
            </a:r>
            <a:r>
              <a:rPr lang="en-GB" sz="3600" smtClean="0">
                <a:solidFill>
                  <a:srgbClr val="0000FF"/>
                </a:solidFill>
              </a:rPr>
              <a:t>Occurrences (2/4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54709" y="1527319"/>
            <a:ext cx="222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Iterative code: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753868" y="1471535"/>
            <a:ext cx="2443396" cy="3693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Unit17_CountValue.c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486698" y="1947004"/>
            <a:ext cx="8072686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countValue_iter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&lt;size;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(value ==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count++;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64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4.2 Demo #3: Counting </a:t>
            </a:r>
            <a:r>
              <a:rPr lang="en-GB" sz="3600" smtClean="0">
                <a:solidFill>
                  <a:srgbClr val="0000FF"/>
                </a:solidFill>
              </a:rPr>
              <a:t>Occurrences (3/4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4709" y="1467358"/>
            <a:ext cx="71752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 smtClean="0"/>
              <a:t>To get </a:t>
            </a:r>
            <a:r>
              <a:rPr lang="en-US" sz="2400" dirty="0" err="1" smtClean="0">
                <a:solidFill>
                  <a:srgbClr val="0000FF"/>
                </a:solidFill>
              </a:rPr>
              <a:t>countValue</a:t>
            </a:r>
            <a:r>
              <a:rPr lang="en-US" sz="2400" dirty="0" smtClean="0">
                <a:solidFill>
                  <a:srgbClr val="0000FF"/>
                </a:solidFill>
              </a:rPr>
              <a:t>(7, list, 15)</a:t>
            </a:r>
            <a:r>
              <a:rPr lang="en-US" sz="2400" dirty="0" smtClean="0"/>
              <a:t> to return 3.</a:t>
            </a:r>
          </a:p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 smtClean="0"/>
              <a:t>Recursive thinking goes…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8160895" y="1440305"/>
          <a:ext cx="5508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Clip" r:id="rId4" imgW="1296063" imgH="3934305" progId="">
                  <p:embed/>
                </p:oleObj>
              </mc:Choice>
              <mc:Fallback>
                <p:oleObj name="Clip" r:id="rId4" imgW="1296063" imgH="39343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895" y="1440305"/>
                        <a:ext cx="55086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44577" y="2633272"/>
            <a:ext cx="6490740" cy="371830"/>
            <a:chOff x="644577" y="2888105"/>
            <a:chExt cx="6490740" cy="371830"/>
          </a:xfrm>
        </p:grpSpPr>
        <p:sp>
          <p:nvSpPr>
            <p:cNvPr id="15" name="TextBox 14"/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-2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-5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508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31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9528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66741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7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3954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-2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1166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3390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8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0602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-3</a:t>
              </a:r>
              <a:endParaRPr lang="en-SG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15986" y="2503357"/>
            <a:ext cx="2548329" cy="1775377"/>
            <a:chOff x="6115986" y="2758190"/>
            <a:chExt cx="2548329" cy="1775377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H="1" flipV="1">
              <a:off x="6955436" y="3342807"/>
              <a:ext cx="179882" cy="464695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6115986" y="3702570"/>
              <a:ext cx="25483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800000"/>
                  </a:solidFill>
                  <a:latin typeface="Calibri" pitchFamily="34" charset="0"/>
                </a:rPr>
                <a:t>If I handle the last element myself, …</a:t>
              </a:r>
              <a:endParaRPr lang="en-SG" sz="24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655633" y="2758190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9567" y="3057991"/>
            <a:ext cx="6086007" cy="1607563"/>
            <a:chOff x="659567" y="3312824"/>
            <a:chExt cx="6086007" cy="1607563"/>
          </a:xfrm>
        </p:grpSpPr>
        <p:sp>
          <p:nvSpPr>
            <p:cNvPr id="35" name="Left Brace 34"/>
            <p:cNvSpPr/>
            <p:nvPr/>
          </p:nvSpPr>
          <p:spPr bwMode="auto">
            <a:xfrm rot="16200000">
              <a:off x="3477718" y="494673"/>
              <a:ext cx="449705" cy="6086007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38662" y="3720058"/>
              <a:ext cx="358264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FF"/>
                  </a:solidFill>
                  <a:latin typeface="Calibri" pitchFamily="34" charset="0"/>
                </a:rPr>
                <a:t>… and get someone to count the 7 in this smaller 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84223" y="4861809"/>
            <a:ext cx="60710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6600FF"/>
                </a:solidFill>
                <a:latin typeface="Calibri" pitchFamily="34" charset="0"/>
              </a:rPr>
              <a:t>… then, depending on whether the last element is 7 or not, my answer is either his answer or his answer plus 1!</a:t>
            </a:r>
            <a:endParaRPr lang="en-SG" sz="2400" i="1" dirty="0">
              <a:solidFill>
                <a:srgbClr val="6600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31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4.2 Demo #3: Counting </a:t>
            </a:r>
            <a:r>
              <a:rPr lang="en-GB" sz="3600" smtClean="0">
                <a:solidFill>
                  <a:srgbClr val="0000FF"/>
                </a:solidFill>
              </a:rPr>
              <a:t>Occurrences (4/4</a:t>
            </a:r>
            <a:r>
              <a:rPr lang="en-GB" sz="36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54709" y="1483776"/>
            <a:ext cx="2528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Recursive code:</a:t>
            </a:r>
            <a:endParaRPr lang="en-SG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5897559" y="1445409"/>
            <a:ext cx="2443396" cy="3693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Unit17_CountValue.c</a:t>
            </a:r>
            <a:endParaRPr lang="en-SG" dirty="0"/>
          </a:p>
        </p:txBody>
      </p:sp>
      <p:sp>
        <p:nvSpPr>
          <p:cNvPr id="40" name="TextBox 39"/>
          <p:cNvSpPr txBox="1"/>
          <p:nvPr/>
        </p:nvSpPr>
        <p:spPr>
          <a:xfrm>
            <a:off x="486698" y="1947004"/>
            <a:ext cx="8072686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(size ==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 ==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[size-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 +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      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size-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5851" y="4454851"/>
            <a:ext cx="8354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Note: The second return statement is equivalent to the following (why?): </a:t>
            </a:r>
            <a:endParaRPr lang="en-SG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470422" y="4881418"/>
            <a:ext cx="807268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(value ==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[size-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size-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size-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98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  <p:bldP spid="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 Auxiliary Function (1/3)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1907442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Sometimes, </a:t>
            </a:r>
            <a:r>
              <a:rPr lang="en-US">
                <a:solidFill>
                  <a:srgbClr val="C00000"/>
                </a:solidFill>
              </a:rPr>
              <a:t>auxiliary functions </a:t>
            </a:r>
            <a:r>
              <a:rPr lang="en-US"/>
              <a:t>are needed to implement recursion. Eg: Refer to Demo #3 Counting </a:t>
            </a:r>
            <a:r>
              <a:rPr lang="en-US" smtClean="0"/>
              <a:t>Occurrences.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If the function handles the first element instead of the last, it could be re-written as </a:t>
            </a:r>
            <a:r>
              <a:rPr lang="en-US" smtClean="0"/>
              <a:t>follows: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00" y="3217397"/>
            <a:ext cx="7981182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[], 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start,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(start == size)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 ==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[start]) +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countValue(value,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start+</a:t>
            </a:r>
            <a:r>
              <a:rPr lang="en-US" sz="2000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23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 Auxiliary Function (2/3)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449389"/>
            <a:ext cx="8229600" cy="848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However, doing so means that the calling function has to change the call from: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237128" y="2356785"/>
            <a:ext cx="693868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(value, list, ARRAY_SIZE)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2919602"/>
            <a:ext cx="8229600" cy="44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Pct val="75000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to: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7128" y="3423585"/>
            <a:ext cx="694316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(value, list,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ARRAY_SIZE)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4049153"/>
            <a:ext cx="8229600" cy="84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additional parameter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seems like a redundant data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the </a:t>
            </a:r>
            <a:r>
              <a:rPr lang="en-US" sz="2400" kern="0" smtClean="0">
                <a:latin typeface="+mn-lt"/>
                <a:cs typeface="+mn-cs"/>
              </a:rPr>
              <a:t>caller’s </a:t>
            </a:r>
            <a:r>
              <a:rPr lang="en-US" sz="2400" kern="0" dirty="0" smtClean="0">
                <a:latin typeface="+mn-lt"/>
                <a:cs typeface="+mn-cs"/>
              </a:rPr>
              <a:t>point of view.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923692" y="3361766"/>
            <a:ext cx="369277" cy="4619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27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build="p"/>
      <p:bldP spid="14" grpId="0" animBg="1"/>
      <p:bldP spid="15" grpId="0" build="p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5. Auxiliary Function (3/3)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449389"/>
            <a:ext cx="8229600" cy="559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smtClean="0"/>
              <a:t>Solution: Keep the calling part as:</a:t>
            </a:r>
            <a:endParaRPr lang="en-US" sz="2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237128" y="1911617"/>
            <a:ext cx="693868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(value, list, ARRAY_SIZE)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7200" y="3212431"/>
            <a:ext cx="8229600" cy="63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A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new function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countValue</a:t>
            </a:r>
            <a:r>
              <a:rPr lang="en-US" sz="2000" kern="0" dirty="0" smtClean="0">
                <a:solidFill>
                  <a:srgbClr val="0000FF"/>
                </a:solidFill>
                <a:latin typeface="+mn-lt"/>
                <a:cs typeface="+mn-cs"/>
              </a:rPr>
              <a:t>()</a:t>
            </a:r>
            <a:r>
              <a:rPr lang="en-US" sz="2000" kern="0" dirty="0" smtClean="0">
                <a:latin typeface="+mn-lt"/>
                <a:cs typeface="+mn-cs"/>
              </a:rPr>
              <a:t> to act as a </a:t>
            </a:r>
            <a:r>
              <a:rPr lang="en-US" sz="2000" kern="0" dirty="0" smtClean="0">
                <a:solidFill>
                  <a:srgbClr val="C00000"/>
                </a:solidFill>
                <a:latin typeface="+mn-lt"/>
                <a:cs typeface="+mn-cs"/>
              </a:rPr>
              <a:t>driver function</a:t>
            </a:r>
            <a:r>
              <a:rPr lang="en-US" sz="2000" kern="0" dirty="0" smtClean="0">
                <a:latin typeface="+mn-lt"/>
                <a:cs typeface="+mn-cs"/>
              </a:rPr>
              <a:t>, as follows: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6300" y="4023512"/>
            <a:ext cx="7981182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countValue_recur</a:t>
            </a:r>
            <a:r>
              <a:rPr lang="en-US" sz="2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86033" y="2458632"/>
            <a:ext cx="8229600" cy="8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Rename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original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countValue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 to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countValue_recur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The recursive call inside should also be similarly renamed.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7200" y="5324128"/>
            <a:ext cx="8229600" cy="63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See </a:t>
            </a:r>
            <a:r>
              <a:rPr lang="en-US" sz="2000" kern="0" smtClean="0">
                <a:latin typeface="+mn-lt"/>
                <a:cs typeface="+mn-cs"/>
              </a:rPr>
              <a:t>program </a:t>
            </a:r>
            <a:r>
              <a:rPr lang="en-US" sz="2000" kern="0" smtClean="0">
                <a:solidFill>
                  <a:srgbClr val="0000FF"/>
                </a:solidFill>
                <a:latin typeface="+mn-lt"/>
                <a:cs typeface="+mn-cs"/>
              </a:rPr>
              <a:t>Unit17_CountValue_Auxiliary.c</a:t>
            </a:r>
            <a:r>
              <a:rPr lang="en-US" sz="2000" kern="0" smtClean="0">
                <a:latin typeface="+mn-lt"/>
                <a:cs typeface="+mn-cs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179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build="p"/>
      <p:bldP spid="19" grpId="0" animBg="1"/>
      <p:bldP spid="20" grpId="0" build="p"/>
      <p:bldP spid="2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6. Types of Recursion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Besides direct recursion (function A calls itself), there could be mutual or indirect recursion (we do not cover these in CS1010)</a:t>
            </a:r>
          </a:p>
          <a:p>
            <a:pPr marL="738188" lvl="1" indent="-3397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Examples: Function A calls function B, which calls function A; or function X calls function Y, which calls function Z, which calls function X.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Note that it is </a:t>
            </a:r>
            <a:r>
              <a:rPr lang="en-US" sz="2800" u="sng"/>
              <a:t>not typical</a:t>
            </a:r>
            <a:r>
              <a:rPr lang="en-US" sz="2800"/>
              <a:t> to write a recursive main() function.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One type of recursion is known as</a:t>
            </a:r>
            <a:r>
              <a:rPr lang="en-US" sz="2800">
                <a:solidFill>
                  <a:srgbClr val="0000FF"/>
                </a:solidFill>
              </a:rPr>
              <a:t> tail recursion.</a:t>
            </a:r>
          </a:p>
          <a:p>
            <a:pPr marL="738188" lvl="1" indent="-3397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Not covered in CS1010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9463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7. Tracing Recursive Codes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39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263769" y="1213338"/>
            <a:ext cx="8616461" cy="536330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Beginners usually rely on tracing to understand the sequence of recursive calls and the passing back of </a:t>
            </a:r>
            <a:r>
              <a:rPr lang="en-US" smtClean="0"/>
              <a:t>results</a:t>
            </a:r>
            <a:r>
              <a:rPr lang="en-US"/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6600"/>
                </a:solidFill>
              </a:rPr>
              <a:t>However, tracing a recursive code is </a:t>
            </a:r>
            <a:r>
              <a:rPr lang="en-US" u="sng">
                <a:solidFill>
                  <a:srgbClr val="006600"/>
                </a:solidFill>
              </a:rPr>
              <a:t>tedious</a:t>
            </a:r>
            <a:r>
              <a:rPr lang="en-US">
                <a:solidFill>
                  <a:srgbClr val="006600"/>
                </a:solidFill>
              </a:rPr>
              <a:t>, especially for non-tail-recursive codes. The trace tree could be huge (example: </a:t>
            </a:r>
            <a:r>
              <a:rPr lang="en-US" smtClean="0">
                <a:solidFill>
                  <a:srgbClr val="006600"/>
                </a:solidFill>
              </a:rPr>
              <a:t>fibonacci</a:t>
            </a:r>
            <a:r>
              <a:rPr lang="en-US" smtClean="0"/>
              <a:t>).</a:t>
            </a:r>
            <a:endParaRPr lang="en-US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If you find that tracing is needed to aid your understanding, start tracing with </a:t>
            </a:r>
            <a:r>
              <a:rPr lang="en-US">
                <a:solidFill>
                  <a:srgbClr val="0000FF"/>
                </a:solidFill>
              </a:rPr>
              <a:t>small</a:t>
            </a:r>
            <a:r>
              <a:rPr lang="en-US"/>
              <a:t> problem sizes, then gradually see the relationship between the successive </a:t>
            </a:r>
            <a:r>
              <a:rPr lang="en-US" smtClean="0"/>
              <a:t>calls.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6600"/>
                </a:solidFill>
              </a:rPr>
              <a:t>Students should </a:t>
            </a:r>
            <a:r>
              <a:rPr lang="en-US" u="sng">
                <a:solidFill>
                  <a:srgbClr val="006600"/>
                </a:solidFill>
              </a:rPr>
              <a:t>grow out of tracing habit</a:t>
            </a:r>
            <a:r>
              <a:rPr lang="en-US">
                <a:solidFill>
                  <a:srgbClr val="006600"/>
                </a:solidFill>
              </a:rPr>
              <a:t> and understand recursion by examining the </a:t>
            </a:r>
            <a:r>
              <a:rPr lang="en-US" u="sng">
                <a:solidFill>
                  <a:srgbClr val="006600"/>
                </a:solidFill>
              </a:rPr>
              <a:t>relationship between the problem and its immediate </a:t>
            </a:r>
            <a:r>
              <a:rPr lang="en-US" u="sng" smtClean="0">
                <a:solidFill>
                  <a:srgbClr val="006600"/>
                </a:solidFill>
              </a:rPr>
              <a:t>subproblem(s).</a:t>
            </a:r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95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</a:t>
            </a:r>
            <a:r>
              <a:rPr lang="en-US" dirty="0" smtClean="0"/>
              <a:t>modify or deliver these </a:t>
            </a:r>
            <a:r>
              <a:rPr lang="en-US" dirty="0"/>
              <a:t>contents to anywhere or </a:t>
            </a:r>
            <a:r>
              <a:rPr lang="en-US" dirty="0" smtClean="0"/>
              <a:t>anyone for any purpose.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30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8. Recursion versus Iteration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40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263769" y="1213338"/>
            <a:ext cx="8616461" cy="536330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Iteration can be more </a:t>
            </a:r>
            <a:r>
              <a:rPr lang="en-US" smtClean="0">
                <a:solidFill>
                  <a:srgbClr val="0000FF"/>
                </a:solidFill>
              </a:rPr>
              <a:t>efficient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Replaces function calls </a:t>
            </a:r>
            <a:r>
              <a:rPr lang="en-US" smtClean="0"/>
              <a:t>with looping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Less memory is used (no activation record for each </a:t>
            </a:r>
            <a:r>
              <a:rPr lang="en-US" smtClean="0"/>
              <a:t>call)</a:t>
            </a:r>
            <a:endParaRPr lang="en-US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Some good compilers are able to transform a tail-recursion code into an iterative </a:t>
            </a:r>
            <a:r>
              <a:rPr lang="en-US" smtClean="0">
                <a:solidFill>
                  <a:srgbClr val="0000FF"/>
                </a:solidFill>
              </a:rPr>
              <a:t>code.</a:t>
            </a:r>
            <a:endParaRPr lang="en-US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General guideline: </a:t>
            </a:r>
            <a:r>
              <a:rPr lang="en-US" smtClean="0">
                <a:solidFill>
                  <a:srgbClr val="0000FF"/>
                </a:solidFill>
              </a:rPr>
              <a:t>If </a:t>
            </a:r>
            <a:r>
              <a:rPr lang="en-US">
                <a:solidFill>
                  <a:srgbClr val="0000FF"/>
                </a:solidFill>
              </a:rPr>
              <a:t>a problem can be done easily with iteration, then do it with </a:t>
            </a:r>
            <a:r>
              <a:rPr lang="en-US" smtClean="0">
                <a:solidFill>
                  <a:srgbClr val="0000FF"/>
                </a:solidFill>
              </a:rPr>
              <a:t>iteration</a:t>
            </a:r>
            <a:r>
              <a:rPr lang="en-US" smtClean="0"/>
              <a:t>.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For example, Fibonacci can be coded with iteration or recursion, but the recursive version is </a:t>
            </a:r>
            <a:r>
              <a:rPr lang="en-US" u="sng"/>
              <a:t>very</a:t>
            </a:r>
            <a:r>
              <a:rPr lang="en-US"/>
              <a:t> inefficient (large call tree due to duplicate computations), so use iteration </a:t>
            </a:r>
            <a:r>
              <a:rPr lang="en-US" smtClean="0"/>
              <a:t>instead.</a:t>
            </a:r>
          </a:p>
        </p:txBody>
      </p:sp>
    </p:spTree>
    <p:extLst>
      <p:ext uri="{BB962C8B-B14F-4D97-AF65-F5344CB8AC3E}">
        <p14:creationId xmlns:p14="http://schemas.microsoft.com/office/powerpoint/2010/main" val="1501531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8. Recursion versus Iteration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41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263769" y="1213338"/>
            <a:ext cx="8616461" cy="5363308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Many problems are more naturally solved with recursion, which can provide elegant </a:t>
            </a:r>
            <a:r>
              <a:rPr lang="en-US" smtClean="0">
                <a:solidFill>
                  <a:srgbClr val="0000FF"/>
                </a:solidFill>
              </a:rPr>
              <a:t>solution.</a:t>
            </a:r>
            <a:endParaRPr lang="en-US" smtClean="0"/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Tower of Hanoi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Mergesort (to be covered in CS1020)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The N Queens problem</a:t>
            </a:r>
            <a:endParaRPr lang="en-US"/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Conclusion: choice depends on problem and the solution context. In general, use </a:t>
            </a:r>
            <a:r>
              <a:rPr lang="en-US" smtClean="0">
                <a:solidFill>
                  <a:srgbClr val="0000FF"/>
                </a:solidFill>
              </a:rPr>
              <a:t>recursion if …</a:t>
            </a:r>
            <a:endParaRPr lang="en-US"/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 recursive solution is natural and easy to understand</a:t>
            </a:r>
            <a:r>
              <a:rPr lang="en-US" smtClean="0"/>
              <a:t>.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A </a:t>
            </a:r>
            <a:r>
              <a:rPr lang="en-US"/>
              <a:t>recursive solution does not result in excessive duplicate </a:t>
            </a:r>
            <a:r>
              <a:rPr lang="en-US" smtClean="0"/>
              <a:t>computation.</a:t>
            </a:r>
          </a:p>
          <a:p>
            <a:pPr marL="730250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The </a:t>
            </a:r>
            <a:r>
              <a:rPr lang="en-US"/>
              <a:t>equivalent iterative solution is too </a:t>
            </a:r>
            <a:r>
              <a:rPr lang="en-US" smtClean="0"/>
              <a:t>complex.</a:t>
            </a:r>
          </a:p>
        </p:txBody>
      </p:sp>
      <p:pic>
        <p:nvPicPr>
          <p:cNvPr id="9" name="Picture 8" descr="n_queens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8149" y="1646238"/>
            <a:ext cx="1535113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2568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9. Tower Of Hanoi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</a:t>
            </a:r>
            <a:r>
              <a:rPr lang="en-US" sz="1200" dirty="0" smtClean="0"/>
              <a:t>-</a:t>
            </a:r>
            <a:r>
              <a:rPr sz="1200" dirty="0" smtClean="0"/>
              <a:t> </a:t>
            </a:r>
            <a:fld id="{F7EC234A-9094-4BB8-9EA4-75ECDA8A365B}" type="slidenum">
              <a:rPr sz="1200" smtClean="0"/>
              <a:pPr>
                <a:defRPr/>
              </a:pPr>
              <a:t>42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336430"/>
            <a:ext cx="8229600" cy="8440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In </a:t>
            </a:r>
            <a:r>
              <a:rPr lang="en-US" sz="2800" smtClean="0"/>
              <a:t> a separate Powerpoint file.</a:t>
            </a:r>
          </a:p>
        </p:txBody>
      </p:sp>
    </p:spTree>
    <p:extLst>
      <p:ext uri="{BB962C8B-B14F-4D97-AF65-F5344CB8AC3E}">
        <p14:creationId xmlns:p14="http://schemas.microsoft.com/office/powerpoint/2010/main" val="4018933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Summary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43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Recursion as a design strategy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The components of a recursive code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Differences between Recursion and Iteration</a:t>
            </a:r>
          </a:p>
        </p:txBody>
      </p:sp>
    </p:spTree>
    <p:extLst>
      <p:ext uri="{BB962C8B-B14F-4D97-AF65-F5344CB8AC3E}">
        <p14:creationId xmlns:p14="http://schemas.microsoft.com/office/powerpoint/2010/main" val="28880639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Unit17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44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of 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Currently, there are no modification </a:t>
            </a:r>
            <a:r>
              <a:rPr lang="en-US" smtClean="0"/>
              <a:t>on these contents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97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Unit 17: Recursion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3100" y="1280212"/>
            <a:ext cx="8083442" cy="2175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Objectives:</a:t>
            </a: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Understand the nature of </a:t>
            </a:r>
            <a:r>
              <a:rPr lang="en-GB" sz="2400" dirty="0" smtClean="0"/>
              <a:t>recursio</a:t>
            </a:r>
            <a:r>
              <a:rPr lang="en-GB" sz="2400" dirty="0">
                <a:cs typeface="Arial" charset="0"/>
              </a:rPr>
              <a:t>n</a:t>
            </a:r>
            <a:r>
              <a:rPr lang="en-GB" sz="2400" dirty="0" smtClean="0">
                <a:cs typeface="Arial" charset="0"/>
              </a:rPr>
              <a:t> </a:t>
            </a:r>
            <a:endParaRPr lang="en-GB" sz="2400" dirty="0">
              <a:cs typeface="Arial" charset="0"/>
            </a:endParaRP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Learn to write recursive </a:t>
            </a:r>
            <a:r>
              <a:rPr lang="en-GB" sz="2400" dirty="0" smtClean="0"/>
              <a:t>functio</a:t>
            </a:r>
            <a:r>
              <a:rPr lang="en-GB" sz="2400" dirty="0">
                <a:cs typeface="Arial" charset="0"/>
              </a:rPr>
              <a:t>n</a:t>
            </a:r>
            <a:r>
              <a:rPr lang="en-GB" sz="2400" dirty="0" smtClean="0">
                <a:cs typeface="Arial" charset="0"/>
              </a:rPr>
              <a:t>s</a:t>
            </a:r>
            <a:endParaRPr lang="en-GB" sz="2400" dirty="0">
              <a:cs typeface="Arial" charset="0"/>
            </a:endParaRPr>
          </a:p>
          <a:p>
            <a:pPr marL="685800" lvl="1" indent="-411163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Comparing recursive codes with iterative </a:t>
            </a:r>
            <a:r>
              <a:rPr lang="en-GB" sz="2400" dirty="0" smtClean="0">
                <a:cs typeface="Arial" charset="0"/>
              </a:rPr>
              <a:t>codes</a:t>
            </a:r>
            <a:endParaRPr lang="en-GB" sz="2400" dirty="0">
              <a:cs typeface="Arial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73100" y="3605741"/>
            <a:ext cx="7620000" cy="106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 smtClean="0">
                <a:solidFill>
                  <a:srgbClr val="C00000"/>
                </a:solidFill>
                <a:latin typeface="+mn-lt"/>
                <a:cs typeface="+mn-cs"/>
              </a:rPr>
              <a:t>Reference: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738188" lvl="1" indent="-457200" eaLnBrk="1" hangingPunct="1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/>
              <a:t>Chapter 8, Lesson </a:t>
            </a:r>
            <a:r>
              <a:rPr lang="en-GB" sz="2400" dirty="0" smtClean="0"/>
              <a:t>8.6</a:t>
            </a:r>
            <a:endParaRPr lang="en-GB" sz="2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3100" y="4827270"/>
            <a:ext cx="7620000" cy="106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120000"/>
              <a:defRPr/>
            </a:pPr>
            <a:r>
              <a:rPr lang="en-GB" sz="2800" kern="0" dirty="0" smtClean="0">
                <a:solidFill>
                  <a:srgbClr val="C00000"/>
                </a:solidFill>
                <a:latin typeface="+mn-lt"/>
                <a:cs typeface="+mn-cs"/>
              </a:rPr>
              <a:t>Useful link: </a:t>
            </a:r>
            <a:endParaRPr lang="en-GB" sz="28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738188" lvl="1" indent="-457200" eaLnBrk="1" hangingPunct="1"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400" dirty="0">
                <a:hlinkClick r:id="rId3"/>
              </a:rPr>
              <a:t>http</a:t>
            </a:r>
            <a:r>
              <a:rPr lang="en-GB" sz="2400" dirty="0" smtClean="0">
                <a:hlinkClick r:id="rId3"/>
              </a:rPr>
              <a:t>://visualgo.net/recursion.html</a:t>
            </a:r>
            <a:r>
              <a:rPr lang="en-GB" sz="2400" dirty="0" smtClean="0"/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92209193981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Unit </a:t>
            </a:r>
            <a:r>
              <a:rPr lang="en-GB" sz="3600" dirty="0" smtClean="0">
                <a:solidFill>
                  <a:srgbClr val="0000FF"/>
                </a:solidFill>
              </a:rPr>
              <a:t>17: Recursion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Unit17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178168"/>
            <a:ext cx="8420559" cy="5679831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Two Simple Classic Examples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2.1</a:t>
            </a:r>
            <a:r>
              <a:rPr lang="en-GB" dirty="0"/>
              <a:t>	</a:t>
            </a:r>
            <a:r>
              <a:rPr lang="en-GB" dirty="0" smtClean="0"/>
              <a:t>Demo #1: Factorial</a:t>
            </a:r>
            <a:endParaRPr lang="en-GB" dirty="0"/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 smtClean="0"/>
              <a:t>2.2</a:t>
            </a:r>
            <a:r>
              <a:rPr lang="en-GB" dirty="0"/>
              <a:t>	</a:t>
            </a:r>
            <a:r>
              <a:rPr lang="en-GB" dirty="0" smtClean="0"/>
              <a:t>Demo #2: Fibonacci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Gist of Recursion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Thinking Recursively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4</a:t>
            </a:r>
            <a:r>
              <a:rPr lang="en-GB" dirty="0" smtClean="0"/>
              <a:t>.1	Think: Sum of Squares</a:t>
            </a:r>
          </a:p>
          <a:p>
            <a:pPr marL="1257300" lvl="1" indent="-62706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4</a:t>
            </a:r>
            <a:r>
              <a:rPr lang="en-GB" dirty="0" smtClean="0"/>
              <a:t>.2	Demo #3: Counting Occurrences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Auxiliary Function</a:t>
            </a:r>
            <a:endParaRPr lang="en-GB" dirty="0">
              <a:solidFill>
                <a:srgbClr val="C00000"/>
              </a:solidFill>
            </a:endParaRP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Types of Recursion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Tracing Recursive Codes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0000FF"/>
                </a:solidFill>
              </a:rPr>
              <a:t>Recursion versus Iteration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rgbClr val="C00000"/>
                </a:solidFill>
              </a:rPr>
              <a:t>Towers of Hanoi (in separate file)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7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Introduction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</a:t>
            </a:r>
            <a:r>
              <a:rPr lang="en-US" dirty="0"/>
              <a:t>7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82920" y="1192324"/>
            <a:ext cx="37834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Recursion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87364" y="1289142"/>
            <a:ext cx="41320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</a:t>
            </a:r>
            <a:r>
              <a:rPr lang="en-US" sz="32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central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idea in CS.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3" name="Picture 12" descr="692px-Sierpinski_Triangle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4311" y="2448095"/>
            <a:ext cx="2195567" cy="190049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05037" y="3104199"/>
            <a:ext cx="1553359" cy="2708503"/>
            <a:chOff x="630948" y="3201017"/>
            <a:chExt cx="1553359" cy="2708503"/>
          </a:xfrm>
        </p:grpSpPr>
        <p:pic>
          <p:nvPicPr>
            <p:cNvPr id="15" name="Picture 14" descr="droste_effect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48" y="3201017"/>
              <a:ext cx="1553359" cy="237946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94933" y="5540188"/>
              <a:ext cx="1425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alibri" pitchFamily="34" charset="0"/>
                </a:rPr>
                <a:t>Droste</a:t>
              </a:r>
              <a:r>
                <a:rPr lang="en-US" dirty="0" smtClean="0">
                  <a:latin typeface="Calibri" pitchFamily="34" charset="0"/>
                </a:rPr>
                <a:t> effect</a:t>
              </a: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77833" y="4369399"/>
            <a:ext cx="184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alibri" pitchFamily="34" charset="0"/>
              </a:rPr>
              <a:t>Sierpinksi</a:t>
            </a:r>
            <a:r>
              <a:rPr lang="en-US" dirty="0" smtClean="0">
                <a:latin typeface="Calibri" pitchFamily="34" charset="0"/>
              </a:rPr>
              <a:t> triangle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8183" y="2054711"/>
            <a:ext cx="708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Some examples of recursion (inside and outside CS):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425902" y="2485465"/>
            <a:ext cx="2556733" cy="1785320"/>
            <a:chOff x="2456331" y="4809117"/>
            <a:chExt cx="2556733" cy="1785320"/>
          </a:xfrm>
        </p:grpSpPr>
        <p:pic>
          <p:nvPicPr>
            <p:cNvPr id="20" name="Picture 16" descr="garfield_recursion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56331" y="4809117"/>
              <a:ext cx="2040366" cy="1785320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3494444" y="6060142"/>
              <a:ext cx="1518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" pitchFamily="34" charset="0"/>
                </a:rPr>
                <a:t>Garfield dreaming recursively.</a:t>
              </a:r>
              <a:endParaRPr lang="en-US" sz="1400" dirty="0">
                <a:latin typeface="Calibri" pitchFamily="34" charset="0"/>
              </a:endParaRPr>
            </a:p>
          </p:txBody>
        </p:sp>
      </p:grpSp>
      <p:pic>
        <p:nvPicPr>
          <p:cNvPr id="22" name="Picture 21" descr="RecursiveTre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40444" y="3388154"/>
            <a:ext cx="1981872" cy="26129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589412" y="5855747"/>
            <a:ext cx="168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Recursive tree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8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1. Introduction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Unit1</a:t>
            </a:r>
            <a:r>
              <a:rPr lang="en-US" dirty="0"/>
              <a:t>7</a:t>
            </a:r>
            <a:r>
              <a:rPr lang="en-US" dirty="0" smtClean="0"/>
              <a:t> </a:t>
            </a:r>
            <a:r>
              <a:rPr sz="1200" dirty="0" smtClean="0"/>
              <a:t>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82920" y="1192324"/>
            <a:ext cx="378347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Recursion</a:t>
            </a:r>
            <a:endParaRPr lang="en-US" sz="4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87364" y="1289142"/>
            <a:ext cx="41320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 </a:t>
            </a:r>
            <a:r>
              <a:rPr lang="en-US" sz="3200" b="1" u="sng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central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idea in CS.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8183" y="2054711"/>
            <a:ext cx="708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Definitions based on recursion: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771" y="2518954"/>
            <a:ext cx="5355772" cy="1938992"/>
          </a:xfrm>
          <a:prstGeom prst="rect">
            <a:avLst/>
          </a:prstGeom>
          <a:solidFill>
            <a:srgbClr val="CC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Recursive definitions:</a:t>
            </a:r>
          </a:p>
          <a:p>
            <a:pPr marL="228600" indent="-228600">
              <a:buAutoNum type="arabicPeriod"/>
            </a:pPr>
            <a:r>
              <a:rPr lang="en-US" dirty="0" smtClean="0">
                <a:latin typeface="Calibri" pitchFamily="34" charset="0"/>
              </a:rPr>
              <a:t>A person is a 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descendant</a:t>
            </a:r>
            <a:r>
              <a:rPr lang="en-US" dirty="0" smtClean="0">
                <a:latin typeface="Calibri" pitchFamily="34" charset="0"/>
              </a:rPr>
              <a:t> of another if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the former is the latter’s child, or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the former is one of the </a:t>
            </a: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</a:rPr>
              <a:t>descendants</a:t>
            </a:r>
            <a:r>
              <a:rPr lang="en-US" sz="1600" dirty="0" smtClean="0">
                <a:latin typeface="Calibri" pitchFamily="34" charset="0"/>
              </a:rPr>
              <a:t> of the latter’s child.</a:t>
            </a:r>
          </a:p>
          <a:p>
            <a:pPr marL="228600" indent="-228600">
              <a:buAutoNum type="arabicPeriod"/>
            </a:pPr>
            <a:r>
              <a:rPr lang="en-US" dirty="0" smtClean="0">
                <a:latin typeface="Calibri" pitchFamily="34" charset="0"/>
              </a:rPr>
              <a:t>A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list of numbers</a:t>
            </a:r>
            <a:r>
              <a:rPr lang="en-US" dirty="0" smtClean="0">
                <a:latin typeface="Calibri" pitchFamily="34" charset="0"/>
              </a:rPr>
              <a:t> is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a number, or</a:t>
            </a:r>
          </a:p>
          <a:p>
            <a:pPr marL="403225" lvl="1" indent="-174625">
              <a:buFont typeface="Wingdings" pitchFamily="2" charset="2"/>
              <a:buChar char="§"/>
            </a:pPr>
            <a:r>
              <a:rPr lang="en-US" sz="1600" dirty="0" smtClean="0">
                <a:latin typeface="Calibri" pitchFamily="34" charset="0"/>
              </a:rPr>
              <a:t>a number followed by a </a:t>
            </a:r>
            <a:r>
              <a:rPr lang="en-US" sz="1600" dirty="0" smtClean="0">
                <a:solidFill>
                  <a:srgbClr val="C00000"/>
                </a:solidFill>
                <a:latin typeface="Calibri" pitchFamily="34" charset="0"/>
              </a:rPr>
              <a:t>list of numbers</a:t>
            </a:r>
            <a:r>
              <a:rPr lang="en-US" sz="1600" dirty="0" smtClean="0">
                <a:latin typeface="Calibri" pitchFamily="34" charset="0"/>
              </a:rPr>
              <a:t>.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0486" y="4619898"/>
            <a:ext cx="3811665" cy="954107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Recursive acronyms:</a:t>
            </a:r>
          </a:p>
          <a:p>
            <a:pPr marL="228600" indent="-228600"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GNU</a:t>
            </a:r>
            <a:r>
              <a:rPr lang="en-US" dirty="0" smtClean="0">
                <a:latin typeface="Calibri" pitchFamily="34" charset="0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GNU</a:t>
            </a:r>
            <a:r>
              <a:rPr lang="en-US" dirty="0" smtClean="0">
                <a:latin typeface="Calibri" pitchFamily="34" charset="0"/>
              </a:rPr>
              <a:t>’s Not Unix</a:t>
            </a:r>
          </a:p>
          <a:p>
            <a:pPr marL="228600" indent="-228600">
              <a:buAutoNum type="arabicPeriod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PHP</a:t>
            </a:r>
            <a:r>
              <a:rPr lang="en-US" dirty="0" smtClean="0">
                <a:latin typeface="Calibri" pitchFamily="34" charset="0"/>
              </a:rPr>
              <a:t> =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PHP</a:t>
            </a:r>
            <a:r>
              <a:rPr lang="en-US" dirty="0" smtClean="0">
                <a:latin typeface="Calibri" pitchFamily="34" charset="0"/>
              </a:rPr>
              <a:t>: Hypertext Preprocessor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02114" y="3827946"/>
            <a:ext cx="3856319" cy="2062103"/>
          </a:xfrm>
          <a:prstGeom prst="rect">
            <a:avLst/>
          </a:prstGeom>
          <a:solidFill>
            <a:srgbClr val="99336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 understand recursion, you must first understand recursion. 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3221" y="2319554"/>
            <a:ext cx="2734107" cy="677108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Calibri" pitchFamily="34" charset="0"/>
              </a:rPr>
              <a:t>Dictionary entry:</a:t>
            </a:r>
          </a:p>
          <a:p>
            <a:pPr marL="228600" indent="-228600"/>
            <a:r>
              <a:rPr lang="en-US" dirty="0" smtClean="0">
                <a:solidFill>
                  <a:srgbClr val="0000FF"/>
                </a:solidFill>
                <a:latin typeface="Calibri" pitchFamily="34" charset="0"/>
              </a:rPr>
              <a:t>Recursion</a:t>
            </a:r>
            <a:r>
              <a:rPr lang="en-US" dirty="0" smtClean="0">
                <a:latin typeface="Calibri" pitchFamily="34" charset="0"/>
              </a:rPr>
              <a:t>: See recursion.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2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23374</TotalTime>
  <Words>2804</Words>
  <Application>Microsoft Office PowerPoint</Application>
  <PresentationFormat>On-screen Show (4:3)</PresentationFormat>
  <Paragraphs>730</Paragraphs>
  <Slides>44</Slides>
  <Notes>41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Courier New</vt:lpstr>
      <vt:lpstr>Symbol</vt:lpstr>
      <vt:lpstr>Times New Roman</vt:lpstr>
      <vt:lpstr>Wingdings</vt:lpstr>
      <vt:lpstr>Clarity</vt:lpstr>
      <vt:lpstr>Clip</vt:lpstr>
      <vt:lpstr>http://www.comp.nus.edu.sg/~cs1010/</vt:lpstr>
      <vt:lpstr>Programming Methodology (phương pháp LẬP TRÌNH) </vt:lpstr>
      <vt:lpstr>Acknowledgement</vt:lpstr>
      <vt:lpstr>Policies for students</vt:lpstr>
      <vt:lpstr>Recording of modifications</vt:lpstr>
      <vt:lpstr>Unit 17: Recursion</vt:lpstr>
      <vt:lpstr>Unit 17: Recursion </vt:lpstr>
      <vt:lpstr>1. Introduction (1/3)</vt:lpstr>
      <vt:lpstr>1. Introduction (2/3)</vt:lpstr>
      <vt:lpstr>1. Introduction (3/3)</vt:lpstr>
      <vt:lpstr>2. Two Simple Classic Examples</vt:lpstr>
      <vt:lpstr>2.1 Demo #1: Factorial (1/3)</vt:lpstr>
      <vt:lpstr>2.1 Demo #1: Factorial (2/3)</vt:lpstr>
      <vt:lpstr>2.1 Demo #1: Factorial (3/3)</vt:lpstr>
      <vt:lpstr>2.2 Demo #2: Fibonacci (1/4)</vt:lpstr>
      <vt:lpstr>2.2 Demo #2: Fibonacci (2/4)</vt:lpstr>
      <vt:lpstr>2.2 Demo #2: Fibonacci (3/4)</vt:lpstr>
      <vt:lpstr>2.2 Fibonacci (4/4)</vt:lpstr>
      <vt:lpstr>3. Gist of Recursion (1/6)</vt:lpstr>
      <vt:lpstr>3. Gist of Recursion (2/6)</vt:lpstr>
      <vt:lpstr>3. Gist of Recursion (3/6)</vt:lpstr>
      <vt:lpstr>3. Gist of Recursion (4/6)</vt:lpstr>
      <vt:lpstr>3. Gist of Recursion (5/6)</vt:lpstr>
      <vt:lpstr>3. Gist of Recursion (6/6)</vt:lpstr>
      <vt:lpstr>4. Thinking Recursively</vt:lpstr>
      <vt:lpstr>4.1 Think: Sum of Squares (1/5)</vt:lpstr>
      <vt:lpstr>4.1 Think: Sum of Squares (2/5)</vt:lpstr>
      <vt:lpstr>4.1 Think: Sum of Squares (3/5)</vt:lpstr>
      <vt:lpstr>4.1 Think: Sum of Squares (4/5)</vt:lpstr>
      <vt:lpstr>4.1 Think: Sum of Squares (5/5)</vt:lpstr>
      <vt:lpstr>4.2 Demo #3: Counting Occurrences (1/4)</vt:lpstr>
      <vt:lpstr>4.2 Demo #3: Counting Occurrences (2/4)</vt:lpstr>
      <vt:lpstr>4.2 Demo #3: Counting Occurrences (3/4)</vt:lpstr>
      <vt:lpstr>4.2 Demo #3: Counting Occurrences (4/4)</vt:lpstr>
      <vt:lpstr>5. Auxiliary Function (1/3)</vt:lpstr>
      <vt:lpstr>5. Auxiliary Function (2/3)</vt:lpstr>
      <vt:lpstr>5. Auxiliary Function (3/3)</vt:lpstr>
      <vt:lpstr>6. Types of Recursion</vt:lpstr>
      <vt:lpstr>7. Tracing Recursive Codes</vt:lpstr>
      <vt:lpstr>8. Recursion versus Iteration (1/2)</vt:lpstr>
      <vt:lpstr>8. Recursion versus Iteration (2/2)</vt:lpstr>
      <vt:lpstr>9. Tower Of Hanoi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Microsoft account</cp:lastModifiedBy>
  <cp:revision>1592</cp:revision>
  <cp:lastPrinted>2014-07-01T03:51:49Z</cp:lastPrinted>
  <dcterms:created xsi:type="dcterms:W3CDTF">1998-09-05T15:03:32Z</dcterms:created>
  <dcterms:modified xsi:type="dcterms:W3CDTF">2015-08-31T13:51:02Z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