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26"/>
  </p:notesMasterIdLst>
  <p:handoutMasterIdLst>
    <p:handoutMasterId r:id="rId27"/>
  </p:handoutMasterIdLst>
  <p:sldIdLst>
    <p:sldId id="256" r:id="rId2"/>
    <p:sldId id="626" r:id="rId3"/>
    <p:sldId id="627" r:id="rId4"/>
    <p:sldId id="628" r:id="rId5"/>
    <p:sldId id="629" r:id="rId6"/>
    <p:sldId id="468" r:id="rId7"/>
    <p:sldId id="609" r:id="rId8"/>
    <p:sldId id="610" r:id="rId9"/>
    <p:sldId id="611" r:id="rId10"/>
    <p:sldId id="612" r:id="rId11"/>
    <p:sldId id="614" r:id="rId12"/>
    <p:sldId id="615" r:id="rId13"/>
    <p:sldId id="616" r:id="rId14"/>
    <p:sldId id="617" r:id="rId15"/>
    <p:sldId id="618" r:id="rId16"/>
    <p:sldId id="619" r:id="rId17"/>
    <p:sldId id="620" r:id="rId18"/>
    <p:sldId id="613" r:id="rId19"/>
    <p:sldId id="621" r:id="rId20"/>
    <p:sldId id="622" r:id="rId21"/>
    <p:sldId id="623" r:id="rId22"/>
    <p:sldId id="624" r:id="rId23"/>
    <p:sldId id="625" r:id="rId24"/>
    <p:sldId id="308" r:id="rId2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E6E6E6"/>
    <a:srgbClr val="9900CC"/>
    <a:srgbClr val="CCECFF"/>
    <a:srgbClr val="FFFF99"/>
    <a:srgbClr val="FFCC66"/>
    <a:srgbClr val="CCFFCC"/>
    <a:srgbClr val="99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93" autoAdjust="0"/>
    <p:restoredTop sz="91652" autoAdjust="0"/>
  </p:normalViewPr>
  <p:slideViewPr>
    <p:cSldViewPr snapToGrid="0">
      <p:cViewPr varScale="1">
        <p:scale>
          <a:sx n="65" d="100"/>
          <a:sy n="65" d="100"/>
        </p:scale>
        <p:origin x="156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3384" y="-72"/>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8/31/2015</a:t>
            </a:fld>
            <a:endParaRPr lang="en-US"/>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smtClean="0"/>
          </a:p>
        </p:txBody>
      </p:sp>
    </p:spTree>
    <p:extLst>
      <p:ext uri="{BB962C8B-B14F-4D97-AF65-F5344CB8AC3E}">
        <p14:creationId xmlns:p14="http://schemas.microsoft.com/office/powerpoint/2010/main" val="1249786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787463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524222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67035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384018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448503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546196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774243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016521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971746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016948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4</a:t>
            </a:fld>
            <a:endParaRPr lang="en-US"/>
          </a:p>
        </p:txBody>
      </p:sp>
    </p:spTree>
    <p:extLst>
      <p:ext uri="{BB962C8B-B14F-4D97-AF65-F5344CB8AC3E}">
        <p14:creationId xmlns:p14="http://schemas.microsoft.com/office/powerpoint/2010/main" val="309527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999387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11161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240862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391000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652562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726338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866894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19374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1131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211563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lvl1pPr>
              <a:defRPr/>
            </a:lvl1p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dirty="0" smtClean="0"/>
              <a:t>Unit17 -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p>
            <a:pPr>
              <a:defRPr/>
            </a:pPr>
            <a:r>
              <a:rPr lang="en-US" dirty="0" smtClean="0"/>
              <a:t>Unit17 -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p>
            <a:pPr>
              <a:defRPr/>
            </a:pPr>
            <a:r>
              <a:rPr lang="en-US" dirty="0" smtClean="0"/>
              <a:t>Unit17 -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smtClean="0"/>
              <a:t>Unit17 -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smtClean="0"/>
              <a:t>Unit17 -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Unit17 -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r>
              <a:rPr lang="en-US" smtClean="0"/>
              <a:t>© IT - TDT</a:t>
            </a:r>
            <a:endParaRPr lang="en-US" dirty="0" smtClean="0"/>
          </a:p>
        </p:txBody>
      </p:sp>
      <p:sp>
        <p:nvSpPr>
          <p:cNvPr id="8" name="Footer Placeholder 7"/>
          <p:cNvSpPr>
            <a:spLocks noGrp="1"/>
          </p:cNvSpPr>
          <p:nvPr>
            <p:ph type="ftr" sz="quarter" idx="11"/>
          </p:nvPr>
        </p:nvSpPr>
        <p:spPr/>
        <p:txBody>
          <a:bodyPr/>
          <a:lstStyle/>
          <a:p>
            <a:pPr algn="l">
              <a:defRPr/>
            </a:pPr>
            <a:r>
              <a:rPr lang="en-US" smtClean="0"/>
              <a:t>Programming Methodology</a:t>
            </a:r>
            <a:endParaRPr lang="en-US" dirty="0"/>
          </a:p>
        </p:txBody>
      </p:sp>
      <p:sp>
        <p:nvSpPr>
          <p:cNvPr id="9" name="Slide Number Placeholder 8"/>
          <p:cNvSpPr>
            <a:spLocks noGrp="1"/>
          </p:cNvSpPr>
          <p:nvPr>
            <p:ph type="sldNum" sz="quarter" idx="12"/>
          </p:nvPr>
        </p:nvSpPr>
        <p:spPr/>
        <p:txBody>
          <a:bodyPr/>
          <a:lstStyle/>
          <a:p>
            <a:pPr>
              <a:defRPr/>
            </a:pPr>
            <a:r>
              <a:rPr lang="en-US" dirty="0" smtClean="0"/>
              <a:t>Unit17 -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r>
              <a:rPr lang="en-US" smtClean="0"/>
              <a:t>© IT - TDT</a:t>
            </a:r>
            <a:endParaRPr lang="en-US" dirty="0" smtClean="0"/>
          </a:p>
        </p:txBody>
      </p:sp>
      <p:sp>
        <p:nvSpPr>
          <p:cNvPr id="4" name="Footer Placeholder 3"/>
          <p:cNvSpPr>
            <a:spLocks noGrp="1"/>
          </p:cNvSpPr>
          <p:nvPr>
            <p:ph type="ftr" sz="quarter" idx="11"/>
          </p:nvPr>
        </p:nvSpPr>
        <p:spPr/>
        <p:txBody>
          <a:bodyPr/>
          <a:lstStyle/>
          <a:p>
            <a:pPr algn="l">
              <a:defRPr/>
            </a:pPr>
            <a:r>
              <a:rPr lang="en-US" smtClean="0"/>
              <a:t>Programming Methodology</a:t>
            </a:r>
            <a:endParaRPr lang="en-US" dirty="0"/>
          </a:p>
        </p:txBody>
      </p:sp>
      <p:sp>
        <p:nvSpPr>
          <p:cNvPr id="5" name="Slide Number Placeholder 4"/>
          <p:cNvSpPr>
            <a:spLocks noGrp="1"/>
          </p:cNvSpPr>
          <p:nvPr>
            <p:ph type="sldNum" sz="quarter" idx="12"/>
          </p:nvPr>
        </p:nvSpPr>
        <p:spPr/>
        <p:txBody>
          <a:bodyPr/>
          <a:lstStyle/>
          <a:p>
            <a:pPr>
              <a:defRPr/>
            </a:pPr>
            <a:r>
              <a:rPr lang="en-US" dirty="0" smtClean="0"/>
              <a:t>Unit17 -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 IT - TDT</a:t>
            </a:r>
            <a:endParaRPr lang="en-US" dirty="0" smtClean="0"/>
          </a:p>
        </p:txBody>
      </p:sp>
      <p:sp>
        <p:nvSpPr>
          <p:cNvPr id="3" name="Footer Placeholder 2"/>
          <p:cNvSpPr>
            <a:spLocks noGrp="1"/>
          </p:cNvSpPr>
          <p:nvPr>
            <p:ph type="ftr" sz="quarter" idx="11"/>
          </p:nvPr>
        </p:nvSpPr>
        <p:spPr/>
        <p:txBody>
          <a:bodyPr/>
          <a:lstStyle/>
          <a:p>
            <a:pPr algn="l">
              <a:defRPr/>
            </a:pPr>
            <a:r>
              <a:rPr lang="en-US" smtClean="0"/>
              <a:t>Programming Methodology</a:t>
            </a:r>
            <a:endParaRPr lang="en-US" dirty="0"/>
          </a:p>
        </p:txBody>
      </p:sp>
      <p:sp>
        <p:nvSpPr>
          <p:cNvPr id="4" name="Slide Number Placeholder 3"/>
          <p:cNvSpPr>
            <a:spLocks noGrp="1"/>
          </p:cNvSpPr>
          <p:nvPr>
            <p:ph type="sldNum" sz="quarter" idx="12"/>
          </p:nvPr>
        </p:nvSpPr>
        <p:spPr/>
        <p:txBody>
          <a:bodyPr/>
          <a:lstStyle/>
          <a:p>
            <a:pPr>
              <a:defRPr/>
            </a:pPr>
            <a:r>
              <a:rPr lang="en-US" dirty="0" smtClean="0"/>
              <a:t>Unit17 -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Unit17 -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Unit17 -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smtClean="0"/>
              <a:t>© IT - TDT</a:t>
            </a:r>
            <a:endParaRPr lang="en-US" dirty="0" smtClean="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smtClean="0"/>
              <a:t>Programming Methodology</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smtClean="0"/>
              <a:t>Unit17 -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timing>
    <p:tnLst>
      <p:par>
        <p:cTn id="1" dur="indefinite" restart="never" nodeType="tmRoot"/>
      </p:par>
    </p:tnLst>
  </p:timing>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mp.nus.edu.sg/~cs10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gif"/><Relationship Id="rId5" Type="http://schemas.openxmlformats.org/officeDocument/2006/relationships/hyperlink" Target="http://www.comp.nus.edu.sg/~cs1010"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mazeworks.com/hanoi/"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719667" y="2252133"/>
            <a:ext cx="4004733" cy="364067"/>
          </a:xfrm>
        </p:spPr>
        <p:txBody>
          <a:bodyPr>
            <a:noAutofit/>
          </a:bodyPr>
          <a:lstStyle/>
          <a:p>
            <a:pPr algn="dist" eaLnBrk="1" hangingPunct="1"/>
            <a:r>
              <a:rPr lang="en-GB" sz="1800" cap="none" dirty="0" smtClean="0">
                <a:latin typeface="Calibri" panose="020F0502020204030204" pitchFamily="34" charset="0"/>
                <a:hlinkClick r:id="rId3"/>
              </a:rPr>
              <a:t>http://www.comp.nus.edu.sg/~cs1010/</a:t>
            </a:r>
            <a:endParaRPr lang="en-GB" sz="1800" cap="none" dirty="0" smtClean="0">
              <a:latin typeface="Calibri" panose="020F050202020403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9913" y="4696884"/>
            <a:ext cx="2445774" cy="1263650"/>
          </a:xfrm>
          <a:prstGeom prst="rect">
            <a:avLst/>
          </a:prstGeom>
        </p:spPr>
      </p:pic>
      <p:pic>
        <p:nvPicPr>
          <p:cNvPr id="7" name="[Picture 6]">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292" y="1368425"/>
            <a:ext cx="5687149" cy="934508"/>
          </a:xfrm>
          <a:prstGeom prst="rect">
            <a:avLst/>
          </a:prstGeom>
        </p:spPr>
      </p:pic>
      <p:sp>
        <p:nvSpPr>
          <p:cNvPr id="8" name="[TextBox 7]"/>
          <p:cNvSpPr txBox="1"/>
          <p:nvPr/>
        </p:nvSpPr>
        <p:spPr>
          <a:xfrm>
            <a:off x="3513667" y="2912533"/>
            <a:ext cx="2218267" cy="461665"/>
          </a:xfrm>
          <a:prstGeom prst="rect">
            <a:avLst/>
          </a:prstGeom>
          <a:noFill/>
        </p:spPr>
        <p:txBody>
          <a:bodyPr wrap="square" rtlCol="0">
            <a:spAutoFit/>
          </a:bodyPr>
          <a:lstStyle/>
          <a:p>
            <a:pPr algn="ctr"/>
            <a:r>
              <a:rPr lang="en-US" sz="2400" dirty="0" smtClean="0">
                <a:solidFill>
                  <a:srgbClr val="C00000"/>
                </a:solidFill>
                <a:latin typeface="Calibri" panose="020F0502020204030204" pitchFamily="34" charset="0"/>
              </a:rPr>
              <a:t>UNIT 17</a:t>
            </a:r>
            <a:endParaRPr lang="en-US" sz="2400" dirty="0">
              <a:solidFill>
                <a:srgbClr val="C00000"/>
              </a:solidFill>
              <a:latin typeface="Calibri" panose="020F0502020204030204" pitchFamily="34" charset="0"/>
            </a:endParaRPr>
          </a:p>
        </p:txBody>
      </p:sp>
      <p:sp>
        <p:nvSpPr>
          <p:cNvPr id="11" name="[TextBox 7]"/>
          <p:cNvSpPr txBox="1"/>
          <p:nvPr/>
        </p:nvSpPr>
        <p:spPr>
          <a:xfrm>
            <a:off x="1058333" y="3462867"/>
            <a:ext cx="7128934" cy="584775"/>
          </a:xfrm>
          <a:prstGeom prst="rect">
            <a:avLst/>
          </a:prstGeom>
          <a:noFill/>
        </p:spPr>
        <p:txBody>
          <a:bodyPr wrap="square" rtlCol="0">
            <a:spAutoFit/>
          </a:bodyPr>
          <a:lstStyle/>
          <a:p>
            <a:pPr algn="ctr"/>
            <a:r>
              <a:rPr lang="en-US" sz="3200" smtClean="0">
                <a:solidFill>
                  <a:srgbClr val="C00000"/>
                </a:solidFill>
                <a:latin typeface="Calibri" panose="020F0502020204030204" pitchFamily="34" charset="0"/>
              </a:rPr>
              <a:t>Recursion: Towers of Hanoi</a:t>
            </a:r>
            <a:endParaRPr lang="en-US" sz="3200" dirty="0">
              <a:solidFill>
                <a:srgbClr val="C00000"/>
              </a:solidFill>
              <a:latin typeface="Calibri" panose="020F0502020204030204"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(4/17)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800000"/>
                </a:solidFill>
              </a:rPr>
              <a:t>Move disk from A to C</a:t>
            </a:r>
          </a:p>
          <a:p>
            <a:pPr marL="742950" lvl="1" indent="-285750" algn="just">
              <a:spcBef>
                <a:spcPct val="10000"/>
              </a:spcBef>
              <a:buClr>
                <a:schemeClr val="accent2"/>
              </a:buClr>
              <a:buSzPct val="80000"/>
              <a:buFont typeface="Wingdings" pitchFamily="2" charset="2"/>
              <a:buNone/>
            </a:pPr>
            <a:r>
              <a:rPr lang="en-US" sz="2000"/>
              <a:t>	Move disk from A to B</a:t>
            </a:r>
          </a:p>
          <a:p>
            <a:pPr marL="742950" lvl="1" indent="-285750" algn="just">
              <a:spcBef>
                <a:spcPct val="10000"/>
              </a:spcBef>
              <a:buClr>
                <a:schemeClr val="accent2"/>
              </a:buClr>
              <a:buSzPct val="80000"/>
              <a:buFont typeface="Wingdings" pitchFamily="2" charset="2"/>
              <a:buNone/>
            </a:pPr>
            <a:r>
              <a:rPr lang="en-US" sz="2000"/>
              <a:t>	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18" name="Group 4"/>
          <p:cNvGrpSpPr>
            <a:grpSpLocks/>
          </p:cNvGrpSpPr>
          <p:nvPr/>
        </p:nvGrpSpPr>
        <p:grpSpPr bwMode="auto">
          <a:xfrm>
            <a:off x="2895600" y="4495800"/>
            <a:ext cx="1371600" cy="1524000"/>
            <a:chOff x="1728" y="2736"/>
            <a:chExt cx="864" cy="960"/>
          </a:xfrm>
        </p:grpSpPr>
        <p:sp>
          <p:nvSpPr>
            <p:cNvPr id="1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22"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23"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24"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25" name="Group 11"/>
          <p:cNvGrpSpPr>
            <a:grpSpLocks/>
          </p:cNvGrpSpPr>
          <p:nvPr/>
        </p:nvGrpSpPr>
        <p:grpSpPr bwMode="auto">
          <a:xfrm>
            <a:off x="4724400" y="4495800"/>
            <a:ext cx="1371600" cy="1524000"/>
            <a:chOff x="1728" y="2736"/>
            <a:chExt cx="864" cy="960"/>
          </a:xfrm>
        </p:grpSpPr>
        <p:sp>
          <p:nvSpPr>
            <p:cNvPr id="26"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7"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28" name="Group 14"/>
          <p:cNvGrpSpPr>
            <a:grpSpLocks/>
          </p:cNvGrpSpPr>
          <p:nvPr/>
        </p:nvGrpSpPr>
        <p:grpSpPr bwMode="auto">
          <a:xfrm>
            <a:off x="6400800" y="4495800"/>
            <a:ext cx="1371600" cy="1524000"/>
            <a:chOff x="1728" y="2736"/>
            <a:chExt cx="864" cy="960"/>
          </a:xfrm>
        </p:grpSpPr>
        <p:sp>
          <p:nvSpPr>
            <p:cNvPr id="29"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30"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31" name="AutoShape 17"/>
          <p:cNvSpPr>
            <a:spLocks noChangeArrowheads="1"/>
          </p:cNvSpPr>
          <p:nvPr/>
        </p:nvSpPr>
        <p:spPr bwMode="auto">
          <a:xfrm>
            <a:off x="32004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32" name="AutoShape 18"/>
          <p:cNvSpPr>
            <a:spLocks noChangeArrowheads="1"/>
          </p:cNvSpPr>
          <p:nvPr/>
        </p:nvSpPr>
        <p:spPr bwMode="auto">
          <a:xfrm>
            <a:off x="3352800" y="51816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1398799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13691E-6 L 3.33333E-6 -0.15403 L 0.38264 -0.15403 L 0.38402 0.06822 " pathEditMode="relative" rAng="0" ptsTypes="AAAA">
                                      <p:cBhvr>
                                        <p:cTn id="6" dur="1000" fill="hold"/>
                                        <p:tgtEl>
                                          <p:spTgt spid="32"/>
                                        </p:tgtEl>
                                        <p:attrNameLst>
                                          <p:attrName>ppt_x</p:attrName>
                                          <p:attrName>ppt_y</p:attrName>
                                        </p:attrNameLst>
                                      </p:cBhvr>
                                      <p:rCtr x="19200" y="-4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(5/17)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A to B</a:t>
            </a:r>
          </a:p>
          <a:p>
            <a:pPr marL="742950" lvl="1" indent="-285750" algn="just">
              <a:spcBef>
                <a:spcPct val="10000"/>
              </a:spcBef>
              <a:buClr>
                <a:schemeClr val="accent2"/>
              </a:buClr>
              <a:buSzPct val="80000"/>
              <a:buFont typeface="Wingdings" pitchFamily="2" charset="2"/>
              <a:buNone/>
            </a:pPr>
            <a:r>
              <a:rPr lang="en-US" sz="2000"/>
              <a:t>	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5"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6" name="Group 11"/>
          <p:cNvGrpSpPr>
            <a:grpSpLocks/>
          </p:cNvGrpSpPr>
          <p:nvPr/>
        </p:nvGrpSpPr>
        <p:grpSpPr bwMode="auto">
          <a:xfrm>
            <a:off x="4724400" y="4495800"/>
            <a:ext cx="1371600" cy="1524000"/>
            <a:chOff x="1728" y="2736"/>
            <a:chExt cx="864" cy="960"/>
          </a:xfrm>
        </p:grpSpPr>
        <p:sp>
          <p:nvSpPr>
            <p:cNvPr id="17"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4"/>
          <p:cNvGrpSpPr>
            <a:grpSpLocks/>
          </p:cNvGrpSpPr>
          <p:nvPr/>
        </p:nvGrpSpPr>
        <p:grpSpPr bwMode="auto">
          <a:xfrm>
            <a:off x="6400800" y="4495800"/>
            <a:ext cx="1371600" cy="1524000"/>
            <a:chOff x="1728" y="2736"/>
            <a:chExt cx="864" cy="960"/>
          </a:xfrm>
        </p:grpSpPr>
        <p:sp>
          <p:nvSpPr>
            <p:cNvPr id="20"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7"/>
          <p:cNvSpPr>
            <a:spLocks noChangeArrowheads="1"/>
          </p:cNvSpPr>
          <p:nvPr/>
        </p:nvSpPr>
        <p:spPr bwMode="auto">
          <a:xfrm>
            <a:off x="32004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8580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11999212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18247 L 0.2 -0.18247 L 0.2 0.03284 " pathEditMode="relative" ptsTypes="AAAA">
                                      <p:cBhvr>
                                        <p:cTn id="6" dur="1000" fill="hold"/>
                                        <p:tgtEl>
                                          <p:spTgt spid="2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(6/17)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990033"/>
                </a:solidFill>
              </a:rPr>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5"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6" name="Group 11"/>
          <p:cNvGrpSpPr>
            <a:grpSpLocks/>
          </p:cNvGrpSpPr>
          <p:nvPr/>
        </p:nvGrpSpPr>
        <p:grpSpPr bwMode="auto">
          <a:xfrm>
            <a:off x="4724400" y="4495800"/>
            <a:ext cx="1371600" cy="1524000"/>
            <a:chOff x="1728" y="2736"/>
            <a:chExt cx="864" cy="960"/>
          </a:xfrm>
        </p:grpSpPr>
        <p:sp>
          <p:nvSpPr>
            <p:cNvPr id="17"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4"/>
          <p:cNvGrpSpPr>
            <a:grpSpLocks/>
          </p:cNvGrpSpPr>
          <p:nvPr/>
        </p:nvGrpSpPr>
        <p:grpSpPr bwMode="auto">
          <a:xfrm>
            <a:off x="6400800" y="4495800"/>
            <a:ext cx="1371600" cy="1524000"/>
            <a:chOff x="1728" y="2736"/>
            <a:chExt cx="864" cy="960"/>
          </a:xfrm>
        </p:grpSpPr>
        <p:sp>
          <p:nvSpPr>
            <p:cNvPr id="20"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7"/>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8580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2650110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39 0.00324 L -0.00139 -0.23196 L -0.18281 -0.23196 L -0.18281 -0.03515 " pathEditMode="relative" rAng="0" ptsTypes="AAAA">
                                      <p:cBhvr>
                                        <p:cTn id="6" dur="1000" fill="hold"/>
                                        <p:tgtEl>
                                          <p:spTgt spid="23"/>
                                        </p:tgtEl>
                                        <p:attrNameLst>
                                          <p:attrName>ppt_x</p:attrName>
                                          <p:attrName>ppt_y</p:attrName>
                                        </p:attrNameLst>
                                      </p:cBhvr>
                                      <p:rCtr x="-9100" y="-11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(7/17)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990033"/>
                </a:solidFill>
              </a:rPr>
              <a:t>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5181600" y="54102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3658891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5 -0.00092 L -0.00035 -0.21646 L 0.38368 -0.21646 L 0.38368 -0.00092 " pathEditMode="relative" ptsTypes="AAAA">
                                      <p:cBhvr>
                                        <p:cTn id="6" dur="1000" fill="hold"/>
                                        <p:tgtEl>
                                          <p:spTgt spid="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(8/17)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5181600" y="54102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33084623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5 -0.00069 L -0.00035 -0.18154 L -0.19914 -0.18154 L -0.19914 0.03238 " pathEditMode="relative" ptsTypes="AAAA">
                                      <p:cBhvr>
                                        <p:cTn id="6" dur="1000" fill="hold"/>
                                        <p:tgtEl>
                                          <p:spTgt spid="2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(9/17)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A</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33528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7625634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0.00162 L 3.33333E-6 -0.21207 L 0.1842 -0.21207 L 0.1842 -0.03261 " pathEditMode="relative" rAng="0" ptsTypes="AAAA">
                                      <p:cBhvr>
                                        <p:cTn id="6" dur="1000" fill="hold"/>
                                        <p:tgtEl>
                                          <p:spTgt spid="21"/>
                                        </p:tgtEl>
                                        <p:attrNameLst>
                                          <p:attrName>ppt_x</p:attrName>
                                          <p:attrName>ppt_y</p:attrName>
                                        </p:attrNameLst>
                                      </p:cBhvr>
                                      <p:rCtr x="9200" y="-10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(10/17)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A</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A to C</a:t>
            </a:r>
          </a:p>
        </p:txBody>
      </p:sp>
      <p:grpSp>
        <p:nvGrpSpPr>
          <p:cNvPr id="9" name="Group 4"/>
          <p:cNvGrpSpPr>
            <a:grpSpLocks/>
          </p:cNvGrpSpPr>
          <p:nvPr/>
        </p:nvGrpSpPr>
        <p:grpSpPr bwMode="auto">
          <a:xfrm>
            <a:off x="2895600" y="4495800"/>
            <a:ext cx="1371600" cy="1524000"/>
            <a:chOff x="1728" y="2736"/>
            <a:chExt cx="864" cy="960"/>
          </a:xfrm>
        </p:grpSpPr>
        <p:sp>
          <p:nvSpPr>
            <p:cNvPr id="10"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1"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3"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4"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5"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6" name="Group 10"/>
          <p:cNvGrpSpPr>
            <a:grpSpLocks/>
          </p:cNvGrpSpPr>
          <p:nvPr/>
        </p:nvGrpSpPr>
        <p:grpSpPr bwMode="auto">
          <a:xfrm>
            <a:off x="4724400" y="4495800"/>
            <a:ext cx="1371600" cy="1524000"/>
            <a:chOff x="1728" y="2736"/>
            <a:chExt cx="864" cy="960"/>
          </a:xfrm>
        </p:grpSpPr>
        <p:sp>
          <p:nvSpPr>
            <p:cNvPr id="17"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3"/>
          <p:cNvGrpSpPr>
            <a:grpSpLocks/>
          </p:cNvGrpSpPr>
          <p:nvPr/>
        </p:nvGrpSpPr>
        <p:grpSpPr bwMode="auto">
          <a:xfrm>
            <a:off x="6400800" y="4495800"/>
            <a:ext cx="1371600" cy="1524000"/>
            <a:chOff x="1728" y="2736"/>
            <a:chExt cx="864" cy="960"/>
          </a:xfrm>
        </p:grpSpPr>
        <p:sp>
          <p:nvSpPr>
            <p:cNvPr id="20"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6"/>
          <p:cNvSpPr>
            <a:spLocks noChangeArrowheads="1"/>
          </p:cNvSpPr>
          <p:nvPr/>
        </p:nvSpPr>
        <p:spPr bwMode="auto">
          <a:xfrm>
            <a:off x="67056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7"/>
          <p:cNvSpPr>
            <a:spLocks noChangeArrowheads="1"/>
          </p:cNvSpPr>
          <p:nvPr/>
        </p:nvSpPr>
        <p:spPr bwMode="auto">
          <a:xfrm>
            <a:off x="33528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4"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
        <p:nvSpPr>
          <p:cNvPr id="25" name="Text Box 19"/>
          <p:cNvSpPr txBox="1">
            <a:spLocks noChangeArrowheads="1"/>
          </p:cNvSpPr>
          <p:nvPr/>
        </p:nvSpPr>
        <p:spPr bwMode="auto">
          <a:xfrm>
            <a:off x="5327650" y="2514600"/>
            <a:ext cx="2451100" cy="1107996"/>
          </a:xfrm>
          <a:prstGeom prst="rect">
            <a:avLst/>
          </a:prstGeom>
          <a:noFill/>
          <a:ln w="12700" cap="sq">
            <a:noFill/>
            <a:miter lim="800000"/>
            <a:headEnd type="none" w="sm" len="sm"/>
            <a:tailEnd type="none" w="sm" len="sm"/>
          </a:ln>
        </p:spPr>
        <p:txBody>
          <a:bodyPr>
            <a:spAutoFit/>
          </a:bodyPr>
          <a:lstStyle/>
          <a:p>
            <a:pPr algn="ctr">
              <a:spcBef>
                <a:spcPct val="50000"/>
              </a:spcBef>
            </a:pPr>
            <a:r>
              <a:rPr lang="en-US" sz="6600" b="1" smtClean="0">
                <a:solidFill>
                  <a:srgbClr val="800000"/>
                </a:solidFill>
                <a:latin typeface="Monotype Corsiva" panose="03010101010201010101" pitchFamily="66" charset="0"/>
              </a:rPr>
              <a:t>Voilà!</a:t>
            </a:r>
            <a:endParaRPr lang="en-US" sz="6600" b="1">
              <a:solidFill>
                <a:srgbClr val="800000"/>
              </a:solidFill>
              <a:latin typeface="Monotype Corsiva" pitchFamily="66" charset="0"/>
            </a:endParaRPr>
          </a:p>
        </p:txBody>
      </p:sp>
    </p:spTree>
    <p:extLst>
      <p:ext uri="{BB962C8B-B14F-4D97-AF65-F5344CB8AC3E}">
        <p14:creationId xmlns:p14="http://schemas.microsoft.com/office/powerpoint/2010/main" val="1164729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85846E-6 L 3.33333E-6 -0.21554 L 0.38402 -0.21554 L 0.38402 -0.06591 " pathEditMode="relative" rAng="0" ptsTypes="AAAA">
                                      <p:cBhvr>
                                        <p:cTn id="6" dur="1000" fill="hold"/>
                                        <p:tgtEl>
                                          <p:spTgt spid="23"/>
                                        </p:tgtEl>
                                        <p:attrNameLst>
                                          <p:attrName>ppt_x</p:attrName>
                                          <p:attrName>ppt_y</p:attrName>
                                        </p:attrNameLst>
                                      </p:cBhvr>
                                      <p:rCtr x="19200" y="-10800"/>
                                    </p:animMotion>
                                  </p:childTnLst>
                                </p:cTn>
                              </p:par>
                            </p:childTnLst>
                          </p:cTn>
                        </p:par>
                        <p:par>
                          <p:cTn id="7" fill="hold">
                            <p:stCondLst>
                              <p:cond delay="1000"/>
                            </p:stCondLst>
                            <p:childTnLst>
                              <p:par>
                                <p:cTn id="8" presetID="9"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dissolve">
                                      <p:cBhvr>
                                        <p:cTn id="10"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(11/17)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pic>
        <p:nvPicPr>
          <p:cNvPr id="6" name="Picture 2" descr="fig1021"/>
          <p:cNvPicPr preferRelativeResize="0">
            <a:picLocks noChangeAspect="1" noChangeArrowheads="1"/>
          </p:cNvPicPr>
          <p:nvPr/>
        </p:nvPicPr>
        <p:blipFill>
          <a:blip r:embed="rId3" cstate="print">
            <a:grayscl/>
          </a:blip>
          <a:srcRect/>
          <a:stretch>
            <a:fillRect/>
          </a:stretch>
        </p:blipFill>
        <p:spPr bwMode="auto">
          <a:xfrm>
            <a:off x="646113" y="1516063"/>
            <a:ext cx="7315200" cy="1806575"/>
          </a:xfrm>
          <a:prstGeom prst="rect">
            <a:avLst/>
          </a:prstGeom>
          <a:noFill/>
          <a:ln w="9525">
            <a:noFill/>
            <a:miter lim="800000"/>
            <a:headEnd/>
            <a:tailEnd/>
          </a:ln>
        </p:spPr>
      </p:pic>
      <p:sp>
        <p:nvSpPr>
          <p:cNvPr id="8" name="TextBox 4"/>
          <p:cNvSpPr txBox="1">
            <a:spLocks noChangeArrowheads="1"/>
          </p:cNvSpPr>
          <p:nvPr/>
        </p:nvSpPr>
        <p:spPr bwMode="auto">
          <a:xfrm>
            <a:off x="546100" y="3892550"/>
            <a:ext cx="7727950" cy="1692275"/>
          </a:xfrm>
          <a:prstGeom prst="rect">
            <a:avLst/>
          </a:prstGeom>
          <a:noFill/>
          <a:ln w="9525">
            <a:noFill/>
            <a:miter lim="800000"/>
            <a:headEnd/>
            <a:tailEnd/>
          </a:ln>
        </p:spPr>
        <p:txBody>
          <a:bodyPr>
            <a:spAutoFit/>
          </a:bodyPr>
          <a:lstStyle/>
          <a:p>
            <a:r>
              <a:rPr lang="en-US" sz="2800" dirty="0">
                <a:solidFill>
                  <a:srgbClr val="0000FF"/>
                </a:solidFill>
              </a:rPr>
              <a:t>Can be interpreted as:</a:t>
            </a:r>
          </a:p>
          <a:p>
            <a:r>
              <a:rPr lang="en-US" sz="2400" dirty="0"/>
              <a:t> 1. move four disks from peg A to peg B</a:t>
            </a:r>
          </a:p>
          <a:p>
            <a:r>
              <a:rPr lang="en-US" sz="2400" dirty="0"/>
              <a:t> 2. move disk 5 from peg A to peg C</a:t>
            </a:r>
          </a:p>
          <a:p>
            <a:r>
              <a:rPr lang="en-US" sz="2400" dirty="0"/>
              <a:t> 3. move four disks from peg B to peg C</a:t>
            </a:r>
          </a:p>
        </p:txBody>
      </p:sp>
    </p:spTree>
    <p:extLst>
      <p:ext uri="{BB962C8B-B14F-4D97-AF65-F5344CB8AC3E}">
        <p14:creationId xmlns:p14="http://schemas.microsoft.com/office/powerpoint/2010/main" val="1096816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(12/17)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pic>
        <p:nvPicPr>
          <p:cNvPr id="6" name="Picture 2" descr="fig1022"/>
          <p:cNvPicPr preferRelativeResize="0">
            <a:picLocks noChangeAspect="1" noChangeArrowheads="1"/>
          </p:cNvPicPr>
          <p:nvPr/>
        </p:nvPicPr>
        <p:blipFill>
          <a:blip r:embed="rId3" cstate="print">
            <a:grayscl/>
          </a:blip>
          <a:srcRect/>
          <a:stretch>
            <a:fillRect/>
          </a:stretch>
        </p:blipFill>
        <p:spPr bwMode="auto">
          <a:xfrm>
            <a:off x="1055688" y="1738313"/>
            <a:ext cx="7315200" cy="1851025"/>
          </a:xfrm>
          <a:prstGeom prst="rect">
            <a:avLst/>
          </a:prstGeom>
          <a:noFill/>
          <a:ln w="9525">
            <a:noFill/>
            <a:miter lim="800000"/>
            <a:headEnd/>
            <a:tailEnd/>
          </a:ln>
        </p:spPr>
      </p:pic>
      <p:sp>
        <p:nvSpPr>
          <p:cNvPr id="8" name="TextBox 4"/>
          <p:cNvSpPr txBox="1">
            <a:spLocks noChangeArrowheads="1"/>
          </p:cNvSpPr>
          <p:nvPr/>
        </p:nvSpPr>
        <p:spPr bwMode="auto">
          <a:xfrm>
            <a:off x="635000" y="3925888"/>
            <a:ext cx="7270750" cy="1938337"/>
          </a:xfrm>
          <a:prstGeom prst="rect">
            <a:avLst/>
          </a:prstGeom>
          <a:noFill/>
          <a:ln w="9525">
            <a:noFill/>
            <a:miter lim="800000"/>
            <a:headEnd/>
            <a:tailEnd/>
          </a:ln>
        </p:spPr>
        <p:txBody>
          <a:bodyPr>
            <a:spAutoFit/>
          </a:bodyPr>
          <a:lstStyle/>
          <a:p>
            <a:r>
              <a:rPr lang="en-US" sz="2400">
                <a:solidFill>
                  <a:srgbClr val="0000FF"/>
                </a:solidFill>
              </a:rPr>
              <a:t>But how do we execute step 1? Or step 3?</a:t>
            </a:r>
          </a:p>
          <a:p>
            <a:r>
              <a:rPr lang="en-US" sz="2400"/>
              <a:t>Step 3 can be interpreted as:</a:t>
            </a:r>
          </a:p>
          <a:p>
            <a:pPr lvl="1"/>
            <a:r>
              <a:rPr lang="en-US" sz="2400"/>
              <a:t>3.1 move three disks from peg B to peg A</a:t>
            </a:r>
          </a:p>
          <a:p>
            <a:pPr lvl="1"/>
            <a:r>
              <a:rPr lang="en-US" sz="2400"/>
              <a:t>3.2 move disk 4 from peg B to peg C</a:t>
            </a:r>
          </a:p>
          <a:p>
            <a:pPr lvl="1"/>
            <a:r>
              <a:rPr lang="en-US" sz="2400"/>
              <a:t>3.3 move three disks from peg A to peg C</a:t>
            </a:r>
          </a:p>
        </p:txBody>
      </p:sp>
      <p:sp>
        <p:nvSpPr>
          <p:cNvPr id="9" name="TextBox 4"/>
          <p:cNvSpPr txBox="1">
            <a:spLocks noChangeArrowheads="1"/>
          </p:cNvSpPr>
          <p:nvPr/>
        </p:nvSpPr>
        <p:spPr bwMode="auto">
          <a:xfrm>
            <a:off x="573088" y="1323975"/>
            <a:ext cx="7270750" cy="461963"/>
          </a:xfrm>
          <a:prstGeom prst="rect">
            <a:avLst/>
          </a:prstGeom>
          <a:noFill/>
          <a:ln w="9525">
            <a:noFill/>
            <a:miter lim="800000"/>
            <a:headEnd/>
            <a:tailEnd/>
          </a:ln>
        </p:spPr>
        <p:txBody>
          <a:bodyPr>
            <a:spAutoFit/>
          </a:bodyPr>
          <a:lstStyle/>
          <a:p>
            <a:r>
              <a:rPr lang="en-US" sz="2400" dirty="0">
                <a:solidFill>
                  <a:srgbClr val="C00000"/>
                </a:solidFill>
              </a:rPr>
              <a:t>Towers after steps 1 and 2:</a:t>
            </a:r>
          </a:p>
        </p:txBody>
      </p:sp>
    </p:spTree>
    <p:extLst>
      <p:ext uri="{BB962C8B-B14F-4D97-AF65-F5344CB8AC3E}">
        <p14:creationId xmlns:p14="http://schemas.microsoft.com/office/powerpoint/2010/main" val="31222569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(13/17)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19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pic>
        <p:nvPicPr>
          <p:cNvPr id="10" name="Picture 4"/>
          <p:cNvPicPr>
            <a:picLocks noChangeAspect="1" noChangeArrowheads="1"/>
          </p:cNvPicPr>
          <p:nvPr/>
        </p:nvPicPr>
        <p:blipFill>
          <a:blip r:embed="rId3" cstate="print">
            <a:grayscl/>
          </a:blip>
          <a:srcRect/>
          <a:stretch>
            <a:fillRect/>
          </a:stretch>
        </p:blipFill>
        <p:spPr bwMode="auto">
          <a:xfrm>
            <a:off x="493713" y="2132013"/>
            <a:ext cx="8064500" cy="2047875"/>
          </a:xfrm>
          <a:prstGeom prst="rect">
            <a:avLst/>
          </a:prstGeom>
          <a:noFill/>
          <a:ln w="9525">
            <a:noFill/>
            <a:miter lim="800000"/>
            <a:headEnd/>
            <a:tailEnd/>
          </a:ln>
        </p:spPr>
      </p:pic>
      <p:sp>
        <p:nvSpPr>
          <p:cNvPr id="11" name="TextBox 4"/>
          <p:cNvSpPr txBox="1">
            <a:spLocks noChangeArrowheads="1"/>
          </p:cNvSpPr>
          <p:nvPr/>
        </p:nvSpPr>
        <p:spPr bwMode="auto">
          <a:xfrm>
            <a:off x="781050" y="4818063"/>
            <a:ext cx="6891338" cy="954107"/>
          </a:xfrm>
          <a:prstGeom prst="rect">
            <a:avLst/>
          </a:prstGeom>
          <a:noFill/>
          <a:ln w="9525">
            <a:noFill/>
            <a:miter lim="800000"/>
            <a:headEnd/>
            <a:tailEnd/>
          </a:ln>
        </p:spPr>
        <p:txBody>
          <a:bodyPr>
            <a:spAutoFit/>
          </a:bodyPr>
          <a:lstStyle/>
          <a:p>
            <a:r>
              <a:rPr lang="en-US" sz="2800"/>
              <a:t>Can you start to visualise how to solve this using </a:t>
            </a:r>
            <a:r>
              <a:rPr lang="en-US" sz="2800">
                <a:solidFill>
                  <a:srgbClr val="0000FF"/>
                </a:solidFill>
              </a:rPr>
              <a:t>recursion</a:t>
            </a:r>
            <a:r>
              <a:rPr lang="en-US" sz="2800"/>
              <a:t>?</a:t>
            </a:r>
          </a:p>
        </p:txBody>
      </p:sp>
      <p:sp>
        <p:nvSpPr>
          <p:cNvPr id="13" name="TextBox 4"/>
          <p:cNvSpPr txBox="1">
            <a:spLocks noChangeArrowheads="1"/>
          </p:cNvSpPr>
          <p:nvPr/>
        </p:nvSpPr>
        <p:spPr bwMode="auto">
          <a:xfrm>
            <a:off x="573088" y="1323975"/>
            <a:ext cx="7270750" cy="461963"/>
          </a:xfrm>
          <a:prstGeom prst="rect">
            <a:avLst/>
          </a:prstGeom>
          <a:noFill/>
          <a:ln w="9525">
            <a:noFill/>
            <a:miter lim="800000"/>
            <a:headEnd/>
            <a:tailEnd/>
          </a:ln>
        </p:spPr>
        <p:txBody>
          <a:bodyPr>
            <a:spAutoFit/>
          </a:bodyPr>
          <a:lstStyle/>
          <a:p>
            <a:r>
              <a:rPr lang="en-US" sz="2400" dirty="0">
                <a:solidFill>
                  <a:srgbClr val="C00000"/>
                </a:solidFill>
              </a:rPr>
              <a:t>Towers after steps 1, 2, 3.1 and 3.2:</a:t>
            </a:r>
          </a:p>
        </p:txBody>
      </p:sp>
    </p:spTree>
    <p:extLst>
      <p:ext uri="{BB962C8B-B14F-4D97-AF65-F5344CB8AC3E}">
        <p14:creationId xmlns:p14="http://schemas.microsoft.com/office/powerpoint/2010/main" val="4110967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65222"/>
            <a:ext cx="9144000" cy="1249931"/>
          </a:xfrm>
        </p:spPr>
        <p:txBody>
          <a:bodyPr>
            <a:noAutofit/>
          </a:bodyPr>
          <a:lstStyle/>
          <a:p>
            <a:pPr algn="ctr"/>
            <a:r>
              <a:rPr lang="en-US" sz="40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Programming </a:t>
            </a:r>
            <a:r>
              <a:rPr lang="en-US" sz="40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Methodology</a:t>
            </a:r>
            <a:r>
              <a:rPr lang="en-US" sz="32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US" sz="32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32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(phương pháp LẬP </a:t>
            </a: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TRÌNH) </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TextBox 7]"/>
          <p:cNvSpPr txBox="1"/>
          <p:nvPr/>
        </p:nvSpPr>
        <p:spPr>
          <a:xfrm>
            <a:off x="1" y="3781012"/>
            <a:ext cx="9143999" cy="769441"/>
          </a:xfrm>
          <a:prstGeom prst="rect">
            <a:avLst/>
          </a:prstGeom>
          <a:noFill/>
        </p:spPr>
        <p:txBody>
          <a:bodyPr wrap="square" rtlCol="0">
            <a:spAutoFit/>
          </a:bodyPr>
          <a:lstStyle/>
          <a:p>
            <a:pPr algn="ctr"/>
            <a:r>
              <a:rPr lang="en-US" sz="4400" b="1">
                <a:solidFill>
                  <a:srgbClr val="C00000"/>
                </a:solidFill>
                <a:latin typeface="Calibri" panose="020F0502020204030204" pitchFamily="34" charset="0"/>
              </a:rPr>
              <a:t>UNIT </a:t>
            </a:r>
            <a:r>
              <a:rPr lang="en-US" sz="4400" b="1" smtClean="0">
                <a:solidFill>
                  <a:srgbClr val="C00000"/>
                </a:solidFill>
                <a:latin typeface="Calibri" panose="020F0502020204030204" pitchFamily="34" charset="0"/>
              </a:rPr>
              <a:t>17: Towers of Hanoi</a:t>
            </a:r>
            <a:endParaRPr lang="en-US" sz="4400" b="1" dirty="0">
              <a:solidFill>
                <a:srgbClr val="C00000"/>
              </a:solidFill>
              <a:latin typeface="Calibri" panose="020F0502020204030204" pitchFamily="34"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98127" y="670904"/>
            <a:ext cx="1747742" cy="965127"/>
          </a:xfrm>
          <a:prstGeom prst="rect">
            <a:avLst/>
          </a:prstGeom>
          <a:ln>
            <a:noFill/>
          </a:ln>
          <a:effectLst/>
        </p:spPr>
      </p:pic>
    </p:spTree>
    <p:extLst>
      <p:ext uri="{BB962C8B-B14F-4D97-AF65-F5344CB8AC3E}">
        <p14:creationId xmlns:p14="http://schemas.microsoft.com/office/powerpoint/2010/main" val="1875925898"/>
      </p:ext>
    </p:extLst>
  </p:cSld>
  <p:clrMapOvr>
    <a:masterClrMapping/>
  </p:clrMapOvr>
  <p:transition>
    <p:diamon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(14/17)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20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6" name="Content Placeholder 2"/>
          <p:cNvSpPr txBox="1">
            <a:spLocks/>
          </p:cNvSpPr>
          <p:nvPr/>
        </p:nvSpPr>
        <p:spPr bwMode="auto">
          <a:xfrm>
            <a:off x="436563" y="1354138"/>
            <a:ext cx="8229600" cy="576262"/>
          </a:xfrm>
          <a:prstGeom prst="rect">
            <a:avLst/>
          </a:prstGeom>
          <a:noFill/>
          <a:ln w="9525">
            <a:noFill/>
            <a:miter lim="800000"/>
            <a:headEnd/>
            <a:tailEnd/>
          </a:ln>
        </p:spPr>
        <p:txBody>
          <a:bodyPr/>
          <a:lstStyle/>
          <a:p>
            <a:pPr marL="457200"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800" kern="0" dirty="0">
                <a:latin typeface="+mn-lt"/>
                <a:cs typeface="+mn-cs"/>
              </a:rPr>
              <a:t>Algorithm:</a:t>
            </a:r>
          </a:p>
        </p:txBody>
      </p:sp>
      <p:sp>
        <p:nvSpPr>
          <p:cNvPr id="8" name="TextBox 7"/>
          <p:cNvSpPr txBox="1"/>
          <p:nvPr/>
        </p:nvSpPr>
        <p:spPr>
          <a:xfrm>
            <a:off x="857249" y="2190750"/>
            <a:ext cx="7444539" cy="2616101"/>
          </a:xfrm>
          <a:prstGeom prst="rect">
            <a:avLst/>
          </a:prstGeom>
          <a:solidFill>
            <a:srgbClr val="FFFFCC"/>
          </a:solidFill>
        </p:spPr>
        <p:style>
          <a:lnRef idx="2">
            <a:schemeClr val="accent4"/>
          </a:lnRef>
          <a:fillRef idx="1">
            <a:schemeClr val="lt1"/>
          </a:fillRef>
          <a:effectRef idx="0">
            <a:schemeClr val="accent4"/>
          </a:effectRef>
          <a:fontRef idx="minor">
            <a:schemeClr val="dk1"/>
          </a:fontRef>
        </p:style>
        <p:txBody>
          <a:bodyPr wrap="square">
            <a:spAutoFit/>
          </a:bodyPr>
          <a:lstStyle/>
          <a:p>
            <a:pPr marL="180975">
              <a:buFont typeface="Wingdings" pitchFamily="2" charset="2"/>
              <a:buNone/>
              <a:tabLst>
                <a:tab pos="631825" algn="l"/>
              </a:tabLst>
              <a:defRPr/>
            </a:pPr>
            <a:r>
              <a:rPr lang="en-US" sz="2400" dirty="0"/>
              <a:t>if (n &gt; 0) </a:t>
            </a:r>
          </a:p>
          <a:p>
            <a:pPr marL="628650" indent="-447675">
              <a:buFont typeface="Wingdings" pitchFamily="2" charset="2"/>
              <a:buNone/>
              <a:tabLst>
                <a:tab pos="631825" algn="l"/>
              </a:tabLst>
              <a:defRPr/>
            </a:pPr>
            <a:r>
              <a:rPr lang="en-US" sz="2400" dirty="0"/>
              <a:t>	move n – 1 disks from the </a:t>
            </a:r>
            <a:r>
              <a:rPr lang="en-US" sz="2400" i="1" dirty="0" smtClean="0"/>
              <a:t>source</a:t>
            </a:r>
            <a:r>
              <a:rPr lang="en-US" sz="2400" dirty="0" smtClean="0"/>
              <a:t> </a:t>
            </a:r>
            <a:r>
              <a:rPr lang="en-US" sz="2400" dirty="0"/>
              <a:t>peg to the </a:t>
            </a:r>
            <a:r>
              <a:rPr lang="en-US" sz="2400" i="1" dirty="0" smtClean="0"/>
              <a:t>temp</a:t>
            </a:r>
            <a:r>
              <a:rPr lang="en-US" sz="2400" dirty="0" smtClean="0"/>
              <a:t> </a:t>
            </a:r>
            <a:r>
              <a:rPr lang="en-US" sz="2400" dirty="0"/>
              <a:t>peg using the </a:t>
            </a:r>
            <a:r>
              <a:rPr lang="en-US" sz="2400" i="1" dirty="0" err="1" smtClean="0"/>
              <a:t>dest</a:t>
            </a:r>
            <a:r>
              <a:rPr lang="en-US" sz="2400" dirty="0" smtClean="0"/>
              <a:t> </a:t>
            </a:r>
            <a:r>
              <a:rPr lang="en-US" sz="2400" dirty="0"/>
              <a:t>peg</a:t>
            </a:r>
          </a:p>
          <a:p>
            <a:pPr marL="631825" lvl="1" indent="-450850">
              <a:spcBef>
                <a:spcPts val="1200"/>
              </a:spcBef>
              <a:buFont typeface="Wingdings" pitchFamily="2" charset="2"/>
              <a:buNone/>
              <a:tabLst>
                <a:tab pos="631825" algn="l"/>
              </a:tabLst>
              <a:defRPr/>
            </a:pPr>
            <a:r>
              <a:rPr lang="en-US" sz="2400" dirty="0"/>
              <a:t>	move disk n from the </a:t>
            </a:r>
            <a:r>
              <a:rPr lang="en-US" sz="2400" i="1" dirty="0" smtClean="0"/>
              <a:t>source</a:t>
            </a:r>
            <a:r>
              <a:rPr lang="en-US" sz="2400" dirty="0" smtClean="0"/>
              <a:t> </a:t>
            </a:r>
            <a:r>
              <a:rPr lang="en-US" sz="2400" dirty="0"/>
              <a:t>peg to the </a:t>
            </a:r>
            <a:r>
              <a:rPr lang="en-US" sz="2400" i="1" dirty="0" err="1" smtClean="0"/>
              <a:t>dest</a:t>
            </a:r>
            <a:r>
              <a:rPr lang="en-US" sz="2400" dirty="0" smtClean="0"/>
              <a:t> </a:t>
            </a:r>
            <a:r>
              <a:rPr lang="en-US" sz="2400" dirty="0"/>
              <a:t>peg</a:t>
            </a:r>
          </a:p>
          <a:p>
            <a:pPr marL="631825" lvl="1" indent="-450850">
              <a:spcBef>
                <a:spcPts val="1200"/>
              </a:spcBef>
              <a:buFont typeface="Wingdings" pitchFamily="2" charset="2"/>
              <a:buNone/>
              <a:tabLst>
                <a:tab pos="631825" algn="l"/>
              </a:tabLst>
              <a:defRPr/>
            </a:pPr>
            <a:r>
              <a:rPr lang="en-US" sz="2400" dirty="0"/>
              <a:t>	move n – 1 disks from the </a:t>
            </a:r>
            <a:r>
              <a:rPr lang="en-US" sz="2400" i="1" dirty="0" smtClean="0"/>
              <a:t>temp</a:t>
            </a:r>
            <a:r>
              <a:rPr lang="en-US" sz="2400" dirty="0" smtClean="0"/>
              <a:t> </a:t>
            </a:r>
            <a:r>
              <a:rPr lang="en-US" sz="2400" dirty="0"/>
              <a:t>peg to the </a:t>
            </a:r>
            <a:r>
              <a:rPr lang="en-US" sz="2400" i="1" dirty="0" err="1" smtClean="0"/>
              <a:t>dest</a:t>
            </a:r>
            <a:r>
              <a:rPr lang="en-US" sz="2400" i="1" dirty="0" smtClean="0"/>
              <a:t> </a:t>
            </a:r>
            <a:r>
              <a:rPr lang="en-US" sz="2400" dirty="0"/>
              <a:t>peg using the </a:t>
            </a:r>
            <a:r>
              <a:rPr lang="en-US" sz="2400" i="1" dirty="0" smtClean="0"/>
              <a:t>source</a:t>
            </a:r>
            <a:r>
              <a:rPr lang="en-US" sz="2400" dirty="0" smtClean="0"/>
              <a:t> </a:t>
            </a:r>
            <a:r>
              <a:rPr lang="en-US" sz="2400" dirty="0"/>
              <a:t>peg</a:t>
            </a:r>
          </a:p>
        </p:txBody>
      </p:sp>
    </p:spTree>
    <p:extLst>
      <p:ext uri="{BB962C8B-B14F-4D97-AF65-F5344CB8AC3E}">
        <p14:creationId xmlns:p14="http://schemas.microsoft.com/office/powerpoint/2010/main" val="172325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(15/17)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21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grpSp>
        <p:nvGrpSpPr>
          <p:cNvPr id="9" name="Group 7"/>
          <p:cNvGrpSpPr>
            <a:grpSpLocks/>
          </p:cNvGrpSpPr>
          <p:nvPr/>
        </p:nvGrpSpPr>
        <p:grpSpPr bwMode="auto">
          <a:xfrm>
            <a:off x="609600" y="1114955"/>
            <a:ext cx="8094133" cy="5586986"/>
            <a:chOff x="609175" y="1233870"/>
            <a:chExt cx="8095073" cy="5587230"/>
          </a:xfrm>
        </p:grpSpPr>
        <p:sp>
          <p:nvSpPr>
            <p:cNvPr id="10" name="TextBox 9"/>
            <p:cNvSpPr txBox="1"/>
            <p:nvPr/>
          </p:nvSpPr>
          <p:spPr>
            <a:xfrm>
              <a:off x="609175" y="1311660"/>
              <a:ext cx="8095073" cy="550944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tabLst>
                  <a:tab pos="341313" algn="l"/>
                  <a:tab pos="682625" algn="l"/>
                  <a:tab pos="1023938" algn="l"/>
                  <a:tab pos="1376363" algn="l"/>
                </a:tabLst>
                <a:defRPr/>
              </a:pPr>
              <a:r>
                <a:rPr lang="en-US" sz="1600" b="1" dirty="0">
                  <a:latin typeface="Courier New" pitchFamily="49" charset="0"/>
                  <a:cs typeface="Courier New" pitchFamily="49" charset="0"/>
                </a:rPr>
                <a:t>#include &lt;</a:t>
              </a:r>
              <a:r>
                <a:rPr lang="en-US" sz="1600" b="1" dirty="0" err="1">
                  <a:latin typeface="Courier New" pitchFamily="49" charset="0"/>
                  <a:cs typeface="Courier New" pitchFamily="49" charset="0"/>
                </a:rPr>
                <a:t>stdio.h</a:t>
              </a:r>
              <a:r>
                <a:rPr lang="en-US" sz="1600" b="1" dirty="0">
                  <a:latin typeface="Courier New" pitchFamily="49" charset="0"/>
                  <a:cs typeface="Courier New" pitchFamily="49" charset="0"/>
                </a:rPr>
                <a:t>&gt;</a:t>
              </a:r>
            </a:p>
            <a:p>
              <a:pPr>
                <a:tabLst>
                  <a:tab pos="341313" algn="l"/>
                  <a:tab pos="682625" algn="l"/>
                  <a:tab pos="1023938" algn="l"/>
                  <a:tab pos="1376363" algn="l"/>
                </a:tabLst>
                <a:defRPr/>
              </a:pPr>
              <a:r>
                <a:rPr lang="en-US" sz="1600" b="1" dirty="0">
                  <a:latin typeface="Courier New" pitchFamily="49" charset="0"/>
                  <a:cs typeface="Courier New" pitchFamily="49" charset="0"/>
                </a:rPr>
                <a:t>void tower(char, char, char,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a:t>
              </a:r>
            </a:p>
            <a:p>
              <a:pPr>
                <a:tabLst>
                  <a:tab pos="341313" algn="l"/>
                  <a:tab pos="682625" algn="l"/>
                  <a:tab pos="1023938" algn="l"/>
                  <a:tab pos="1376363" algn="l"/>
                </a:tabLst>
                <a:defRPr/>
              </a:pP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main(void</a:t>
              </a: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a:p>
              <a:pPr>
                <a:tabLst>
                  <a:tab pos="341313" algn="l"/>
                  <a:tab pos="682625" algn="l"/>
                  <a:tab pos="1023938" algn="l"/>
                  <a:tab pos="1376363"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disks;</a:t>
              </a:r>
            </a:p>
            <a:p>
              <a:pPr>
                <a:tabLst>
                  <a:tab pos="341313" algn="l"/>
                  <a:tab pos="682625" algn="l"/>
                  <a:tab pos="1023938" algn="l"/>
                  <a:tab pos="1376363"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("Number of disks: ");</a:t>
              </a:r>
            </a:p>
            <a:p>
              <a:pPr>
                <a:tabLst>
                  <a:tab pos="341313" algn="l"/>
                  <a:tab pos="682625" algn="l"/>
                  <a:tab pos="1023938" algn="l"/>
                  <a:tab pos="1376363" algn="l"/>
                </a:tabLst>
                <a:defRPr/>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scanf</a:t>
              </a:r>
              <a:r>
                <a:rPr lang="en-US" sz="1600" b="1" dirty="0">
                  <a:latin typeface="Courier New" pitchFamily="49" charset="0"/>
                  <a:cs typeface="Courier New" pitchFamily="49" charset="0"/>
                </a:rPr>
                <a:t>("%d", &amp;disks);</a:t>
              </a:r>
            </a:p>
            <a:p>
              <a:pPr>
                <a:tabLst>
                  <a:tab pos="341313" algn="l"/>
                  <a:tab pos="682625" algn="l"/>
                  <a:tab pos="1023938" algn="l"/>
                  <a:tab pos="1376363" algn="l"/>
                </a:tabLst>
                <a:defRPr/>
              </a:pPr>
              <a:r>
                <a:rPr lang="en-US" sz="1600" b="1" dirty="0">
                  <a:latin typeface="Courier New" pitchFamily="49" charset="0"/>
                  <a:cs typeface="Courier New" pitchFamily="49" charset="0"/>
                </a:rPr>
                <a:t>	tower('A','B','C', disks);</a:t>
              </a:r>
            </a:p>
            <a:p>
              <a:pPr>
                <a:tabLst>
                  <a:tab pos="341313" algn="l"/>
                  <a:tab pos="682625" algn="l"/>
                  <a:tab pos="1023938" algn="l"/>
                  <a:tab pos="1376363" algn="l"/>
                </a:tabLst>
                <a:defRPr/>
              </a:pPr>
              <a:r>
                <a:rPr lang="en-US" sz="1600" b="1" dirty="0">
                  <a:latin typeface="Courier New" pitchFamily="49" charset="0"/>
                  <a:cs typeface="Courier New" pitchFamily="49" charset="0"/>
                </a:rPr>
                <a:t>	return 0;</a:t>
              </a:r>
            </a:p>
            <a:p>
              <a:pPr>
                <a:tabLst>
                  <a:tab pos="341313" algn="l"/>
                  <a:tab pos="682625" algn="l"/>
                  <a:tab pos="1023938" algn="l"/>
                  <a:tab pos="1376363" algn="l"/>
                </a:tabLst>
                <a:defRPr/>
              </a:pPr>
              <a:r>
                <a:rPr lang="en-US" sz="1600" b="1" dirty="0">
                  <a:latin typeface="Courier New" pitchFamily="49" charset="0"/>
                  <a:cs typeface="Courier New" pitchFamily="49" charset="0"/>
                </a:rPr>
                <a:t>}</a:t>
              </a:r>
            </a:p>
            <a:p>
              <a:pPr>
                <a:tabLst>
                  <a:tab pos="341313" algn="l"/>
                  <a:tab pos="682625" algn="l"/>
                  <a:tab pos="1023938" algn="l"/>
                  <a:tab pos="1376363" algn="l"/>
                </a:tabLst>
                <a:defRPr/>
              </a:pPr>
              <a:endParaRPr lang="en-US" sz="1000" b="1" dirty="0">
                <a:latin typeface="Courier New" pitchFamily="49" charset="0"/>
                <a:cs typeface="Courier New" pitchFamily="49" charset="0"/>
              </a:endParaRPr>
            </a:p>
            <a:p>
              <a:pPr>
                <a:tabLst>
                  <a:tab pos="341313" algn="l"/>
                  <a:tab pos="682625" algn="l"/>
                  <a:tab pos="1023938" algn="l"/>
                  <a:tab pos="1376363" algn="l"/>
                </a:tabLst>
                <a:defRPr/>
              </a:pPr>
              <a:r>
                <a:rPr lang="en-US" sz="1600" b="1" dirty="0">
                  <a:solidFill>
                    <a:srgbClr val="006600"/>
                  </a:solidFill>
                  <a:latin typeface="Courier New" pitchFamily="49" charset="0"/>
                  <a:cs typeface="Courier New" pitchFamily="49" charset="0"/>
                </a:rPr>
                <a:t>// Display instructions for moving n disk from </a:t>
              </a:r>
              <a:r>
                <a:rPr lang="en-US" sz="1600" b="1" dirty="0" smtClean="0">
                  <a:solidFill>
                    <a:srgbClr val="006600"/>
                  </a:solidFill>
                  <a:latin typeface="Courier New" pitchFamily="49" charset="0"/>
                  <a:cs typeface="Courier New" pitchFamily="49" charset="0"/>
                </a:rPr>
                <a:t>source </a:t>
              </a:r>
              <a:r>
                <a:rPr lang="en-US" sz="1600" b="1" dirty="0">
                  <a:solidFill>
                    <a:srgbClr val="006600"/>
                  </a:solidFill>
                  <a:latin typeface="Courier New" pitchFamily="49" charset="0"/>
                  <a:cs typeface="Courier New" pitchFamily="49" charset="0"/>
                </a:rPr>
                <a:t>to </a:t>
              </a:r>
              <a:r>
                <a:rPr lang="en-US" sz="1600" b="1" dirty="0" err="1" smtClean="0">
                  <a:solidFill>
                    <a:srgbClr val="006600"/>
                  </a:solidFill>
                  <a:latin typeface="Courier New" pitchFamily="49" charset="0"/>
                  <a:cs typeface="Courier New" pitchFamily="49" charset="0"/>
                </a:rPr>
                <a:t>dest</a:t>
              </a:r>
              <a:endParaRPr lang="en-US" sz="1600" b="1" dirty="0">
                <a:solidFill>
                  <a:srgbClr val="006600"/>
                </a:solidFill>
                <a:latin typeface="Courier New" pitchFamily="49" charset="0"/>
                <a:cs typeface="Courier New" pitchFamily="49" charset="0"/>
              </a:endParaRPr>
            </a:p>
            <a:p>
              <a:pPr>
                <a:tabLst>
                  <a:tab pos="341313" algn="l"/>
                  <a:tab pos="682625" algn="l"/>
                  <a:tab pos="1023938" algn="l"/>
                  <a:tab pos="1376363" algn="l"/>
                </a:tabLst>
                <a:defRPr/>
              </a:pPr>
              <a:r>
                <a:rPr lang="en-US" sz="1600" b="1" dirty="0">
                  <a:solidFill>
                    <a:srgbClr val="006600"/>
                  </a:solidFill>
                  <a:latin typeface="Courier New" pitchFamily="49" charset="0"/>
                  <a:cs typeface="Courier New" pitchFamily="49" charset="0"/>
                </a:rPr>
                <a:t>// using </a:t>
              </a:r>
              <a:r>
                <a:rPr lang="en-US" sz="1600" b="1" dirty="0" smtClean="0">
                  <a:solidFill>
                    <a:srgbClr val="006600"/>
                  </a:solidFill>
                  <a:latin typeface="Courier New" pitchFamily="49" charset="0"/>
                  <a:cs typeface="Courier New" pitchFamily="49" charset="0"/>
                </a:rPr>
                <a:t>temp </a:t>
              </a:r>
              <a:r>
                <a:rPr lang="en-US" sz="1600" b="1" dirty="0">
                  <a:solidFill>
                    <a:srgbClr val="006600"/>
                  </a:solidFill>
                  <a:latin typeface="Courier New" pitchFamily="49" charset="0"/>
                  <a:cs typeface="Courier New" pitchFamily="49" charset="0"/>
                </a:rPr>
                <a:t>as an auxiliary. Disks are numbered 1 to n </a:t>
              </a:r>
            </a:p>
            <a:p>
              <a:pPr>
                <a:tabLst>
                  <a:tab pos="341313" algn="l"/>
                  <a:tab pos="682625" algn="l"/>
                  <a:tab pos="1023938" algn="l"/>
                  <a:tab pos="1376363" algn="l"/>
                </a:tabLst>
                <a:defRPr/>
              </a:pPr>
              <a:r>
                <a:rPr lang="en-US" sz="1600" b="1" dirty="0">
                  <a:solidFill>
                    <a:srgbClr val="006600"/>
                  </a:solidFill>
                  <a:latin typeface="Courier New" pitchFamily="49" charset="0"/>
                  <a:cs typeface="Courier New" pitchFamily="49" charset="0"/>
                </a:rPr>
                <a:t>// (smallest to largest). </a:t>
              </a:r>
            </a:p>
            <a:p>
              <a:pPr>
                <a:tabLst>
                  <a:tab pos="341313" algn="l"/>
                  <a:tab pos="682625" algn="l"/>
                  <a:tab pos="1023938" algn="l"/>
                  <a:tab pos="1376363" algn="l"/>
                </a:tabLst>
                <a:defRPr/>
              </a:pPr>
              <a:r>
                <a:rPr lang="en-US" b="1" dirty="0">
                  <a:solidFill>
                    <a:srgbClr val="C00000"/>
                  </a:solidFill>
                  <a:latin typeface="Courier New" pitchFamily="49" charset="0"/>
                  <a:cs typeface="Courier New" pitchFamily="49" charset="0"/>
                </a:rPr>
                <a:t>void tower(char </a:t>
              </a:r>
              <a:r>
                <a:rPr lang="en-US" b="1" dirty="0" smtClean="0">
                  <a:solidFill>
                    <a:srgbClr val="C00000"/>
                  </a:solidFill>
                  <a:latin typeface="Courier New" pitchFamily="49" charset="0"/>
                  <a:cs typeface="Courier New" pitchFamily="49" charset="0"/>
                </a:rPr>
                <a:t>source, </a:t>
              </a:r>
              <a:r>
                <a:rPr lang="en-US" b="1" dirty="0">
                  <a:solidFill>
                    <a:srgbClr val="C00000"/>
                  </a:solidFill>
                  <a:latin typeface="Courier New" pitchFamily="49" charset="0"/>
                  <a:cs typeface="Courier New" pitchFamily="49" charset="0"/>
                </a:rPr>
                <a:t>char </a:t>
              </a:r>
              <a:r>
                <a:rPr lang="en-US" b="1" dirty="0" smtClean="0">
                  <a:solidFill>
                    <a:srgbClr val="C00000"/>
                  </a:solidFill>
                  <a:latin typeface="Courier New" pitchFamily="49" charset="0"/>
                  <a:cs typeface="Courier New" pitchFamily="49" charset="0"/>
                </a:rPr>
                <a:t>temp, </a:t>
              </a:r>
              <a:r>
                <a:rPr lang="en-US" b="1" dirty="0">
                  <a:solidFill>
                    <a:srgbClr val="C00000"/>
                  </a:solidFill>
                  <a:latin typeface="Courier New" pitchFamily="49" charset="0"/>
                  <a:cs typeface="Courier New" pitchFamily="49" charset="0"/>
                </a:rPr>
                <a:t>char </a:t>
              </a:r>
              <a:r>
                <a:rPr lang="en-US" b="1" dirty="0" err="1" smtClean="0">
                  <a:solidFill>
                    <a:srgbClr val="C00000"/>
                  </a:solidFill>
                  <a:latin typeface="Courier New" pitchFamily="49" charset="0"/>
                  <a:cs typeface="Courier New" pitchFamily="49" charset="0"/>
                </a:rPr>
                <a:t>dest</a:t>
              </a:r>
              <a:r>
                <a:rPr lang="en-US" b="1" dirty="0" smtClean="0">
                  <a:solidFill>
                    <a:srgbClr val="C00000"/>
                  </a:solidFill>
                  <a:latin typeface="Courier New" pitchFamily="49" charset="0"/>
                  <a:cs typeface="Courier New" pitchFamily="49" charset="0"/>
                </a:rPr>
                <a:t>, </a:t>
              </a:r>
              <a:r>
                <a:rPr lang="en-US" b="1" dirty="0" err="1">
                  <a:solidFill>
                    <a:srgbClr val="C00000"/>
                  </a:solidFill>
                  <a:latin typeface="Courier New" pitchFamily="49" charset="0"/>
                  <a:cs typeface="Courier New" pitchFamily="49" charset="0"/>
                </a:rPr>
                <a:t>int</a:t>
              </a:r>
              <a:r>
                <a:rPr lang="en-US" b="1" dirty="0">
                  <a:solidFill>
                    <a:srgbClr val="C00000"/>
                  </a:solidFill>
                  <a:latin typeface="Courier New" pitchFamily="49" charset="0"/>
                  <a:cs typeface="Courier New" pitchFamily="49" charset="0"/>
                </a:rPr>
                <a:t> n</a:t>
              </a:r>
              <a:r>
                <a:rPr lang="en-US" b="1" dirty="0" smtClean="0">
                  <a:solidFill>
                    <a:srgbClr val="C00000"/>
                  </a:solidFill>
                  <a:latin typeface="Courier New" pitchFamily="49" charset="0"/>
                  <a:cs typeface="Courier New" pitchFamily="49" charset="0"/>
                </a:rPr>
                <a:t>) {</a:t>
              </a:r>
              <a:endParaRPr lang="en-US" b="1" dirty="0">
                <a:solidFill>
                  <a:srgbClr val="C00000"/>
                </a:solidFill>
                <a:latin typeface="Courier New" pitchFamily="49" charset="0"/>
                <a:cs typeface="Courier New" pitchFamily="49" charset="0"/>
              </a:endParaRPr>
            </a:p>
            <a:p>
              <a:pPr>
                <a:tabLst>
                  <a:tab pos="341313" algn="l"/>
                  <a:tab pos="682625" algn="l"/>
                  <a:tab pos="1023938" algn="l"/>
                  <a:tab pos="1376363" algn="l"/>
                </a:tabLst>
                <a:defRPr/>
              </a:pPr>
              <a:r>
                <a:rPr lang="en-US" b="1" dirty="0">
                  <a:solidFill>
                    <a:srgbClr val="C00000"/>
                  </a:solidFill>
                  <a:latin typeface="Courier New" pitchFamily="49" charset="0"/>
                  <a:cs typeface="Courier New" pitchFamily="49" charset="0"/>
                </a:rPr>
                <a:t>	if (n &gt; 0) {</a:t>
              </a:r>
            </a:p>
            <a:p>
              <a:pPr>
                <a:tabLst>
                  <a:tab pos="341313" algn="l"/>
                  <a:tab pos="682625" algn="l"/>
                  <a:tab pos="1023938" algn="l"/>
                  <a:tab pos="1376363" algn="l"/>
                </a:tabLst>
                <a:defRPr/>
              </a:pPr>
              <a:r>
                <a:rPr lang="en-US" b="1" dirty="0">
                  <a:solidFill>
                    <a:srgbClr val="C00000"/>
                  </a:solidFill>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tower(source, </a:t>
              </a:r>
              <a:r>
                <a:rPr lang="en-US" b="1" dirty="0" err="1" smtClean="0">
                  <a:solidFill>
                    <a:srgbClr val="C00000"/>
                  </a:solidFill>
                  <a:latin typeface="Courier New" pitchFamily="49" charset="0"/>
                  <a:cs typeface="Courier New" pitchFamily="49" charset="0"/>
                </a:rPr>
                <a:t>dest</a:t>
              </a:r>
              <a:r>
                <a:rPr lang="en-US" b="1" dirty="0" smtClean="0">
                  <a:solidFill>
                    <a:srgbClr val="C00000"/>
                  </a:solidFill>
                  <a:latin typeface="Courier New" pitchFamily="49" charset="0"/>
                  <a:cs typeface="Courier New" pitchFamily="49" charset="0"/>
                </a:rPr>
                <a:t>, temp, </a:t>
              </a:r>
              <a:r>
                <a:rPr lang="en-US" b="1" dirty="0">
                  <a:solidFill>
                    <a:srgbClr val="C00000"/>
                  </a:solidFill>
                  <a:latin typeface="Courier New" pitchFamily="49" charset="0"/>
                  <a:cs typeface="Courier New" pitchFamily="49" charset="0"/>
                </a:rPr>
                <a:t>n-1);</a:t>
              </a:r>
            </a:p>
            <a:p>
              <a:pPr>
                <a:tabLst>
                  <a:tab pos="341313" algn="l"/>
                  <a:tab pos="682625" algn="l"/>
                  <a:tab pos="1023938" algn="l"/>
                  <a:tab pos="1376363" algn="l"/>
                </a:tabLst>
                <a:defRPr/>
              </a:pPr>
              <a:r>
                <a:rPr lang="en-US" b="1" dirty="0">
                  <a:solidFill>
                    <a:srgbClr val="C00000"/>
                  </a:solidFill>
                  <a:latin typeface="Courier New" pitchFamily="49" charset="0"/>
                  <a:cs typeface="Courier New" pitchFamily="49" charset="0"/>
                </a:rPr>
                <a:t>		</a:t>
              </a:r>
              <a:r>
                <a:rPr lang="en-US" b="1" dirty="0" err="1">
                  <a:solidFill>
                    <a:srgbClr val="C00000"/>
                  </a:solidFill>
                  <a:latin typeface="Courier New" pitchFamily="49" charset="0"/>
                  <a:cs typeface="Courier New" pitchFamily="49" charset="0"/>
                </a:rPr>
                <a:t>printf</a:t>
              </a:r>
              <a:r>
                <a:rPr lang="en-US" b="1" dirty="0">
                  <a:solidFill>
                    <a:srgbClr val="C00000"/>
                  </a:solidFill>
                  <a:latin typeface="Courier New" pitchFamily="49" charset="0"/>
                  <a:cs typeface="Courier New" pitchFamily="49" charset="0"/>
                </a:rPr>
                <a:t>("Move disk %d from peg %c to peg %c\n", </a:t>
              </a:r>
            </a:p>
            <a:p>
              <a:pPr>
                <a:tabLst>
                  <a:tab pos="341313" algn="l"/>
                  <a:tab pos="682625" algn="l"/>
                  <a:tab pos="1023938" algn="l"/>
                  <a:tab pos="1376363" algn="l"/>
                </a:tabLst>
                <a:defRPr/>
              </a:pPr>
              <a:r>
                <a:rPr lang="en-US" b="1" dirty="0">
                  <a:solidFill>
                    <a:srgbClr val="C00000"/>
                  </a:solidFill>
                  <a:latin typeface="Courier New" pitchFamily="49" charset="0"/>
                  <a:cs typeface="Courier New" pitchFamily="49" charset="0"/>
                </a:rPr>
                <a:t>		       n, </a:t>
              </a:r>
              <a:r>
                <a:rPr lang="en-US" b="1" dirty="0" smtClean="0">
                  <a:solidFill>
                    <a:srgbClr val="C00000"/>
                  </a:solidFill>
                  <a:latin typeface="Courier New" pitchFamily="49" charset="0"/>
                  <a:cs typeface="Courier New" pitchFamily="49" charset="0"/>
                </a:rPr>
                <a:t>source, </a:t>
              </a:r>
              <a:r>
                <a:rPr lang="en-US" b="1" dirty="0" err="1" smtClean="0">
                  <a:solidFill>
                    <a:srgbClr val="C00000"/>
                  </a:solidFill>
                  <a:latin typeface="Courier New" pitchFamily="49" charset="0"/>
                  <a:cs typeface="Courier New" pitchFamily="49" charset="0"/>
                </a:rPr>
                <a:t>dest</a:t>
              </a:r>
              <a:r>
                <a:rPr lang="en-US" b="1" dirty="0" smtClean="0">
                  <a:solidFill>
                    <a:srgbClr val="C00000"/>
                  </a:solidFill>
                  <a:latin typeface="Courier New" pitchFamily="49" charset="0"/>
                  <a:cs typeface="Courier New" pitchFamily="49" charset="0"/>
                </a:rPr>
                <a:t>);</a:t>
              </a:r>
              <a:endParaRPr lang="en-US" b="1" dirty="0">
                <a:solidFill>
                  <a:srgbClr val="C00000"/>
                </a:solidFill>
                <a:latin typeface="Courier New" pitchFamily="49" charset="0"/>
                <a:cs typeface="Courier New" pitchFamily="49" charset="0"/>
              </a:endParaRPr>
            </a:p>
            <a:p>
              <a:pPr>
                <a:tabLst>
                  <a:tab pos="341313" algn="l"/>
                  <a:tab pos="682625" algn="l"/>
                  <a:tab pos="1023938" algn="l"/>
                  <a:tab pos="1376363" algn="l"/>
                </a:tabLst>
                <a:defRPr/>
              </a:pPr>
              <a:r>
                <a:rPr lang="en-US" b="1" dirty="0">
                  <a:solidFill>
                    <a:srgbClr val="C00000"/>
                  </a:solidFill>
                  <a:latin typeface="Courier New" pitchFamily="49" charset="0"/>
                  <a:cs typeface="Courier New" pitchFamily="49" charset="0"/>
                </a:rPr>
                <a:t>		</a:t>
              </a:r>
              <a:r>
                <a:rPr lang="en-US" b="1" dirty="0" smtClean="0">
                  <a:solidFill>
                    <a:srgbClr val="C00000"/>
                  </a:solidFill>
                  <a:latin typeface="Courier New" pitchFamily="49" charset="0"/>
                  <a:cs typeface="Courier New" pitchFamily="49" charset="0"/>
                </a:rPr>
                <a:t>tower(temp, source, </a:t>
              </a:r>
              <a:r>
                <a:rPr lang="en-US" b="1" dirty="0" err="1" smtClean="0">
                  <a:solidFill>
                    <a:srgbClr val="C00000"/>
                  </a:solidFill>
                  <a:latin typeface="Courier New" pitchFamily="49" charset="0"/>
                  <a:cs typeface="Courier New" pitchFamily="49" charset="0"/>
                </a:rPr>
                <a:t>dest</a:t>
              </a:r>
              <a:r>
                <a:rPr lang="en-US" b="1" dirty="0" smtClean="0">
                  <a:solidFill>
                    <a:srgbClr val="C00000"/>
                  </a:solidFill>
                  <a:latin typeface="Courier New" pitchFamily="49" charset="0"/>
                  <a:cs typeface="Courier New" pitchFamily="49" charset="0"/>
                </a:rPr>
                <a:t>, </a:t>
              </a:r>
              <a:r>
                <a:rPr lang="en-US" b="1" dirty="0">
                  <a:solidFill>
                    <a:srgbClr val="C00000"/>
                  </a:solidFill>
                  <a:latin typeface="Courier New" pitchFamily="49" charset="0"/>
                  <a:cs typeface="Courier New" pitchFamily="49" charset="0"/>
                </a:rPr>
                <a:t>n-1);</a:t>
              </a:r>
            </a:p>
            <a:p>
              <a:pPr>
                <a:tabLst>
                  <a:tab pos="341313" algn="l"/>
                  <a:tab pos="682625" algn="l"/>
                  <a:tab pos="1023938" algn="l"/>
                  <a:tab pos="1376363" algn="l"/>
                </a:tabLst>
                <a:defRPr/>
              </a:pPr>
              <a:r>
                <a:rPr lang="en-US" b="1" dirty="0">
                  <a:solidFill>
                    <a:srgbClr val="C00000"/>
                  </a:solidFill>
                  <a:latin typeface="Courier New" pitchFamily="49" charset="0"/>
                  <a:cs typeface="Courier New" pitchFamily="49" charset="0"/>
                </a:rPr>
                <a:t>	}</a:t>
              </a:r>
            </a:p>
            <a:p>
              <a:pPr>
                <a:tabLst>
                  <a:tab pos="341313" algn="l"/>
                  <a:tab pos="682625" algn="l"/>
                  <a:tab pos="1023938" algn="l"/>
                  <a:tab pos="1376363" algn="l"/>
                </a:tabLst>
                <a:defRPr/>
              </a:pPr>
              <a:r>
                <a:rPr lang="en-US" b="1" dirty="0">
                  <a:solidFill>
                    <a:srgbClr val="C00000"/>
                  </a:solidFill>
                  <a:latin typeface="Courier New" pitchFamily="49" charset="0"/>
                  <a:cs typeface="Courier New" pitchFamily="49" charset="0"/>
                </a:rPr>
                <a:t>}</a:t>
              </a:r>
            </a:p>
          </p:txBody>
        </p:sp>
        <p:sp>
          <p:nvSpPr>
            <p:cNvPr id="11" name="TextBox 11"/>
            <p:cNvSpPr txBox="1">
              <a:spLocks noChangeArrowheads="1"/>
            </p:cNvSpPr>
            <p:nvPr/>
          </p:nvSpPr>
          <p:spPr bwMode="auto">
            <a:xfrm>
              <a:off x="5387249" y="1233870"/>
              <a:ext cx="3006420" cy="369332"/>
            </a:xfrm>
            <a:prstGeom prst="rect">
              <a:avLst/>
            </a:prstGeom>
            <a:solidFill>
              <a:srgbClr val="FFFFCC"/>
            </a:solidFill>
            <a:ln w="9525">
              <a:solidFill>
                <a:schemeClr val="tx1"/>
              </a:solidFill>
              <a:miter lim="800000"/>
              <a:headEnd/>
              <a:tailEnd/>
            </a:ln>
          </p:spPr>
          <p:txBody>
            <a:bodyPr>
              <a:spAutoFit/>
            </a:bodyPr>
            <a:lstStyle/>
            <a:p>
              <a:r>
                <a:rPr lang="en-US" smtClean="0">
                  <a:solidFill>
                    <a:srgbClr val="0000FF"/>
                  </a:solidFill>
                </a:rPr>
                <a:t>Unit17_TowersOfHanoi.c</a:t>
              </a:r>
              <a:endParaRPr lang="en-SG" dirty="0">
                <a:solidFill>
                  <a:srgbClr val="0000FF"/>
                </a:solidFill>
              </a:endParaRPr>
            </a:p>
          </p:txBody>
        </p:sp>
      </p:grpSp>
    </p:spTree>
    <p:extLst>
      <p:ext uri="{BB962C8B-B14F-4D97-AF65-F5344CB8AC3E}">
        <p14:creationId xmlns:p14="http://schemas.microsoft.com/office/powerpoint/2010/main" val="3569280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(16/17)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22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6" name="Content Placeholder 2"/>
          <p:cNvSpPr txBox="1">
            <a:spLocks/>
          </p:cNvSpPr>
          <p:nvPr/>
        </p:nvSpPr>
        <p:spPr bwMode="auto">
          <a:xfrm>
            <a:off x="412750" y="1011238"/>
            <a:ext cx="4802717" cy="574675"/>
          </a:xfrm>
          <a:prstGeom prst="rect">
            <a:avLst/>
          </a:prstGeom>
          <a:noFill/>
          <a:ln w="9525">
            <a:noFill/>
            <a:miter lim="800000"/>
            <a:headEnd/>
            <a:tailEnd/>
          </a:ln>
        </p:spPr>
        <p:txBody>
          <a:bodyPr/>
          <a:lstStyle/>
          <a:p>
            <a:pPr marL="342900" indent="-342900" eaLnBrk="0" hangingPunct="0">
              <a:spcBef>
                <a:spcPts val="600"/>
              </a:spcBef>
              <a:buClr>
                <a:schemeClr val="tx1">
                  <a:lumMod val="90000"/>
                  <a:lumOff val="10000"/>
                </a:schemeClr>
              </a:buClr>
              <a:buSzPct val="100000"/>
              <a:buFont typeface="Wingdings" panose="05000000000000000000" pitchFamily="2" charset="2"/>
              <a:buChar char="§"/>
              <a:defRPr/>
            </a:pPr>
            <a:r>
              <a:rPr lang="en-US" sz="2400" kern="0" smtClean="0">
                <a:latin typeface="+mn-lt"/>
                <a:cs typeface="+mn-cs"/>
              </a:rPr>
              <a:t>Tracing </a:t>
            </a:r>
            <a:r>
              <a:rPr lang="en-US" sz="2400" kern="0" dirty="0">
                <a:latin typeface="+mn-lt"/>
                <a:cs typeface="+mn-cs"/>
              </a:rPr>
              <a:t>tower('A', 'B', 'C', 3);</a:t>
            </a:r>
          </a:p>
        </p:txBody>
      </p:sp>
      <p:sp>
        <p:nvSpPr>
          <p:cNvPr id="8" name="TextBox 7"/>
          <p:cNvSpPr txBox="1">
            <a:spLocks noChangeArrowheads="1"/>
          </p:cNvSpPr>
          <p:nvPr/>
        </p:nvSpPr>
        <p:spPr bwMode="auto">
          <a:xfrm>
            <a:off x="987425" y="1582738"/>
            <a:ext cx="1804988" cy="307975"/>
          </a:xfrm>
          <a:prstGeom prst="rect">
            <a:avLst/>
          </a:prstGeom>
          <a:noFill/>
          <a:ln w="9525">
            <a:noFill/>
            <a:miter lim="800000"/>
            <a:headEnd/>
            <a:tailEnd/>
          </a:ln>
        </p:spPr>
        <p:txBody>
          <a:bodyPr>
            <a:spAutoFit/>
          </a:bodyPr>
          <a:lstStyle/>
          <a:p>
            <a:r>
              <a:rPr lang="en-US" sz="1400" b="1">
                <a:latin typeface="Calibri" pitchFamily="34" charset="0"/>
              </a:rPr>
              <a:t>tower('A',  'B',  'C', 3);</a:t>
            </a:r>
          </a:p>
        </p:txBody>
      </p:sp>
      <p:grpSp>
        <p:nvGrpSpPr>
          <p:cNvPr id="9" name="Group 114"/>
          <p:cNvGrpSpPr>
            <a:grpSpLocks/>
          </p:cNvGrpSpPr>
          <p:nvPr/>
        </p:nvGrpSpPr>
        <p:grpSpPr bwMode="auto">
          <a:xfrm>
            <a:off x="1285875" y="2595563"/>
            <a:ext cx="1755775" cy="1682750"/>
            <a:chOff x="1286256" y="2755393"/>
            <a:chExt cx="1755648" cy="1683544"/>
          </a:xfrm>
        </p:grpSpPr>
        <p:sp>
          <p:nvSpPr>
            <p:cNvPr id="10" name="TextBox 9"/>
            <p:cNvSpPr txBox="1"/>
            <p:nvPr/>
          </p:nvSpPr>
          <p:spPr>
            <a:xfrm>
              <a:off x="1286256" y="2755393"/>
              <a:ext cx="1755648" cy="954538"/>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smtClean="0">
                  <a:latin typeface="Calibri" pitchFamily="34" charset="0"/>
                  <a:cs typeface="Arial" charset="0"/>
                </a:rPr>
                <a:t>source </a:t>
              </a:r>
              <a:r>
                <a:rPr lang="en-US" sz="1400" b="1" dirty="0">
                  <a:latin typeface="Calibri" pitchFamily="34" charset="0"/>
                  <a:cs typeface="Arial" charset="0"/>
                </a:rPr>
                <a:t>is 'A'</a:t>
              </a:r>
            </a:p>
            <a:p>
              <a:pPr>
                <a:defRPr/>
              </a:pPr>
              <a:r>
                <a:rPr lang="en-US" sz="1400" b="1" dirty="0" smtClean="0">
                  <a:latin typeface="Calibri" pitchFamily="34" charset="0"/>
                  <a:cs typeface="Arial" charset="0"/>
                </a:rPr>
                <a:t>temp </a:t>
              </a:r>
              <a:r>
                <a:rPr lang="en-US" sz="1400" b="1" dirty="0">
                  <a:latin typeface="Calibri" pitchFamily="34" charset="0"/>
                  <a:cs typeface="Arial" charset="0"/>
                </a:rPr>
                <a:t>is 'B'</a:t>
              </a:r>
            </a:p>
            <a:p>
              <a:pPr>
                <a:defRPr/>
              </a:pPr>
              <a:r>
                <a:rPr lang="en-US" sz="1400" b="1" dirty="0" err="1" smtClean="0">
                  <a:latin typeface="Calibri" pitchFamily="34" charset="0"/>
                  <a:cs typeface="Arial" charset="0"/>
                </a:rPr>
                <a:t>dest</a:t>
              </a:r>
              <a:r>
                <a:rPr lang="en-US" sz="1400" b="1" dirty="0" smtClean="0">
                  <a:latin typeface="Calibri" pitchFamily="34" charset="0"/>
                  <a:cs typeface="Arial" charset="0"/>
                </a:rPr>
                <a:t> is </a:t>
              </a:r>
              <a:r>
                <a:rPr lang="en-US" sz="1400" b="1" dirty="0">
                  <a:latin typeface="Calibri" pitchFamily="34" charset="0"/>
                  <a:cs typeface="Arial" charset="0"/>
                </a:rPr>
                <a:t>'C'</a:t>
              </a:r>
            </a:p>
            <a:p>
              <a:pPr>
                <a:defRPr/>
              </a:pPr>
              <a:r>
                <a:rPr lang="en-US" sz="1400" b="1" dirty="0">
                  <a:latin typeface="Calibri" pitchFamily="34" charset="0"/>
                  <a:cs typeface="Arial" charset="0"/>
                </a:rPr>
                <a:t>n is 3</a:t>
              </a:r>
            </a:p>
          </p:txBody>
        </p:sp>
        <p:sp>
          <p:nvSpPr>
            <p:cNvPr id="11" name="TextBox 8"/>
            <p:cNvSpPr txBox="1">
              <a:spLocks noChangeArrowheads="1"/>
            </p:cNvSpPr>
            <p:nvPr/>
          </p:nvSpPr>
          <p:spPr bwMode="auto">
            <a:xfrm>
              <a:off x="1286256" y="3700273"/>
              <a:ext cx="1755327" cy="738664"/>
            </a:xfrm>
            <a:prstGeom prst="rect">
              <a:avLst/>
            </a:prstGeom>
            <a:solidFill>
              <a:schemeClr val="bg1"/>
            </a:solidFill>
            <a:ln w="9525">
              <a:solidFill>
                <a:schemeClr val="tx1"/>
              </a:solidFill>
              <a:miter lim="800000"/>
              <a:headEnd/>
              <a:tailEnd/>
            </a:ln>
          </p:spPr>
          <p:txBody>
            <a:bodyPr>
              <a:spAutoFit/>
            </a:bodyPr>
            <a:lstStyle/>
            <a:p>
              <a:r>
                <a:rPr lang="en-US" sz="1400" b="1">
                  <a:latin typeface="Calibri" pitchFamily="34" charset="0"/>
                </a:rPr>
                <a:t>tower ('A', 'C', 'B', 2)</a:t>
              </a:r>
            </a:p>
            <a:p>
              <a:r>
                <a:rPr lang="en-US" sz="1400" b="1">
                  <a:latin typeface="Calibri" pitchFamily="34" charset="0"/>
                </a:rPr>
                <a:t>move 3 from A to C</a:t>
              </a:r>
            </a:p>
            <a:p>
              <a:r>
                <a:rPr lang="en-US" sz="1400" b="1">
                  <a:latin typeface="Calibri" pitchFamily="34" charset="0"/>
                </a:rPr>
                <a:t>tower ('B', 'A', 'C', 2)</a:t>
              </a:r>
            </a:p>
          </p:txBody>
        </p:sp>
      </p:grpSp>
      <p:grpSp>
        <p:nvGrpSpPr>
          <p:cNvPr id="13" name="Group 113"/>
          <p:cNvGrpSpPr>
            <a:grpSpLocks/>
          </p:cNvGrpSpPr>
          <p:nvPr/>
        </p:nvGrpSpPr>
        <p:grpSpPr bwMode="auto">
          <a:xfrm>
            <a:off x="1693863" y="1754188"/>
            <a:ext cx="1195387" cy="817563"/>
            <a:chOff x="1693894" y="1914144"/>
            <a:chExt cx="1195610" cy="817658"/>
          </a:xfrm>
        </p:grpSpPr>
        <p:cxnSp>
          <p:nvCxnSpPr>
            <p:cNvPr id="14" name="Straight Connector 16"/>
            <p:cNvCxnSpPr>
              <a:cxnSpLocks noChangeShapeType="1"/>
            </p:cNvCxnSpPr>
            <p:nvPr/>
          </p:nvCxnSpPr>
          <p:spPr bwMode="auto">
            <a:xfrm>
              <a:off x="2731008" y="1914144"/>
              <a:ext cx="146304" cy="0"/>
            </a:xfrm>
            <a:prstGeom prst="line">
              <a:avLst/>
            </a:prstGeom>
            <a:noFill/>
            <a:ln w="12700" cap="sq" algn="ctr">
              <a:solidFill>
                <a:srgbClr val="0000FF"/>
              </a:solidFill>
              <a:round/>
              <a:headEnd type="none" w="sm" len="sm"/>
              <a:tailEnd type="none" w="sm" len="sm"/>
            </a:ln>
          </p:spPr>
        </p:cxnSp>
        <p:cxnSp>
          <p:nvCxnSpPr>
            <p:cNvPr id="15" name="Straight Connector 18"/>
            <p:cNvCxnSpPr>
              <a:cxnSpLocks noChangeShapeType="1"/>
            </p:cNvCxnSpPr>
            <p:nvPr/>
          </p:nvCxnSpPr>
          <p:spPr bwMode="auto">
            <a:xfrm rot="5400000">
              <a:off x="2743200" y="2060448"/>
              <a:ext cx="292608" cy="0"/>
            </a:xfrm>
            <a:prstGeom prst="line">
              <a:avLst/>
            </a:prstGeom>
            <a:noFill/>
            <a:ln w="12700" cap="sq" algn="ctr">
              <a:solidFill>
                <a:srgbClr val="0000FF"/>
              </a:solidFill>
              <a:round/>
              <a:headEnd type="none" w="sm" len="sm"/>
              <a:tailEnd type="none" w="sm" len="sm"/>
            </a:ln>
          </p:spPr>
        </p:cxnSp>
        <p:cxnSp>
          <p:nvCxnSpPr>
            <p:cNvPr id="16" name="Straight Connector 20"/>
            <p:cNvCxnSpPr>
              <a:cxnSpLocks noChangeShapeType="1"/>
            </p:cNvCxnSpPr>
            <p:nvPr/>
          </p:nvCxnSpPr>
          <p:spPr bwMode="auto">
            <a:xfrm rot="10800000">
              <a:off x="1706880" y="2206752"/>
              <a:ext cx="1182624" cy="0"/>
            </a:xfrm>
            <a:prstGeom prst="line">
              <a:avLst/>
            </a:prstGeom>
            <a:noFill/>
            <a:ln w="12700" cap="sq" algn="ctr">
              <a:solidFill>
                <a:srgbClr val="0000FF"/>
              </a:solidFill>
              <a:round/>
              <a:headEnd type="none" w="sm" len="sm"/>
              <a:tailEnd type="none" w="sm" len="sm"/>
            </a:ln>
          </p:spPr>
        </p:cxnSp>
        <p:cxnSp>
          <p:nvCxnSpPr>
            <p:cNvPr id="17" name="Straight Arrow Connector 22"/>
            <p:cNvCxnSpPr>
              <a:cxnSpLocks noChangeShapeType="1"/>
            </p:cNvCxnSpPr>
            <p:nvPr/>
          </p:nvCxnSpPr>
          <p:spPr bwMode="auto">
            <a:xfrm rot="5400000">
              <a:off x="1432560" y="2468880"/>
              <a:ext cx="524256" cy="1588"/>
            </a:xfrm>
            <a:prstGeom prst="straightConnector1">
              <a:avLst/>
            </a:prstGeom>
            <a:noFill/>
            <a:ln w="12700" cap="sq" algn="ctr">
              <a:solidFill>
                <a:srgbClr val="0000FF"/>
              </a:solidFill>
              <a:round/>
              <a:headEnd type="none" w="sm" len="sm"/>
              <a:tailEnd type="arrow" w="med" len="med"/>
            </a:ln>
          </p:spPr>
        </p:cxnSp>
      </p:grpSp>
      <p:grpSp>
        <p:nvGrpSpPr>
          <p:cNvPr id="18" name="Group 116"/>
          <p:cNvGrpSpPr>
            <a:grpSpLocks/>
          </p:cNvGrpSpPr>
          <p:nvPr/>
        </p:nvGrpSpPr>
        <p:grpSpPr bwMode="auto">
          <a:xfrm>
            <a:off x="3919538" y="1820863"/>
            <a:ext cx="1758950" cy="1684338"/>
            <a:chOff x="3919728" y="1981201"/>
            <a:chExt cx="1759177" cy="1683544"/>
          </a:xfrm>
        </p:grpSpPr>
        <p:sp>
          <p:nvSpPr>
            <p:cNvPr id="19" name="TextBox 18"/>
            <p:cNvSpPr txBox="1"/>
            <p:nvPr/>
          </p:nvSpPr>
          <p:spPr>
            <a:xfrm>
              <a:off x="3919728" y="1981201"/>
              <a:ext cx="1756002" cy="953638"/>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smtClean="0">
                  <a:latin typeface="Calibri" pitchFamily="34" charset="0"/>
                  <a:cs typeface="Arial" charset="0"/>
                </a:rPr>
                <a:t>source </a:t>
              </a:r>
              <a:r>
                <a:rPr lang="en-US" sz="1400" b="1" dirty="0">
                  <a:latin typeface="Calibri" pitchFamily="34" charset="0"/>
                  <a:cs typeface="Arial" charset="0"/>
                </a:rPr>
                <a:t>is 'A'</a:t>
              </a:r>
            </a:p>
            <a:p>
              <a:pPr>
                <a:defRPr/>
              </a:pPr>
              <a:r>
                <a:rPr lang="en-US" sz="1400" b="1" dirty="0" smtClean="0">
                  <a:latin typeface="Calibri" pitchFamily="34" charset="0"/>
                  <a:cs typeface="Arial" charset="0"/>
                </a:rPr>
                <a:t>temp </a:t>
              </a:r>
              <a:r>
                <a:rPr lang="en-US" sz="1400" b="1" dirty="0">
                  <a:latin typeface="Calibri" pitchFamily="34" charset="0"/>
                  <a:cs typeface="Arial" charset="0"/>
                </a:rPr>
                <a:t>is 'C'</a:t>
              </a:r>
            </a:p>
            <a:p>
              <a:pPr>
                <a:defRPr/>
              </a:pPr>
              <a:r>
                <a:rPr lang="en-US" sz="1400" b="1" dirty="0" err="1" smtClean="0">
                  <a:latin typeface="Calibri" pitchFamily="34" charset="0"/>
                  <a:cs typeface="Arial" charset="0"/>
                </a:rPr>
                <a:t>dest</a:t>
              </a:r>
              <a:r>
                <a:rPr lang="en-US" sz="1400" b="1" dirty="0" smtClean="0">
                  <a:latin typeface="Calibri" pitchFamily="34" charset="0"/>
                  <a:cs typeface="Arial" charset="0"/>
                </a:rPr>
                <a:t> </a:t>
              </a:r>
              <a:r>
                <a:rPr lang="en-US" sz="1400" b="1" dirty="0">
                  <a:latin typeface="Calibri" pitchFamily="34" charset="0"/>
                  <a:cs typeface="Arial" charset="0"/>
                </a:rPr>
                <a:t>is 'B'</a:t>
              </a:r>
            </a:p>
            <a:p>
              <a:pPr>
                <a:defRPr/>
              </a:pPr>
              <a:r>
                <a:rPr lang="en-US" sz="1400" b="1" dirty="0">
                  <a:latin typeface="Calibri" pitchFamily="34" charset="0"/>
                  <a:cs typeface="Arial" charset="0"/>
                </a:rPr>
                <a:t>n is 2</a:t>
              </a:r>
            </a:p>
          </p:txBody>
        </p:sp>
        <p:sp>
          <p:nvSpPr>
            <p:cNvPr id="20" name="TextBox 26"/>
            <p:cNvSpPr txBox="1">
              <a:spLocks noChangeArrowheads="1"/>
            </p:cNvSpPr>
            <p:nvPr/>
          </p:nvSpPr>
          <p:spPr bwMode="auto">
            <a:xfrm>
              <a:off x="3919728" y="2926081"/>
              <a:ext cx="1759177" cy="738664"/>
            </a:xfrm>
            <a:prstGeom prst="rect">
              <a:avLst/>
            </a:prstGeom>
            <a:solidFill>
              <a:schemeClr val="bg1"/>
            </a:solidFill>
            <a:ln w="9525">
              <a:solidFill>
                <a:schemeClr val="tx1"/>
              </a:solidFill>
              <a:miter lim="800000"/>
              <a:headEnd/>
              <a:tailEnd/>
            </a:ln>
          </p:spPr>
          <p:txBody>
            <a:bodyPr>
              <a:spAutoFit/>
            </a:bodyPr>
            <a:lstStyle/>
            <a:p>
              <a:r>
                <a:rPr lang="en-US" sz="1400" b="1">
                  <a:latin typeface="Calibri" pitchFamily="34" charset="0"/>
                </a:rPr>
                <a:t>tower ('A', 'B', 'C', 1)</a:t>
              </a:r>
            </a:p>
            <a:p>
              <a:r>
                <a:rPr lang="en-US" sz="1400" b="1">
                  <a:latin typeface="Calibri" pitchFamily="34" charset="0"/>
                </a:rPr>
                <a:t>move 2 from A to B</a:t>
              </a:r>
            </a:p>
            <a:p>
              <a:r>
                <a:rPr lang="en-US" sz="1400" b="1">
                  <a:latin typeface="Calibri" pitchFamily="34" charset="0"/>
                </a:rPr>
                <a:t>tower ('C', 'A', 'B', 1)</a:t>
              </a:r>
            </a:p>
          </p:txBody>
        </p:sp>
      </p:grpSp>
      <p:grpSp>
        <p:nvGrpSpPr>
          <p:cNvPr id="21" name="Group 121"/>
          <p:cNvGrpSpPr>
            <a:grpSpLocks/>
          </p:cNvGrpSpPr>
          <p:nvPr/>
        </p:nvGrpSpPr>
        <p:grpSpPr bwMode="auto">
          <a:xfrm>
            <a:off x="3919538" y="4070351"/>
            <a:ext cx="1762125" cy="1646237"/>
            <a:chOff x="3919728" y="4230625"/>
            <a:chExt cx="1761744" cy="1646968"/>
          </a:xfrm>
        </p:grpSpPr>
        <p:sp>
          <p:nvSpPr>
            <p:cNvPr id="22" name="TextBox 21"/>
            <p:cNvSpPr txBox="1"/>
            <p:nvPr/>
          </p:nvSpPr>
          <p:spPr>
            <a:xfrm>
              <a:off x="3919728" y="4230625"/>
              <a:ext cx="1755395" cy="954511"/>
            </a:xfrm>
            <a:prstGeom prst="rect">
              <a:avLst/>
            </a:prstGeom>
            <a:solidFill>
              <a:schemeClr val="accent6">
                <a:lumMod val="40000"/>
                <a:lumOff val="60000"/>
              </a:schemeClr>
            </a:solidFill>
            <a:ln>
              <a:solidFill>
                <a:schemeClr val="tx1"/>
              </a:solidFill>
            </a:ln>
          </p:spPr>
          <p:txBody>
            <a:bodyPr>
              <a:spAutoFit/>
            </a:bodyPr>
            <a:lstStyle/>
            <a:p>
              <a:pPr>
                <a:defRPr/>
              </a:pPr>
              <a:r>
                <a:rPr lang="en-US" sz="1400" b="1" dirty="0" smtClean="0">
                  <a:latin typeface="Calibri" pitchFamily="34" charset="0"/>
                  <a:cs typeface="Arial" charset="0"/>
                </a:rPr>
                <a:t>source </a:t>
              </a:r>
              <a:r>
                <a:rPr lang="en-US" sz="1400" b="1" dirty="0">
                  <a:latin typeface="Calibri" pitchFamily="34" charset="0"/>
                  <a:cs typeface="Arial" charset="0"/>
                </a:rPr>
                <a:t>is 'B'</a:t>
              </a:r>
            </a:p>
            <a:p>
              <a:pPr>
                <a:defRPr/>
              </a:pPr>
              <a:r>
                <a:rPr lang="en-US" sz="1400" b="1" dirty="0" smtClean="0">
                  <a:latin typeface="Calibri" pitchFamily="34" charset="0"/>
                  <a:cs typeface="Arial" charset="0"/>
                </a:rPr>
                <a:t>temp </a:t>
              </a:r>
              <a:r>
                <a:rPr lang="en-US" sz="1400" b="1" dirty="0">
                  <a:latin typeface="Calibri" pitchFamily="34" charset="0"/>
                  <a:cs typeface="Arial" charset="0"/>
                </a:rPr>
                <a:t>is 'A'</a:t>
              </a:r>
            </a:p>
            <a:p>
              <a:pPr>
                <a:defRPr/>
              </a:pPr>
              <a:r>
                <a:rPr lang="en-US" sz="1400" b="1" dirty="0" err="1" smtClean="0">
                  <a:latin typeface="Calibri" pitchFamily="34" charset="0"/>
                  <a:cs typeface="Arial" charset="0"/>
                </a:rPr>
                <a:t>dest</a:t>
              </a:r>
              <a:r>
                <a:rPr lang="en-US" sz="1400" b="1" dirty="0" smtClean="0">
                  <a:latin typeface="Calibri" pitchFamily="34" charset="0"/>
                  <a:cs typeface="Arial" charset="0"/>
                </a:rPr>
                <a:t> </a:t>
              </a:r>
              <a:r>
                <a:rPr lang="en-US" sz="1400" b="1" dirty="0">
                  <a:latin typeface="Calibri" pitchFamily="34" charset="0"/>
                  <a:cs typeface="Arial" charset="0"/>
                </a:rPr>
                <a:t>is 'C'</a:t>
              </a:r>
            </a:p>
            <a:p>
              <a:pPr>
                <a:defRPr/>
              </a:pPr>
              <a:r>
                <a:rPr lang="en-US" sz="1400" b="1" dirty="0">
                  <a:latin typeface="Calibri" pitchFamily="34" charset="0"/>
                  <a:cs typeface="Arial" charset="0"/>
                </a:rPr>
                <a:t>n is 2</a:t>
              </a:r>
            </a:p>
          </p:txBody>
        </p:sp>
        <p:sp>
          <p:nvSpPr>
            <p:cNvPr id="23" name="TextBox 28"/>
            <p:cNvSpPr txBox="1">
              <a:spLocks noChangeArrowheads="1"/>
            </p:cNvSpPr>
            <p:nvPr/>
          </p:nvSpPr>
          <p:spPr bwMode="auto">
            <a:xfrm>
              <a:off x="3919728" y="5138929"/>
              <a:ext cx="1761744" cy="738664"/>
            </a:xfrm>
            <a:prstGeom prst="rect">
              <a:avLst/>
            </a:prstGeom>
            <a:solidFill>
              <a:schemeClr val="bg1"/>
            </a:solidFill>
            <a:ln w="9525">
              <a:solidFill>
                <a:schemeClr val="tx1"/>
              </a:solidFill>
              <a:miter lim="800000"/>
              <a:headEnd/>
              <a:tailEnd/>
            </a:ln>
          </p:spPr>
          <p:txBody>
            <a:bodyPr>
              <a:spAutoFit/>
            </a:bodyPr>
            <a:lstStyle/>
            <a:p>
              <a:r>
                <a:rPr lang="en-US" sz="1400" b="1">
                  <a:latin typeface="Calibri" pitchFamily="34" charset="0"/>
                </a:rPr>
                <a:t>tower ('B', 'C', 'A', 1)</a:t>
              </a:r>
            </a:p>
            <a:p>
              <a:r>
                <a:rPr lang="en-US" sz="1400" b="1">
                  <a:latin typeface="Calibri" pitchFamily="34" charset="0"/>
                </a:rPr>
                <a:t>move 2 from B to C</a:t>
              </a:r>
            </a:p>
            <a:p>
              <a:r>
                <a:rPr lang="en-US" sz="1400" b="1">
                  <a:latin typeface="Calibri" pitchFamily="34" charset="0"/>
                </a:rPr>
                <a:t>tower ('A', 'B', 'C', 1)</a:t>
              </a:r>
            </a:p>
          </p:txBody>
        </p:sp>
      </p:grpSp>
      <p:grpSp>
        <p:nvGrpSpPr>
          <p:cNvPr id="24" name="Group 115"/>
          <p:cNvGrpSpPr>
            <a:grpSpLocks/>
          </p:cNvGrpSpPr>
          <p:nvPr/>
        </p:nvGrpSpPr>
        <p:grpSpPr bwMode="auto">
          <a:xfrm>
            <a:off x="2938463" y="1949451"/>
            <a:ext cx="987425" cy="1743075"/>
            <a:chOff x="2938272" y="2109216"/>
            <a:chExt cx="987552" cy="1743456"/>
          </a:xfrm>
        </p:grpSpPr>
        <p:cxnSp>
          <p:nvCxnSpPr>
            <p:cNvPr id="25" name="Straight Connector 34"/>
            <p:cNvCxnSpPr>
              <a:cxnSpLocks noChangeShapeType="1"/>
            </p:cNvCxnSpPr>
            <p:nvPr/>
          </p:nvCxnSpPr>
          <p:spPr bwMode="auto">
            <a:xfrm>
              <a:off x="2938272" y="3852672"/>
              <a:ext cx="256032" cy="0"/>
            </a:xfrm>
            <a:prstGeom prst="line">
              <a:avLst/>
            </a:prstGeom>
            <a:noFill/>
            <a:ln w="12700" cap="sq" algn="ctr">
              <a:solidFill>
                <a:srgbClr val="0000FF"/>
              </a:solidFill>
              <a:round/>
              <a:headEnd type="none" w="sm" len="sm"/>
              <a:tailEnd type="none" w="sm" len="sm"/>
            </a:ln>
          </p:spPr>
        </p:cxnSp>
        <p:cxnSp>
          <p:nvCxnSpPr>
            <p:cNvPr id="26" name="Straight Connector 36"/>
            <p:cNvCxnSpPr>
              <a:cxnSpLocks noChangeShapeType="1"/>
            </p:cNvCxnSpPr>
            <p:nvPr/>
          </p:nvCxnSpPr>
          <p:spPr bwMode="auto">
            <a:xfrm rot="5400000" flipH="1" flipV="1">
              <a:off x="2334768" y="2980944"/>
              <a:ext cx="1743456" cy="0"/>
            </a:xfrm>
            <a:prstGeom prst="line">
              <a:avLst/>
            </a:prstGeom>
            <a:noFill/>
            <a:ln w="12700" cap="sq" algn="ctr">
              <a:solidFill>
                <a:srgbClr val="0000FF"/>
              </a:solidFill>
              <a:round/>
              <a:headEnd type="none" w="sm" len="sm"/>
              <a:tailEnd type="none" w="sm" len="sm"/>
            </a:ln>
          </p:spPr>
        </p:cxnSp>
        <p:cxnSp>
          <p:nvCxnSpPr>
            <p:cNvPr id="27" name="Straight Arrow Connector 38"/>
            <p:cNvCxnSpPr>
              <a:cxnSpLocks noChangeShapeType="1"/>
            </p:cNvCxnSpPr>
            <p:nvPr/>
          </p:nvCxnSpPr>
          <p:spPr bwMode="auto">
            <a:xfrm>
              <a:off x="3218688" y="2109216"/>
              <a:ext cx="707136" cy="1588"/>
            </a:xfrm>
            <a:prstGeom prst="straightConnector1">
              <a:avLst/>
            </a:prstGeom>
            <a:noFill/>
            <a:ln w="12700" cap="sq" algn="ctr">
              <a:solidFill>
                <a:srgbClr val="0000FF"/>
              </a:solidFill>
              <a:round/>
              <a:headEnd type="none" w="sm" len="sm"/>
              <a:tailEnd type="arrow" w="med" len="med"/>
            </a:ln>
          </p:spPr>
        </p:cxnSp>
      </p:grpSp>
      <p:cxnSp>
        <p:nvCxnSpPr>
          <p:cNvPr id="28" name="Straight Arrow Connector 27"/>
          <p:cNvCxnSpPr>
            <a:cxnSpLocks noChangeShapeType="1"/>
          </p:cNvCxnSpPr>
          <p:nvPr/>
        </p:nvCxnSpPr>
        <p:spPr bwMode="auto">
          <a:xfrm>
            <a:off x="2962275" y="4143376"/>
            <a:ext cx="950913" cy="1587"/>
          </a:xfrm>
          <a:prstGeom prst="straightConnector1">
            <a:avLst/>
          </a:prstGeom>
          <a:noFill/>
          <a:ln w="12700" cap="sq" algn="ctr">
            <a:solidFill>
              <a:srgbClr val="0000FF"/>
            </a:solidFill>
            <a:round/>
            <a:headEnd type="none" w="sm" len="sm"/>
            <a:tailEnd type="arrow" w="med" len="med"/>
          </a:ln>
        </p:spPr>
      </p:cxnSp>
      <p:grpSp>
        <p:nvGrpSpPr>
          <p:cNvPr id="29" name="Group 118"/>
          <p:cNvGrpSpPr>
            <a:grpSpLocks/>
          </p:cNvGrpSpPr>
          <p:nvPr/>
        </p:nvGrpSpPr>
        <p:grpSpPr bwMode="auto">
          <a:xfrm>
            <a:off x="6845300" y="595313"/>
            <a:ext cx="1549400" cy="1457325"/>
            <a:chOff x="6845808" y="755905"/>
            <a:chExt cx="1548384" cy="1457099"/>
          </a:xfrm>
        </p:grpSpPr>
        <p:sp>
          <p:nvSpPr>
            <p:cNvPr id="30" name="TextBox 29"/>
            <p:cNvSpPr txBox="1"/>
            <p:nvPr/>
          </p:nvSpPr>
          <p:spPr>
            <a:xfrm>
              <a:off x="6845808" y="755905"/>
              <a:ext cx="1548384" cy="831721"/>
            </a:xfrm>
            <a:prstGeom prst="rect">
              <a:avLst/>
            </a:prstGeom>
            <a:solidFill>
              <a:schemeClr val="accent6">
                <a:lumMod val="40000"/>
                <a:lumOff val="60000"/>
              </a:schemeClr>
            </a:solidFill>
            <a:ln>
              <a:solidFill>
                <a:schemeClr val="tx1"/>
              </a:solidFill>
            </a:ln>
          </p:spPr>
          <p:txBody>
            <a:bodyPr>
              <a:spAutoFit/>
            </a:bodyPr>
            <a:lstStyle/>
            <a:p>
              <a:pPr>
                <a:defRPr/>
              </a:pPr>
              <a:r>
                <a:rPr lang="en-US" sz="1200" b="1" dirty="0" smtClean="0">
                  <a:latin typeface="Calibri" pitchFamily="34" charset="0"/>
                  <a:cs typeface="Arial" charset="0"/>
                </a:rPr>
                <a:t>source is </a:t>
              </a:r>
              <a:r>
                <a:rPr lang="en-US" sz="1200" b="1" dirty="0">
                  <a:latin typeface="Calibri" pitchFamily="34" charset="0"/>
                  <a:cs typeface="Arial" charset="0"/>
                </a:rPr>
                <a:t>'A'</a:t>
              </a:r>
            </a:p>
            <a:p>
              <a:pPr>
                <a:defRPr/>
              </a:pPr>
              <a:r>
                <a:rPr lang="en-US" sz="1200" b="1" dirty="0" smtClean="0">
                  <a:latin typeface="Calibri" pitchFamily="34" charset="0"/>
                  <a:cs typeface="Arial" charset="0"/>
                </a:rPr>
                <a:t>temp is </a:t>
              </a:r>
              <a:r>
                <a:rPr lang="en-US" sz="1200" b="1" dirty="0">
                  <a:latin typeface="Calibri" pitchFamily="34" charset="0"/>
                  <a:cs typeface="Arial" charset="0"/>
                </a:rPr>
                <a:t>'B'</a:t>
              </a:r>
            </a:p>
            <a:p>
              <a:pPr>
                <a:defRPr/>
              </a:pPr>
              <a:r>
                <a:rPr lang="en-US" sz="1200" b="1" dirty="0" err="1" smtClean="0">
                  <a:latin typeface="Calibri" pitchFamily="34" charset="0"/>
                  <a:cs typeface="Arial" charset="0"/>
                </a:rPr>
                <a:t>dest</a:t>
              </a:r>
              <a:r>
                <a:rPr lang="en-US" sz="1200" b="1" dirty="0" smtClean="0">
                  <a:latin typeface="Calibri" pitchFamily="34" charset="0"/>
                  <a:cs typeface="Arial" charset="0"/>
                </a:rPr>
                <a:t> is </a:t>
              </a:r>
              <a:r>
                <a:rPr lang="en-US" sz="1200" b="1" dirty="0">
                  <a:latin typeface="Calibri" pitchFamily="34" charset="0"/>
                  <a:cs typeface="Arial" charset="0"/>
                </a:rPr>
                <a:t>'C'</a:t>
              </a:r>
            </a:p>
            <a:p>
              <a:pPr>
                <a:defRPr/>
              </a:pPr>
              <a:r>
                <a:rPr lang="en-US" sz="1200" b="1" dirty="0">
                  <a:latin typeface="Calibri" pitchFamily="34" charset="0"/>
                  <a:cs typeface="Arial" charset="0"/>
                </a:rPr>
                <a:t>n is 1</a:t>
              </a:r>
            </a:p>
          </p:txBody>
        </p:sp>
        <p:sp>
          <p:nvSpPr>
            <p:cNvPr id="31" name="TextBox 45"/>
            <p:cNvSpPr txBox="1">
              <a:spLocks noChangeArrowheads="1"/>
            </p:cNvSpPr>
            <p:nvPr/>
          </p:nvSpPr>
          <p:spPr bwMode="auto">
            <a:xfrm>
              <a:off x="6845808" y="1566673"/>
              <a:ext cx="1548384" cy="646331"/>
            </a:xfrm>
            <a:prstGeom prst="rect">
              <a:avLst/>
            </a:prstGeom>
            <a:solidFill>
              <a:schemeClr val="bg1"/>
            </a:solidFill>
            <a:ln w="9525">
              <a:solidFill>
                <a:schemeClr val="tx1"/>
              </a:solidFill>
              <a:miter lim="800000"/>
              <a:headEnd/>
              <a:tailEnd/>
            </a:ln>
          </p:spPr>
          <p:txBody>
            <a:bodyPr>
              <a:spAutoFit/>
            </a:bodyPr>
            <a:lstStyle/>
            <a:p>
              <a:r>
                <a:rPr lang="en-US" sz="1200" b="1">
                  <a:latin typeface="Calibri" pitchFamily="34" charset="0"/>
                </a:rPr>
                <a:t>tower ('A', 'C', 'B', 0)</a:t>
              </a:r>
            </a:p>
            <a:p>
              <a:r>
                <a:rPr lang="en-US" sz="1200" b="1">
                  <a:latin typeface="Calibri" pitchFamily="34" charset="0"/>
                </a:rPr>
                <a:t>move 1 from A to C</a:t>
              </a:r>
            </a:p>
            <a:p>
              <a:r>
                <a:rPr lang="en-US" sz="1200" b="1">
                  <a:latin typeface="Calibri" pitchFamily="34" charset="0"/>
                </a:rPr>
                <a:t>tower ('B', 'A', 'C', 0)</a:t>
              </a:r>
            </a:p>
          </p:txBody>
        </p:sp>
      </p:grpSp>
      <p:grpSp>
        <p:nvGrpSpPr>
          <p:cNvPr id="32" name="Group 120"/>
          <p:cNvGrpSpPr>
            <a:grpSpLocks/>
          </p:cNvGrpSpPr>
          <p:nvPr/>
        </p:nvGrpSpPr>
        <p:grpSpPr bwMode="auto">
          <a:xfrm>
            <a:off x="6845300" y="2112963"/>
            <a:ext cx="1549400" cy="1457325"/>
            <a:chOff x="6845808" y="2273809"/>
            <a:chExt cx="1548384" cy="1457099"/>
          </a:xfrm>
        </p:grpSpPr>
        <p:sp>
          <p:nvSpPr>
            <p:cNvPr id="33" name="TextBox 32"/>
            <p:cNvSpPr txBox="1"/>
            <p:nvPr/>
          </p:nvSpPr>
          <p:spPr>
            <a:xfrm>
              <a:off x="6845808" y="2273809"/>
              <a:ext cx="1548384" cy="831721"/>
            </a:xfrm>
            <a:prstGeom prst="rect">
              <a:avLst/>
            </a:prstGeom>
            <a:solidFill>
              <a:schemeClr val="accent6">
                <a:lumMod val="40000"/>
                <a:lumOff val="60000"/>
              </a:schemeClr>
            </a:solidFill>
            <a:ln>
              <a:solidFill>
                <a:schemeClr val="tx1"/>
              </a:solidFill>
            </a:ln>
          </p:spPr>
          <p:txBody>
            <a:bodyPr>
              <a:spAutoFit/>
            </a:bodyPr>
            <a:lstStyle/>
            <a:p>
              <a:pPr>
                <a:defRPr/>
              </a:pPr>
              <a:r>
                <a:rPr lang="en-US" sz="1200" b="1" dirty="0" smtClean="0">
                  <a:latin typeface="Calibri" pitchFamily="34" charset="0"/>
                  <a:cs typeface="Arial" charset="0"/>
                </a:rPr>
                <a:t>source </a:t>
              </a:r>
              <a:r>
                <a:rPr lang="en-US" sz="1200" b="1" dirty="0">
                  <a:latin typeface="Calibri" pitchFamily="34" charset="0"/>
                  <a:cs typeface="Arial" charset="0"/>
                </a:rPr>
                <a:t>is 'C'</a:t>
              </a:r>
            </a:p>
            <a:p>
              <a:pPr>
                <a:defRPr/>
              </a:pPr>
              <a:r>
                <a:rPr lang="en-US" sz="1200" b="1" dirty="0" smtClean="0">
                  <a:latin typeface="Calibri" pitchFamily="34" charset="0"/>
                  <a:cs typeface="Arial" charset="0"/>
                </a:rPr>
                <a:t>temp </a:t>
              </a:r>
              <a:r>
                <a:rPr lang="en-US" sz="1200" b="1" dirty="0">
                  <a:latin typeface="Calibri" pitchFamily="34" charset="0"/>
                  <a:cs typeface="Arial" charset="0"/>
                </a:rPr>
                <a:t>is 'A'</a:t>
              </a:r>
            </a:p>
            <a:p>
              <a:pPr>
                <a:defRPr/>
              </a:pPr>
              <a:r>
                <a:rPr lang="en-US" sz="1200" b="1" dirty="0" err="1" smtClean="0">
                  <a:latin typeface="Calibri" pitchFamily="34" charset="0"/>
                  <a:cs typeface="Arial" charset="0"/>
                </a:rPr>
                <a:t>dest</a:t>
              </a:r>
              <a:r>
                <a:rPr lang="en-US" sz="1200" b="1" dirty="0" smtClean="0">
                  <a:latin typeface="Calibri" pitchFamily="34" charset="0"/>
                  <a:cs typeface="Arial" charset="0"/>
                </a:rPr>
                <a:t> </a:t>
              </a:r>
              <a:r>
                <a:rPr lang="en-US" sz="1200" b="1" dirty="0">
                  <a:latin typeface="Calibri" pitchFamily="34" charset="0"/>
                  <a:cs typeface="Arial" charset="0"/>
                </a:rPr>
                <a:t>is 'B'</a:t>
              </a:r>
            </a:p>
            <a:p>
              <a:pPr>
                <a:defRPr/>
              </a:pPr>
              <a:r>
                <a:rPr lang="en-US" sz="1200" b="1" dirty="0">
                  <a:latin typeface="Calibri" pitchFamily="34" charset="0"/>
                  <a:cs typeface="Arial" charset="0"/>
                </a:rPr>
                <a:t>n is 1</a:t>
              </a:r>
            </a:p>
          </p:txBody>
        </p:sp>
        <p:sp>
          <p:nvSpPr>
            <p:cNvPr id="34" name="TextBox 49"/>
            <p:cNvSpPr txBox="1">
              <a:spLocks noChangeArrowheads="1"/>
            </p:cNvSpPr>
            <p:nvPr/>
          </p:nvSpPr>
          <p:spPr bwMode="auto">
            <a:xfrm>
              <a:off x="6845808" y="3084577"/>
              <a:ext cx="1548384" cy="646331"/>
            </a:xfrm>
            <a:prstGeom prst="rect">
              <a:avLst/>
            </a:prstGeom>
            <a:solidFill>
              <a:schemeClr val="bg1"/>
            </a:solidFill>
            <a:ln w="9525">
              <a:solidFill>
                <a:schemeClr val="tx1"/>
              </a:solidFill>
              <a:miter lim="800000"/>
              <a:headEnd/>
              <a:tailEnd/>
            </a:ln>
          </p:spPr>
          <p:txBody>
            <a:bodyPr>
              <a:spAutoFit/>
            </a:bodyPr>
            <a:lstStyle/>
            <a:p>
              <a:r>
                <a:rPr lang="en-US" sz="1200" b="1">
                  <a:latin typeface="Calibri" pitchFamily="34" charset="0"/>
                </a:rPr>
                <a:t>tower ('C', 'B', 'A', 0)</a:t>
              </a:r>
            </a:p>
            <a:p>
              <a:r>
                <a:rPr lang="en-US" sz="1200" b="1">
                  <a:latin typeface="Calibri" pitchFamily="34" charset="0"/>
                </a:rPr>
                <a:t>move 1 from C to B</a:t>
              </a:r>
            </a:p>
            <a:p>
              <a:r>
                <a:rPr lang="en-US" sz="1200" b="1">
                  <a:latin typeface="Calibri" pitchFamily="34" charset="0"/>
                </a:rPr>
                <a:t>tower ('A', 'C', 'B', 0)</a:t>
              </a:r>
            </a:p>
          </p:txBody>
        </p:sp>
      </p:grpSp>
      <p:grpSp>
        <p:nvGrpSpPr>
          <p:cNvPr id="35" name="Group 122"/>
          <p:cNvGrpSpPr>
            <a:grpSpLocks/>
          </p:cNvGrpSpPr>
          <p:nvPr/>
        </p:nvGrpSpPr>
        <p:grpSpPr bwMode="auto">
          <a:xfrm>
            <a:off x="6845300" y="3709988"/>
            <a:ext cx="1549400" cy="1457325"/>
            <a:chOff x="6845808" y="3870961"/>
            <a:chExt cx="1548384" cy="1457099"/>
          </a:xfrm>
        </p:grpSpPr>
        <p:sp>
          <p:nvSpPr>
            <p:cNvPr id="36" name="TextBox 35"/>
            <p:cNvSpPr txBox="1"/>
            <p:nvPr/>
          </p:nvSpPr>
          <p:spPr>
            <a:xfrm>
              <a:off x="6845808" y="3870961"/>
              <a:ext cx="1548384" cy="831721"/>
            </a:xfrm>
            <a:prstGeom prst="rect">
              <a:avLst/>
            </a:prstGeom>
            <a:solidFill>
              <a:schemeClr val="accent6">
                <a:lumMod val="40000"/>
                <a:lumOff val="60000"/>
              </a:schemeClr>
            </a:solidFill>
            <a:ln>
              <a:solidFill>
                <a:schemeClr val="tx1"/>
              </a:solidFill>
            </a:ln>
          </p:spPr>
          <p:txBody>
            <a:bodyPr>
              <a:spAutoFit/>
            </a:bodyPr>
            <a:lstStyle/>
            <a:p>
              <a:pPr>
                <a:defRPr/>
              </a:pPr>
              <a:r>
                <a:rPr lang="en-US" sz="1200" b="1" dirty="0" smtClean="0">
                  <a:latin typeface="Calibri" pitchFamily="34" charset="0"/>
                  <a:cs typeface="Arial" charset="0"/>
                </a:rPr>
                <a:t>source </a:t>
              </a:r>
              <a:r>
                <a:rPr lang="en-US" sz="1200" b="1" dirty="0">
                  <a:latin typeface="Calibri" pitchFamily="34" charset="0"/>
                  <a:cs typeface="Arial" charset="0"/>
                </a:rPr>
                <a:t>is 'B'</a:t>
              </a:r>
            </a:p>
            <a:p>
              <a:pPr>
                <a:defRPr/>
              </a:pPr>
              <a:r>
                <a:rPr lang="en-US" sz="1200" b="1" dirty="0" smtClean="0">
                  <a:latin typeface="Calibri" pitchFamily="34" charset="0"/>
                  <a:cs typeface="Arial" charset="0"/>
                </a:rPr>
                <a:t>temp </a:t>
              </a:r>
              <a:r>
                <a:rPr lang="en-US" sz="1200" b="1" dirty="0">
                  <a:latin typeface="Calibri" pitchFamily="34" charset="0"/>
                  <a:cs typeface="Arial" charset="0"/>
                </a:rPr>
                <a:t>is 'C'</a:t>
              </a:r>
            </a:p>
            <a:p>
              <a:pPr>
                <a:defRPr/>
              </a:pPr>
              <a:r>
                <a:rPr lang="en-US" sz="1200" b="1" dirty="0" err="1" smtClean="0">
                  <a:latin typeface="Calibri" pitchFamily="34" charset="0"/>
                  <a:cs typeface="Arial" charset="0"/>
                </a:rPr>
                <a:t>dest</a:t>
              </a:r>
              <a:r>
                <a:rPr lang="en-US" sz="1200" b="1" dirty="0" smtClean="0">
                  <a:latin typeface="Calibri" pitchFamily="34" charset="0"/>
                  <a:cs typeface="Arial" charset="0"/>
                </a:rPr>
                <a:t> </a:t>
              </a:r>
              <a:r>
                <a:rPr lang="en-US" sz="1200" b="1" dirty="0">
                  <a:latin typeface="Calibri" pitchFamily="34" charset="0"/>
                  <a:cs typeface="Arial" charset="0"/>
                </a:rPr>
                <a:t>is 'A'</a:t>
              </a:r>
            </a:p>
            <a:p>
              <a:pPr>
                <a:defRPr/>
              </a:pPr>
              <a:r>
                <a:rPr lang="en-US" sz="1200" b="1" dirty="0">
                  <a:latin typeface="Calibri" pitchFamily="34" charset="0"/>
                  <a:cs typeface="Arial" charset="0"/>
                </a:rPr>
                <a:t>n is 1</a:t>
              </a:r>
            </a:p>
          </p:txBody>
        </p:sp>
        <p:sp>
          <p:nvSpPr>
            <p:cNvPr id="37" name="TextBox 51"/>
            <p:cNvSpPr txBox="1">
              <a:spLocks noChangeArrowheads="1"/>
            </p:cNvSpPr>
            <p:nvPr/>
          </p:nvSpPr>
          <p:spPr bwMode="auto">
            <a:xfrm>
              <a:off x="6845808" y="4681729"/>
              <a:ext cx="1548384" cy="646331"/>
            </a:xfrm>
            <a:prstGeom prst="rect">
              <a:avLst/>
            </a:prstGeom>
            <a:solidFill>
              <a:schemeClr val="bg1"/>
            </a:solidFill>
            <a:ln w="9525">
              <a:solidFill>
                <a:schemeClr val="tx1"/>
              </a:solidFill>
              <a:miter lim="800000"/>
              <a:headEnd/>
              <a:tailEnd/>
            </a:ln>
          </p:spPr>
          <p:txBody>
            <a:bodyPr>
              <a:spAutoFit/>
            </a:bodyPr>
            <a:lstStyle/>
            <a:p>
              <a:r>
                <a:rPr lang="en-US" sz="1200" b="1">
                  <a:latin typeface="Calibri" pitchFamily="34" charset="0"/>
                </a:rPr>
                <a:t>tower ('B', 'A', 'C', 0)</a:t>
              </a:r>
            </a:p>
            <a:p>
              <a:r>
                <a:rPr lang="en-US" sz="1200" b="1">
                  <a:latin typeface="Calibri" pitchFamily="34" charset="0"/>
                </a:rPr>
                <a:t>move 1 from B to A</a:t>
              </a:r>
            </a:p>
            <a:p>
              <a:r>
                <a:rPr lang="en-US" sz="1200" b="1">
                  <a:latin typeface="Calibri" pitchFamily="34" charset="0"/>
                </a:rPr>
                <a:t>tower ('C', 'B', 'A', 0)</a:t>
              </a:r>
            </a:p>
          </p:txBody>
        </p:sp>
      </p:grpSp>
      <p:grpSp>
        <p:nvGrpSpPr>
          <p:cNvPr id="38" name="Group 123"/>
          <p:cNvGrpSpPr>
            <a:grpSpLocks/>
          </p:cNvGrpSpPr>
          <p:nvPr/>
        </p:nvGrpSpPr>
        <p:grpSpPr bwMode="auto">
          <a:xfrm>
            <a:off x="6838950" y="5240338"/>
            <a:ext cx="1549400" cy="1457325"/>
            <a:chOff x="6839712" y="5400901"/>
            <a:chExt cx="1548384" cy="1457099"/>
          </a:xfrm>
        </p:grpSpPr>
        <p:sp>
          <p:nvSpPr>
            <p:cNvPr id="39" name="TextBox 38"/>
            <p:cNvSpPr txBox="1"/>
            <p:nvPr/>
          </p:nvSpPr>
          <p:spPr>
            <a:xfrm>
              <a:off x="6839712" y="5400901"/>
              <a:ext cx="1548384" cy="831721"/>
            </a:xfrm>
            <a:prstGeom prst="rect">
              <a:avLst/>
            </a:prstGeom>
            <a:solidFill>
              <a:schemeClr val="accent6">
                <a:lumMod val="40000"/>
                <a:lumOff val="60000"/>
              </a:schemeClr>
            </a:solidFill>
            <a:ln>
              <a:solidFill>
                <a:schemeClr val="tx1"/>
              </a:solidFill>
            </a:ln>
          </p:spPr>
          <p:txBody>
            <a:bodyPr>
              <a:spAutoFit/>
            </a:bodyPr>
            <a:lstStyle/>
            <a:p>
              <a:pPr>
                <a:defRPr/>
              </a:pPr>
              <a:r>
                <a:rPr lang="en-US" sz="1200" b="1" dirty="0" smtClean="0">
                  <a:latin typeface="Calibri" pitchFamily="34" charset="0"/>
                  <a:cs typeface="Arial" charset="0"/>
                </a:rPr>
                <a:t>source </a:t>
              </a:r>
              <a:r>
                <a:rPr lang="en-US" sz="1200" b="1" dirty="0">
                  <a:latin typeface="Calibri" pitchFamily="34" charset="0"/>
                  <a:cs typeface="Arial" charset="0"/>
                </a:rPr>
                <a:t>is 'A'</a:t>
              </a:r>
            </a:p>
            <a:p>
              <a:pPr>
                <a:defRPr/>
              </a:pPr>
              <a:r>
                <a:rPr lang="en-US" sz="1200" b="1" dirty="0" smtClean="0">
                  <a:latin typeface="Calibri" pitchFamily="34" charset="0"/>
                  <a:cs typeface="Arial" charset="0"/>
                </a:rPr>
                <a:t>temp </a:t>
              </a:r>
              <a:r>
                <a:rPr lang="en-US" sz="1200" b="1" dirty="0">
                  <a:latin typeface="Calibri" pitchFamily="34" charset="0"/>
                  <a:cs typeface="Arial" charset="0"/>
                </a:rPr>
                <a:t>is 'B'</a:t>
              </a:r>
            </a:p>
            <a:p>
              <a:pPr>
                <a:defRPr/>
              </a:pPr>
              <a:r>
                <a:rPr lang="en-US" sz="1200" b="1" dirty="0" err="1" smtClean="0">
                  <a:latin typeface="Calibri" pitchFamily="34" charset="0"/>
                  <a:cs typeface="Arial" charset="0"/>
                </a:rPr>
                <a:t>dest</a:t>
              </a:r>
              <a:r>
                <a:rPr lang="en-US" sz="1200" b="1" dirty="0" smtClean="0">
                  <a:latin typeface="Calibri" pitchFamily="34" charset="0"/>
                  <a:cs typeface="Arial" charset="0"/>
                </a:rPr>
                <a:t> </a:t>
              </a:r>
              <a:r>
                <a:rPr lang="en-US" sz="1200" b="1" dirty="0">
                  <a:latin typeface="Calibri" pitchFamily="34" charset="0"/>
                  <a:cs typeface="Arial" charset="0"/>
                </a:rPr>
                <a:t>is 'C'</a:t>
              </a:r>
            </a:p>
            <a:p>
              <a:pPr>
                <a:defRPr/>
              </a:pPr>
              <a:r>
                <a:rPr lang="en-US" sz="1200" b="1" dirty="0">
                  <a:latin typeface="Calibri" pitchFamily="34" charset="0"/>
                  <a:cs typeface="Arial" charset="0"/>
                </a:rPr>
                <a:t>n is 1</a:t>
              </a:r>
            </a:p>
          </p:txBody>
        </p:sp>
        <p:sp>
          <p:nvSpPr>
            <p:cNvPr id="40" name="TextBox 53"/>
            <p:cNvSpPr txBox="1">
              <a:spLocks noChangeArrowheads="1"/>
            </p:cNvSpPr>
            <p:nvPr/>
          </p:nvSpPr>
          <p:spPr bwMode="auto">
            <a:xfrm>
              <a:off x="6839712" y="6211669"/>
              <a:ext cx="1548384" cy="646331"/>
            </a:xfrm>
            <a:prstGeom prst="rect">
              <a:avLst/>
            </a:prstGeom>
            <a:solidFill>
              <a:schemeClr val="bg1"/>
            </a:solidFill>
            <a:ln w="9525">
              <a:solidFill>
                <a:schemeClr val="tx1"/>
              </a:solidFill>
              <a:miter lim="800000"/>
              <a:headEnd/>
              <a:tailEnd/>
            </a:ln>
          </p:spPr>
          <p:txBody>
            <a:bodyPr>
              <a:spAutoFit/>
            </a:bodyPr>
            <a:lstStyle/>
            <a:p>
              <a:r>
                <a:rPr lang="en-US" sz="1200" b="1">
                  <a:latin typeface="Calibri" pitchFamily="34" charset="0"/>
                </a:rPr>
                <a:t>tower ('A', 'C', 'B', 0)</a:t>
              </a:r>
            </a:p>
            <a:p>
              <a:r>
                <a:rPr lang="en-US" sz="1200" b="1">
                  <a:latin typeface="Calibri" pitchFamily="34" charset="0"/>
                </a:rPr>
                <a:t>move 1 from A to C</a:t>
              </a:r>
            </a:p>
            <a:p>
              <a:r>
                <a:rPr lang="en-US" sz="1200" b="1">
                  <a:latin typeface="Calibri" pitchFamily="34" charset="0"/>
                </a:rPr>
                <a:t>tower ('B', 'A', 'C', 0)</a:t>
              </a:r>
            </a:p>
          </p:txBody>
        </p:sp>
      </p:grpSp>
      <p:grpSp>
        <p:nvGrpSpPr>
          <p:cNvPr id="41" name="Group 117"/>
          <p:cNvGrpSpPr>
            <a:grpSpLocks/>
          </p:cNvGrpSpPr>
          <p:nvPr/>
        </p:nvGrpSpPr>
        <p:grpSpPr bwMode="auto">
          <a:xfrm>
            <a:off x="5595938" y="704851"/>
            <a:ext cx="1255712" cy="2195512"/>
            <a:chOff x="5596128" y="865632"/>
            <a:chExt cx="1255776" cy="2194560"/>
          </a:xfrm>
        </p:grpSpPr>
        <p:cxnSp>
          <p:nvCxnSpPr>
            <p:cNvPr id="42" name="Straight Connector 58"/>
            <p:cNvCxnSpPr>
              <a:cxnSpLocks noChangeShapeType="1"/>
            </p:cNvCxnSpPr>
            <p:nvPr/>
          </p:nvCxnSpPr>
          <p:spPr bwMode="auto">
            <a:xfrm>
              <a:off x="5596128" y="3060192"/>
              <a:ext cx="646176" cy="0"/>
            </a:xfrm>
            <a:prstGeom prst="line">
              <a:avLst/>
            </a:prstGeom>
            <a:noFill/>
            <a:ln w="12700" cap="sq" algn="ctr">
              <a:solidFill>
                <a:srgbClr val="0000FF"/>
              </a:solidFill>
              <a:round/>
              <a:headEnd type="none" w="sm" len="sm"/>
              <a:tailEnd type="none" w="sm" len="sm"/>
            </a:ln>
          </p:spPr>
        </p:cxnSp>
        <p:cxnSp>
          <p:nvCxnSpPr>
            <p:cNvPr id="43" name="Straight Connector 61"/>
            <p:cNvCxnSpPr>
              <a:cxnSpLocks noChangeShapeType="1"/>
            </p:cNvCxnSpPr>
            <p:nvPr/>
          </p:nvCxnSpPr>
          <p:spPr bwMode="auto">
            <a:xfrm rot="5400000" flipH="1" flipV="1">
              <a:off x="5151120" y="1956816"/>
              <a:ext cx="2182368" cy="0"/>
            </a:xfrm>
            <a:prstGeom prst="line">
              <a:avLst/>
            </a:prstGeom>
            <a:noFill/>
            <a:ln w="12700" cap="sq" algn="ctr">
              <a:solidFill>
                <a:srgbClr val="0000FF"/>
              </a:solidFill>
              <a:round/>
              <a:headEnd type="none" w="sm" len="sm"/>
              <a:tailEnd type="none" w="sm" len="sm"/>
            </a:ln>
          </p:spPr>
        </p:cxnSp>
        <p:cxnSp>
          <p:nvCxnSpPr>
            <p:cNvPr id="44" name="Straight Arrow Connector 63"/>
            <p:cNvCxnSpPr>
              <a:cxnSpLocks noChangeShapeType="1"/>
            </p:cNvCxnSpPr>
            <p:nvPr/>
          </p:nvCxnSpPr>
          <p:spPr bwMode="auto">
            <a:xfrm>
              <a:off x="6242304" y="865632"/>
              <a:ext cx="609600" cy="1588"/>
            </a:xfrm>
            <a:prstGeom prst="straightConnector1">
              <a:avLst/>
            </a:prstGeom>
            <a:noFill/>
            <a:ln w="12700" cap="sq" algn="ctr">
              <a:solidFill>
                <a:srgbClr val="0000FF"/>
              </a:solidFill>
              <a:round/>
              <a:headEnd type="none" w="sm" len="sm"/>
              <a:tailEnd type="arrow" w="med" len="med"/>
            </a:ln>
          </p:spPr>
        </p:cxnSp>
      </p:grpSp>
      <p:grpSp>
        <p:nvGrpSpPr>
          <p:cNvPr id="45" name="Group 119"/>
          <p:cNvGrpSpPr>
            <a:grpSpLocks/>
          </p:cNvGrpSpPr>
          <p:nvPr/>
        </p:nvGrpSpPr>
        <p:grpSpPr bwMode="auto">
          <a:xfrm>
            <a:off x="5694363" y="1985963"/>
            <a:ext cx="1144587" cy="1036638"/>
            <a:chOff x="5693664" y="2145792"/>
            <a:chExt cx="1146048" cy="1037908"/>
          </a:xfrm>
        </p:grpSpPr>
        <p:cxnSp>
          <p:nvCxnSpPr>
            <p:cNvPr id="46" name="Straight Connector 68"/>
            <p:cNvCxnSpPr>
              <a:cxnSpLocks noChangeShapeType="1"/>
            </p:cNvCxnSpPr>
            <p:nvPr/>
          </p:nvCxnSpPr>
          <p:spPr bwMode="auto">
            <a:xfrm rot="10800000">
              <a:off x="6425184" y="2145792"/>
              <a:ext cx="414528" cy="0"/>
            </a:xfrm>
            <a:prstGeom prst="line">
              <a:avLst/>
            </a:prstGeom>
            <a:noFill/>
            <a:ln w="12700" cap="sq" algn="ctr">
              <a:solidFill>
                <a:srgbClr val="C00000"/>
              </a:solidFill>
              <a:round/>
              <a:headEnd type="none" w="sm" len="sm"/>
              <a:tailEnd type="none" w="sm" len="sm"/>
            </a:ln>
          </p:spPr>
        </p:cxnSp>
        <p:cxnSp>
          <p:nvCxnSpPr>
            <p:cNvPr id="47" name="Straight Connector 70"/>
            <p:cNvCxnSpPr>
              <a:cxnSpLocks noChangeShapeType="1"/>
            </p:cNvCxnSpPr>
            <p:nvPr/>
          </p:nvCxnSpPr>
          <p:spPr bwMode="auto">
            <a:xfrm rot="5400000">
              <a:off x="5907024" y="2663952"/>
              <a:ext cx="1036320" cy="0"/>
            </a:xfrm>
            <a:prstGeom prst="line">
              <a:avLst/>
            </a:prstGeom>
            <a:noFill/>
            <a:ln w="12700" cap="sq" algn="ctr">
              <a:solidFill>
                <a:srgbClr val="C00000"/>
              </a:solidFill>
              <a:round/>
              <a:headEnd type="none" w="sm" len="sm"/>
              <a:tailEnd type="none" w="sm" len="sm"/>
            </a:ln>
          </p:spPr>
        </p:cxnSp>
        <p:cxnSp>
          <p:nvCxnSpPr>
            <p:cNvPr id="48" name="Straight Arrow Connector 72"/>
            <p:cNvCxnSpPr>
              <a:cxnSpLocks noChangeShapeType="1"/>
            </p:cNvCxnSpPr>
            <p:nvPr/>
          </p:nvCxnSpPr>
          <p:spPr bwMode="auto">
            <a:xfrm rot="10800000">
              <a:off x="5693664" y="3182112"/>
              <a:ext cx="731520" cy="1588"/>
            </a:xfrm>
            <a:prstGeom prst="straightConnector1">
              <a:avLst/>
            </a:prstGeom>
            <a:noFill/>
            <a:ln w="12700" cap="sq" algn="ctr">
              <a:solidFill>
                <a:srgbClr val="C00000"/>
              </a:solidFill>
              <a:round/>
              <a:headEnd type="none" w="sm" len="sm"/>
              <a:tailEnd type="arrow" w="med" len="med"/>
            </a:ln>
          </p:spPr>
        </p:cxnSp>
      </p:grpSp>
      <p:cxnSp>
        <p:nvCxnSpPr>
          <p:cNvPr id="49" name="Elbow Connector 48"/>
          <p:cNvCxnSpPr>
            <a:cxnSpLocks noChangeShapeType="1"/>
          </p:cNvCxnSpPr>
          <p:nvPr/>
        </p:nvCxnSpPr>
        <p:spPr bwMode="auto">
          <a:xfrm flipV="1">
            <a:off x="5583238" y="2254251"/>
            <a:ext cx="1255712" cy="1109662"/>
          </a:xfrm>
          <a:prstGeom prst="bentConnector3">
            <a:avLst>
              <a:gd name="adj1" fmla="val 82037"/>
            </a:avLst>
          </a:prstGeom>
          <a:noFill/>
          <a:ln w="12700" cap="sq" algn="ctr">
            <a:solidFill>
              <a:srgbClr val="0000FF"/>
            </a:solidFill>
            <a:round/>
            <a:headEnd type="none" w="sm" len="sm"/>
            <a:tailEnd type="arrow" w="med" len="med"/>
          </a:ln>
        </p:spPr>
      </p:cxnSp>
      <p:cxnSp>
        <p:nvCxnSpPr>
          <p:cNvPr id="50" name="Straight Arrow Connector 49"/>
          <p:cNvCxnSpPr>
            <a:cxnSpLocks noChangeShapeType="1"/>
          </p:cNvCxnSpPr>
          <p:nvPr/>
        </p:nvCxnSpPr>
        <p:spPr bwMode="auto">
          <a:xfrm rot="10800000">
            <a:off x="5694363" y="3484563"/>
            <a:ext cx="1157287" cy="1588"/>
          </a:xfrm>
          <a:prstGeom prst="straightConnector1">
            <a:avLst/>
          </a:prstGeom>
          <a:noFill/>
          <a:ln w="12700" cap="sq" algn="ctr">
            <a:solidFill>
              <a:srgbClr val="C00000"/>
            </a:solidFill>
            <a:round/>
            <a:headEnd type="none" w="sm" len="sm"/>
            <a:tailEnd type="arrow" w="med" len="med"/>
          </a:ln>
        </p:spPr>
      </p:cxnSp>
      <p:cxnSp>
        <p:nvCxnSpPr>
          <p:cNvPr id="51" name="Elbow Connector 50"/>
          <p:cNvCxnSpPr>
            <a:cxnSpLocks noChangeShapeType="1"/>
          </p:cNvCxnSpPr>
          <p:nvPr/>
        </p:nvCxnSpPr>
        <p:spPr bwMode="auto">
          <a:xfrm rot="10800000" flipV="1">
            <a:off x="3048000" y="3411538"/>
            <a:ext cx="877888" cy="366713"/>
          </a:xfrm>
          <a:prstGeom prst="bentConnector3">
            <a:avLst>
              <a:gd name="adj1" fmla="val 50000"/>
            </a:avLst>
          </a:prstGeom>
          <a:noFill/>
          <a:ln w="12700" cap="sq" algn="ctr">
            <a:solidFill>
              <a:srgbClr val="C00000"/>
            </a:solidFill>
            <a:round/>
            <a:headEnd type="none" w="sm" len="sm"/>
            <a:tailEnd type="arrow" w="med" len="med"/>
          </a:ln>
        </p:spPr>
      </p:cxnSp>
      <p:cxnSp>
        <p:nvCxnSpPr>
          <p:cNvPr id="52" name="Elbow Connector 51"/>
          <p:cNvCxnSpPr>
            <a:cxnSpLocks noChangeShapeType="1"/>
          </p:cNvCxnSpPr>
          <p:nvPr/>
        </p:nvCxnSpPr>
        <p:spPr bwMode="auto">
          <a:xfrm flipV="1">
            <a:off x="5572125" y="3851276"/>
            <a:ext cx="1266825" cy="1243012"/>
          </a:xfrm>
          <a:prstGeom prst="bentConnector3">
            <a:avLst>
              <a:gd name="adj1" fmla="val 50000"/>
            </a:avLst>
          </a:prstGeom>
          <a:noFill/>
          <a:ln w="12700" cap="sq" algn="ctr">
            <a:solidFill>
              <a:srgbClr val="0000FF"/>
            </a:solidFill>
            <a:round/>
            <a:headEnd type="none" w="sm" len="sm"/>
            <a:tailEnd type="arrow" w="med" len="med"/>
          </a:ln>
        </p:spPr>
      </p:cxnSp>
      <p:cxnSp>
        <p:nvCxnSpPr>
          <p:cNvPr id="53" name="Elbow Connector 52"/>
          <p:cNvCxnSpPr>
            <a:cxnSpLocks noChangeShapeType="1"/>
          </p:cNvCxnSpPr>
          <p:nvPr/>
        </p:nvCxnSpPr>
        <p:spPr bwMode="auto">
          <a:xfrm rot="10800000" flipV="1">
            <a:off x="5668963" y="5081588"/>
            <a:ext cx="1169987" cy="111125"/>
          </a:xfrm>
          <a:prstGeom prst="bentConnector3">
            <a:avLst>
              <a:gd name="adj1" fmla="val 50000"/>
            </a:avLst>
          </a:prstGeom>
          <a:noFill/>
          <a:ln w="12700" cap="sq" algn="ctr">
            <a:solidFill>
              <a:srgbClr val="C00000"/>
            </a:solidFill>
            <a:round/>
            <a:headEnd type="none" w="sm" len="sm"/>
            <a:tailEnd type="arrow" w="med" len="med"/>
          </a:ln>
        </p:spPr>
      </p:cxnSp>
      <p:cxnSp>
        <p:nvCxnSpPr>
          <p:cNvPr id="54" name="Elbow Connector 53"/>
          <p:cNvCxnSpPr>
            <a:cxnSpLocks noChangeShapeType="1"/>
          </p:cNvCxnSpPr>
          <p:nvPr/>
        </p:nvCxnSpPr>
        <p:spPr bwMode="auto">
          <a:xfrm flipV="1">
            <a:off x="5583238" y="5375276"/>
            <a:ext cx="1255712" cy="219075"/>
          </a:xfrm>
          <a:prstGeom prst="bentConnector3">
            <a:avLst>
              <a:gd name="adj1" fmla="val 50000"/>
            </a:avLst>
          </a:prstGeom>
          <a:noFill/>
          <a:ln w="12700" cap="sq" algn="ctr">
            <a:solidFill>
              <a:srgbClr val="0000FF"/>
            </a:solidFill>
            <a:round/>
            <a:headEnd type="none" w="sm" len="sm"/>
            <a:tailEnd type="arrow" w="med" len="med"/>
          </a:ln>
        </p:spPr>
      </p:cxnSp>
      <p:cxnSp>
        <p:nvCxnSpPr>
          <p:cNvPr id="55" name="Elbow Connector 54"/>
          <p:cNvCxnSpPr>
            <a:cxnSpLocks noChangeShapeType="1"/>
          </p:cNvCxnSpPr>
          <p:nvPr/>
        </p:nvCxnSpPr>
        <p:spPr bwMode="auto">
          <a:xfrm rot="10800000">
            <a:off x="5697538" y="5699126"/>
            <a:ext cx="1128712" cy="955675"/>
          </a:xfrm>
          <a:prstGeom prst="bentConnector3">
            <a:avLst>
              <a:gd name="adj1" fmla="val 50000"/>
            </a:avLst>
          </a:prstGeom>
          <a:noFill/>
          <a:ln w="12700" cap="sq" algn="ctr">
            <a:solidFill>
              <a:srgbClr val="C00000"/>
            </a:solidFill>
            <a:round/>
            <a:headEnd type="none" w="sm" len="sm"/>
            <a:tailEnd type="arrow" w="med" len="med"/>
          </a:ln>
        </p:spPr>
      </p:cxnSp>
      <p:grpSp>
        <p:nvGrpSpPr>
          <p:cNvPr id="56" name="Group 124"/>
          <p:cNvGrpSpPr>
            <a:grpSpLocks/>
          </p:cNvGrpSpPr>
          <p:nvPr/>
        </p:nvGrpSpPr>
        <p:grpSpPr bwMode="auto">
          <a:xfrm>
            <a:off x="3035300" y="4265613"/>
            <a:ext cx="890588" cy="1352550"/>
            <a:chOff x="3035808" y="4425696"/>
            <a:chExt cx="890016" cy="1353312"/>
          </a:xfrm>
        </p:grpSpPr>
        <p:cxnSp>
          <p:nvCxnSpPr>
            <p:cNvPr id="57" name="Straight Connector 100"/>
            <p:cNvCxnSpPr>
              <a:cxnSpLocks noChangeShapeType="1"/>
            </p:cNvCxnSpPr>
            <p:nvPr/>
          </p:nvCxnSpPr>
          <p:spPr bwMode="auto">
            <a:xfrm rot="10800000">
              <a:off x="3535680" y="5779008"/>
              <a:ext cx="390144" cy="0"/>
            </a:xfrm>
            <a:prstGeom prst="line">
              <a:avLst/>
            </a:prstGeom>
            <a:noFill/>
            <a:ln w="12700" cap="sq" algn="ctr">
              <a:solidFill>
                <a:srgbClr val="C00000"/>
              </a:solidFill>
              <a:round/>
              <a:headEnd type="none" w="sm" len="sm"/>
              <a:tailEnd type="none" w="sm" len="sm"/>
            </a:ln>
          </p:spPr>
        </p:cxnSp>
        <p:cxnSp>
          <p:nvCxnSpPr>
            <p:cNvPr id="58" name="Straight Connector 102"/>
            <p:cNvCxnSpPr>
              <a:cxnSpLocks noChangeShapeType="1"/>
            </p:cNvCxnSpPr>
            <p:nvPr/>
          </p:nvCxnSpPr>
          <p:spPr bwMode="auto">
            <a:xfrm rot="5400000" flipH="1" flipV="1">
              <a:off x="2883408" y="5114544"/>
              <a:ext cx="1328928" cy="0"/>
            </a:xfrm>
            <a:prstGeom prst="line">
              <a:avLst/>
            </a:prstGeom>
            <a:noFill/>
            <a:ln w="12700" cap="sq" algn="ctr">
              <a:solidFill>
                <a:srgbClr val="C00000"/>
              </a:solidFill>
              <a:round/>
              <a:headEnd type="none" w="sm" len="sm"/>
              <a:tailEnd type="none" w="sm" len="sm"/>
            </a:ln>
          </p:spPr>
        </p:cxnSp>
        <p:cxnSp>
          <p:nvCxnSpPr>
            <p:cNvPr id="59" name="Straight Arrow Connector 104"/>
            <p:cNvCxnSpPr>
              <a:cxnSpLocks noChangeShapeType="1"/>
            </p:cNvCxnSpPr>
            <p:nvPr/>
          </p:nvCxnSpPr>
          <p:spPr bwMode="auto">
            <a:xfrm rot="10800000">
              <a:off x="3035808" y="4425696"/>
              <a:ext cx="524256" cy="1588"/>
            </a:xfrm>
            <a:prstGeom prst="straightConnector1">
              <a:avLst/>
            </a:prstGeom>
            <a:noFill/>
            <a:ln w="12700" cap="sq" algn="ctr">
              <a:solidFill>
                <a:srgbClr val="C00000"/>
              </a:solidFill>
              <a:round/>
              <a:headEnd type="none" w="sm" len="sm"/>
              <a:tailEnd type="arrow" w="med" len="med"/>
            </a:ln>
          </p:spPr>
        </p:cxnSp>
      </p:grpSp>
      <p:cxnSp>
        <p:nvCxnSpPr>
          <p:cNvPr id="60" name="Elbow Connector 59"/>
          <p:cNvCxnSpPr>
            <a:cxnSpLocks noChangeShapeType="1"/>
          </p:cNvCxnSpPr>
          <p:nvPr/>
        </p:nvCxnSpPr>
        <p:spPr bwMode="auto">
          <a:xfrm rot="16200000" flipV="1">
            <a:off x="134938" y="3082926"/>
            <a:ext cx="2144712" cy="169862"/>
          </a:xfrm>
          <a:prstGeom prst="bentConnector3">
            <a:avLst>
              <a:gd name="adj1" fmla="val 569"/>
            </a:avLst>
          </a:prstGeom>
          <a:noFill/>
          <a:ln w="12700" cap="sq" algn="ctr">
            <a:solidFill>
              <a:srgbClr val="C00000"/>
            </a:solidFill>
            <a:round/>
            <a:headEnd type="none" w="sm" len="sm"/>
            <a:tailEnd type="arrow" w="med" len="med"/>
          </a:ln>
        </p:spPr>
      </p:cxnSp>
    </p:spTree>
    <p:extLst>
      <p:ext uri="{BB962C8B-B14F-4D97-AF65-F5344CB8AC3E}">
        <p14:creationId xmlns:p14="http://schemas.microsoft.com/office/powerpoint/2010/main" val="14004564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dissolve">
                                      <p:cBhvr>
                                        <p:cTn id="30" dur="500"/>
                                        <p:tgtEl>
                                          <p:spTgt spid="41"/>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dissolv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dissolve">
                                      <p:cBhvr>
                                        <p:cTn id="39" dur="500"/>
                                        <p:tgtEl>
                                          <p:spTgt spid="4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dissolve">
                                      <p:cBhvr>
                                        <p:cTn id="44" dur="500"/>
                                        <p:tgtEl>
                                          <p:spTgt spid="49"/>
                                        </p:tgtEl>
                                      </p:cBhvr>
                                    </p:animEffect>
                                  </p:childTnLst>
                                </p:cTn>
                              </p:par>
                            </p:childTnLst>
                          </p:cTn>
                        </p:par>
                        <p:par>
                          <p:cTn id="45" fill="hold">
                            <p:stCondLst>
                              <p:cond delay="500"/>
                            </p:stCondLst>
                            <p:childTnLst>
                              <p:par>
                                <p:cTn id="46" presetID="9" presetClass="entr" presetSubtype="0" fill="hold"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dissolve">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dissolve">
                                      <p:cBhvr>
                                        <p:cTn id="53" dur="5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dissolve">
                                      <p:cBhvr>
                                        <p:cTn id="58" dur="500"/>
                                        <p:tgtEl>
                                          <p:spTgt spid="51"/>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dissolve">
                                      <p:cBhvr>
                                        <p:cTn id="63" dur="500"/>
                                        <p:tgtEl>
                                          <p:spTgt spid="28"/>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dissolve">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dissolve">
                                      <p:cBhvr>
                                        <p:cTn id="72" dur="500"/>
                                        <p:tgtEl>
                                          <p:spTgt spid="52"/>
                                        </p:tgtEl>
                                      </p:cBhvr>
                                    </p:animEffect>
                                  </p:childTnLst>
                                </p:cTn>
                              </p:par>
                            </p:childTnLst>
                          </p:cTn>
                        </p:par>
                        <p:par>
                          <p:cTn id="73" fill="hold">
                            <p:stCondLst>
                              <p:cond delay="500"/>
                            </p:stCondLst>
                            <p:childTnLst>
                              <p:par>
                                <p:cTn id="74" presetID="9" presetClass="entr" presetSubtype="0"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dissolve">
                                      <p:cBhvr>
                                        <p:cTn id="76" dur="5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dissolve">
                                      <p:cBhvr>
                                        <p:cTn id="81" dur="500"/>
                                        <p:tgtEl>
                                          <p:spTgt spid="53"/>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dissolve">
                                      <p:cBhvr>
                                        <p:cTn id="86" dur="500"/>
                                        <p:tgtEl>
                                          <p:spTgt spid="54"/>
                                        </p:tgtEl>
                                      </p:cBhvr>
                                    </p:animEffect>
                                  </p:childTnLst>
                                </p:cTn>
                              </p:par>
                            </p:childTnLst>
                          </p:cTn>
                        </p:par>
                        <p:par>
                          <p:cTn id="87" fill="hold">
                            <p:stCondLst>
                              <p:cond delay="500"/>
                            </p:stCondLst>
                            <p:childTnLst>
                              <p:par>
                                <p:cTn id="88" presetID="9" presetClass="entr" presetSubtype="0" fill="hold" nodeType="after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dissolve">
                                      <p:cBhvr>
                                        <p:cTn id="90" dur="500"/>
                                        <p:tgtEl>
                                          <p:spTgt spid="38"/>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dissolve">
                                      <p:cBhvr>
                                        <p:cTn id="95" dur="500"/>
                                        <p:tgtEl>
                                          <p:spTgt spid="55"/>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dissolve">
                                      <p:cBhvr>
                                        <p:cTn id="100" dur="500"/>
                                        <p:tgtEl>
                                          <p:spTgt spid="56"/>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dissolve">
                                      <p:cBhvr>
                                        <p:cTn id="10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(17/17)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23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6" name="Content Placeholder 2"/>
          <p:cNvSpPr txBox="1">
            <a:spLocks/>
          </p:cNvSpPr>
          <p:nvPr/>
        </p:nvSpPr>
        <p:spPr bwMode="auto">
          <a:xfrm>
            <a:off x="412750" y="1400175"/>
            <a:ext cx="8229600" cy="574675"/>
          </a:xfrm>
          <a:prstGeom prst="rect">
            <a:avLst/>
          </a:prstGeom>
          <a:noFill/>
          <a:ln w="9525">
            <a:noFill/>
            <a:miter lim="800000"/>
            <a:headEnd/>
            <a:tailEnd/>
          </a:ln>
        </p:spPr>
        <p:txBody>
          <a:bodyPr/>
          <a:lstStyle/>
          <a:p>
            <a:pPr marL="342900" indent="-342900" eaLnBrk="0" hangingPunct="0">
              <a:spcBef>
                <a:spcPts val="600"/>
              </a:spcBef>
              <a:buClr>
                <a:schemeClr val="tx1">
                  <a:lumMod val="90000"/>
                  <a:lumOff val="10000"/>
                </a:schemeClr>
              </a:buClr>
              <a:buSzPct val="100000"/>
              <a:buFont typeface="Wingdings" panose="05000000000000000000" pitchFamily="2" charset="2"/>
              <a:buChar char="§"/>
              <a:defRPr/>
            </a:pPr>
            <a:r>
              <a:rPr lang="en-US" sz="2400" kern="0" dirty="0">
                <a:latin typeface="+mn-lt"/>
                <a:cs typeface="+mn-cs"/>
              </a:rPr>
              <a:t>Output generated by tower('A', </a:t>
            </a:r>
            <a:r>
              <a:rPr lang="en-US" sz="2400" kern="0" dirty="0" smtClean="0">
                <a:latin typeface="+mn-lt"/>
                <a:cs typeface="+mn-cs"/>
              </a:rPr>
              <a:t>'B', 'C', </a:t>
            </a:r>
            <a:r>
              <a:rPr lang="en-US" sz="2400" kern="0" dirty="0">
                <a:latin typeface="+mn-lt"/>
                <a:cs typeface="+mn-cs"/>
              </a:rPr>
              <a:t>3);</a:t>
            </a:r>
          </a:p>
        </p:txBody>
      </p:sp>
      <p:sp>
        <p:nvSpPr>
          <p:cNvPr id="8" name="TextBox 7"/>
          <p:cNvSpPr txBox="1"/>
          <p:nvPr/>
        </p:nvSpPr>
        <p:spPr>
          <a:xfrm>
            <a:off x="1327896" y="2123514"/>
            <a:ext cx="6740339" cy="2677656"/>
          </a:xfrm>
          <a:prstGeom prst="rect">
            <a:avLst/>
          </a:prstGeom>
          <a:solidFill>
            <a:srgbClr val="FFFFCC"/>
          </a:solidFill>
        </p:spPr>
        <p:style>
          <a:lnRef idx="2">
            <a:schemeClr val="accent4"/>
          </a:lnRef>
          <a:fillRef idx="1">
            <a:schemeClr val="lt1"/>
          </a:fillRef>
          <a:effectRef idx="0">
            <a:schemeClr val="accent4"/>
          </a:effectRef>
          <a:fontRef idx="minor">
            <a:schemeClr val="dk1"/>
          </a:fontRef>
        </p:style>
        <p:txBody>
          <a:bodyPr wrap="square">
            <a:spAutoFit/>
          </a:bodyPr>
          <a:lstStyle/>
          <a:p>
            <a:pPr marL="180975">
              <a:buFont typeface="Wingdings" pitchFamily="2" charset="2"/>
              <a:buNone/>
              <a:tabLst>
                <a:tab pos="631825" algn="l"/>
              </a:tabLst>
              <a:defRPr/>
            </a:pPr>
            <a:r>
              <a:rPr lang="en-US" sz="2400" dirty="0" smtClean="0">
                <a:latin typeface="Courier New" pitchFamily="49" charset="0"/>
                <a:cs typeface="Courier New" pitchFamily="49" charset="0"/>
              </a:rPr>
              <a:t>Move disk 1 from peg A to peg C</a:t>
            </a:r>
          </a:p>
          <a:p>
            <a:pPr marL="180975">
              <a:tabLst>
                <a:tab pos="631825" algn="l"/>
              </a:tabLst>
              <a:defRPr/>
            </a:pPr>
            <a:r>
              <a:rPr lang="en-US" sz="2400" dirty="0" smtClean="0">
                <a:latin typeface="Courier New" pitchFamily="49" charset="0"/>
                <a:cs typeface="Courier New" pitchFamily="49" charset="0"/>
              </a:rPr>
              <a:t>Move disk 2 from peg A to peg B</a:t>
            </a:r>
          </a:p>
          <a:p>
            <a:pPr marL="180975">
              <a:tabLst>
                <a:tab pos="631825" algn="l"/>
              </a:tabLst>
              <a:defRPr/>
            </a:pPr>
            <a:r>
              <a:rPr lang="en-US" sz="2400" dirty="0" smtClean="0">
                <a:latin typeface="Courier New" pitchFamily="49" charset="0"/>
                <a:cs typeface="Courier New" pitchFamily="49" charset="0"/>
              </a:rPr>
              <a:t>Move disk 1 from peg C to peg B</a:t>
            </a:r>
          </a:p>
          <a:p>
            <a:pPr marL="180975">
              <a:tabLst>
                <a:tab pos="631825" algn="l"/>
              </a:tabLst>
              <a:defRPr/>
            </a:pPr>
            <a:r>
              <a:rPr lang="en-US" sz="2400" dirty="0" smtClean="0">
                <a:latin typeface="Courier New" pitchFamily="49" charset="0"/>
                <a:cs typeface="Courier New" pitchFamily="49" charset="0"/>
              </a:rPr>
              <a:t>Move disk 3 from peg A to peg C</a:t>
            </a:r>
          </a:p>
          <a:p>
            <a:pPr marL="180975">
              <a:tabLst>
                <a:tab pos="631825" algn="l"/>
              </a:tabLst>
              <a:defRPr/>
            </a:pPr>
            <a:r>
              <a:rPr lang="en-US" sz="2400" dirty="0" smtClean="0">
                <a:latin typeface="Courier New" pitchFamily="49" charset="0"/>
                <a:cs typeface="Courier New" pitchFamily="49" charset="0"/>
              </a:rPr>
              <a:t>Move disk 1 from peg B to peg A</a:t>
            </a:r>
          </a:p>
          <a:p>
            <a:pPr marL="180975">
              <a:tabLst>
                <a:tab pos="631825" algn="l"/>
              </a:tabLst>
              <a:defRPr/>
            </a:pPr>
            <a:r>
              <a:rPr lang="en-US" sz="2400" dirty="0" smtClean="0">
                <a:latin typeface="Courier New" pitchFamily="49" charset="0"/>
                <a:cs typeface="Courier New" pitchFamily="49" charset="0"/>
              </a:rPr>
              <a:t>Move disk 2 from peg B to peg C</a:t>
            </a:r>
          </a:p>
          <a:p>
            <a:pPr marL="180975">
              <a:tabLst>
                <a:tab pos="631825" algn="l"/>
              </a:tabLst>
              <a:defRPr/>
            </a:pPr>
            <a:r>
              <a:rPr lang="en-US" sz="2400" dirty="0" smtClean="0">
                <a:latin typeface="Courier New" pitchFamily="49" charset="0"/>
                <a:cs typeface="Courier New" pitchFamily="49" charset="0"/>
              </a:rPr>
              <a:t>Move disk 1 from peg A to peg C</a:t>
            </a:r>
          </a:p>
        </p:txBody>
      </p:sp>
    </p:spTree>
    <p:extLst>
      <p:ext uri="{BB962C8B-B14F-4D97-AF65-F5344CB8AC3E}">
        <p14:creationId xmlns:p14="http://schemas.microsoft.com/office/powerpoint/2010/main" val="529301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824163"/>
            <a:ext cx="6751637" cy="1143000"/>
          </a:xfrm>
        </p:spPr>
        <p:txBody>
          <a:bodyPr/>
          <a:lstStyle/>
          <a:p>
            <a:pPr algn="ctr" eaLnBrk="1" hangingPunct="1"/>
            <a:r>
              <a:rPr lang="en-GB" dirty="0" smtClean="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US" smtClean="0"/>
              <a:t>Programming Methodology</a:t>
            </a:r>
            <a:endParaRPr lang="en-US" dirty="0" smtClean="0"/>
          </a:p>
        </p:txBody>
      </p:sp>
      <p:sp>
        <p:nvSpPr>
          <p:cNvPr id="4" name="[Date Placeholder 3]"/>
          <p:cNvSpPr>
            <a:spLocks noGrp="1"/>
          </p:cNvSpPr>
          <p:nvPr>
            <p:ph type="sldNum" sz="quarter" idx="12"/>
          </p:nvPr>
        </p:nvSpPr>
        <p:spPr>
          <a:xfrm>
            <a:off x="7620000" y="18288"/>
            <a:ext cx="1066800" cy="329184"/>
          </a:xfrm>
        </p:spPr>
        <p:txBody>
          <a:bodyPr>
            <a:normAutofit/>
          </a:bodyPr>
          <a:lstStyle/>
          <a:p>
            <a:pPr>
              <a:defRPr/>
            </a:pPr>
            <a:r>
              <a:rPr lang="en-US" dirty="0" smtClean="0"/>
              <a:t>Unit17</a:t>
            </a:r>
            <a:r>
              <a:rPr dirty="0" smtClean="0"/>
              <a:t> - </a:t>
            </a:r>
            <a:fld id="{24D17162-63A3-49DC-92B1-933428BCC85F}" type="slidenum">
              <a:rPr smtClean="0"/>
              <a:pPr>
                <a:defRPr/>
              </a:pPr>
              <a:t>24</a:t>
            </a:fld>
            <a:endParaRPr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idx="1"/>
          </p:nvPr>
        </p:nvSpPr>
        <p:spPr/>
        <p:txBody>
          <a:bodyPr/>
          <a:lstStyle/>
          <a:p>
            <a:pPr algn="just"/>
            <a:r>
              <a:rPr lang="en-US" dirty="0"/>
              <a:t>The </a:t>
            </a:r>
            <a:r>
              <a:rPr lang="en-US" dirty="0" smtClean="0"/>
              <a:t>contents </a:t>
            </a:r>
            <a:r>
              <a:rPr lang="en-US" dirty="0"/>
              <a:t>of these slides have origin from </a:t>
            </a:r>
            <a:r>
              <a:rPr lang="en-US" dirty="0" smtClean="0"/>
              <a:t>School of Computing, </a:t>
            </a:r>
            <a:r>
              <a:rPr lang="en-US" dirty="0"/>
              <a:t>National University of </a:t>
            </a:r>
            <a:r>
              <a:rPr lang="en-US" dirty="0" smtClean="0"/>
              <a:t>Singapore.</a:t>
            </a:r>
          </a:p>
          <a:p>
            <a:pPr algn="just"/>
            <a:r>
              <a:rPr lang="en-US" dirty="0"/>
              <a:t>We greatly appreciate support from Mr. Aaron </a:t>
            </a:r>
            <a:r>
              <a:rPr lang="en-US" dirty="0" smtClean="0"/>
              <a:t>Tan </a:t>
            </a:r>
            <a:r>
              <a:rPr lang="en-US" smtClean="0"/>
              <a:t>Tuck Choy for </a:t>
            </a:r>
            <a:r>
              <a:rPr lang="en-US" dirty="0" smtClean="0"/>
              <a:t>kindly sharing these materials.</a:t>
            </a:r>
            <a:endParaRPr lang="en-US" dirty="0"/>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smtClean="0"/>
              <a:t>Unit1 - </a:t>
            </a:r>
            <a:fld id="{2E4790E1-2590-4AEE-892D-AB46A7688113}" type="slidenum">
              <a:rPr lang="en-US" smtClean="0"/>
              <a:pPr>
                <a:defRPr/>
              </a:pPr>
              <a:t>3</a:t>
            </a:fld>
            <a:endParaRPr lang="en-US" dirty="0"/>
          </a:p>
        </p:txBody>
      </p:sp>
    </p:spTree>
    <p:extLst>
      <p:ext uri="{BB962C8B-B14F-4D97-AF65-F5344CB8AC3E}">
        <p14:creationId xmlns:p14="http://schemas.microsoft.com/office/powerpoint/2010/main" val="19654957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Policies for students</a:t>
            </a:r>
            <a:endParaRPr lang="en-US" dirty="0"/>
          </a:p>
        </p:txBody>
      </p:sp>
      <p:sp>
        <p:nvSpPr>
          <p:cNvPr id="3" name="Content Placeholder 2"/>
          <p:cNvSpPr>
            <a:spLocks noGrp="1"/>
          </p:cNvSpPr>
          <p:nvPr>
            <p:ph idx="1"/>
          </p:nvPr>
        </p:nvSpPr>
        <p:spPr/>
        <p:txBody>
          <a:bodyPr/>
          <a:lstStyle/>
          <a:p>
            <a:pPr algn="just"/>
            <a:r>
              <a:rPr lang="en-US" dirty="0" smtClean="0"/>
              <a:t>These contents are only used for students PERSONALLY.</a:t>
            </a:r>
          </a:p>
          <a:p>
            <a:pPr algn="just"/>
            <a:r>
              <a:rPr lang="en-US" dirty="0"/>
              <a:t>Students are NOT allowed to </a:t>
            </a:r>
            <a:r>
              <a:rPr lang="en-US" dirty="0" smtClean="0"/>
              <a:t>modify or deliver these </a:t>
            </a:r>
            <a:r>
              <a:rPr lang="en-US" dirty="0"/>
              <a:t>contents to anywhere or </a:t>
            </a:r>
            <a:r>
              <a:rPr lang="en-US" dirty="0" smtClean="0"/>
              <a:t>anyone for any purpose.</a:t>
            </a:r>
            <a:endParaRPr lang="en-US" dirty="0"/>
          </a:p>
          <a:p>
            <a:endParaRPr lang="en-US" dirty="0"/>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smtClean="0"/>
              <a:t>Unit1 - </a:t>
            </a:r>
            <a:fld id="{2E4790E1-2590-4AEE-892D-AB46A7688113}" type="slidenum">
              <a:rPr lang="en-US" smtClean="0"/>
              <a:pPr>
                <a:defRPr/>
              </a:pPr>
              <a:t>4</a:t>
            </a:fld>
            <a:endParaRPr lang="en-US" dirty="0"/>
          </a:p>
        </p:txBody>
      </p:sp>
    </p:spTree>
    <p:extLst>
      <p:ext uri="{BB962C8B-B14F-4D97-AF65-F5344CB8AC3E}">
        <p14:creationId xmlns:p14="http://schemas.microsoft.com/office/powerpoint/2010/main" val="5657119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Recording of modifications</a:t>
            </a:r>
            <a:endParaRPr lang="en-US" dirty="0"/>
          </a:p>
        </p:txBody>
      </p:sp>
      <p:sp>
        <p:nvSpPr>
          <p:cNvPr id="3" name="Content Placeholder 2"/>
          <p:cNvSpPr>
            <a:spLocks noGrp="1"/>
          </p:cNvSpPr>
          <p:nvPr>
            <p:ph idx="1"/>
          </p:nvPr>
        </p:nvSpPr>
        <p:spPr/>
        <p:txBody>
          <a:bodyPr/>
          <a:lstStyle/>
          <a:p>
            <a:pPr algn="just"/>
            <a:r>
              <a:rPr lang="en-US" dirty="0" smtClean="0"/>
              <a:t>Currently, there are no modification </a:t>
            </a:r>
            <a:r>
              <a:rPr lang="en-US" smtClean="0"/>
              <a:t>on these contents</a:t>
            </a:r>
            <a:r>
              <a:rPr lang="en-US" dirty="0" smtClean="0"/>
              <a:t>.</a:t>
            </a:r>
            <a:endParaRPr lang="en-US" dirty="0"/>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smtClean="0"/>
              <a:t>Unit1 - </a:t>
            </a:r>
            <a:fld id="{2E4790E1-2590-4AEE-892D-AB46A7688113}" type="slidenum">
              <a:rPr lang="en-US" smtClean="0"/>
              <a:pPr>
                <a:defRPr/>
              </a:pPr>
              <a:t>5</a:t>
            </a:fld>
            <a:endParaRPr lang="en-US" dirty="0"/>
          </a:p>
        </p:txBody>
      </p:sp>
    </p:spTree>
    <p:extLst>
      <p:ext uri="{BB962C8B-B14F-4D97-AF65-F5344CB8AC3E}">
        <p14:creationId xmlns:p14="http://schemas.microsoft.com/office/powerpoint/2010/main" val="255044169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Unit 17</a:t>
            </a:r>
            <a:r>
              <a:rPr lang="en-GB" sz="3600" smtClean="0">
                <a:solidFill>
                  <a:srgbClr val="0000FF"/>
                </a:solidFill>
              </a:rPr>
              <a:t>: Recursion: Towers of Hanoi</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 </a:t>
            </a:r>
            <a:r>
              <a:rPr sz="1200" dirty="0" smtClean="0"/>
              <a:t>- </a:t>
            </a:r>
            <a:fld id="{F7EC234A-9094-4BB8-9EA4-75ECDA8A365B}" type="slidenum">
              <a:rPr sz="1200" smtClean="0"/>
              <a:pPr>
                <a:defRPr/>
              </a:pPr>
              <a:t>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9" name="Rectangle 3"/>
          <p:cNvSpPr txBox="1">
            <a:spLocks noChangeArrowheads="1"/>
          </p:cNvSpPr>
          <p:nvPr/>
        </p:nvSpPr>
        <p:spPr>
          <a:xfrm>
            <a:off x="673100" y="1507067"/>
            <a:ext cx="8083442" cy="2743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Bef>
                <a:spcPts val="600"/>
              </a:spcBef>
              <a:spcAft>
                <a:spcPts val="0"/>
              </a:spcAft>
              <a:buSzPct val="120000"/>
              <a:buFont typeface="Wingdings" pitchFamily="2" charset="2"/>
              <a:buNone/>
            </a:pPr>
            <a:r>
              <a:rPr lang="en-GB" sz="2800" dirty="0" smtClean="0">
                <a:solidFill>
                  <a:srgbClr val="C00000"/>
                </a:solidFill>
              </a:rPr>
              <a:t>Objectives:</a:t>
            </a:r>
          </a:p>
          <a:p>
            <a:pPr marL="685800" lvl="1" indent="-411163">
              <a:spcBef>
                <a:spcPts val="600"/>
              </a:spcBef>
              <a:buClr>
                <a:schemeClr val="bg1">
                  <a:lumMod val="50000"/>
                </a:schemeClr>
              </a:buClr>
              <a:buSzPct val="120000"/>
              <a:buFont typeface="Wingdings" pitchFamily="2" charset="2"/>
              <a:buChar char="§"/>
            </a:pPr>
            <a:r>
              <a:rPr lang="en-GB" sz="2400"/>
              <a:t>Understand </a:t>
            </a:r>
            <a:r>
              <a:rPr lang="en-SG" sz="2400"/>
              <a:t>that many problems are more naturally solved with recursion, which can provide elegant </a:t>
            </a:r>
            <a:r>
              <a:rPr lang="en-SG" sz="2400" smtClean="0"/>
              <a:t>solution</a:t>
            </a:r>
            <a:r>
              <a:rPr lang="en-GB" sz="2400" smtClean="0">
                <a:cs typeface="Arial" charset="0"/>
              </a:rPr>
              <a:t>s.</a:t>
            </a:r>
            <a:endParaRPr lang="en-GB" sz="2400" dirty="0">
              <a:cs typeface="Arial" charset="0"/>
            </a:endParaRPr>
          </a:p>
          <a:p>
            <a:pPr marL="685800" lvl="1" indent="-411163">
              <a:spcBef>
                <a:spcPts val="600"/>
              </a:spcBef>
              <a:buClr>
                <a:schemeClr val="bg1">
                  <a:lumMod val="50000"/>
                </a:schemeClr>
              </a:buClr>
              <a:buSzPct val="120000"/>
              <a:buFont typeface="Wingdings" pitchFamily="2" charset="2"/>
              <a:buChar char="§"/>
            </a:pPr>
            <a:r>
              <a:rPr lang="en-SG" sz="2400"/>
              <a:t>Taste the classic example of recursion: Towers of </a:t>
            </a:r>
            <a:r>
              <a:rPr lang="en-SG" sz="2400" smtClean="0"/>
              <a:t>Hanoi.</a:t>
            </a:r>
            <a:endParaRPr lang="en-GB" sz="2400" dirty="0">
              <a:cs typeface="Arial" charset="0"/>
            </a:endParaRPr>
          </a:p>
        </p:txBody>
      </p:sp>
    </p:spTree>
    <p:extLst>
      <p:ext uri="{BB962C8B-B14F-4D97-AF65-F5344CB8AC3E}">
        <p14:creationId xmlns:p14="http://schemas.microsoft.com/office/powerpoint/2010/main" val="2438607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(1/17)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pic>
        <p:nvPicPr>
          <p:cNvPr id="9" name="Picture 3" descr="hanoi_ani"/>
          <p:cNvPicPr>
            <a:picLocks noChangeAspect="1" noChangeArrowheads="1" noCrop="1"/>
          </p:cNvPicPr>
          <p:nvPr/>
        </p:nvPicPr>
        <p:blipFill>
          <a:blip r:embed="rId3" cstate="print"/>
          <a:srcRect/>
          <a:stretch>
            <a:fillRect/>
          </a:stretch>
        </p:blipFill>
        <p:spPr bwMode="auto">
          <a:xfrm>
            <a:off x="6705600" y="609600"/>
            <a:ext cx="1668463" cy="457200"/>
          </a:xfrm>
          <a:prstGeom prst="rect">
            <a:avLst/>
          </a:prstGeom>
          <a:noFill/>
          <a:ln w="9525">
            <a:noFill/>
            <a:miter lim="800000"/>
            <a:headEnd/>
            <a:tailEnd/>
          </a:ln>
        </p:spPr>
      </p:pic>
      <p:sp>
        <p:nvSpPr>
          <p:cNvPr id="10" name="Content Placeholder 2"/>
          <p:cNvSpPr>
            <a:spLocks noGrp="1"/>
          </p:cNvSpPr>
          <p:nvPr>
            <p:ph idx="1"/>
          </p:nvPr>
        </p:nvSpPr>
        <p:spPr>
          <a:xfrm>
            <a:off x="468313" y="1303868"/>
            <a:ext cx="8229600" cy="5063596"/>
          </a:xfrm>
        </p:spPr>
        <p:txBody>
          <a:bodyPr/>
          <a:lstStyle/>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smtClean="0"/>
              <a:t>This classical “Towers of Hanoi” puzzle has attracted the attention of computer scientists more than any other puzzles.</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smtClean="0"/>
              <a:t>Invented by </a:t>
            </a:r>
            <a:r>
              <a:rPr lang="en-US" sz="2400" dirty="0" err="1" smtClean="0"/>
              <a:t>Edouard</a:t>
            </a:r>
            <a:r>
              <a:rPr lang="en-US" sz="2400" dirty="0" smtClean="0"/>
              <a:t> Lucas, a French mathematician, in1883. </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smtClean="0"/>
              <a:t>There are 3 pegs (A, B and C) and a tower of n disks on the first peg A, with the smallest disk on the top and the biggest at the bottom. The purpose of the puzzle is to move the whole tower from peg A to peg C, with the following simple rules:</a:t>
            </a:r>
          </a:p>
          <a:p>
            <a:pPr marL="693738" lvl="1" indent="-300038" algn="just">
              <a:spcBef>
                <a:spcPts val="600"/>
              </a:spcBef>
              <a:buClr>
                <a:schemeClr val="bg1">
                  <a:lumMod val="50000"/>
                </a:schemeClr>
              </a:buClr>
              <a:buSzPct val="100000"/>
              <a:buFont typeface="Wingdings" panose="05000000000000000000" pitchFamily="2" charset="2"/>
              <a:buChar char="§"/>
            </a:pPr>
            <a:r>
              <a:rPr lang="en-US" sz="2000" dirty="0" smtClean="0"/>
              <a:t>Only one disk (the one at the top) can be moved at a time.</a:t>
            </a:r>
          </a:p>
          <a:p>
            <a:pPr marL="693738" lvl="1" indent="-300038" algn="just">
              <a:spcBef>
                <a:spcPts val="600"/>
              </a:spcBef>
              <a:buClr>
                <a:schemeClr val="bg1">
                  <a:lumMod val="50000"/>
                </a:schemeClr>
              </a:buClr>
              <a:buSzPct val="100000"/>
              <a:buFont typeface="Wingdings" panose="05000000000000000000" pitchFamily="2" charset="2"/>
              <a:buChar char="§"/>
            </a:pPr>
            <a:r>
              <a:rPr lang="en-US" sz="2000" dirty="0" smtClean="0"/>
              <a:t>A bigger disk must not rest on a smaller disk.</a:t>
            </a:r>
          </a:p>
        </p:txBody>
      </p:sp>
    </p:spTree>
    <p:extLst>
      <p:ext uri="{BB962C8B-B14F-4D97-AF65-F5344CB8AC3E}">
        <p14:creationId xmlns:p14="http://schemas.microsoft.com/office/powerpoint/2010/main" val="401893341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(2/17)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Content Placeholder 2"/>
          <p:cNvSpPr>
            <a:spLocks noGrp="1"/>
          </p:cNvSpPr>
          <p:nvPr>
            <p:ph idx="1"/>
          </p:nvPr>
        </p:nvSpPr>
        <p:spPr>
          <a:xfrm>
            <a:off x="468313" y="1286934"/>
            <a:ext cx="8229600" cy="5080530"/>
          </a:xfrm>
        </p:spPr>
        <p:txBody>
          <a:bodyPr>
            <a:normAutofit/>
          </a:bodyPr>
          <a:lstStyle/>
          <a:p>
            <a:pPr marL="338138" indent="-338138" algn="just">
              <a:spcBef>
                <a:spcPts val="600"/>
              </a:spcBef>
              <a:buClr>
                <a:schemeClr val="tx1">
                  <a:lumMod val="90000"/>
                  <a:lumOff val="10000"/>
                </a:schemeClr>
              </a:buClr>
              <a:buSzPct val="100000"/>
              <a:buFont typeface="Wingdings" panose="05000000000000000000" pitchFamily="2" charset="2"/>
              <a:buChar char="§"/>
            </a:pPr>
            <a:r>
              <a:rPr lang="en-GB" sz="2400" dirty="0" smtClean="0"/>
              <a:t>Demo: </a:t>
            </a:r>
            <a:r>
              <a:rPr lang="en-GB" sz="2400" dirty="0" smtClean="0">
                <a:hlinkClick r:id="rId3"/>
              </a:rPr>
              <a:t>Tower of Hanoi</a:t>
            </a:r>
            <a:endParaRPr lang="en-US" sz="2400" dirty="0" smtClean="0"/>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smtClean="0"/>
              <a:t>We attempt to write a program to produce instructions on how to move the disks from peg A to peg C to complete the puzzle.</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dirty="0" smtClean="0"/>
              <a:t>Example: A tower with 3 disks.</a:t>
            </a:r>
          </a:p>
          <a:p>
            <a:pPr marL="338138" indent="-338138" algn="just">
              <a:spcBef>
                <a:spcPts val="600"/>
              </a:spcBef>
              <a:spcAft>
                <a:spcPts val="600"/>
              </a:spcAft>
              <a:buClr>
                <a:schemeClr val="tx1">
                  <a:lumMod val="90000"/>
                  <a:lumOff val="10000"/>
                </a:schemeClr>
              </a:buClr>
              <a:buSzPct val="100000"/>
              <a:buFont typeface="Wingdings" panose="05000000000000000000" pitchFamily="2" charset="2"/>
              <a:buChar char="§"/>
            </a:pPr>
            <a:r>
              <a:rPr lang="en-US" sz="2400" dirty="0" smtClean="0"/>
              <a:t>Output produced by program:</a:t>
            </a:r>
          </a:p>
          <a:p>
            <a:pPr lvl="1" algn="just">
              <a:spcBef>
                <a:spcPct val="10000"/>
              </a:spcBef>
              <a:buFont typeface="Wingdings" pitchFamily="2" charset="2"/>
              <a:buNone/>
            </a:pPr>
            <a:r>
              <a:rPr lang="en-US" sz="2000" dirty="0" smtClean="0"/>
              <a:t>	Move disk from A to C</a:t>
            </a:r>
          </a:p>
          <a:p>
            <a:pPr lvl="1" algn="just">
              <a:spcBef>
                <a:spcPct val="10000"/>
              </a:spcBef>
              <a:buFont typeface="Wingdings" pitchFamily="2" charset="2"/>
              <a:buNone/>
            </a:pPr>
            <a:r>
              <a:rPr lang="en-US" sz="2000" dirty="0" smtClean="0"/>
              <a:t>	Move disk from A to B</a:t>
            </a:r>
          </a:p>
          <a:p>
            <a:pPr lvl="1" algn="just">
              <a:spcBef>
                <a:spcPct val="10000"/>
              </a:spcBef>
              <a:buFont typeface="Wingdings" pitchFamily="2" charset="2"/>
              <a:buNone/>
            </a:pPr>
            <a:r>
              <a:rPr lang="en-US" sz="2000" dirty="0" smtClean="0"/>
              <a:t>	Move disk from C to B</a:t>
            </a:r>
          </a:p>
          <a:p>
            <a:pPr lvl="1" algn="just">
              <a:spcBef>
                <a:spcPct val="10000"/>
              </a:spcBef>
              <a:buFont typeface="Wingdings" pitchFamily="2" charset="2"/>
              <a:buNone/>
            </a:pPr>
            <a:r>
              <a:rPr lang="en-US" sz="2000" dirty="0" smtClean="0"/>
              <a:t>	Move disk from A to C</a:t>
            </a:r>
          </a:p>
          <a:p>
            <a:pPr lvl="1" algn="just">
              <a:spcBef>
                <a:spcPct val="10000"/>
              </a:spcBef>
              <a:buFont typeface="Wingdings" pitchFamily="2" charset="2"/>
              <a:buNone/>
            </a:pPr>
            <a:r>
              <a:rPr lang="en-US" sz="2000" dirty="0" smtClean="0"/>
              <a:t>	Move disk from B to A</a:t>
            </a:r>
          </a:p>
          <a:p>
            <a:pPr lvl="1" algn="just">
              <a:spcBef>
                <a:spcPct val="10000"/>
              </a:spcBef>
              <a:buFont typeface="Wingdings" pitchFamily="2" charset="2"/>
              <a:buNone/>
            </a:pPr>
            <a:r>
              <a:rPr lang="en-US" sz="2000" dirty="0" smtClean="0"/>
              <a:t>	Move disk from B to C</a:t>
            </a:r>
          </a:p>
          <a:p>
            <a:pPr lvl="1" algn="just">
              <a:spcBef>
                <a:spcPct val="10000"/>
              </a:spcBef>
              <a:buFont typeface="Wingdings" pitchFamily="2" charset="2"/>
              <a:buNone/>
            </a:pPr>
            <a:r>
              <a:rPr lang="en-US" sz="2000" dirty="0" smtClean="0"/>
              <a:t>	Move disk from A to C</a:t>
            </a:r>
          </a:p>
        </p:txBody>
      </p:sp>
    </p:spTree>
    <p:extLst>
      <p:ext uri="{BB962C8B-B14F-4D97-AF65-F5344CB8AC3E}">
        <p14:creationId xmlns:p14="http://schemas.microsoft.com/office/powerpoint/2010/main" val="259601176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Tower Of Hanoi (3/17)</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Unit17</a:t>
            </a:r>
            <a:r>
              <a:rPr sz="1200" dirty="0" smtClean="0"/>
              <a:t> </a:t>
            </a:r>
            <a:r>
              <a:rPr lang="en-US" sz="1200" dirty="0" smtClean="0"/>
              <a:t>-</a:t>
            </a:r>
            <a:r>
              <a:rPr sz="1200" dirty="0" smtClean="0"/>
              <a:t> </a:t>
            </a:r>
            <a:fld id="{F7EC234A-9094-4BB8-9EA4-75ECDA8A365B}" type="slidenum">
              <a:rPr sz="1200" smtClean="0"/>
              <a:pPr>
                <a:defRPr/>
              </a:pPr>
              <a:t>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dirty="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dirty="0"/>
              <a:t>	Move disk from A to C</a:t>
            </a:r>
          </a:p>
          <a:p>
            <a:pPr marL="742950" lvl="1" indent="-285750" algn="just">
              <a:spcBef>
                <a:spcPct val="10000"/>
              </a:spcBef>
              <a:buClr>
                <a:schemeClr val="accent2"/>
              </a:buClr>
              <a:buSzPct val="80000"/>
              <a:buFont typeface="Wingdings" pitchFamily="2" charset="2"/>
              <a:buNone/>
            </a:pPr>
            <a:r>
              <a:rPr lang="en-US" sz="2000" dirty="0"/>
              <a:t>	Move disk from A to B</a:t>
            </a:r>
          </a:p>
          <a:p>
            <a:pPr marL="742950" lvl="1" indent="-285750" algn="just">
              <a:spcBef>
                <a:spcPct val="10000"/>
              </a:spcBef>
              <a:buClr>
                <a:schemeClr val="accent2"/>
              </a:buClr>
              <a:buSzPct val="80000"/>
              <a:buFont typeface="Wingdings" pitchFamily="2" charset="2"/>
              <a:buNone/>
            </a:pPr>
            <a:r>
              <a:rPr lang="en-US" sz="2000" dirty="0"/>
              <a:t>	Move disk from C to B</a:t>
            </a:r>
          </a:p>
          <a:p>
            <a:pPr marL="742950" lvl="1" indent="-285750" algn="just">
              <a:spcBef>
                <a:spcPct val="10000"/>
              </a:spcBef>
              <a:buClr>
                <a:schemeClr val="accent2"/>
              </a:buClr>
              <a:buSzPct val="80000"/>
              <a:buFont typeface="Wingdings" pitchFamily="2" charset="2"/>
              <a:buNone/>
            </a:pPr>
            <a:r>
              <a:rPr lang="en-US" sz="2000" dirty="0"/>
              <a:t>	Move disk from A to C</a:t>
            </a:r>
          </a:p>
          <a:p>
            <a:pPr marL="742950" lvl="1" indent="-285750" algn="just">
              <a:spcBef>
                <a:spcPct val="10000"/>
              </a:spcBef>
              <a:buClr>
                <a:schemeClr val="accent2"/>
              </a:buClr>
              <a:buSzPct val="80000"/>
              <a:buFont typeface="Wingdings" pitchFamily="2" charset="2"/>
              <a:buNone/>
            </a:pPr>
            <a:r>
              <a:rPr lang="en-US" sz="2000" dirty="0"/>
              <a:t>	Move disk from B to A</a:t>
            </a:r>
          </a:p>
          <a:p>
            <a:pPr marL="742950" lvl="1" indent="-285750" algn="just">
              <a:spcBef>
                <a:spcPct val="10000"/>
              </a:spcBef>
              <a:buClr>
                <a:schemeClr val="accent2"/>
              </a:buClr>
              <a:buSzPct val="80000"/>
              <a:buFont typeface="Wingdings" pitchFamily="2" charset="2"/>
              <a:buNone/>
            </a:pPr>
            <a:r>
              <a:rPr lang="en-US" sz="2000" dirty="0"/>
              <a:t>	Move disk from B to C</a:t>
            </a:r>
          </a:p>
          <a:p>
            <a:pPr marL="742950" lvl="1" indent="-285750" algn="just">
              <a:spcBef>
                <a:spcPct val="10000"/>
              </a:spcBef>
              <a:buClr>
                <a:schemeClr val="accent2"/>
              </a:buClr>
              <a:buSzPct val="80000"/>
              <a:buFont typeface="Wingdings" pitchFamily="2" charset="2"/>
              <a:buNone/>
            </a:pPr>
            <a:r>
              <a:rPr lang="en-US" sz="2000" dirty="0"/>
              <a:t>	Move disk from A to C</a:t>
            </a:r>
          </a:p>
        </p:txBody>
      </p:sp>
      <p:grpSp>
        <p:nvGrpSpPr>
          <p:cNvPr id="8" name="Group 4"/>
          <p:cNvGrpSpPr>
            <a:grpSpLocks/>
          </p:cNvGrpSpPr>
          <p:nvPr/>
        </p:nvGrpSpPr>
        <p:grpSpPr bwMode="auto">
          <a:xfrm>
            <a:off x="2906815" y="4509120"/>
            <a:ext cx="4876800" cy="1981200"/>
            <a:chOff x="1728" y="2736"/>
            <a:chExt cx="3072" cy="1248"/>
          </a:xfrm>
        </p:grpSpPr>
        <p:grpSp>
          <p:nvGrpSpPr>
            <p:cNvPr id="9" name="Group 5"/>
            <p:cNvGrpSpPr>
              <a:grpSpLocks/>
            </p:cNvGrpSpPr>
            <p:nvPr/>
          </p:nvGrpSpPr>
          <p:grpSpPr bwMode="auto">
            <a:xfrm>
              <a:off x="1728" y="2736"/>
              <a:ext cx="864" cy="960"/>
              <a:chOff x="1728" y="2736"/>
              <a:chExt cx="864" cy="960"/>
            </a:xfrm>
          </p:grpSpPr>
          <p:sp>
            <p:nvSpPr>
              <p:cNvPr id="23" name="Rectangle 6"/>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4" name="Rectangle 7"/>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0" name="Text Box 8"/>
            <p:cNvSpPr txBox="1">
              <a:spLocks noChangeArrowheads="1"/>
            </p:cNvSpPr>
            <p:nvPr/>
          </p:nvSpPr>
          <p:spPr bwMode="auto">
            <a:xfrm>
              <a:off x="2016" y="3696"/>
              <a:ext cx="288" cy="288"/>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1" name="Rectangle 9"/>
            <p:cNvSpPr>
              <a:spLocks noChangeArrowheads="1"/>
            </p:cNvSpPr>
            <p:nvPr/>
          </p:nvSpPr>
          <p:spPr bwMode="auto">
            <a:xfrm>
              <a:off x="3216" y="3696"/>
              <a:ext cx="255" cy="288"/>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3" name="Rectangle 10"/>
            <p:cNvSpPr>
              <a:spLocks noChangeArrowheads="1"/>
            </p:cNvSpPr>
            <p:nvPr/>
          </p:nvSpPr>
          <p:spPr bwMode="auto">
            <a:xfrm>
              <a:off x="4272" y="3696"/>
              <a:ext cx="240" cy="288"/>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4" name="AutoShape 11"/>
            <p:cNvSpPr>
              <a:spLocks noChangeArrowheads="1"/>
            </p:cNvSpPr>
            <p:nvPr/>
          </p:nvSpPr>
          <p:spPr bwMode="auto">
            <a:xfrm>
              <a:off x="1824" y="3456"/>
              <a:ext cx="672" cy="144"/>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5" name="Group 12"/>
            <p:cNvGrpSpPr>
              <a:grpSpLocks/>
            </p:cNvGrpSpPr>
            <p:nvPr/>
          </p:nvGrpSpPr>
          <p:grpSpPr bwMode="auto">
            <a:xfrm>
              <a:off x="2880" y="2736"/>
              <a:ext cx="864" cy="960"/>
              <a:chOff x="1728" y="2736"/>
              <a:chExt cx="864" cy="960"/>
            </a:xfrm>
          </p:grpSpPr>
          <p:sp>
            <p:nvSpPr>
              <p:cNvPr id="21" name="Rectangle 13"/>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2" name="Rectangle 14"/>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6" name="Group 15"/>
            <p:cNvGrpSpPr>
              <a:grpSpLocks/>
            </p:cNvGrpSpPr>
            <p:nvPr/>
          </p:nvGrpSpPr>
          <p:grpSpPr bwMode="auto">
            <a:xfrm>
              <a:off x="3936" y="2736"/>
              <a:ext cx="864" cy="960"/>
              <a:chOff x="1728" y="2736"/>
              <a:chExt cx="864" cy="960"/>
            </a:xfrm>
          </p:grpSpPr>
          <p:sp>
            <p:nvSpPr>
              <p:cNvPr id="19" name="Rectangle 16"/>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7"/>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7" name="AutoShape 18"/>
            <p:cNvSpPr>
              <a:spLocks noChangeArrowheads="1"/>
            </p:cNvSpPr>
            <p:nvPr/>
          </p:nvSpPr>
          <p:spPr bwMode="auto">
            <a:xfrm>
              <a:off x="1920" y="3312"/>
              <a:ext cx="480" cy="144"/>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18" name="AutoShape 19"/>
            <p:cNvSpPr>
              <a:spLocks noChangeArrowheads="1"/>
            </p:cNvSpPr>
            <p:nvPr/>
          </p:nvSpPr>
          <p:spPr bwMode="auto">
            <a:xfrm>
              <a:off x="2016" y="3168"/>
              <a:ext cx="288" cy="144"/>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grpSp>
    </p:spTree>
    <p:extLst>
      <p:ext uri="{BB962C8B-B14F-4D97-AF65-F5344CB8AC3E}">
        <p14:creationId xmlns:p14="http://schemas.microsoft.com/office/powerpoint/2010/main" val="498775291"/>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22385</TotalTime>
  <Words>1288</Words>
  <Application>Microsoft Office PowerPoint</Application>
  <PresentationFormat>On-screen Show (4:3)</PresentationFormat>
  <Paragraphs>325</Paragraphs>
  <Slides>24</Slides>
  <Notes>21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Courier New</vt:lpstr>
      <vt:lpstr>Monotype Corsiva</vt:lpstr>
      <vt:lpstr>Times New Roman</vt:lpstr>
      <vt:lpstr>Wingdings</vt:lpstr>
      <vt:lpstr>Clarity</vt:lpstr>
      <vt:lpstr>http://www.comp.nus.edu.sg/~cs1010/</vt:lpstr>
      <vt:lpstr>Programming Methodology (phương pháp LẬP TRÌNH) </vt:lpstr>
      <vt:lpstr>Acknowledgement</vt:lpstr>
      <vt:lpstr>Policies for students</vt:lpstr>
      <vt:lpstr>Recording of modifications</vt:lpstr>
      <vt:lpstr>Unit 17: Recursion: Towers of Hanoi</vt:lpstr>
      <vt:lpstr>Tower Of Hanoi (1/17)</vt:lpstr>
      <vt:lpstr>Tower Of Hanoi (2/17)</vt:lpstr>
      <vt:lpstr>Tower Of Hanoi (3/17)</vt:lpstr>
      <vt:lpstr>Tower Of Hanoi (4/17)</vt:lpstr>
      <vt:lpstr>Tower Of Hanoi (5/17)</vt:lpstr>
      <vt:lpstr>Tower Of Hanoi (6/17)</vt:lpstr>
      <vt:lpstr>Tower Of Hanoi (7/17)</vt:lpstr>
      <vt:lpstr>Tower Of Hanoi (8/17)</vt:lpstr>
      <vt:lpstr>Tower Of Hanoi (9/17)</vt:lpstr>
      <vt:lpstr>Tower Of Hanoi (10/17)</vt:lpstr>
      <vt:lpstr>Tower Of Hanoi (11/17)</vt:lpstr>
      <vt:lpstr>Tower Of Hanoi (12/17)</vt:lpstr>
      <vt:lpstr>Tower Of Hanoi (13/17)</vt:lpstr>
      <vt:lpstr>Tower Of Hanoi (14/17)</vt:lpstr>
      <vt:lpstr>Tower Of Hanoi (15/17)</vt:lpstr>
      <vt:lpstr>Tower Of Hanoi (16/17)</vt:lpstr>
      <vt:lpstr>Tower Of Hanoi (17/17)</vt:lpstr>
      <vt:lpstr>End of File</vt:lpstr>
    </vt:vector>
  </TitlesOfParts>
  <Company>SoC, NUS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Microsoft account</cp:lastModifiedBy>
  <cp:revision>1600</cp:revision>
  <cp:lastPrinted>2014-07-01T03:51:49Z</cp:lastPrinted>
  <dcterms:created xsi:type="dcterms:W3CDTF">1998-09-05T15:03:32Z</dcterms:created>
  <dcterms:modified xsi:type="dcterms:W3CDTF">2015-08-30T21:05:37Z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