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39"/>
  </p:notesMasterIdLst>
  <p:handoutMasterIdLst>
    <p:handoutMasterId r:id="rId40"/>
  </p:handoutMasterIdLst>
  <p:sldIdLst>
    <p:sldId id="256" r:id="rId2"/>
    <p:sldId id="636" r:id="rId3"/>
    <p:sldId id="637" r:id="rId4"/>
    <p:sldId id="638" r:id="rId5"/>
    <p:sldId id="639" r:id="rId6"/>
    <p:sldId id="468" r:id="rId7"/>
    <p:sldId id="509" r:id="rId8"/>
    <p:sldId id="610" r:id="rId9"/>
    <p:sldId id="582" r:id="rId10"/>
    <p:sldId id="546" r:id="rId11"/>
    <p:sldId id="611" r:id="rId12"/>
    <p:sldId id="612" r:id="rId13"/>
    <p:sldId id="613" r:id="rId14"/>
    <p:sldId id="614" r:id="rId15"/>
    <p:sldId id="615" r:id="rId16"/>
    <p:sldId id="616" r:id="rId17"/>
    <p:sldId id="617" r:id="rId18"/>
    <p:sldId id="618" r:id="rId19"/>
    <p:sldId id="621" r:id="rId20"/>
    <p:sldId id="620" r:id="rId21"/>
    <p:sldId id="619" r:id="rId22"/>
    <p:sldId id="622" r:id="rId23"/>
    <p:sldId id="623" r:id="rId24"/>
    <p:sldId id="624" r:id="rId25"/>
    <p:sldId id="625" r:id="rId26"/>
    <p:sldId id="626" r:id="rId27"/>
    <p:sldId id="627" r:id="rId28"/>
    <p:sldId id="628" r:id="rId29"/>
    <p:sldId id="629" r:id="rId30"/>
    <p:sldId id="631" r:id="rId31"/>
    <p:sldId id="632" r:id="rId32"/>
    <p:sldId id="633" r:id="rId33"/>
    <p:sldId id="630" r:id="rId34"/>
    <p:sldId id="634" r:id="rId35"/>
    <p:sldId id="635" r:id="rId36"/>
    <p:sldId id="506" r:id="rId37"/>
    <p:sldId id="308" r:id="rId3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006600"/>
    <a:srgbClr val="E6E6E6"/>
    <a:srgbClr val="9900CC"/>
    <a:srgbClr val="CCECFF"/>
    <a:srgbClr val="FFCC66"/>
    <a:srgbClr val="CCFFCC"/>
    <a:srgbClr val="99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93" autoAdjust="0"/>
    <p:restoredTop sz="91652" autoAdjust="0"/>
  </p:normalViewPr>
  <p:slideViewPr>
    <p:cSldViewPr snapToGrid="0">
      <p:cViewPr varScale="1">
        <p:scale>
          <a:sx n="65" d="100"/>
          <a:sy n="65" d="100"/>
        </p:scale>
        <p:origin x="156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3384" y="-72"/>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8/31/2015</a:t>
            </a:fld>
            <a:endParaRPr lang="en-US"/>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smtClean="0"/>
          </a:p>
        </p:txBody>
      </p:sp>
    </p:spTree>
    <p:extLst>
      <p:ext uri="{BB962C8B-B14F-4D97-AF65-F5344CB8AC3E}">
        <p14:creationId xmlns:p14="http://schemas.microsoft.com/office/powerpoint/2010/main" val="301919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947536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05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8783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337204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032898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814967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622992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990163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423494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65974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4</a:t>
            </a:fld>
            <a:endParaRPr lang="en-US"/>
          </a:p>
        </p:txBody>
      </p:sp>
    </p:spTree>
    <p:extLst>
      <p:ext uri="{BB962C8B-B14F-4D97-AF65-F5344CB8AC3E}">
        <p14:creationId xmlns:p14="http://schemas.microsoft.com/office/powerpoint/2010/main" val="3258086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588961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681767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072128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034792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58876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576330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3525598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843653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6851363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40056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879777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432852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067677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43271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6254682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11161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336115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56871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118712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180729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162290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616499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813315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lvl1pPr>
              <a:defRPr/>
            </a:lvl1p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smtClean="0"/>
              <a:t>Unit18 -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p>
            <a:pPr>
              <a:defRPr/>
            </a:pPr>
            <a:r>
              <a:rPr lang="en-US" dirty="0" smtClean="0"/>
              <a:t>Unit18 -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p>
            <a:pPr>
              <a:defRPr/>
            </a:pPr>
            <a:r>
              <a:rPr lang="en-US" dirty="0" smtClean="0"/>
              <a:t>Unit18 -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smtClean="0"/>
              <a:t>Unit18 -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smtClean="0"/>
              <a:t>Unit18 -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Unit18 -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r>
              <a:rPr lang="en-US" smtClean="0"/>
              <a:t>© IT - TDT</a:t>
            </a:r>
            <a:endParaRPr lang="en-US" dirty="0" smtClean="0"/>
          </a:p>
        </p:txBody>
      </p:sp>
      <p:sp>
        <p:nvSpPr>
          <p:cNvPr id="8" name="Footer Placeholder 7"/>
          <p:cNvSpPr>
            <a:spLocks noGrp="1"/>
          </p:cNvSpPr>
          <p:nvPr>
            <p:ph type="ftr" sz="quarter" idx="11"/>
          </p:nvPr>
        </p:nvSpPr>
        <p:spPr/>
        <p:txBody>
          <a:bodyPr/>
          <a:lstStyle/>
          <a:p>
            <a:pPr algn="l">
              <a:defRPr/>
            </a:pPr>
            <a:r>
              <a:rPr lang="en-US" smtClean="0"/>
              <a:t>Programming Methodology</a:t>
            </a:r>
            <a:endParaRPr lang="en-US" dirty="0"/>
          </a:p>
        </p:txBody>
      </p:sp>
      <p:sp>
        <p:nvSpPr>
          <p:cNvPr id="9" name="Slide Number Placeholder 8"/>
          <p:cNvSpPr>
            <a:spLocks noGrp="1"/>
          </p:cNvSpPr>
          <p:nvPr>
            <p:ph type="sldNum" sz="quarter" idx="12"/>
          </p:nvPr>
        </p:nvSpPr>
        <p:spPr/>
        <p:txBody>
          <a:bodyPr/>
          <a:lstStyle/>
          <a:p>
            <a:pPr>
              <a:defRPr/>
            </a:pPr>
            <a:r>
              <a:rPr lang="en-US" dirty="0" smtClean="0"/>
              <a:t>Unit18 -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r>
              <a:rPr lang="en-US" smtClean="0"/>
              <a:t>© IT - TDT</a:t>
            </a:r>
            <a:endParaRPr lang="en-US" dirty="0" smtClean="0"/>
          </a:p>
        </p:txBody>
      </p:sp>
      <p:sp>
        <p:nvSpPr>
          <p:cNvPr id="4" name="Footer Placeholder 3"/>
          <p:cNvSpPr>
            <a:spLocks noGrp="1"/>
          </p:cNvSpPr>
          <p:nvPr>
            <p:ph type="ftr" sz="quarter" idx="11"/>
          </p:nvPr>
        </p:nvSpPr>
        <p:spPr/>
        <p:txBody>
          <a:bodyPr/>
          <a:lstStyle/>
          <a:p>
            <a:pPr algn="l">
              <a:defRPr/>
            </a:pPr>
            <a:r>
              <a:rPr lang="en-US" smtClean="0"/>
              <a:t>Programming Methodology</a:t>
            </a:r>
            <a:endParaRPr lang="en-US" dirty="0"/>
          </a:p>
        </p:txBody>
      </p:sp>
      <p:sp>
        <p:nvSpPr>
          <p:cNvPr id="5" name="Slide Number Placeholder 4"/>
          <p:cNvSpPr>
            <a:spLocks noGrp="1"/>
          </p:cNvSpPr>
          <p:nvPr>
            <p:ph type="sldNum" sz="quarter" idx="12"/>
          </p:nvPr>
        </p:nvSpPr>
        <p:spPr/>
        <p:txBody>
          <a:bodyPr/>
          <a:lstStyle/>
          <a:p>
            <a:pPr>
              <a:defRPr/>
            </a:pPr>
            <a:r>
              <a:rPr lang="en-US" dirty="0" smtClean="0"/>
              <a:t>Unit18 -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 IT - TDT</a:t>
            </a:r>
            <a:endParaRPr lang="en-US" dirty="0" smtClean="0"/>
          </a:p>
        </p:txBody>
      </p:sp>
      <p:sp>
        <p:nvSpPr>
          <p:cNvPr id="3" name="Footer Placeholder 2"/>
          <p:cNvSpPr>
            <a:spLocks noGrp="1"/>
          </p:cNvSpPr>
          <p:nvPr>
            <p:ph type="ftr" sz="quarter" idx="11"/>
          </p:nvPr>
        </p:nvSpPr>
        <p:spPr/>
        <p:txBody>
          <a:bodyPr/>
          <a:lstStyle/>
          <a:p>
            <a:pPr algn="l">
              <a:defRPr/>
            </a:pPr>
            <a:r>
              <a:rPr lang="en-US" smtClean="0"/>
              <a:t>Programming Methodology</a:t>
            </a:r>
            <a:endParaRPr lang="en-US" dirty="0"/>
          </a:p>
        </p:txBody>
      </p:sp>
      <p:sp>
        <p:nvSpPr>
          <p:cNvPr id="4" name="Slide Number Placeholder 3"/>
          <p:cNvSpPr>
            <a:spLocks noGrp="1"/>
          </p:cNvSpPr>
          <p:nvPr>
            <p:ph type="sldNum" sz="quarter" idx="12"/>
          </p:nvPr>
        </p:nvSpPr>
        <p:spPr/>
        <p:txBody>
          <a:bodyPr/>
          <a:lstStyle/>
          <a:p>
            <a:pPr>
              <a:defRPr/>
            </a:pPr>
            <a:r>
              <a:rPr lang="en-US" dirty="0" smtClean="0"/>
              <a:t>Unit18 -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Unit18 -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Unit18 -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smtClean="0"/>
              <a:t>© IT - TDT</a:t>
            </a:r>
            <a:endParaRPr lang="en-US" dirty="0" smtClean="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smtClean="0"/>
              <a:t>Programming Methodology</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smtClean="0"/>
              <a:t>Unit18 -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timing>
    <p:tnLst>
      <p:par>
        <p:cTn id="1" dur="indefinite" restart="never" nodeType="tmRoot"/>
      </p:par>
    </p:tnLst>
  </p:timing>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mp.nus.edu.sg/~cs10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gif"/><Relationship Id="rId5" Type="http://schemas.openxmlformats.org/officeDocument/2006/relationships/hyperlink" Target="http://www.comp.nus.edu.sg/~cs1010"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sorting-algorithms.com/" TargetMode="External"/><Relationship Id="rId7"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www.youtube.com/watch?v=lyZQPjUT5B4" TargetMode="External"/><Relationship Id="rId5" Type="http://schemas.openxmlformats.org/officeDocument/2006/relationships/hyperlink" Target="http://www.youtube.com/watch?v=Ns4TPTC8whw" TargetMode="External"/><Relationship Id="rId4" Type="http://schemas.openxmlformats.org/officeDocument/2006/relationships/hyperlink" Target="http://www.cs.ubc.ca/~harrison/Java/sorting-demo.htm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719667" y="2252133"/>
            <a:ext cx="4004733" cy="364067"/>
          </a:xfrm>
        </p:spPr>
        <p:txBody>
          <a:bodyPr>
            <a:noAutofit/>
          </a:bodyPr>
          <a:lstStyle/>
          <a:p>
            <a:pPr algn="dist" eaLnBrk="1" hangingPunct="1"/>
            <a:r>
              <a:rPr lang="en-GB" sz="1800" cap="none" dirty="0" smtClean="0">
                <a:latin typeface="Calibri" panose="020F0502020204030204" pitchFamily="34" charset="0"/>
                <a:hlinkClick r:id="rId3"/>
              </a:rPr>
              <a:t>http://www.comp.nus.edu.sg/~cs1010/</a:t>
            </a:r>
            <a:endParaRPr lang="en-GB" sz="1800" cap="none" dirty="0" smtClean="0">
              <a:latin typeface="Calibri" panose="020F050202020403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9913" y="4696884"/>
            <a:ext cx="2445774" cy="1263650"/>
          </a:xfrm>
          <a:prstGeom prst="rect">
            <a:avLst/>
          </a:prstGeom>
        </p:spPr>
      </p:pic>
      <p:pic>
        <p:nvPicPr>
          <p:cNvPr id="7" name="[Picture 6]">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292" y="1368425"/>
            <a:ext cx="5687149" cy="934508"/>
          </a:xfrm>
          <a:prstGeom prst="rect">
            <a:avLst/>
          </a:prstGeom>
        </p:spPr>
      </p:pic>
      <p:sp>
        <p:nvSpPr>
          <p:cNvPr id="8" name="[TextBox 7]"/>
          <p:cNvSpPr txBox="1"/>
          <p:nvPr/>
        </p:nvSpPr>
        <p:spPr>
          <a:xfrm>
            <a:off x="3513667" y="2912533"/>
            <a:ext cx="2218267" cy="461665"/>
          </a:xfrm>
          <a:prstGeom prst="rect">
            <a:avLst/>
          </a:prstGeom>
          <a:noFill/>
        </p:spPr>
        <p:txBody>
          <a:bodyPr wrap="square" rtlCol="0">
            <a:spAutoFit/>
          </a:bodyPr>
          <a:lstStyle/>
          <a:p>
            <a:pPr algn="ctr"/>
            <a:r>
              <a:rPr lang="en-US" sz="2400" dirty="0" smtClean="0">
                <a:solidFill>
                  <a:srgbClr val="C00000"/>
                </a:solidFill>
                <a:latin typeface="Calibri" panose="020F0502020204030204" pitchFamily="34" charset="0"/>
              </a:rPr>
              <a:t>UNIT 18</a:t>
            </a:r>
            <a:endParaRPr lang="en-US" sz="2400" dirty="0">
              <a:solidFill>
                <a:srgbClr val="C00000"/>
              </a:solidFill>
              <a:latin typeface="Calibri" panose="020F0502020204030204" pitchFamily="34" charset="0"/>
            </a:endParaRPr>
          </a:p>
        </p:txBody>
      </p:sp>
      <p:sp>
        <p:nvSpPr>
          <p:cNvPr id="11" name="[TextBox 7]"/>
          <p:cNvSpPr txBox="1"/>
          <p:nvPr/>
        </p:nvSpPr>
        <p:spPr>
          <a:xfrm>
            <a:off x="1058333" y="3462867"/>
            <a:ext cx="7128934" cy="584775"/>
          </a:xfrm>
          <a:prstGeom prst="rect">
            <a:avLst/>
          </a:prstGeom>
          <a:noFill/>
        </p:spPr>
        <p:txBody>
          <a:bodyPr wrap="square" rtlCol="0">
            <a:spAutoFit/>
          </a:bodyPr>
          <a:lstStyle/>
          <a:p>
            <a:pPr algn="ctr"/>
            <a:r>
              <a:rPr lang="en-US" sz="3200" dirty="0" smtClean="0">
                <a:solidFill>
                  <a:srgbClr val="C00000"/>
                </a:solidFill>
                <a:latin typeface="Calibri" panose="020F0502020204030204" pitchFamily="34" charset="0"/>
              </a:rPr>
              <a:t>Searching and Sorting</a:t>
            </a:r>
            <a:endParaRPr lang="en-US" sz="3200" dirty="0">
              <a:solidFill>
                <a:srgbClr val="C00000"/>
              </a:solidFill>
              <a:latin typeface="Calibri" panose="020F0502020204030204"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2. Introduction to Searching (1/2)</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10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Content Placeholder 5"/>
          <p:cNvSpPr>
            <a:spLocks noGrp="1"/>
          </p:cNvSpPr>
          <p:nvPr>
            <p:ph idx="1"/>
          </p:nvPr>
        </p:nvSpPr>
        <p:spPr>
          <a:xfrm>
            <a:off x="587375" y="1462722"/>
            <a:ext cx="8229600" cy="4560888"/>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SG" dirty="0"/>
              <a:t>Searching is a common task that we carry out without much thought </a:t>
            </a:r>
            <a:r>
              <a:rPr lang="en-SG" dirty="0" smtClean="0"/>
              <a:t>everyday.</a:t>
            </a:r>
          </a:p>
          <a:p>
            <a:pPr marL="803275" lvl="1" indent="-347663">
              <a:spcBef>
                <a:spcPts val="600"/>
              </a:spcBef>
              <a:buClr>
                <a:schemeClr val="bg1">
                  <a:lumMod val="50000"/>
                </a:schemeClr>
              </a:buClr>
              <a:buSzPct val="100000"/>
              <a:buFont typeface="Wingdings" panose="05000000000000000000" pitchFamily="2" charset="2"/>
              <a:buChar char="§"/>
              <a:defRPr/>
            </a:pPr>
            <a:r>
              <a:rPr lang="en-SG" dirty="0" smtClean="0"/>
              <a:t>Searching for a location in a map</a:t>
            </a:r>
          </a:p>
          <a:p>
            <a:pPr marL="803275" lvl="1" indent="-347663">
              <a:spcBef>
                <a:spcPts val="600"/>
              </a:spcBef>
              <a:buClr>
                <a:schemeClr val="bg1">
                  <a:lumMod val="50000"/>
                </a:schemeClr>
              </a:buClr>
              <a:buSzPct val="100000"/>
              <a:buFont typeface="Wingdings" panose="05000000000000000000" pitchFamily="2" charset="2"/>
              <a:buChar char="§"/>
              <a:defRPr/>
            </a:pPr>
            <a:r>
              <a:rPr lang="en-SG" dirty="0" smtClean="0"/>
              <a:t>Searching </a:t>
            </a:r>
            <a:r>
              <a:rPr lang="en-SG" dirty="0"/>
              <a:t>for the contact of a particular </a:t>
            </a:r>
            <a:r>
              <a:rPr lang="en-SG" dirty="0" smtClean="0"/>
              <a:t>person</a:t>
            </a:r>
          </a:p>
          <a:p>
            <a:pPr marL="803275" lvl="1" indent="-347663">
              <a:spcBef>
                <a:spcPts val="600"/>
              </a:spcBef>
              <a:buClr>
                <a:schemeClr val="bg1">
                  <a:lumMod val="50000"/>
                </a:schemeClr>
              </a:buClr>
              <a:buSzPct val="100000"/>
              <a:buFont typeface="Wingdings" panose="05000000000000000000" pitchFamily="2" charset="2"/>
              <a:buChar char="§"/>
              <a:defRPr/>
            </a:pPr>
            <a:r>
              <a:rPr lang="en-SG" dirty="0" smtClean="0"/>
              <a:t>Searching </a:t>
            </a:r>
            <a:r>
              <a:rPr lang="en-SG" dirty="0"/>
              <a:t>for a nice picture for your project </a:t>
            </a:r>
            <a:r>
              <a:rPr lang="en-SG" dirty="0" smtClean="0"/>
              <a:t>report</a:t>
            </a:r>
          </a:p>
          <a:p>
            <a:pPr marL="803275" lvl="1" indent="-347663">
              <a:spcBef>
                <a:spcPts val="600"/>
              </a:spcBef>
              <a:buClr>
                <a:schemeClr val="bg1">
                  <a:lumMod val="50000"/>
                </a:schemeClr>
              </a:buClr>
              <a:buSzPct val="100000"/>
              <a:buFont typeface="Wingdings" panose="05000000000000000000" pitchFamily="2" charset="2"/>
              <a:buChar char="§"/>
              <a:defRPr/>
            </a:pPr>
            <a:r>
              <a:rPr lang="en-SG" dirty="0" smtClean="0"/>
              <a:t>Searching</a:t>
            </a:r>
            <a:r>
              <a:rPr lang="en-SG" dirty="0"/>
              <a:t> for a research paper required in your course</a:t>
            </a:r>
            <a:endParaRPr lang="en-SG" dirty="0" smtClean="0"/>
          </a:p>
          <a:p>
            <a:pPr marL="347663" indent="-347663">
              <a:spcBef>
                <a:spcPts val="1200"/>
              </a:spcBef>
              <a:buClr>
                <a:schemeClr val="tx1">
                  <a:lumMod val="90000"/>
                  <a:lumOff val="10000"/>
                </a:schemeClr>
              </a:buClr>
              <a:buSzPct val="100000"/>
              <a:buFont typeface="Wingdings" panose="05000000000000000000" pitchFamily="2" charset="2"/>
              <a:buChar char="§"/>
              <a:defRPr/>
            </a:pPr>
            <a:r>
              <a:rPr lang="en-SG" dirty="0" smtClean="0"/>
              <a:t>In </a:t>
            </a:r>
            <a:r>
              <a:rPr lang="en-US" dirty="0"/>
              <a:t>this lecture, you will learn how to search for an item (sometimes called a search key) in an </a:t>
            </a:r>
            <a:r>
              <a:rPr lang="en-US" dirty="0" smtClean="0"/>
              <a:t>array.</a:t>
            </a:r>
          </a:p>
        </p:txBody>
      </p:sp>
      <p:pic>
        <p:nvPicPr>
          <p:cNvPr id="14" name="Picture 6" descr="22614-Clipart-Illustration-Of-A-Yellow-Man-Kneeling-On-One-Knee-To-Look-Closer-At-Something-While-Inspecting-Or-Investigating.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5288" y="414020"/>
            <a:ext cx="1048702" cy="1048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309060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2. Introduction to Searching (2/2)</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11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Content Placeholder 5"/>
          <p:cNvSpPr>
            <a:spLocks noGrp="1"/>
          </p:cNvSpPr>
          <p:nvPr>
            <p:ph idx="1"/>
          </p:nvPr>
        </p:nvSpPr>
        <p:spPr>
          <a:xfrm>
            <a:off x="587375" y="1301262"/>
            <a:ext cx="8229600" cy="5328138"/>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SG" dirty="0" smtClean="0"/>
              <a:t>Problem statement:</a:t>
            </a:r>
          </a:p>
          <a:p>
            <a:pPr marL="968375" lvl="1" indent="0">
              <a:spcBef>
                <a:spcPts val="600"/>
              </a:spcBef>
              <a:buClr>
                <a:schemeClr val="bg1">
                  <a:lumMod val="50000"/>
                </a:schemeClr>
              </a:buClr>
              <a:buSzPct val="100000"/>
              <a:buNone/>
              <a:defRPr/>
            </a:pPr>
            <a:r>
              <a:rPr lang="en-US" altLang="ja-JP" dirty="0" smtClean="0">
                <a:solidFill>
                  <a:srgbClr val="990033"/>
                </a:solidFill>
                <a:ea typeface="ＭＳ Ｐゴシック" pitchFamily="34" charset="-128"/>
              </a:rPr>
              <a:t>Given </a:t>
            </a:r>
            <a:r>
              <a:rPr lang="en-US" altLang="ja-JP" dirty="0">
                <a:solidFill>
                  <a:srgbClr val="990033"/>
                </a:solidFill>
                <a:ea typeface="ＭＳ Ｐゴシック" pitchFamily="34" charset="-128"/>
              </a:rPr>
              <a:t>a list (collection of data) and a search key X, return the position of X in the list if it </a:t>
            </a:r>
            <a:r>
              <a:rPr lang="en-US" altLang="ja-JP" dirty="0" smtClean="0">
                <a:solidFill>
                  <a:srgbClr val="990033"/>
                </a:solidFill>
                <a:ea typeface="ＭＳ Ｐゴシック" pitchFamily="34" charset="-128"/>
              </a:rPr>
              <a:t>exists.</a:t>
            </a:r>
          </a:p>
          <a:p>
            <a:pPr marL="968375" lvl="1" indent="0">
              <a:spcBef>
                <a:spcPts val="600"/>
              </a:spcBef>
              <a:buClr>
                <a:schemeClr val="bg1">
                  <a:lumMod val="50000"/>
                </a:schemeClr>
              </a:buClr>
              <a:buSzPct val="100000"/>
              <a:buNone/>
              <a:defRPr/>
            </a:pPr>
            <a:r>
              <a:rPr lang="en-US" dirty="0" smtClean="0">
                <a:solidFill>
                  <a:srgbClr val="990033"/>
                </a:solidFill>
                <a:ea typeface="ＭＳ Ｐゴシック" pitchFamily="34" charset="-128"/>
              </a:rPr>
              <a:t>For</a:t>
            </a:r>
            <a:r>
              <a:rPr lang="en-US" altLang="ja-JP" dirty="0">
                <a:solidFill>
                  <a:srgbClr val="990033"/>
                </a:solidFill>
                <a:ea typeface="ＭＳ Ｐゴシック" pitchFamily="34" charset="-128"/>
              </a:rPr>
              <a:t> simplicity, we shall assume there are no duplicate values in the </a:t>
            </a:r>
            <a:r>
              <a:rPr lang="en-US" altLang="ja-JP" dirty="0" smtClean="0">
                <a:solidFill>
                  <a:srgbClr val="990033"/>
                </a:solidFill>
                <a:ea typeface="ＭＳ Ｐゴシック" pitchFamily="34" charset="-128"/>
              </a:rPr>
              <a:t>list.</a:t>
            </a:r>
            <a:endParaRPr lang="en-SG" dirty="0" smtClean="0"/>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altLang="ja-JP" dirty="0">
                <a:ea typeface="ＭＳ Ｐゴシック" pitchFamily="34" charset="-128"/>
              </a:rPr>
              <a:t>We will count the number of comparisons the algorithms make to analyze their performance</a:t>
            </a:r>
            <a:r>
              <a:rPr lang="en-US" dirty="0" smtClean="0"/>
              <a:t>.</a:t>
            </a:r>
          </a:p>
          <a:p>
            <a:pPr marL="803275" lvl="1" indent="-347663">
              <a:spcBef>
                <a:spcPts val="600"/>
              </a:spcBef>
              <a:buClr>
                <a:schemeClr val="bg1">
                  <a:lumMod val="50000"/>
                </a:schemeClr>
              </a:buClr>
              <a:buSzPct val="100000"/>
              <a:buFont typeface="Wingdings" panose="05000000000000000000" pitchFamily="2" charset="2"/>
              <a:buChar char="§"/>
              <a:defRPr/>
            </a:pPr>
            <a:r>
              <a:rPr lang="en-US" dirty="0" smtClean="0"/>
              <a:t>The </a:t>
            </a:r>
            <a:r>
              <a:rPr lang="en-US" altLang="ja-JP" dirty="0">
                <a:ea typeface="ＭＳ Ｐゴシック" pitchFamily="34" charset="-128"/>
              </a:rPr>
              <a:t>ideal searching algorithm will make </a:t>
            </a:r>
            <a:r>
              <a:rPr lang="en-US" altLang="ja-JP" i="1" u="sng" dirty="0">
                <a:ea typeface="ＭＳ Ｐゴシック" pitchFamily="34" charset="-128"/>
              </a:rPr>
              <a:t>the least possible number of comparisons</a:t>
            </a:r>
            <a:r>
              <a:rPr lang="en-US" altLang="ja-JP" dirty="0">
                <a:ea typeface="ＭＳ Ｐゴシック" pitchFamily="34" charset="-128"/>
              </a:rPr>
              <a:t> to locate the desired </a:t>
            </a:r>
            <a:r>
              <a:rPr lang="en-US" altLang="ja-JP" dirty="0" smtClean="0">
                <a:ea typeface="ＭＳ Ｐゴシック" pitchFamily="34" charset="-128"/>
              </a:rPr>
              <a:t>data.</a:t>
            </a:r>
          </a:p>
          <a:p>
            <a:pPr marL="803275" lvl="1" indent="-347663">
              <a:spcBef>
                <a:spcPts val="600"/>
              </a:spcBef>
              <a:buClr>
                <a:schemeClr val="bg1">
                  <a:lumMod val="50000"/>
                </a:schemeClr>
              </a:buClr>
              <a:buSzPct val="100000"/>
              <a:buFont typeface="Wingdings" panose="05000000000000000000" pitchFamily="2" charset="2"/>
              <a:buChar char="§"/>
              <a:defRPr/>
            </a:pPr>
            <a:r>
              <a:rPr lang="en-US" dirty="0" smtClean="0">
                <a:ea typeface="ＭＳ Ｐゴシック" pitchFamily="34" charset="-128"/>
              </a:rPr>
              <a:t>We </a:t>
            </a:r>
            <a:r>
              <a:rPr lang="en-US" altLang="ja-JP" dirty="0">
                <a:ea typeface="ＭＳ Ｐゴシック" pitchFamily="34" charset="-128"/>
              </a:rPr>
              <a:t>will introduce worst-case </a:t>
            </a:r>
            <a:r>
              <a:rPr lang="en-US" altLang="ja-JP" dirty="0" smtClean="0">
                <a:ea typeface="ＭＳ Ｐゴシック" pitchFamily="34" charset="-128"/>
              </a:rPr>
              <a:t>scenario.</a:t>
            </a:r>
          </a:p>
          <a:p>
            <a:pPr marL="803275" lvl="1" indent="-347663">
              <a:spcBef>
                <a:spcPts val="600"/>
              </a:spcBef>
              <a:buClr>
                <a:schemeClr val="bg1">
                  <a:lumMod val="50000"/>
                </a:schemeClr>
              </a:buClr>
              <a:buSzPct val="100000"/>
              <a:buFont typeface="Wingdings" panose="05000000000000000000" pitchFamily="2" charset="2"/>
              <a:buChar char="§"/>
              <a:defRPr/>
            </a:pPr>
            <a:r>
              <a:rPr lang="en-US" smtClean="0">
                <a:ea typeface="ＭＳ Ｐゴシック" pitchFamily="34" charset="-128"/>
              </a:rPr>
              <a:t>T</a:t>
            </a:r>
            <a:r>
              <a:rPr lang="en-US" altLang="ja-JP" smtClean="0">
                <a:ea typeface="ＭＳ Ｐゴシック" pitchFamily="34" charset="-128"/>
              </a:rPr>
              <a:t>his </a:t>
            </a:r>
            <a:r>
              <a:rPr lang="en-US" altLang="ja-JP" dirty="0">
                <a:ea typeface="ＭＳ Ｐゴシック" pitchFamily="34" charset="-128"/>
              </a:rPr>
              <a:t>topic is called </a:t>
            </a:r>
            <a:r>
              <a:rPr lang="en-US" altLang="ja-JP" dirty="0">
                <a:solidFill>
                  <a:srgbClr val="0000FF"/>
                </a:solidFill>
                <a:ea typeface="ＭＳ Ｐゴシック" pitchFamily="34" charset="-128"/>
              </a:rPr>
              <a:t>analysis </a:t>
            </a:r>
            <a:r>
              <a:rPr lang="en-US" altLang="ja-JP">
                <a:solidFill>
                  <a:srgbClr val="0000FF"/>
                </a:solidFill>
                <a:ea typeface="ＭＳ Ｐゴシック" pitchFamily="34" charset="-128"/>
              </a:rPr>
              <a:t>of </a:t>
            </a:r>
            <a:r>
              <a:rPr lang="en-US" altLang="ja-JP" smtClean="0">
                <a:solidFill>
                  <a:srgbClr val="0000FF"/>
                </a:solidFill>
                <a:ea typeface="ＭＳ Ｐゴシック" pitchFamily="34" charset="-128"/>
              </a:rPr>
              <a:t>algorithms</a:t>
            </a:r>
            <a:r>
              <a:rPr lang="en-US" altLang="ja-JP" smtClean="0">
                <a:ea typeface="ＭＳ Ｐゴシック" pitchFamily="34" charset="-128"/>
              </a:rPr>
              <a:t>. Here, we will give an informal introduction just for an appreciation.</a:t>
            </a:r>
            <a:endParaRPr lang="en-US" dirty="0" smtClean="0"/>
          </a:p>
        </p:txBody>
      </p:sp>
      <p:pic>
        <p:nvPicPr>
          <p:cNvPr id="14" name="Picture 6" descr="22614-Clipart-Illustration-Of-A-Yellow-Man-Kneeling-On-One-Knee-To-Look-Closer-At-Something-While-Inspecting-Or-Investigating.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5288" y="414020"/>
            <a:ext cx="1048702" cy="1048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068872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3. </a:t>
            </a:r>
            <a:r>
              <a:rPr lang="en-GB" sz="3600" smtClean="0">
                <a:solidFill>
                  <a:srgbClr val="0000FF"/>
                </a:solidFill>
              </a:rPr>
              <a:t>Linear Search (1/3)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12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Content Placeholder 5"/>
          <p:cNvSpPr>
            <a:spLocks noGrp="1"/>
          </p:cNvSpPr>
          <p:nvPr>
            <p:ph idx="1"/>
          </p:nvPr>
        </p:nvSpPr>
        <p:spPr>
          <a:xfrm>
            <a:off x="587375" y="1188720"/>
            <a:ext cx="8229600" cy="2023110"/>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SG" dirty="0" smtClean="0"/>
              <a:t>Also known as </a:t>
            </a:r>
            <a:r>
              <a:rPr lang="en-SG" dirty="0" smtClean="0">
                <a:solidFill>
                  <a:srgbClr val="C00000"/>
                </a:solidFill>
              </a:rPr>
              <a:t>Sequential Search</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altLang="ja-JP" dirty="0" smtClean="0">
                <a:ea typeface="ＭＳ Ｐゴシック" pitchFamily="34" charset="-128"/>
              </a:rPr>
              <a:t>Idea: Search the list from one end to the other end in linear progression.</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dirty="0" smtClean="0">
                <a:ea typeface="ＭＳ Ｐゴシック" pitchFamily="34" charset="-128"/>
              </a:rPr>
              <a:t>Algorithm:</a:t>
            </a:r>
            <a:endParaRPr lang="en-US" dirty="0" smtClean="0"/>
          </a:p>
        </p:txBody>
      </p:sp>
      <p:pic>
        <p:nvPicPr>
          <p:cNvPr id="9" name="Picture 9" descr="k3178076.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0121" y="485774"/>
            <a:ext cx="1559560" cy="117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803751" y="3205377"/>
            <a:ext cx="4391025" cy="1938338"/>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lvl1pPr eaLnBrk="0" hangingPunct="0">
              <a:tabLst>
                <a:tab pos="361950" algn="l"/>
              </a:tabLst>
              <a:defRPr>
                <a:solidFill>
                  <a:schemeClr val="tx1"/>
                </a:solidFill>
                <a:latin typeface="Arial" charset="0"/>
                <a:cs typeface="Arial" charset="0"/>
              </a:defRPr>
            </a:lvl1pPr>
            <a:lvl2pPr marL="742950" indent="-285750" eaLnBrk="0" hangingPunct="0">
              <a:tabLst>
                <a:tab pos="361950" algn="l"/>
              </a:tabLst>
              <a:defRPr>
                <a:solidFill>
                  <a:schemeClr val="tx1"/>
                </a:solidFill>
                <a:latin typeface="Arial" charset="0"/>
                <a:cs typeface="Arial" charset="0"/>
              </a:defRPr>
            </a:lvl2pPr>
            <a:lvl3pPr marL="1143000" indent="-228600" eaLnBrk="0" hangingPunct="0">
              <a:tabLst>
                <a:tab pos="361950" algn="l"/>
              </a:tabLst>
              <a:defRPr>
                <a:solidFill>
                  <a:schemeClr val="tx1"/>
                </a:solidFill>
                <a:latin typeface="Arial" charset="0"/>
                <a:cs typeface="Arial" charset="0"/>
              </a:defRPr>
            </a:lvl3pPr>
            <a:lvl4pPr marL="1600200" indent="-228600" eaLnBrk="0" hangingPunct="0">
              <a:tabLst>
                <a:tab pos="361950" algn="l"/>
              </a:tabLst>
              <a:defRPr>
                <a:solidFill>
                  <a:schemeClr val="tx1"/>
                </a:solidFill>
                <a:latin typeface="Arial" charset="0"/>
                <a:cs typeface="Arial" charset="0"/>
              </a:defRPr>
            </a:lvl4pPr>
            <a:lvl5pPr marL="2057400" indent="-228600" eaLnBrk="0" hangingPunct="0">
              <a:tabLst>
                <a:tab pos="3619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3619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3619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3619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361950" algn="l"/>
              </a:tabLst>
              <a:defRPr>
                <a:solidFill>
                  <a:schemeClr val="tx1"/>
                </a:solidFill>
                <a:latin typeface="Arial" charset="0"/>
                <a:cs typeface="Arial" charset="0"/>
              </a:defRPr>
            </a:lvl9pPr>
          </a:lstStyle>
          <a:p>
            <a:pPr eaLnBrk="1" hangingPunct="1"/>
            <a:r>
              <a:rPr lang="en-US" sz="2000" dirty="0">
                <a:solidFill>
                  <a:srgbClr val="C00000"/>
                </a:solidFill>
                <a:latin typeface="Calibri" pitchFamily="34" charset="0"/>
              </a:rPr>
              <a:t>// Search for key in list A with n items</a:t>
            </a:r>
          </a:p>
          <a:p>
            <a:pPr eaLnBrk="1" hangingPunct="1"/>
            <a:r>
              <a:rPr lang="en-US" sz="2000" dirty="0" err="1">
                <a:solidFill>
                  <a:srgbClr val="C00000"/>
                </a:solidFill>
                <a:latin typeface="Calibri" pitchFamily="34" charset="0"/>
              </a:rPr>
              <a:t>linear_search</a:t>
            </a:r>
            <a:r>
              <a:rPr lang="en-US" sz="2000" dirty="0">
                <a:solidFill>
                  <a:srgbClr val="C00000"/>
                </a:solidFill>
                <a:latin typeface="Calibri" pitchFamily="34" charset="0"/>
              </a:rPr>
              <a:t>(A, n, key) </a:t>
            </a:r>
          </a:p>
          <a:p>
            <a:pPr eaLnBrk="1" hangingPunct="1"/>
            <a:r>
              <a:rPr lang="en-US" sz="2000" dirty="0">
                <a:solidFill>
                  <a:srgbClr val="C00000"/>
                </a:solidFill>
                <a:latin typeface="Calibri" pitchFamily="34" charset="0"/>
              </a:rPr>
              <a:t>{</a:t>
            </a:r>
          </a:p>
          <a:p>
            <a:pPr eaLnBrk="1" hangingPunct="1"/>
            <a:r>
              <a:rPr lang="en-US" sz="2000" dirty="0">
                <a:solidFill>
                  <a:srgbClr val="C00000"/>
                </a:solidFill>
                <a:latin typeface="Calibri" pitchFamily="34" charset="0"/>
              </a:rPr>
              <a:t>	for </a:t>
            </a:r>
            <a:r>
              <a:rPr lang="en-US" sz="2000" dirty="0" err="1">
                <a:solidFill>
                  <a:srgbClr val="C00000"/>
                </a:solidFill>
                <a:latin typeface="Calibri" pitchFamily="34" charset="0"/>
              </a:rPr>
              <a:t>i</a:t>
            </a:r>
            <a:r>
              <a:rPr lang="en-US" sz="2000" dirty="0">
                <a:solidFill>
                  <a:srgbClr val="C00000"/>
                </a:solidFill>
                <a:latin typeface="Calibri" pitchFamily="34" charset="0"/>
              </a:rPr>
              <a:t> = 0 to n-1 </a:t>
            </a:r>
          </a:p>
          <a:p>
            <a:pPr eaLnBrk="1" hangingPunct="1"/>
            <a:r>
              <a:rPr lang="en-US" sz="2000" dirty="0">
                <a:solidFill>
                  <a:srgbClr val="C00000"/>
                </a:solidFill>
                <a:latin typeface="Calibri" pitchFamily="34" charset="0"/>
              </a:rPr>
              <a:t>  		if A</a:t>
            </a:r>
            <a:r>
              <a:rPr lang="en-US" sz="2000" baseline="-25000" dirty="0">
                <a:solidFill>
                  <a:srgbClr val="C00000"/>
                </a:solidFill>
                <a:latin typeface="Calibri" pitchFamily="34" charset="0"/>
              </a:rPr>
              <a:t>i</a:t>
            </a:r>
            <a:r>
              <a:rPr lang="en-US" sz="2000" dirty="0">
                <a:solidFill>
                  <a:srgbClr val="C00000"/>
                </a:solidFill>
                <a:latin typeface="Calibri" pitchFamily="34" charset="0"/>
              </a:rPr>
              <a:t> is key then report </a:t>
            </a:r>
            <a:r>
              <a:rPr lang="en-US" sz="2000" dirty="0" err="1">
                <a:solidFill>
                  <a:srgbClr val="C00000"/>
                </a:solidFill>
                <a:latin typeface="Calibri" pitchFamily="34" charset="0"/>
              </a:rPr>
              <a:t>i</a:t>
            </a:r>
            <a:endParaRPr lang="en-US" sz="2000" dirty="0">
              <a:solidFill>
                <a:srgbClr val="C00000"/>
              </a:solidFill>
              <a:latin typeface="Calibri" pitchFamily="34" charset="0"/>
            </a:endParaRPr>
          </a:p>
          <a:p>
            <a:pPr eaLnBrk="1" hangingPunct="1"/>
            <a:r>
              <a:rPr lang="en-US" sz="2000" dirty="0">
                <a:solidFill>
                  <a:srgbClr val="C00000"/>
                </a:solidFill>
                <a:latin typeface="Calibri" pitchFamily="34" charset="0"/>
              </a:rPr>
              <a:t>}</a:t>
            </a:r>
            <a:endParaRPr lang="en-SG" sz="2000" dirty="0">
              <a:solidFill>
                <a:srgbClr val="C00000"/>
              </a:solidFill>
              <a:latin typeface="Calibri" pitchFamily="34" charset="0"/>
            </a:endParaRPr>
          </a:p>
        </p:txBody>
      </p:sp>
      <p:sp>
        <p:nvSpPr>
          <p:cNvPr id="11" name="TextBox 10"/>
          <p:cNvSpPr txBox="1">
            <a:spLocks noChangeArrowheads="1"/>
          </p:cNvSpPr>
          <p:nvPr/>
        </p:nvSpPr>
        <p:spPr bwMode="auto">
          <a:xfrm>
            <a:off x="5353526" y="3190301"/>
            <a:ext cx="3533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87   12   51   9    24   63</a:t>
            </a:r>
            <a:endParaRPr lang="en-SG" sz="2400"/>
          </a:p>
        </p:txBody>
      </p:sp>
      <p:sp>
        <p:nvSpPr>
          <p:cNvPr id="13" name="TextBox 12"/>
          <p:cNvSpPr txBox="1">
            <a:spLocks noChangeArrowheads="1"/>
          </p:cNvSpPr>
          <p:nvPr/>
        </p:nvSpPr>
        <p:spPr bwMode="auto">
          <a:xfrm>
            <a:off x="5203664" y="2633058"/>
            <a:ext cx="38466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latin typeface="Calibri" pitchFamily="34" charset="0"/>
              </a:rPr>
              <a:t>Example: Search for 24 in this list</a:t>
            </a:r>
            <a:endParaRPr lang="en-SG" sz="2000" dirty="0">
              <a:latin typeface="Calibri" pitchFamily="34" charset="0"/>
            </a:endParaRPr>
          </a:p>
        </p:txBody>
      </p:sp>
      <p:grpSp>
        <p:nvGrpSpPr>
          <p:cNvPr id="15" name="Group 16"/>
          <p:cNvGrpSpPr>
            <a:grpSpLocks/>
          </p:cNvGrpSpPr>
          <p:nvPr/>
        </p:nvGrpSpPr>
        <p:grpSpPr bwMode="auto">
          <a:xfrm>
            <a:off x="5256688" y="3615751"/>
            <a:ext cx="762000" cy="1193800"/>
            <a:chOff x="5413023" y="4347016"/>
            <a:chExt cx="762000" cy="1195182"/>
          </a:xfrm>
        </p:grpSpPr>
        <p:cxnSp>
          <p:nvCxnSpPr>
            <p:cNvPr id="16" name="Straight Arrow Connector 13"/>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 name="TextBox 15"/>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dirty="0">
                  <a:solidFill>
                    <a:srgbClr val="006600"/>
                  </a:solidFill>
                  <a:latin typeface="Calibri" pitchFamily="34" charset="0"/>
                </a:rPr>
                <a:t>no</a:t>
              </a:r>
              <a:endParaRPr lang="en-SG" sz="2000" i="1" dirty="0">
                <a:solidFill>
                  <a:srgbClr val="006600"/>
                </a:solidFill>
                <a:latin typeface="Calibri" pitchFamily="34" charset="0"/>
              </a:endParaRPr>
            </a:p>
          </p:txBody>
        </p:sp>
      </p:grpSp>
      <p:grpSp>
        <p:nvGrpSpPr>
          <p:cNvPr id="18" name="Group 17"/>
          <p:cNvGrpSpPr>
            <a:grpSpLocks/>
          </p:cNvGrpSpPr>
          <p:nvPr/>
        </p:nvGrpSpPr>
        <p:grpSpPr bwMode="auto">
          <a:xfrm>
            <a:off x="5894863" y="3615751"/>
            <a:ext cx="762000" cy="1193800"/>
            <a:chOff x="5413023" y="4347016"/>
            <a:chExt cx="762000" cy="1195182"/>
          </a:xfrm>
        </p:grpSpPr>
        <p:cxnSp>
          <p:nvCxnSpPr>
            <p:cNvPr id="19" name="Straight Arrow Connector 18"/>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 name="TextBox 19"/>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dirty="0">
                  <a:solidFill>
                    <a:srgbClr val="006600"/>
                  </a:solidFill>
                  <a:latin typeface="Calibri" pitchFamily="34" charset="0"/>
                </a:rPr>
                <a:t>no</a:t>
              </a:r>
              <a:endParaRPr lang="en-SG" sz="2000" i="1" dirty="0">
                <a:solidFill>
                  <a:srgbClr val="006600"/>
                </a:solidFill>
                <a:latin typeface="Calibri" pitchFamily="34" charset="0"/>
              </a:endParaRPr>
            </a:p>
          </p:txBody>
        </p:sp>
      </p:grpSp>
      <p:grpSp>
        <p:nvGrpSpPr>
          <p:cNvPr id="21" name="Group 20"/>
          <p:cNvGrpSpPr>
            <a:grpSpLocks/>
          </p:cNvGrpSpPr>
          <p:nvPr/>
        </p:nvGrpSpPr>
        <p:grpSpPr bwMode="auto">
          <a:xfrm>
            <a:off x="6448901" y="3615751"/>
            <a:ext cx="762000" cy="1193800"/>
            <a:chOff x="5413023" y="4347016"/>
            <a:chExt cx="762000" cy="1195182"/>
          </a:xfrm>
        </p:grpSpPr>
        <p:cxnSp>
          <p:nvCxnSpPr>
            <p:cNvPr id="22" name="Straight Arrow Connector 21"/>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 name="TextBox 22"/>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dirty="0">
                  <a:solidFill>
                    <a:srgbClr val="006600"/>
                  </a:solidFill>
                  <a:latin typeface="Calibri" pitchFamily="34" charset="0"/>
                </a:rPr>
                <a:t>no</a:t>
              </a:r>
              <a:endParaRPr lang="en-SG" sz="2000" i="1" dirty="0">
                <a:solidFill>
                  <a:srgbClr val="006600"/>
                </a:solidFill>
                <a:latin typeface="Calibri" pitchFamily="34" charset="0"/>
              </a:endParaRPr>
            </a:p>
          </p:txBody>
        </p:sp>
      </p:grpSp>
      <p:grpSp>
        <p:nvGrpSpPr>
          <p:cNvPr id="24" name="Group 24"/>
          <p:cNvGrpSpPr>
            <a:grpSpLocks/>
          </p:cNvGrpSpPr>
          <p:nvPr/>
        </p:nvGrpSpPr>
        <p:grpSpPr bwMode="auto">
          <a:xfrm>
            <a:off x="6950551" y="3615751"/>
            <a:ext cx="762000" cy="1193800"/>
            <a:chOff x="5413023" y="4347016"/>
            <a:chExt cx="762000" cy="1195182"/>
          </a:xfrm>
        </p:grpSpPr>
        <p:cxnSp>
          <p:nvCxnSpPr>
            <p:cNvPr id="25" name="Straight Arrow Connector 25"/>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TextBox 26"/>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dirty="0">
                  <a:solidFill>
                    <a:srgbClr val="006600"/>
                  </a:solidFill>
                  <a:latin typeface="Calibri" pitchFamily="34" charset="0"/>
                </a:rPr>
                <a:t>no</a:t>
              </a:r>
              <a:endParaRPr lang="en-SG" sz="2000" i="1" dirty="0">
                <a:solidFill>
                  <a:srgbClr val="006600"/>
                </a:solidFill>
                <a:latin typeface="Calibri" pitchFamily="34" charset="0"/>
              </a:endParaRPr>
            </a:p>
          </p:txBody>
        </p:sp>
      </p:grpSp>
      <p:grpSp>
        <p:nvGrpSpPr>
          <p:cNvPr id="27" name="Group 27"/>
          <p:cNvGrpSpPr>
            <a:grpSpLocks/>
          </p:cNvGrpSpPr>
          <p:nvPr/>
        </p:nvGrpSpPr>
        <p:grpSpPr bwMode="auto">
          <a:xfrm>
            <a:off x="7526813" y="3615750"/>
            <a:ext cx="762000" cy="1255817"/>
            <a:chOff x="5413023" y="4347016"/>
            <a:chExt cx="762000" cy="1257271"/>
          </a:xfrm>
        </p:grpSpPr>
        <p:cxnSp>
          <p:nvCxnSpPr>
            <p:cNvPr id="28" name="Straight Arrow Connector 28"/>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 name="TextBox 29"/>
            <p:cNvSpPr txBox="1">
              <a:spLocks noChangeArrowheads="1"/>
            </p:cNvSpPr>
            <p:nvPr/>
          </p:nvSpPr>
          <p:spPr bwMode="auto">
            <a:xfrm>
              <a:off x="5413023" y="5142088"/>
              <a:ext cx="762000" cy="46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i="1" dirty="0">
                  <a:solidFill>
                    <a:srgbClr val="C00000"/>
                  </a:solidFill>
                  <a:latin typeface="Calibri" pitchFamily="34" charset="0"/>
                </a:rPr>
                <a:t>yes!</a:t>
              </a:r>
              <a:endParaRPr lang="en-SG" sz="2400" i="1" dirty="0">
                <a:solidFill>
                  <a:srgbClr val="C00000"/>
                </a:solidFill>
                <a:latin typeface="Calibri" pitchFamily="34" charset="0"/>
              </a:endParaRPr>
            </a:p>
          </p:txBody>
        </p:sp>
      </p:grpSp>
      <p:sp>
        <p:nvSpPr>
          <p:cNvPr id="30" name="Content Placeholder 5"/>
          <p:cNvSpPr txBox="1">
            <a:spLocks/>
          </p:cNvSpPr>
          <p:nvPr/>
        </p:nvSpPr>
        <p:spPr>
          <a:xfrm>
            <a:off x="587375" y="5330190"/>
            <a:ext cx="8229600" cy="101155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7663" indent="-347663" fontAlgn="auto">
              <a:spcBef>
                <a:spcPts val="1200"/>
              </a:spcBef>
              <a:spcAft>
                <a:spcPts val="0"/>
              </a:spcAft>
              <a:buClr>
                <a:schemeClr val="tx1">
                  <a:lumMod val="90000"/>
                  <a:lumOff val="10000"/>
                </a:schemeClr>
              </a:buClr>
              <a:buSzPct val="100000"/>
              <a:buFont typeface="Wingdings" panose="05000000000000000000" pitchFamily="2" charset="2"/>
              <a:buChar char="§"/>
              <a:defRPr/>
            </a:pPr>
            <a:r>
              <a:rPr lang="en-SG" dirty="0" smtClean="0"/>
              <a:t>Question: What to report if key is not found?</a:t>
            </a:r>
          </a:p>
          <a:p>
            <a:pPr marL="803275" lvl="1" indent="-347663" fontAlgn="auto">
              <a:spcBef>
                <a:spcPts val="600"/>
              </a:spcBef>
              <a:spcAft>
                <a:spcPts val="0"/>
              </a:spcAft>
              <a:buClr>
                <a:schemeClr val="bg1">
                  <a:lumMod val="50000"/>
                </a:schemeClr>
              </a:buClr>
              <a:buSzPct val="100000"/>
              <a:buFont typeface="Wingdings" panose="05000000000000000000" pitchFamily="2" charset="2"/>
              <a:buChar char="§"/>
              <a:defRPr/>
            </a:pPr>
            <a:r>
              <a:rPr lang="en-SG" dirty="0" smtClean="0"/>
              <a:t>Aim for a clean design</a:t>
            </a:r>
            <a:endParaRPr lang="en-US" dirty="0" smtClean="0"/>
          </a:p>
        </p:txBody>
      </p:sp>
      <p:sp>
        <p:nvSpPr>
          <p:cNvPr id="2" name="TextBox 1"/>
          <p:cNvSpPr txBox="1"/>
          <p:nvPr/>
        </p:nvSpPr>
        <p:spPr>
          <a:xfrm>
            <a:off x="7360841" y="4871567"/>
            <a:ext cx="1515506" cy="461665"/>
          </a:xfrm>
          <a:prstGeom prst="rect">
            <a:avLst/>
          </a:prstGeom>
          <a:noFill/>
        </p:spPr>
        <p:txBody>
          <a:bodyPr wrap="square" rtlCol="0">
            <a:spAutoFit/>
          </a:bodyPr>
          <a:lstStyle/>
          <a:p>
            <a:r>
              <a:rPr lang="en-US" sz="2400" smtClean="0"/>
              <a:t>Return </a:t>
            </a:r>
            <a:r>
              <a:rPr lang="en-US" sz="2400" smtClean="0">
                <a:solidFill>
                  <a:srgbClr val="C00000"/>
                </a:solidFill>
              </a:rPr>
              <a:t>4</a:t>
            </a:r>
            <a:endParaRPr lang="en-US" sz="2400">
              <a:solidFill>
                <a:srgbClr val="C00000"/>
              </a:solidFill>
            </a:endParaRPr>
          </a:p>
        </p:txBody>
      </p:sp>
    </p:spTree>
    <p:extLst>
      <p:ext uri="{BB962C8B-B14F-4D97-AF65-F5344CB8AC3E}">
        <p14:creationId xmlns:p14="http://schemas.microsoft.com/office/powerpoint/2010/main" val="24838333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dissolve">
                                      <p:cBhvr>
                                        <p:cTn id="35"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dissolve">
                                      <p:cBhvr>
                                        <p:cTn id="40" dur="500"/>
                                        <p:tgtEl>
                                          <p:spTgt spid="27"/>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dissolve">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dissolve">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3" grpId="0"/>
      <p:bldP spid="30"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3. </a:t>
            </a:r>
            <a:r>
              <a:rPr lang="en-GB" sz="3600" smtClean="0">
                <a:solidFill>
                  <a:srgbClr val="0000FF"/>
                </a:solidFill>
              </a:rPr>
              <a:t>Linear Search: Demo #1 (2/3)</a:t>
            </a:r>
            <a:endParaRPr lang="en-GB" sz="3600" dirty="0" smtClean="0">
              <a:solidFill>
                <a:srgbClr val="0000FF"/>
              </a:solidFill>
            </a:endParaRPr>
          </a:p>
        </p:txBody>
      </p:sp>
      <p:sp>
        <p:nvSpPr>
          <p:cNvPr id="14340" name="Footer Placeholder 5"/>
          <p:cNvSpPr>
            <a:spLocks noGrp="1"/>
          </p:cNvSpPr>
          <p:nvPr>
            <p:ph type="ftr" sz="quarter" idx="11"/>
          </p:nvPr>
        </p:nvSpPr>
        <p:spPr>
          <a:xfrm>
            <a:off x="3445933" y="18288"/>
            <a:ext cx="4114800" cy="329184"/>
          </a:xfrm>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13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Content Placeholder 5"/>
          <p:cNvSpPr>
            <a:spLocks noGrp="1"/>
          </p:cNvSpPr>
          <p:nvPr>
            <p:ph idx="1"/>
          </p:nvPr>
        </p:nvSpPr>
        <p:spPr>
          <a:xfrm>
            <a:off x="587375" y="1188720"/>
            <a:ext cx="8229600" cy="894080"/>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US"/>
              <a:t>If the list is an array, how would you implement the Linear Search </a:t>
            </a:r>
            <a:r>
              <a:rPr lang="en-US" smtClean="0"/>
              <a:t>algorithm?</a:t>
            </a:r>
            <a:endParaRPr lang="en-US" dirty="0" smtClean="0"/>
          </a:p>
        </p:txBody>
      </p:sp>
      <p:pic>
        <p:nvPicPr>
          <p:cNvPr id="9" name="Picture 9" descr="k3178076.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0121" y="485774"/>
            <a:ext cx="1559560" cy="117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 name="Group 15"/>
          <p:cNvGrpSpPr>
            <a:grpSpLocks/>
          </p:cNvGrpSpPr>
          <p:nvPr/>
        </p:nvGrpSpPr>
        <p:grpSpPr bwMode="auto">
          <a:xfrm>
            <a:off x="809442" y="2168410"/>
            <a:ext cx="7741548" cy="2862322"/>
            <a:chOff x="677334" y="2415821"/>
            <a:chExt cx="7742156" cy="2862966"/>
          </a:xfrm>
        </p:grpSpPr>
        <p:sp>
          <p:nvSpPr>
            <p:cNvPr id="32" name="TextBox 31"/>
            <p:cNvSpPr txBox="1"/>
            <p:nvPr/>
          </p:nvSpPr>
          <p:spPr>
            <a:xfrm>
              <a:off x="677334" y="2415821"/>
              <a:ext cx="7160413" cy="286296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tabLst>
                  <a:tab pos="541338" algn="l"/>
                  <a:tab pos="1073150" algn="l"/>
                  <a:tab pos="1614488" algn="l"/>
                  <a:tab pos="1974850" algn="l"/>
                </a:tabLst>
                <a:defRPr/>
              </a:pPr>
              <a:r>
                <a:rPr lang="en-SG" b="1" dirty="0">
                  <a:solidFill>
                    <a:srgbClr val="800000"/>
                  </a:solidFill>
                  <a:latin typeface="Courier New" pitchFamily="49" charset="0"/>
                  <a:cs typeface="Courier New" pitchFamily="49" charset="0"/>
                </a:rPr>
                <a:t>// To search for key in </a:t>
              </a:r>
              <a:r>
                <a:rPr lang="en-SG" b="1" dirty="0" err="1">
                  <a:solidFill>
                    <a:srgbClr val="800000"/>
                  </a:solidFill>
                  <a:latin typeface="Courier New" pitchFamily="49" charset="0"/>
                  <a:cs typeface="Courier New" pitchFamily="49" charset="0"/>
                </a:rPr>
                <a:t>arr</a:t>
              </a:r>
              <a:r>
                <a:rPr lang="en-SG" b="1" dirty="0">
                  <a:solidFill>
                    <a:srgbClr val="800000"/>
                  </a:solidFill>
                  <a:latin typeface="Courier New" pitchFamily="49" charset="0"/>
                  <a:cs typeface="Courier New" pitchFamily="49" charset="0"/>
                </a:rPr>
                <a:t> using linear search</a:t>
              </a:r>
            </a:p>
            <a:p>
              <a:pPr>
                <a:tabLst>
                  <a:tab pos="541338" algn="l"/>
                  <a:tab pos="1073150" algn="l"/>
                  <a:tab pos="1614488" algn="l"/>
                  <a:tab pos="1974850" algn="l"/>
                </a:tabLst>
                <a:defRPr/>
              </a:pPr>
              <a:r>
                <a:rPr lang="en-SG" b="1" dirty="0">
                  <a:solidFill>
                    <a:srgbClr val="800000"/>
                  </a:solidFill>
                  <a:latin typeface="Courier New" pitchFamily="49" charset="0"/>
                  <a:cs typeface="Courier New" pitchFamily="49" charset="0"/>
                </a:rPr>
                <a:t>// Return index if found; otherwise return -1</a:t>
              </a:r>
            </a:p>
            <a:p>
              <a:pPr>
                <a:tabLst>
                  <a:tab pos="541338" algn="l"/>
                  <a:tab pos="1073150" algn="l"/>
                  <a:tab pos="1614488" algn="l"/>
                  <a:tab pos="1974850" algn="l"/>
                </a:tabLst>
                <a:defRPr/>
              </a:pP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linearSearch</a:t>
              </a:r>
              <a:r>
                <a:rPr lang="en-SG" b="1" dirty="0">
                  <a:latin typeface="Courier New" pitchFamily="49" charset="0"/>
                  <a:cs typeface="Courier New" pitchFamily="49" charset="0"/>
                </a:rPr>
                <a:t>(</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arr</a:t>
              </a:r>
              <a:r>
                <a:rPr lang="en-SG" b="1" dirty="0">
                  <a:latin typeface="Courier New" pitchFamily="49" charset="0"/>
                  <a:cs typeface="Courier New" pitchFamily="49" charset="0"/>
                </a:rPr>
                <a:t>[], </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size, </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key</a:t>
              </a:r>
              <a:r>
                <a:rPr lang="en-SG" b="1" dirty="0" smtClean="0">
                  <a:latin typeface="Courier New" pitchFamily="49" charset="0"/>
                  <a:cs typeface="Courier New" pitchFamily="49" charset="0"/>
                </a:rPr>
                <a:t>) {</a:t>
              </a:r>
              <a:endParaRPr lang="en-SG" b="1" dirty="0">
                <a:latin typeface="Courier New" pitchFamily="49" charset="0"/>
                <a:cs typeface="Courier New" pitchFamily="49" charset="0"/>
              </a:endParaRP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err="1">
                  <a:solidFill>
                    <a:srgbClr val="0000FF"/>
                  </a:solidFill>
                  <a:latin typeface="Courier New" pitchFamily="49" charset="0"/>
                  <a:cs typeface="Courier New" pitchFamily="49" charset="0"/>
                </a:rPr>
                <a:t>int</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smtClean="0">
                  <a:latin typeface="Courier New" pitchFamily="49" charset="0"/>
                  <a:cs typeface="Courier New" pitchFamily="49" charset="0"/>
                </a:rPr>
                <a:t>;</a:t>
              </a:r>
            </a:p>
            <a:p>
              <a:pPr>
                <a:tabLst>
                  <a:tab pos="541338" algn="l"/>
                  <a:tab pos="1073150" algn="l"/>
                  <a:tab pos="1614488" algn="l"/>
                  <a:tab pos="1974850" algn="l"/>
                </a:tabLst>
                <a:defRPr/>
              </a:pPr>
              <a:endParaRPr lang="en-SG" b="1" dirty="0">
                <a:latin typeface="Courier New" pitchFamily="49" charset="0"/>
                <a:cs typeface="Courier New" pitchFamily="49" charset="0"/>
              </a:endParaRP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for</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r>
                <a:rPr lang="en-SG" b="1" dirty="0">
                  <a:solidFill>
                    <a:srgbClr val="006600"/>
                  </a:solidFill>
                  <a:latin typeface="Courier New" pitchFamily="49" charset="0"/>
                  <a:cs typeface="Courier New" pitchFamily="49" charset="0"/>
                </a:rPr>
                <a:t>0</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&lt;size;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if</a:t>
              </a:r>
              <a:r>
                <a:rPr lang="en-SG" b="1" dirty="0">
                  <a:latin typeface="Courier New" pitchFamily="49" charset="0"/>
                  <a:cs typeface="Courier New" pitchFamily="49" charset="0"/>
                </a:rPr>
                <a:t> (key == </a:t>
              </a:r>
              <a:r>
                <a:rPr lang="en-SG" b="1" dirty="0" err="1">
                  <a:latin typeface="Courier New" pitchFamily="49" charset="0"/>
                  <a:cs typeface="Courier New" pitchFamily="49" charset="0"/>
                </a:rPr>
                <a:t>arr</a:t>
              </a:r>
              <a:r>
                <a:rPr lang="en-SG" b="1" dirty="0">
                  <a:latin typeface="Courier New" pitchFamily="49" charset="0"/>
                  <a:cs typeface="Courier New" pitchFamily="49" charset="0"/>
                </a:rPr>
                <a:t>[</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return</a:t>
              </a:r>
              <a:r>
                <a:rPr lang="en-SG" b="1" dirty="0">
                  <a:latin typeface="Courier New" pitchFamily="49" charset="0"/>
                  <a:cs typeface="Courier New" pitchFamily="49" charset="0"/>
                </a:rPr>
                <a:t> </a:t>
              </a:r>
              <a:r>
                <a:rPr lang="en-SG" b="1" dirty="0" err="1">
                  <a:latin typeface="Courier New" pitchFamily="49" charset="0"/>
                  <a:cs typeface="Courier New" pitchFamily="49" charset="0"/>
                </a:rPr>
                <a:t>i</a:t>
              </a:r>
              <a:r>
                <a:rPr lang="en-SG" b="1" dirty="0">
                  <a:latin typeface="Courier New" pitchFamily="49" charset="0"/>
                  <a:cs typeface="Courier New" pitchFamily="49" charset="0"/>
                </a:rPr>
                <a:t>;</a:t>
              </a:r>
            </a:p>
            <a:p>
              <a:pPr>
                <a:tabLst>
                  <a:tab pos="541338" algn="l"/>
                  <a:tab pos="1073150" algn="l"/>
                  <a:tab pos="1614488" algn="l"/>
                  <a:tab pos="1974850" algn="l"/>
                </a:tabLst>
                <a:defRPr/>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return</a:t>
              </a:r>
              <a:r>
                <a:rPr lang="en-SG" b="1" dirty="0">
                  <a:latin typeface="Courier New" pitchFamily="49" charset="0"/>
                  <a:cs typeface="Courier New" pitchFamily="49" charset="0"/>
                </a:rPr>
                <a:t> </a:t>
              </a:r>
              <a:r>
                <a:rPr lang="en-SG" b="1" dirty="0">
                  <a:solidFill>
                    <a:srgbClr val="006600"/>
                  </a:solidFill>
                  <a:latin typeface="Courier New" pitchFamily="49" charset="0"/>
                  <a:cs typeface="Courier New" pitchFamily="49" charset="0"/>
                </a:rPr>
                <a:t>-1</a:t>
              </a:r>
              <a:r>
                <a:rPr lang="en-SG" b="1" dirty="0">
                  <a:latin typeface="Courier New" pitchFamily="49" charset="0"/>
                  <a:cs typeface="Courier New" pitchFamily="49" charset="0"/>
                </a:rPr>
                <a:t>;</a:t>
              </a:r>
            </a:p>
            <a:p>
              <a:pPr>
                <a:tabLst>
                  <a:tab pos="541338" algn="l"/>
                  <a:tab pos="1073150" algn="l"/>
                  <a:tab pos="1614488" algn="l"/>
                  <a:tab pos="1974850" algn="l"/>
                </a:tabLst>
                <a:defRPr/>
              </a:pPr>
              <a:r>
                <a:rPr lang="en-SG" b="1" dirty="0">
                  <a:latin typeface="Courier New" pitchFamily="49" charset="0"/>
                  <a:cs typeface="Courier New" pitchFamily="49" charset="0"/>
                </a:rPr>
                <a:t>}</a:t>
              </a:r>
            </a:p>
          </p:txBody>
        </p:sp>
        <p:sp>
          <p:nvSpPr>
            <p:cNvPr id="33" name="TextBox 32"/>
            <p:cNvSpPr txBox="1"/>
            <p:nvPr/>
          </p:nvSpPr>
          <p:spPr>
            <a:xfrm>
              <a:off x="4548492" y="3352145"/>
              <a:ext cx="3870998" cy="36997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solidFill>
                    <a:srgbClr val="000000"/>
                  </a:solidFill>
                </a:rPr>
                <a:t>See </a:t>
              </a:r>
              <a:r>
                <a:rPr lang="en-US" dirty="0" err="1">
                  <a:solidFill>
                    <a:srgbClr val="0000FF"/>
                  </a:solidFill>
                </a:rPr>
                <a:t>linear_search.c</a:t>
              </a:r>
              <a:r>
                <a:rPr lang="en-US" dirty="0">
                  <a:solidFill>
                    <a:srgbClr val="000000"/>
                  </a:solidFill>
                </a:rPr>
                <a:t> for full program</a:t>
              </a:r>
              <a:endParaRPr lang="en-SG" dirty="0">
                <a:solidFill>
                  <a:srgbClr val="000000"/>
                </a:solidFill>
              </a:endParaRPr>
            </a:p>
          </p:txBody>
        </p:sp>
      </p:grpSp>
      <p:sp>
        <p:nvSpPr>
          <p:cNvPr id="34" name="Rectangle 8"/>
          <p:cNvSpPr txBox="1">
            <a:spLocks noChangeArrowheads="1"/>
          </p:cNvSpPr>
          <p:nvPr/>
        </p:nvSpPr>
        <p:spPr bwMode="auto">
          <a:xfrm>
            <a:off x="457200" y="5180953"/>
            <a:ext cx="8534400" cy="836613"/>
          </a:xfrm>
          <a:prstGeom prst="rect">
            <a:avLst/>
          </a:prstGeom>
          <a:noFill/>
          <a:ln w="9525">
            <a:noFill/>
            <a:miter lim="800000"/>
            <a:headEnd/>
            <a:tailEnd/>
          </a:ln>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buClr>
                <a:schemeClr val="tx1">
                  <a:lumMod val="90000"/>
                  <a:lumOff val="10000"/>
                </a:schemeClr>
              </a:buClr>
              <a:buSzPct val="100000"/>
              <a:buFont typeface="Wingdings" panose="05000000000000000000" pitchFamily="2" charset="2"/>
              <a:buChar char="§"/>
            </a:pPr>
            <a:r>
              <a:rPr lang="en-US" sz="2400" dirty="0"/>
              <a:t>Question: What if array contains duplicate values of the </a:t>
            </a:r>
            <a:r>
              <a:rPr lang="en-US" sz="2400"/>
              <a:t>key</a:t>
            </a:r>
            <a:r>
              <a:rPr lang="en-US" sz="2400" smtClean="0"/>
              <a:t>?</a:t>
            </a:r>
            <a:endParaRPr lang="en-US" sz="2400" dirty="0"/>
          </a:p>
        </p:txBody>
      </p:sp>
      <p:sp>
        <p:nvSpPr>
          <p:cNvPr id="35" name="Rounded Rectangle 34"/>
          <p:cNvSpPr/>
          <p:nvPr/>
        </p:nvSpPr>
        <p:spPr bwMode="auto">
          <a:xfrm>
            <a:off x="2318314" y="4396370"/>
            <a:ext cx="533400" cy="321451"/>
          </a:xfrm>
          <a:prstGeom prst="roundRect">
            <a:avLst/>
          </a:prstGeom>
          <a:noFill/>
          <a:ln w="28575" cap="flat" cmpd="sng" algn="ctr">
            <a:solidFill>
              <a:srgbClr val="C00000"/>
            </a:solidFill>
            <a:prstDash val="solid"/>
            <a:tailEnd type="triangle"/>
          </a:ln>
          <a:effectLst/>
          <a:extLst/>
        </p:spPr>
        <p:txBody>
          <a:bodyPr rtlCol="0" anchor="ctr"/>
          <a:lstStyle/>
          <a:p>
            <a:pPr algn="ctr"/>
            <a:endParaRPr lang="en-US">
              <a:latin typeface="Times New Roman" pitchFamily="18" charset="0"/>
            </a:endParaRPr>
          </a:p>
        </p:txBody>
      </p:sp>
      <p:grpSp>
        <p:nvGrpSpPr>
          <p:cNvPr id="5" name="Group 4"/>
          <p:cNvGrpSpPr/>
          <p:nvPr/>
        </p:nvGrpSpPr>
        <p:grpSpPr>
          <a:xfrm>
            <a:off x="2851714" y="4557095"/>
            <a:ext cx="4217452" cy="386266"/>
            <a:chOff x="2720135" y="4804860"/>
            <a:chExt cx="4217452" cy="386266"/>
          </a:xfrm>
        </p:grpSpPr>
        <p:cxnSp>
          <p:nvCxnSpPr>
            <p:cNvPr id="3" name="Straight Arrow Connector 2"/>
            <p:cNvCxnSpPr/>
            <p:nvPr/>
          </p:nvCxnSpPr>
          <p:spPr>
            <a:xfrm flipH="1" flipV="1">
              <a:off x="2720135" y="4804860"/>
              <a:ext cx="700398" cy="16072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420533" y="4821794"/>
              <a:ext cx="3517054" cy="369332"/>
            </a:xfrm>
            <a:prstGeom prst="rect">
              <a:avLst/>
            </a:prstGeom>
            <a:noFill/>
          </p:spPr>
          <p:txBody>
            <a:bodyPr wrap="square" rtlCol="0">
              <a:spAutoFit/>
            </a:bodyPr>
            <a:lstStyle/>
            <a:p>
              <a:r>
                <a:rPr lang="en-US" smtClean="0">
                  <a:solidFill>
                    <a:srgbClr val="C00000"/>
                  </a:solidFill>
                </a:rPr>
                <a:t>Useful and common technique </a:t>
              </a:r>
              <a:endParaRPr lang="en-US">
                <a:solidFill>
                  <a:srgbClr val="C00000"/>
                </a:solidFill>
              </a:endParaRPr>
            </a:p>
          </p:txBody>
        </p:sp>
      </p:grpSp>
      <p:sp>
        <p:nvSpPr>
          <p:cNvPr id="6" name="TextBox 5"/>
          <p:cNvSpPr txBox="1"/>
          <p:nvPr/>
        </p:nvSpPr>
        <p:spPr>
          <a:xfrm>
            <a:off x="1807130" y="5599260"/>
            <a:ext cx="6743859" cy="461665"/>
          </a:xfrm>
          <a:prstGeom prst="rect">
            <a:avLst/>
          </a:prstGeom>
          <a:noFill/>
          <a:ln>
            <a:solidFill>
              <a:schemeClr val="tx1"/>
            </a:solidFill>
          </a:ln>
        </p:spPr>
        <p:txBody>
          <a:bodyPr wrap="square" rtlCol="0">
            <a:spAutoFit/>
          </a:bodyPr>
          <a:lstStyle/>
          <a:p>
            <a:r>
              <a:rPr lang="en-US" sz="2400" smtClean="0">
                <a:solidFill>
                  <a:srgbClr val="006600"/>
                </a:solidFill>
              </a:rPr>
              <a:t>Index of the first element found will be returned.</a:t>
            </a:r>
            <a:endParaRPr lang="en-US" sz="2400">
              <a:solidFill>
                <a:srgbClr val="006600"/>
              </a:solidFill>
            </a:endParaRPr>
          </a:p>
        </p:txBody>
      </p:sp>
    </p:spTree>
    <p:extLst>
      <p:ext uri="{BB962C8B-B14F-4D97-AF65-F5344CB8AC3E}">
        <p14:creationId xmlns:p14="http://schemas.microsoft.com/office/powerpoint/2010/main" val="2970543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dissolve">
                                      <p:cBhvr>
                                        <p:cTn id="11" dur="500"/>
                                        <p:tgtEl>
                                          <p:spTgt spid="35"/>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4">
                                            <p:txEl>
                                              <p:pRg st="0" end="0"/>
                                            </p:txEl>
                                          </p:spTgt>
                                        </p:tgtEl>
                                        <p:attrNameLst>
                                          <p:attrName>style.visibility</p:attrName>
                                        </p:attrNameLst>
                                      </p:cBhvr>
                                      <p:to>
                                        <p:strVal val="visible"/>
                                      </p:to>
                                    </p:set>
                                    <p:animEffect transition="in" filter="dissolve">
                                      <p:cBhvr>
                                        <p:cTn id="20" dur="500"/>
                                        <p:tgtEl>
                                          <p:spTgt spid="3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3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3. </a:t>
            </a:r>
            <a:r>
              <a:rPr lang="en-GB" sz="3600" smtClean="0">
                <a:solidFill>
                  <a:srgbClr val="0000FF"/>
                </a:solidFill>
              </a:rPr>
              <a:t>Linear Search: Performance (3/3)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14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Content Placeholder 5"/>
          <p:cNvSpPr>
            <a:spLocks noGrp="1"/>
          </p:cNvSpPr>
          <p:nvPr>
            <p:ph idx="1"/>
          </p:nvPr>
        </p:nvSpPr>
        <p:spPr>
          <a:xfrm>
            <a:off x="587375" y="1188720"/>
            <a:ext cx="8229600" cy="5059680"/>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800"/>
              <a:t>We use the </a:t>
            </a:r>
            <a:r>
              <a:rPr lang="en-US" sz="2800">
                <a:solidFill>
                  <a:srgbClr val="0000FF"/>
                </a:solidFill>
              </a:rPr>
              <a:t>number of comparisons </a:t>
            </a:r>
            <a:r>
              <a:rPr lang="en-US" sz="2800"/>
              <a:t>here as a rough </a:t>
            </a:r>
            <a:r>
              <a:rPr lang="en-US" sz="2800" smtClean="0"/>
              <a:t>basis for measurement.</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800" smtClean="0"/>
              <a:t>Analysis </a:t>
            </a:r>
            <a:r>
              <a:rPr lang="en-US" sz="2800"/>
              <a:t>is done for best case, average case, and worst case. We will focus on the </a:t>
            </a:r>
            <a:r>
              <a:rPr lang="en-US" sz="2800">
                <a:solidFill>
                  <a:srgbClr val="0000FF"/>
                </a:solidFill>
              </a:rPr>
              <a:t>worst </a:t>
            </a:r>
            <a:r>
              <a:rPr lang="en-US" sz="2800" smtClean="0">
                <a:solidFill>
                  <a:srgbClr val="0000FF"/>
                </a:solidFill>
              </a:rPr>
              <a:t>case</a:t>
            </a:r>
            <a:r>
              <a:rPr lang="en-US" sz="2800" smtClean="0"/>
              <a:t>.</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800" smtClean="0"/>
              <a:t>For </a:t>
            </a:r>
            <a:r>
              <a:rPr lang="en-US" sz="2800" smtClean="0">
                <a:solidFill>
                  <a:srgbClr val="0000FF"/>
                </a:solidFill>
              </a:rPr>
              <a:t>an array with </a:t>
            </a:r>
            <a:r>
              <a:rPr lang="en-US" sz="2800" i="1" smtClean="0">
                <a:solidFill>
                  <a:srgbClr val="0000FF"/>
                </a:solidFill>
              </a:rPr>
              <a:t>n</a:t>
            </a:r>
            <a:r>
              <a:rPr lang="en-US" sz="2800" smtClean="0">
                <a:solidFill>
                  <a:srgbClr val="0000FF"/>
                </a:solidFill>
              </a:rPr>
              <a:t> elements</a:t>
            </a:r>
            <a:r>
              <a:rPr lang="en-US" sz="2800" smtClean="0"/>
              <a:t>, in the worst case,</a:t>
            </a:r>
          </a:p>
          <a:p>
            <a:pPr marL="795338" lvl="1" indent="-388938">
              <a:spcBef>
                <a:spcPts val="600"/>
              </a:spcBef>
              <a:spcAft>
                <a:spcPts val="3600"/>
              </a:spcAft>
              <a:buClr>
                <a:schemeClr val="tx1">
                  <a:lumMod val="90000"/>
                  <a:lumOff val="10000"/>
                </a:schemeClr>
              </a:buClr>
              <a:buSzPct val="100000"/>
              <a:buFont typeface="Wingdings" panose="05000000000000000000" pitchFamily="2" charset="2"/>
              <a:buChar char="§"/>
              <a:defRPr/>
            </a:pPr>
            <a:r>
              <a:rPr lang="en-US" sz="2400" smtClean="0"/>
              <a:t>What is the number of comparisons in linear search algorithm?</a:t>
            </a:r>
          </a:p>
          <a:p>
            <a:pPr marL="795338" lvl="1" indent="-388938">
              <a:spcBef>
                <a:spcPts val="1200"/>
              </a:spcBef>
              <a:buClr>
                <a:schemeClr val="tx1">
                  <a:lumMod val="90000"/>
                  <a:lumOff val="10000"/>
                </a:schemeClr>
              </a:buClr>
              <a:buSzPct val="100000"/>
              <a:buFont typeface="Wingdings" panose="05000000000000000000" pitchFamily="2" charset="2"/>
              <a:buChar char="§"/>
              <a:defRPr/>
            </a:pPr>
            <a:r>
              <a:rPr lang="en-US" sz="2400" smtClean="0"/>
              <a:t>Under what circumstances does the worst case happen?</a:t>
            </a:r>
            <a:endParaRPr lang="en-US" sz="2400" dirty="0" smtClean="0"/>
          </a:p>
        </p:txBody>
      </p:sp>
      <p:sp>
        <p:nvSpPr>
          <p:cNvPr id="9" name="Text Box 4"/>
          <p:cNvSpPr txBox="1">
            <a:spLocks noChangeArrowheads="1"/>
          </p:cNvSpPr>
          <p:nvPr/>
        </p:nvSpPr>
        <p:spPr bwMode="auto">
          <a:xfrm>
            <a:off x="152400" y="6400800"/>
            <a:ext cx="3048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200">
                <a:sym typeface="Wingdings 2" pitchFamily="18" charset="2"/>
              </a:rPr>
              <a:t></a:t>
            </a:r>
          </a:p>
        </p:txBody>
      </p:sp>
    </p:spTree>
    <p:extLst>
      <p:ext uri="{BB962C8B-B14F-4D97-AF65-F5344CB8AC3E}">
        <p14:creationId xmlns:p14="http://schemas.microsoft.com/office/powerpoint/2010/main" val="172462703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4. Binary Search (1/6)</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15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Content Placeholder 5"/>
          <p:cNvSpPr>
            <a:spLocks noGrp="1"/>
          </p:cNvSpPr>
          <p:nvPr>
            <p:ph idx="1"/>
          </p:nvPr>
        </p:nvSpPr>
        <p:spPr>
          <a:xfrm>
            <a:off x="355600" y="1286932"/>
            <a:ext cx="8461375" cy="4944535"/>
          </a:xfrm>
        </p:spPr>
        <p:txBody>
          <a:bodyPr>
            <a:normAutofit/>
          </a:bodyPr>
          <a:lstStyle/>
          <a:p>
            <a:pPr marL="338138" indent="-338138">
              <a:lnSpc>
                <a:spcPct val="90000"/>
              </a:lnSpc>
              <a:spcBef>
                <a:spcPts val="1200"/>
              </a:spcBef>
              <a:buClr>
                <a:schemeClr val="tx1">
                  <a:lumMod val="90000"/>
                  <a:lumOff val="10000"/>
                </a:schemeClr>
              </a:buClr>
              <a:buSzPct val="100000"/>
              <a:buFont typeface="Wingdings" panose="05000000000000000000" pitchFamily="2" charset="2"/>
              <a:buChar char="§"/>
            </a:pPr>
            <a:r>
              <a:rPr lang="en-US"/>
              <a:t>You are going to witness a </a:t>
            </a:r>
            <a:r>
              <a:rPr lang="en-US">
                <a:solidFill>
                  <a:srgbClr val="C00000"/>
                </a:solidFill>
              </a:rPr>
              <a:t>radically different approach</a:t>
            </a:r>
            <a:r>
              <a:rPr lang="en-US"/>
              <a:t>, one that has become the basis of many well-known algorithms in Computer Science!</a:t>
            </a:r>
          </a:p>
          <a:p>
            <a:pPr marL="338138" indent="-338138">
              <a:lnSpc>
                <a:spcPct val="90000"/>
              </a:lnSpc>
              <a:spcBef>
                <a:spcPts val="1200"/>
              </a:spcBef>
              <a:buClr>
                <a:schemeClr val="tx1">
                  <a:lumMod val="90000"/>
                  <a:lumOff val="10000"/>
                </a:schemeClr>
              </a:buClr>
              <a:buSzPct val="100000"/>
              <a:buFont typeface="Wingdings" panose="05000000000000000000" pitchFamily="2" charset="2"/>
              <a:buChar char="§"/>
            </a:pPr>
            <a:r>
              <a:rPr lang="en-US"/>
              <a:t>The idea is </a:t>
            </a:r>
            <a:r>
              <a:rPr lang="en-US" u="sng"/>
              <a:t>simple and fantastic</a:t>
            </a:r>
            <a:r>
              <a:rPr lang="en-US"/>
              <a:t>, but when applied on the searching problem, it has this pre-condition that the list must be </a:t>
            </a:r>
            <a:r>
              <a:rPr lang="en-US">
                <a:solidFill>
                  <a:srgbClr val="C00000"/>
                </a:solidFill>
              </a:rPr>
              <a:t>sorted before-hand</a:t>
            </a:r>
            <a:r>
              <a:rPr lang="en-US"/>
              <a:t>.</a:t>
            </a:r>
          </a:p>
          <a:p>
            <a:pPr marL="338138" indent="-338138">
              <a:lnSpc>
                <a:spcPct val="90000"/>
              </a:lnSpc>
              <a:spcBef>
                <a:spcPts val="1200"/>
              </a:spcBef>
              <a:buClr>
                <a:schemeClr val="tx1">
                  <a:lumMod val="90000"/>
                  <a:lumOff val="10000"/>
                </a:schemeClr>
              </a:buClr>
              <a:buSzPct val="100000"/>
              <a:buFont typeface="Wingdings" panose="05000000000000000000" pitchFamily="2" charset="2"/>
              <a:buChar char="§"/>
            </a:pPr>
            <a:r>
              <a:rPr lang="en-US"/>
              <a:t>How the data is organized (in this case, sorted) usually affects how we choose/design an algorithm to access them.</a:t>
            </a:r>
          </a:p>
          <a:p>
            <a:pPr marL="338138" indent="-338138">
              <a:lnSpc>
                <a:spcPct val="90000"/>
              </a:lnSpc>
              <a:spcBef>
                <a:spcPts val="1200"/>
              </a:spcBef>
              <a:buClr>
                <a:schemeClr val="tx1">
                  <a:lumMod val="90000"/>
                  <a:lumOff val="10000"/>
                </a:schemeClr>
              </a:buClr>
              <a:buSzPct val="100000"/>
              <a:buFont typeface="Wingdings" panose="05000000000000000000" pitchFamily="2" charset="2"/>
              <a:buChar char="§"/>
            </a:pPr>
            <a:r>
              <a:rPr lang="en-US"/>
              <a:t>In other words, sometimes (actually, very often) we </a:t>
            </a:r>
            <a:r>
              <a:rPr lang="en-US">
                <a:solidFill>
                  <a:srgbClr val="C00000"/>
                </a:solidFill>
              </a:rPr>
              <a:t>seek out new way to organize the data </a:t>
            </a:r>
            <a:r>
              <a:rPr lang="en-US"/>
              <a:t>so that we can process them more efficiency</a:t>
            </a:r>
            <a:r>
              <a:rPr lang="en-US" smtClean="0"/>
              <a:t>. </a:t>
            </a:r>
            <a:r>
              <a:rPr lang="en-US" smtClean="0">
                <a:sym typeface="Wingdings" panose="05000000000000000000" pitchFamily="2" charset="2"/>
              </a:rPr>
              <a:t> More of this in CS1020 Data Structures and Algorithms I.</a:t>
            </a:r>
            <a:endParaRPr lang="en-US" dirty="0"/>
          </a:p>
        </p:txBody>
      </p:sp>
    </p:spTree>
    <p:extLst>
      <p:ext uri="{BB962C8B-B14F-4D97-AF65-F5344CB8AC3E}">
        <p14:creationId xmlns:p14="http://schemas.microsoft.com/office/powerpoint/2010/main" val="149749864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4. Binary Search (2/6)</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16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Content Placeholder 5"/>
          <p:cNvSpPr>
            <a:spLocks noGrp="1"/>
          </p:cNvSpPr>
          <p:nvPr>
            <p:ph idx="1"/>
          </p:nvPr>
        </p:nvSpPr>
        <p:spPr>
          <a:xfrm>
            <a:off x="541867" y="1269999"/>
            <a:ext cx="7924800" cy="4944535"/>
          </a:xfrm>
        </p:spPr>
        <p:txBody>
          <a:bodyPr>
            <a:normAutofit/>
          </a:bodyPr>
          <a:lstStyle/>
          <a:p>
            <a:pPr marL="338138" indent="-338138">
              <a:lnSpc>
                <a:spcPct val="90000"/>
              </a:lnSpc>
              <a:spcBef>
                <a:spcPts val="1200"/>
              </a:spcBef>
              <a:buClr>
                <a:schemeClr val="tx1">
                  <a:lumMod val="90000"/>
                  <a:lumOff val="10000"/>
                </a:schemeClr>
              </a:buClr>
              <a:buSzPct val="100000"/>
              <a:buFont typeface="Wingdings" panose="05000000000000000000" pitchFamily="2" charset="2"/>
              <a:buChar char="§"/>
            </a:pPr>
            <a:r>
              <a:rPr lang="en-US" sz="2800">
                <a:solidFill>
                  <a:srgbClr val="C00000"/>
                </a:solidFill>
              </a:rPr>
              <a:t>The Binary Search algorithm</a:t>
            </a:r>
          </a:p>
          <a:p>
            <a:pPr marL="795338" lvl="1" indent="-352425">
              <a:spcBef>
                <a:spcPts val="1200"/>
              </a:spcBef>
              <a:buClr>
                <a:schemeClr val="bg1">
                  <a:lumMod val="50000"/>
                </a:schemeClr>
              </a:buClr>
              <a:buFont typeface="Wingdings" panose="05000000000000000000" pitchFamily="2" charset="2"/>
              <a:buChar char="§"/>
            </a:pPr>
            <a:r>
              <a:rPr lang="en-US" sz="2400"/>
              <a:t>Look for the key in the </a:t>
            </a:r>
            <a:r>
              <a:rPr lang="en-US" sz="2400" u="sng">
                <a:solidFill>
                  <a:srgbClr val="C00000"/>
                </a:solidFill>
              </a:rPr>
              <a:t>middle</a:t>
            </a:r>
            <a:r>
              <a:rPr lang="en-US" sz="2400"/>
              <a:t> position of the list.  Either of the following 2 cases happens:</a:t>
            </a:r>
          </a:p>
          <a:p>
            <a:pPr marL="1252538" lvl="2" indent="-388938">
              <a:spcBef>
                <a:spcPts val="1200"/>
              </a:spcBef>
              <a:buClr>
                <a:schemeClr val="bg1">
                  <a:lumMod val="50000"/>
                </a:schemeClr>
              </a:buClr>
              <a:buSzPct val="100000"/>
              <a:buFont typeface="Wingdings" panose="05000000000000000000" pitchFamily="2" charset="2"/>
              <a:buChar char="§"/>
            </a:pPr>
            <a:r>
              <a:rPr lang="en-US" sz="2000" b="1">
                <a:solidFill>
                  <a:srgbClr val="0000FF"/>
                </a:solidFill>
              </a:rPr>
              <a:t>If the key is smaller than the middle element</a:t>
            </a:r>
            <a:r>
              <a:rPr lang="en-US" sz="2000" b="1" smtClean="0">
                <a:solidFill>
                  <a:srgbClr val="0000FF"/>
                </a:solidFill>
              </a:rPr>
              <a:t>, </a:t>
            </a:r>
            <a:r>
              <a:rPr lang="en-US" sz="2000" b="1">
                <a:solidFill>
                  <a:srgbClr val="0000FF"/>
                </a:solidFill>
              </a:rPr>
              <a:t>“discard” the right half of the list and repeat the process.</a:t>
            </a:r>
          </a:p>
          <a:p>
            <a:pPr marL="1252538" lvl="2" indent="-388938">
              <a:spcBef>
                <a:spcPts val="1200"/>
              </a:spcBef>
              <a:buClr>
                <a:schemeClr val="bg1">
                  <a:lumMod val="50000"/>
                </a:schemeClr>
              </a:buClr>
              <a:buSzPct val="100000"/>
              <a:buFont typeface="Wingdings" panose="05000000000000000000" pitchFamily="2" charset="2"/>
              <a:buChar char="§"/>
            </a:pPr>
            <a:r>
              <a:rPr lang="en-US" sz="2000" b="1">
                <a:solidFill>
                  <a:srgbClr val="7030A0"/>
                </a:solidFill>
              </a:rPr>
              <a:t>If the key is greater than the middle element</a:t>
            </a:r>
            <a:r>
              <a:rPr lang="en-US" sz="2000" b="1" smtClean="0">
                <a:solidFill>
                  <a:srgbClr val="7030A0"/>
                </a:solidFill>
              </a:rPr>
              <a:t>, </a:t>
            </a:r>
            <a:r>
              <a:rPr lang="en-US" sz="2000" b="1">
                <a:solidFill>
                  <a:srgbClr val="7030A0"/>
                </a:solidFill>
              </a:rPr>
              <a:t>“discard” the left half of the list and repeat the process.</a:t>
            </a:r>
          </a:p>
          <a:p>
            <a:pPr marL="795338" lvl="1" indent="-419100">
              <a:spcBef>
                <a:spcPts val="1200"/>
              </a:spcBef>
              <a:buClr>
                <a:schemeClr val="bg1">
                  <a:lumMod val="50000"/>
                </a:schemeClr>
              </a:buClr>
              <a:buFont typeface="Wingdings" panose="05000000000000000000" pitchFamily="2" charset="2"/>
              <a:buChar char="§"/>
            </a:pPr>
            <a:r>
              <a:rPr lang="en-US" sz="2400"/>
              <a:t>Terminating condition: when the key is found, or when all elements have been “discarded”.</a:t>
            </a:r>
            <a:endParaRPr lang="en-US" sz="2400" dirty="0"/>
          </a:p>
        </p:txBody>
      </p:sp>
    </p:spTree>
    <p:extLst>
      <p:ext uri="{BB962C8B-B14F-4D97-AF65-F5344CB8AC3E}">
        <p14:creationId xmlns:p14="http://schemas.microsoft.com/office/powerpoint/2010/main" val="428437350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4. Binary Search (3/6)</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17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Content Placeholder 5"/>
          <p:cNvSpPr>
            <a:spLocks noGrp="1"/>
          </p:cNvSpPr>
          <p:nvPr>
            <p:ph idx="1"/>
          </p:nvPr>
        </p:nvSpPr>
        <p:spPr>
          <a:xfrm>
            <a:off x="541867" y="1270000"/>
            <a:ext cx="7924800" cy="541867"/>
          </a:xfrm>
        </p:spPr>
        <p:txBody>
          <a:bodyPr>
            <a:normAutofit/>
          </a:bodyPr>
          <a:lstStyle/>
          <a:p>
            <a:pPr marL="338138" indent="-338138">
              <a:lnSpc>
                <a:spcPct val="90000"/>
              </a:lnSpc>
              <a:spcBef>
                <a:spcPts val="1200"/>
              </a:spcBef>
              <a:buClr>
                <a:schemeClr val="tx1">
                  <a:lumMod val="90000"/>
                  <a:lumOff val="10000"/>
                </a:schemeClr>
              </a:buClr>
              <a:buSzPct val="100000"/>
              <a:buFont typeface="Wingdings" panose="05000000000000000000" pitchFamily="2" charset="2"/>
              <a:buChar char="§"/>
            </a:pPr>
            <a:r>
              <a:rPr lang="en-US" sz="2800" smtClean="0"/>
              <a:t>Example: Search key = 23</a:t>
            </a:r>
            <a:endParaRPr lang="en-US" sz="2400" dirty="0"/>
          </a:p>
        </p:txBody>
      </p:sp>
      <p:grpSp>
        <p:nvGrpSpPr>
          <p:cNvPr id="9" name="Group 57"/>
          <p:cNvGrpSpPr>
            <a:grpSpLocks/>
          </p:cNvGrpSpPr>
          <p:nvPr/>
        </p:nvGrpSpPr>
        <p:grpSpPr bwMode="auto">
          <a:xfrm>
            <a:off x="1374775" y="2036763"/>
            <a:ext cx="6473825" cy="769937"/>
            <a:chOff x="1374094" y="2036187"/>
            <a:chExt cx="6474507" cy="770931"/>
          </a:xfrm>
        </p:grpSpPr>
        <p:sp>
          <p:nvSpPr>
            <p:cNvPr id="10" name="TextBox 38"/>
            <p:cNvSpPr txBox="1">
              <a:spLocks noChangeArrowheads="1"/>
            </p:cNvSpPr>
            <p:nvPr/>
          </p:nvSpPr>
          <p:spPr bwMode="auto">
            <a:xfrm>
              <a:off x="1715180"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5</a:t>
              </a:r>
              <a:endParaRPr lang="en-SG" sz="2400"/>
            </a:p>
          </p:txBody>
        </p:sp>
        <p:sp>
          <p:nvSpPr>
            <p:cNvPr id="11" name="TextBox 39"/>
            <p:cNvSpPr txBox="1">
              <a:spLocks noChangeArrowheads="1"/>
            </p:cNvSpPr>
            <p:nvPr/>
          </p:nvSpPr>
          <p:spPr bwMode="auto">
            <a:xfrm>
              <a:off x="2397352"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12</a:t>
              </a:r>
              <a:endParaRPr lang="en-SG" sz="2400"/>
            </a:p>
          </p:txBody>
        </p:sp>
        <p:sp>
          <p:nvSpPr>
            <p:cNvPr id="13" name="TextBox 40"/>
            <p:cNvSpPr txBox="1">
              <a:spLocks noChangeArrowheads="1"/>
            </p:cNvSpPr>
            <p:nvPr/>
          </p:nvSpPr>
          <p:spPr bwMode="auto">
            <a:xfrm>
              <a:off x="3079524"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17</a:t>
              </a:r>
              <a:endParaRPr lang="en-SG" sz="2400"/>
            </a:p>
          </p:txBody>
        </p:sp>
        <p:sp>
          <p:nvSpPr>
            <p:cNvPr id="14" name="TextBox 41"/>
            <p:cNvSpPr txBox="1">
              <a:spLocks noChangeArrowheads="1"/>
            </p:cNvSpPr>
            <p:nvPr/>
          </p:nvSpPr>
          <p:spPr bwMode="auto">
            <a:xfrm>
              <a:off x="3761696"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23</a:t>
              </a:r>
              <a:endParaRPr lang="en-SG" sz="2400"/>
            </a:p>
          </p:txBody>
        </p:sp>
        <p:sp>
          <p:nvSpPr>
            <p:cNvPr id="15" name="TextBox 42"/>
            <p:cNvSpPr txBox="1">
              <a:spLocks noChangeArrowheads="1"/>
            </p:cNvSpPr>
            <p:nvPr/>
          </p:nvSpPr>
          <p:spPr bwMode="auto">
            <a:xfrm>
              <a:off x="4443868"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38</a:t>
              </a:r>
              <a:endParaRPr lang="en-SG" sz="2400"/>
            </a:p>
          </p:txBody>
        </p:sp>
        <p:sp>
          <p:nvSpPr>
            <p:cNvPr id="16" name="TextBox 43"/>
            <p:cNvSpPr txBox="1">
              <a:spLocks noChangeArrowheads="1"/>
            </p:cNvSpPr>
            <p:nvPr/>
          </p:nvSpPr>
          <p:spPr bwMode="auto">
            <a:xfrm>
              <a:off x="5126040"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44</a:t>
              </a:r>
              <a:endParaRPr lang="en-SG" sz="2400"/>
            </a:p>
          </p:txBody>
        </p:sp>
        <p:sp>
          <p:nvSpPr>
            <p:cNvPr id="17" name="TextBox 44"/>
            <p:cNvSpPr txBox="1">
              <a:spLocks noChangeArrowheads="1"/>
            </p:cNvSpPr>
            <p:nvPr/>
          </p:nvSpPr>
          <p:spPr bwMode="auto">
            <a:xfrm>
              <a:off x="5808212"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77</a:t>
              </a:r>
              <a:endParaRPr lang="en-SG" sz="2400"/>
            </a:p>
          </p:txBody>
        </p:sp>
        <p:sp>
          <p:nvSpPr>
            <p:cNvPr id="18" name="TextBox 45"/>
            <p:cNvSpPr txBox="1">
              <a:spLocks noChangeArrowheads="1"/>
            </p:cNvSpPr>
            <p:nvPr/>
          </p:nvSpPr>
          <p:spPr bwMode="auto">
            <a:xfrm>
              <a:off x="6490384"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84</a:t>
              </a:r>
              <a:endParaRPr lang="en-SG" sz="2400"/>
            </a:p>
          </p:txBody>
        </p:sp>
        <p:sp>
          <p:nvSpPr>
            <p:cNvPr id="19" name="TextBox 46"/>
            <p:cNvSpPr txBox="1">
              <a:spLocks noChangeArrowheads="1"/>
            </p:cNvSpPr>
            <p:nvPr/>
          </p:nvSpPr>
          <p:spPr bwMode="auto">
            <a:xfrm>
              <a:off x="7166429"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90</a:t>
              </a:r>
              <a:endParaRPr lang="en-SG" sz="2400"/>
            </a:p>
          </p:txBody>
        </p:sp>
        <p:sp>
          <p:nvSpPr>
            <p:cNvPr id="20" name="TextBox 47"/>
            <p:cNvSpPr txBox="1">
              <a:spLocks noChangeArrowheads="1"/>
            </p:cNvSpPr>
            <p:nvPr/>
          </p:nvSpPr>
          <p:spPr bwMode="auto">
            <a:xfrm>
              <a:off x="1715180"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21" name="TextBox 48"/>
            <p:cNvSpPr txBox="1">
              <a:spLocks noChangeArrowheads="1"/>
            </p:cNvSpPr>
            <p:nvPr/>
          </p:nvSpPr>
          <p:spPr bwMode="auto">
            <a:xfrm>
              <a:off x="2397352"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22" name="TextBox 49"/>
            <p:cNvSpPr txBox="1">
              <a:spLocks noChangeArrowheads="1"/>
            </p:cNvSpPr>
            <p:nvPr/>
          </p:nvSpPr>
          <p:spPr bwMode="auto">
            <a:xfrm>
              <a:off x="3079524"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sp>
          <p:nvSpPr>
            <p:cNvPr id="23" name="TextBox 50"/>
            <p:cNvSpPr txBox="1">
              <a:spLocks noChangeArrowheads="1"/>
            </p:cNvSpPr>
            <p:nvPr/>
          </p:nvSpPr>
          <p:spPr bwMode="auto">
            <a:xfrm>
              <a:off x="3761696" y="2036187"/>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[3]</a:t>
              </a:r>
              <a:endParaRPr lang="en-SG" sz="1400"/>
            </a:p>
          </p:txBody>
        </p:sp>
        <p:sp>
          <p:nvSpPr>
            <p:cNvPr id="24" name="TextBox 51"/>
            <p:cNvSpPr txBox="1">
              <a:spLocks noChangeArrowheads="1"/>
            </p:cNvSpPr>
            <p:nvPr/>
          </p:nvSpPr>
          <p:spPr bwMode="auto">
            <a:xfrm>
              <a:off x="4443868"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[4]</a:t>
              </a:r>
              <a:endParaRPr lang="en-SG" sz="1400"/>
            </a:p>
          </p:txBody>
        </p:sp>
        <p:sp>
          <p:nvSpPr>
            <p:cNvPr id="25" name="TextBox 52"/>
            <p:cNvSpPr txBox="1">
              <a:spLocks noChangeArrowheads="1"/>
            </p:cNvSpPr>
            <p:nvPr/>
          </p:nvSpPr>
          <p:spPr bwMode="auto">
            <a:xfrm>
              <a:off x="5119913" y="2039165"/>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[5]</a:t>
              </a:r>
              <a:endParaRPr lang="en-SG" sz="1400"/>
            </a:p>
          </p:txBody>
        </p:sp>
        <p:sp>
          <p:nvSpPr>
            <p:cNvPr id="26" name="TextBox 53"/>
            <p:cNvSpPr txBox="1">
              <a:spLocks noChangeArrowheads="1"/>
            </p:cNvSpPr>
            <p:nvPr/>
          </p:nvSpPr>
          <p:spPr bwMode="auto">
            <a:xfrm>
              <a:off x="5802085" y="2039165"/>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[6]</a:t>
              </a:r>
              <a:endParaRPr lang="en-SG" sz="1400"/>
            </a:p>
          </p:txBody>
        </p:sp>
        <p:sp>
          <p:nvSpPr>
            <p:cNvPr id="27" name="TextBox 54"/>
            <p:cNvSpPr txBox="1">
              <a:spLocks noChangeArrowheads="1"/>
            </p:cNvSpPr>
            <p:nvPr/>
          </p:nvSpPr>
          <p:spPr bwMode="auto">
            <a:xfrm>
              <a:off x="6484257"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[7]</a:t>
              </a:r>
              <a:endParaRPr lang="en-SG" sz="1400"/>
            </a:p>
          </p:txBody>
        </p:sp>
        <p:sp>
          <p:nvSpPr>
            <p:cNvPr id="28" name="TextBox 55"/>
            <p:cNvSpPr txBox="1">
              <a:spLocks noChangeArrowheads="1"/>
            </p:cNvSpPr>
            <p:nvPr/>
          </p:nvSpPr>
          <p:spPr bwMode="auto">
            <a:xfrm>
              <a:off x="7166429" y="2039165"/>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[8]</a:t>
              </a:r>
              <a:endParaRPr lang="en-SG" sz="1400"/>
            </a:p>
          </p:txBody>
        </p:sp>
        <p:sp>
          <p:nvSpPr>
            <p:cNvPr id="29" name="TextBox 56"/>
            <p:cNvSpPr txBox="1">
              <a:spLocks noChangeArrowheads="1"/>
            </p:cNvSpPr>
            <p:nvPr/>
          </p:nvSpPr>
          <p:spPr bwMode="auto">
            <a:xfrm>
              <a:off x="1374094" y="2036187"/>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smtClean="0"/>
                <a:t>arr</a:t>
              </a:r>
              <a:endParaRPr lang="en-SG" sz="1400"/>
            </a:p>
          </p:txBody>
        </p:sp>
      </p:grpSp>
      <p:sp>
        <p:nvSpPr>
          <p:cNvPr id="30" name="TextBox 29"/>
          <p:cNvSpPr txBox="1">
            <a:spLocks noChangeArrowheads="1"/>
          </p:cNvSpPr>
          <p:nvPr/>
        </p:nvSpPr>
        <p:spPr bwMode="auto">
          <a:xfrm>
            <a:off x="403225" y="3945880"/>
            <a:ext cx="54054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1. low = </a:t>
            </a:r>
            <a:r>
              <a:rPr lang="en-US" sz="2400">
                <a:solidFill>
                  <a:srgbClr val="006600"/>
                </a:solidFill>
              </a:rPr>
              <a:t>0</a:t>
            </a:r>
            <a:r>
              <a:rPr lang="en-US" sz="2400"/>
              <a:t>, high = </a:t>
            </a:r>
            <a:r>
              <a:rPr lang="en-US" sz="2400">
                <a:solidFill>
                  <a:srgbClr val="0000FF"/>
                </a:solidFill>
              </a:rPr>
              <a:t>8</a:t>
            </a:r>
            <a:r>
              <a:rPr lang="en-US" sz="2400"/>
              <a:t>, mid = (0+8)/2 = </a:t>
            </a:r>
            <a:r>
              <a:rPr lang="en-US" sz="2400">
                <a:solidFill>
                  <a:srgbClr val="C00000"/>
                </a:solidFill>
              </a:rPr>
              <a:t>4</a:t>
            </a:r>
            <a:endParaRPr lang="en-SG" sz="2400">
              <a:solidFill>
                <a:srgbClr val="C00000"/>
              </a:solidFill>
            </a:endParaRPr>
          </a:p>
        </p:txBody>
      </p:sp>
      <p:cxnSp>
        <p:nvCxnSpPr>
          <p:cNvPr id="31" name="Straight Arrow Connector 30"/>
          <p:cNvCxnSpPr>
            <a:cxnSpLocks noChangeShapeType="1"/>
          </p:cNvCxnSpPr>
          <p:nvPr/>
        </p:nvCxnSpPr>
        <p:spPr bwMode="auto">
          <a:xfrm rot="5400000" flipH="1" flipV="1">
            <a:off x="4366419" y="3232944"/>
            <a:ext cx="850900" cy="1588"/>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grpSp>
        <p:nvGrpSpPr>
          <p:cNvPr id="32" name="Group 67"/>
          <p:cNvGrpSpPr>
            <a:grpSpLocks/>
          </p:cNvGrpSpPr>
          <p:nvPr/>
        </p:nvGrpSpPr>
        <p:grpSpPr bwMode="auto">
          <a:xfrm>
            <a:off x="4443413" y="2344738"/>
            <a:ext cx="3405187" cy="461962"/>
            <a:chOff x="4443868" y="2343964"/>
            <a:chExt cx="3404733" cy="463154"/>
          </a:xfrm>
        </p:grpSpPr>
        <p:cxnSp>
          <p:nvCxnSpPr>
            <p:cNvPr id="33" name="Straight Connector 63"/>
            <p:cNvCxnSpPr>
              <a:cxnSpLocks noChangeShapeType="1"/>
            </p:cNvCxnSpPr>
            <p:nvPr/>
          </p:nvCxnSpPr>
          <p:spPr bwMode="auto">
            <a:xfrm>
              <a:off x="4443868" y="2343964"/>
              <a:ext cx="3404733" cy="463154"/>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34" name="Straight Connector 64"/>
            <p:cNvCxnSpPr>
              <a:cxnSpLocks noChangeShapeType="1"/>
            </p:cNvCxnSpPr>
            <p:nvPr/>
          </p:nvCxnSpPr>
          <p:spPr bwMode="auto">
            <a:xfrm flipV="1">
              <a:off x="4443868" y="2346942"/>
              <a:ext cx="3404733" cy="460176"/>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
        <p:nvSpPr>
          <p:cNvPr id="35" name="TextBox 34"/>
          <p:cNvSpPr txBox="1">
            <a:spLocks noChangeArrowheads="1"/>
          </p:cNvSpPr>
          <p:nvPr/>
        </p:nvSpPr>
        <p:spPr bwMode="auto">
          <a:xfrm>
            <a:off x="398463" y="4447232"/>
            <a:ext cx="57448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2. low = </a:t>
            </a:r>
            <a:r>
              <a:rPr lang="en-US" sz="2400">
                <a:solidFill>
                  <a:srgbClr val="006600"/>
                </a:solidFill>
              </a:rPr>
              <a:t>0</a:t>
            </a:r>
            <a:r>
              <a:rPr lang="en-US" sz="2400"/>
              <a:t>, high = </a:t>
            </a:r>
            <a:r>
              <a:rPr lang="en-US" sz="2400">
                <a:solidFill>
                  <a:srgbClr val="0000FF"/>
                </a:solidFill>
              </a:rPr>
              <a:t>3</a:t>
            </a:r>
            <a:r>
              <a:rPr lang="en-US" sz="2400"/>
              <a:t>, mid = (0+3)/2 = </a:t>
            </a:r>
            <a:r>
              <a:rPr lang="en-US" sz="2400">
                <a:solidFill>
                  <a:srgbClr val="C00000"/>
                </a:solidFill>
              </a:rPr>
              <a:t>1</a:t>
            </a:r>
            <a:endParaRPr lang="en-SG" sz="2400">
              <a:solidFill>
                <a:srgbClr val="C00000"/>
              </a:solidFill>
            </a:endParaRPr>
          </a:p>
        </p:txBody>
      </p:sp>
      <p:cxnSp>
        <p:nvCxnSpPr>
          <p:cNvPr id="36" name="Straight Arrow Connector 35"/>
          <p:cNvCxnSpPr>
            <a:cxnSpLocks noChangeShapeType="1"/>
          </p:cNvCxnSpPr>
          <p:nvPr/>
        </p:nvCxnSpPr>
        <p:spPr bwMode="auto">
          <a:xfrm rot="5400000" flipH="1" flipV="1">
            <a:off x="2336007" y="3232944"/>
            <a:ext cx="850900" cy="1587"/>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grpSp>
        <p:nvGrpSpPr>
          <p:cNvPr id="37" name="Group 70"/>
          <p:cNvGrpSpPr>
            <a:grpSpLocks/>
          </p:cNvGrpSpPr>
          <p:nvPr/>
        </p:nvGrpSpPr>
        <p:grpSpPr bwMode="auto">
          <a:xfrm>
            <a:off x="1720850" y="2344738"/>
            <a:ext cx="1358900" cy="463550"/>
            <a:chOff x="4443868" y="2343964"/>
            <a:chExt cx="3404733" cy="463154"/>
          </a:xfrm>
        </p:grpSpPr>
        <p:cxnSp>
          <p:nvCxnSpPr>
            <p:cNvPr id="38" name="Straight Connector 71"/>
            <p:cNvCxnSpPr>
              <a:cxnSpLocks noChangeShapeType="1"/>
            </p:cNvCxnSpPr>
            <p:nvPr/>
          </p:nvCxnSpPr>
          <p:spPr bwMode="auto">
            <a:xfrm>
              <a:off x="4443868" y="2343964"/>
              <a:ext cx="3404733" cy="463154"/>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39" name="Straight Connector 72"/>
            <p:cNvCxnSpPr>
              <a:cxnSpLocks noChangeShapeType="1"/>
            </p:cNvCxnSpPr>
            <p:nvPr/>
          </p:nvCxnSpPr>
          <p:spPr bwMode="auto">
            <a:xfrm flipV="1">
              <a:off x="4443868" y="2346942"/>
              <a:ext cx="3404733" cy="460176"/>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
        <p:nvSpPr>
          <p:cNvPr id="40" name="TextBox 39"/>
          <p:cNvSpPr txBox="1">
            <a:spLocks noChangeArrowheads="1"/>
          </p:cNvSpPr>
          <p:nvPr/>
        </p:nvSpPr>
        <p:spPr bwMode="auto">
          <a:xfrm>
            <a:off x="403225" y="4908897"/>
            <a:ext cx="57475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3. low = </a:t>
            </a:r>
            <a:r>
              <a:rPr lang="en-US" sz="2400">
                <a:solidFill>
                  <a:srgbClr val="006600"/>
                </a:solidFill>
              </a:rPr>
              <a:t>2</a:t>
            </a:r>
            <a:r>
              <a:rPr lang="en-US" sz="2400"/>
              <a:t>, high = </a:t>
            </a:r>
            <a:r>
              <a:rPr lang="en-US" sz="2400">
                <a:solidFill>
                  <a:srgbClr val="0000FF"/>
                </a:solidFill>
              </a:rPr>
              <a:t>3</a:t>
            </a:r>
            <a:r>
              <a:rPr lang="en-US" sz="2400"/>
              <a:t>, mid = (2+3)/2 = </a:t>
            </a:r>
            <a:r>
              <a:rPr lang="en-US" sz="2400">
                <a:solidFill>
                  <a:srgbClr val="C00000"/>
                </a:solidFill>
              </a:rPr>
              <a:t>2</a:t>
            </a:r>
            <a:endParaRPr lang="en-SG" sz="2400">
              <a:solidFill>
                <a:srgbClr val="C00000"/>
              </a:solidFill>
            </a:endParaRPr>
          </a:p>
        </p:txBody>
      </p:sp>
      <p:cxnSp>
        <p:nvCxnSpPr>
          <p:cNvPr id="41" name="Straight Arrow Connector 40"/>
          <p:cNvCxnSpPr>
            <a:cxnSpLocks noChangeShapeType="1"/>
          </p:cNvCxnSpPr>
          <p:nvPr/>
        </p:nvCxnSpPr>
        <p:spPr bwMode="auto">
          <a:xfrm rot="5400000" flipH="1" flipV="1">
            <a:off x="3067844" y="3232944"/>
            <a:ext cx="850900" cy="1588"/>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grpSp>
        <p:nvGrpSpPr>
          <p:cNvPr id="42" name="Group 75"/>
          <p:cNvGrpSpPr>
            <a:grpSpLocks/>
          </p:cNvGrpSpPr>
          <p:nvPr/>
        </p:nvGrpSpPr>
        <p:grpSpPr bwMode="auto">
          <a:xfrm>
            <a:off x="3079750" y="2346325"/>
            <a:ext cx="676275" cy="465138"/>
            <a:chOff x="4443868" y="2343964"/>
            <a:chExt cx="3404733" cy="463154"/>
          </a:xfrm>
        </p:grpSpPr>
        <p:cxnSp>
          <p:nvCxnSpPr>
            <p:cNvPr id="43" name="Straight Connector 76"/>
            <p:cNvCxnSpPr>
              <a:cxnSpLocks noChangeShapeType="1"/>
            </p:cNvCxnSpPr>
            <p:nvPr/>
          </p:nvCxnSpPr>
          <p:spPr bwMode="auto">
            <a:xfrm>
              <a:off x="4443868" y="2343964"/>
              <a:ext cx="3404733" cy="463154"/>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44" name="Straight Connector 77"/>
            <p:cNvCxnSpPr>
              <a:cxnSpLocks noChangeShapeType="1"/>
            </p:cNvCxnSpPr>
            <p:nvPr/>
          </p:nvCxnSpPr>
          <p:spPr bwMode="auto">
            <a:xfrm flipV="1">
              <a:off x="4443868" y="2346942"/>
              <a:ext cx="3404733" cy="460176"/>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
        <p:nvSpPr>
          <p:cNvPr id="45" name="TextBox 44"/>
          <p:cNvSpPr txBox="1">
            <a:spLocks noChangeArrowheads="1"/>
          </p:cNvSpPr>
          <p:nvPr/>
        </p:nvSpPr>
        <p:spPr bwMode="auto">
          <a:xfrm>
            <a:off x="398463" y="5440065"/>
            <a:ext cx="541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4. low = </a:t>
            </a:r>
            <a:r>
              <a:rPr lang="en-US" sz="2400">
                <a:solidFill>
                  <a:srgbClr val="006600"/>
                </a:solidFill>
              </a:rPr>
              <a:t>3</a:t>
            </a:r>
            <a:r>
              <a:rPr lang="en-US" sz="2400"/>
              <a:t>, high = </a:t>
            </a:r>
            <a:r>
              <a:rPr lang="en-US" sz="2400">
                <a:solidFill>
                  <a:srgbClr val="0000FF"/>
                </a:solidFill>
              </a:rPr>
              <a:t>3</a:t>
            </a:r>
            <a:r>
              <a:rPr lang="en-US" sz="2400"/>
              <a:t>, mid = (3+3)/2 = </a:t>
            </a:r>
            <a:r>
              <a:rPr lang="en-US" sz="2400">
                <a:solidFill>
                  <a:srgbClr val="C00000"/>
                </a:solidFill>
              </a:rPr>
              <a:t>3</a:t>
            </a:r>
            <a:endParaRPr lang="en-SG" sz="2400">
              <a:solidFill>
                <a:srgbClr val="C00000"/>
              </a:solidFill>
            </a:endParaRPr>
          </a:p>
        </p:txBody>
      </p:sp>
      <p:cxnSp>
        <p:nvCxnSpPr>
          <p:cNvPr id="46" name="Straight Arrow Connector 45"/>
          <p:cNvCxnSpPr>
            <a:cxnSpLocks noChangeShapeType="1"/>
          </p:cNvCxnSpPr>
          <p:nvPr/>
        </p:nvCxnSpPr>
        <p:spPr bwMode="auto">
          <a:xfrm rot="5400000" flipH="1" flipV="1">
            <a:off x="3689350" y="3230563"/>
            <a:ext cx="849313" cy="1587"/>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7" name="TextBox 46"/>
          <p:cNvSpPr txBox="1">
            <a:spLocks noChangeArrowheads="1"/>
          </p:cNvSpPr>
          <p:nvPr/>
        </p:nvSpPr>
        <p:spPr bwMode="auto">
          <a:xfrm>
            <a:off x="6176338" y="2880250"/>
            <a:ext cx="199257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200">
                <a:solidFill>
                  <a:srgbClr val="0000FF"/>
                </a:solidFill>
              </a:rPr>
              <a:t>Found!</a:t>
            </a:r>
          </a:p>
          <a:p>
            <a:pPr eaLnBrk="1" hangingPunct="1"/>
            <a:r>
              <a:rPr lang="en-US" sz="3200">
                <a:solidFill>
                  <a:srgbClr val="C00000"/>
                </a:solidFill>
              </a:rPr>
              <a:t>Return 3</a:t>
            </a:r>
            <a:endParaRPr lang="en-SG" sz="3200">
              <a:solidFill>
                <a:srgbClr val="C00000"/>
              </a:solidFill>
            </a:endParaRPr>
          </a:p>
        </p:txBody>
      </p:sp>
      <p:sp>
        <p:nvSpPr>
          <p:cNvPr id="2" name="TextBox 1"/>
          <p:cNvSpPr txBox="1"/>
          <p:nvPr/>
        </p:nvSpPr>
        <p:spPr>
          <a:xfrm>
            <a:off x="5808663" y="3945682"/>
            <a:ext cx="2548864" cy="461665"/>
          </a:xfrm>
          <a:prstGeom prst="rect">
            <a:avLst/>
          </a:prstGeom>
          <a:noFill/>
        </p:spPr>
        <p:txBody>
          <a:bodyPr wrap="square" rtlCol="0">
            <a:spAutoFit/>
          </a:bodyPr>
          <a:lstStyle/>
          <a:p>
            <a:r>
              <a:rPr lang="en-US" sz="2400" smtClean="0">
                <a:solidFill>
                  <a:srgbClr val="7030A0"/>
                </a:solidFill>
              </a:rPr>
              <a:t>arr[4] = 38 &gt; 23</a:t>
            </a:r>
            <a:endParaRPr lang="en-US" sz="2400">
              <a:solidFill>
                <a:srgbClr val="7030A0"/>
              </a:solidFill>
            </a:endParaRPr>
          </a:p>
        </p:txBody>
      </p:sp>
      <p:sp>
        <p:nvSpPr>
          <p:cNvPr id="48" name="TextBox 47"/>
          <p:cNvSpPr txBox="1"/>
          <p:nvPr/>
        </p:nvSpPr>
        <p:spPr>
          <a:xfrm>
            <a:off x="5802299" y="4407545"/>
            <a:ext cx="2548864" cy="461665"/>
          </a:xfrm>
          <a:prstGeom prst="rect">
            <a:avLst/>
          </a:prstGeom>
          <a:noFill/>
        </p:spPr>
        <p:txBody>
          <a:bodyPr wrap="square" rtlCol="0">
            <a:spAutoFit/>
          </a:bodyPr>
          <a:lstStyle/>
          <a:p>
            <a:r>
              <a:rPr lang="en-US" sz="2400" smtClean="0">
                <a:solidFill>
                  <a:srgbClr val="7030A0"/>
                </a:solidFill>
              </a:rPr>
              <a:t>arr[1] = 12 &lt; 23</a:t>
            </a:r>
            <a:endParaRPr lang="en-US" sz="2400">
              <a:solidFill>
                <a:srgbClr val="7030A0"/>
              </a:solidFill>
            </a:endParaRPr>
          </a:p>
        </p:txBody>
      </p:sp>
      <p:sp>
        <p:nvSpPr>
          <p:cNvPr id="49" name="TextBox 48"/>
          <p:cNvSpPr txBox="1"/>
          <p:nvPr/>
        </p:nvSpPr>
        <p:spPr>
          <a:xfrm>
            <a:off x="5802299" y="4908896"/>
            <a:ext cx="2548864" cy="461665"/>
          </a:xfrm>
          <a:prstGeom prst="rect">
            <a:avLst/>
          </a:prstGeom>
          <a:noFill/>
        </p:spPr>
        <p:txBody>
          <a:bodyPr wrap="square" rtlCol="0">
            <a:spAutoFit/>
          </a:bodyPr>
          <a:lstStyle/>
          <a:p>
            <a:r>
              <a:rPr lang="en-US" sz="2400" smtClean="0">
                <a:solidFill>
                  <a:srgbClr val="7030A0"/>
                </a:solidFill>
              </a:rPr>
              <a:t>arr[2] = 17 &lt; 23</a:t>
            </a:r>
            <a:endParaRPr lang="en-US" sz="2400">
              <a:solidFill>
                <a:srgbClr val="7030A0"/>
              </a:solidFill>
            </a:endParaRPr>
          </a:p>
        </p:txBody>
      </p:sp>
      <p:sp>
        <p:nvSpPr>
          <p:cNvPr id="50" name="TextBox 49"/>
          <p:cNvSpPr txBox="1"/>
          <p:nvPr/>
        </p:nvSpPr>
        <p:spPr>
          <a:xfrm>
            <a:off x="5802299" y="5454689"/>
            <a:ext cx="2548864" cy="461665"/>
          </a:xfrm>
          <a:prstGeom prst="rect">
            <a:avLst/>
          </a:prstGeom>
          <a:noFill/>
        </p:spPr>
        <p:txBody>
          <a:bodyPr wrap="square" rtlCol="0">
            <a:spAutoFit/>
          </a:bodyPr>
          <a:lstStyle/>
          <a:p>
            <a:r>
              <a:rPr lang="en-US" sz="2400" smtClean="0">
                <a:solidFill>
                  <a:srgbClr val="7030A0"/>
                </a:solidFill>
              </a:rPr>
              <a:t>arr[3] = 23 == 23</a:t>
            </a:r>
            <a:endParaRPr lang="en-US" sz="2400">
              <a:solidFill>
                <a:srgbClr val="7030A0"/>
              </a:solidFill>
            </a:endParaRPr>
          </a:p>
        </p:txBody>
      </p:sp>
    </p:spTree>
    <p:extLst>
      <p:ext uri="{BB962C8B-B14F-4D97-AF65-F5344CB8AC3E}">
        <p14:creationId xmlns:p14="http://schemas.microsoft.com/office/powerpoint/2010/main" val="28921952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17" presetID="9"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dissolv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dissolve">
                                      <p:cBhvr>
                                        <p:cTn id="29" dur="500"/>
                                        <p:tgtEl>
                                          <p:spTgt spid="35"/>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dissolve">
                                      <p:cBhvr>
                                        <p:cTn id="33"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par>
                                <p:cTn id="34" presetID="9"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dissolve">
                                      <p:cBhvr>
                                        <p:cTn id="36" dur="500"/>
                                        <p:tgtEl>
                                          <p:spTgt spid="4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dissolve">
                                      <p:cBhvr>
                                        <p:cTn id="41" dur="5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dissolve">
                                      <p:cBhvr>
                                        <p:cTn id="46" dur="500"/>
                                        <p:tgtEl>
                                          <p:spTgt spid="40"/>
                                        </p:tgtEl>
                                      </p:cBhvr>
                                    </p:animEffect>
                                  </p:childTnLst>
                                </p:cTn>
                              </p:par>
                            </p:childTnLst>
                          </p:cTn>
                        </p:par>
                        <p:par>
                          <p:cTn id="47" fill="hold">
                            <p:stCondLst>
                              <p:cond delay="500"/>
                            </p:stCondLst>
                            <p:childTnLst>
                              <p:par>
                                <p:cTn id="48" presetID="9" presetClass="entr" presetSubtype="0" fill="hold"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dissolve">
                                      <p:cBhvr>
                                        <p:cTn id="50"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par>
                                <p:cTn id="51" presetID="9"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dissolve">
                                      <p:cBhvr>
                                        <p:cTn id="53" dur="500"/>
                                        <p:tgtEl>
                                          <p:spTgt spid="49"/>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dissolve">
                                      <p:cBhvr>
                                        <p:cTn id="58" dur="500"/>
                                        <p:tgtEl>
                                          <p:spTgt spid="4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dissolve">
                                      <p:cBhvr>
                                        <p:cTn id="63" dur="500"/>
                                        <p:tgtEl>
                                          <p:spTgt spid="45"/>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dissolve">
                                      <p:cBhvr>
                                        <p:cTn id="70" dur="500"/>
                                        <p:tgtEl>
                                          <p:spTgt spid="50"/>
                                        </p:tgtEl>
                                      </p:cBhvr>
                                    </p:animEffect>
                                  </p:childTnLst>
                                </p:cTn>
                              </p:par>
                            </p:childTnLst>
                          </p:cTn>
                        </p:par>
                        <p:par>
                          <p:cTn id="71" fill="hold">
                            <p:stCondLst>
                              <p:cond delay="1000"/>
                            </p:stCondLst>
                            <p:childTnLst>
                              <p:par>
                                <p:cTn id="72" presetID="9" presetClass="entr" presetSubtype="0" fill="hold" nodeType="afterEffect">
                                  <p:stCondLst>
                                    <p:cond delay="0"/>
                                  </p:stCondLst>
                                  <p:childTnLst>
                                    <p:set>
                                      <p:cBhvr>
                                        <p:cTn id="73" dur="1" fill="hold">
                                          <p:stCondLst>
                                            <p:cond delay="0"/>
                                          </p:stCondLst>
                                        </p:cTn>
                                        <p:tgtEl>
                                          <p:spTgt spid="47">
                                            <p:txEl>
                                              <p:pRg st="0" end="0"/>
                                            </p:txEl>
                                          </p:spTgt>
                                        </p:tgtEl>
                                        <p:attrNameLst>
                                          <p:attrName>style.visibility</p:attrName>
                                        </p:attrNameLst>
                                      </p:cBhvr>
                                      <p:to>
                                        <p:strVal val="visible"/>
                                      </p:to>
                                    </p:set>
                                    <p:animEffect transition="in" filter="dissolve">
                                      <p:cBhvr>
                                        <p:cTn id="74" dur="500"/>
                                        <p:tgtEl>
                                          <p:spTgt spid="47">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47">
                                            <p:txEl>
                                              <p:pRg st="1" end="1"/>
                                            </p:txEl>
                                          </p:spTgt>
                                        </p:tgtEl>
                                        <p:attrNameLst>
                                          <p:attrName>style.visibility</p:attrName>
                                        </p:attrNameLst>
                                      </p:cBhvr>
                                      <p:to>
                                        <p:strVal val="visible"/>
                                      </p:to>
                                    </p:set>
                                    <p:animEffect transition="in" filter="dissolve">
                                      <p:cBhvr>
                                        <p:cTn id="79" dur="500"/>
                                        <p:tgtEl>
                                          <p:spTgt spid="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5" grpId="0"/>
      <p:bldP spid="40" grpId="0"/>
      <p:bldP spid="45" grpId="0"/>
      <p:bldP spid="2"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4. Binary Search (4/6)</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18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Content Placeholder 5"/>
          <p:cNvSpPr>
            <a:spLocks noGrp="1"/>
          </p:cNvSpPr>
          <p:nvPr>
            <p:ph idx="1"/>
          </p:nvPr>
        </p:nvSpPr>
        <p:spPr>
          <a:xfrm>
            <a:off x="541866" y="1269999"/>
            <a:ext cx="8297333" cy="5249334"/>
          </a:xfrm>
        </p:spPr>
        <p:txBody>
          <a:bodyPr>
            <a:normAutofit/>
          </a:bodyPr>
          <a:lstStyle/>
          <a:p>
            <a:pPr marL="338138" indent="-338138">
              <a:spcBef>
                <a:spcPts val="1200"/>
              </a:spcBef>
              <a:buClr>
                <a:schemeClr val="tx1">
                  <a:lumMod val="90000"/>
                  <a:lumOff val="10000"/>
                </a:schemeClr>
              </a:buClr>
              <a:buSzPct val="100000"/>
              <a:buFont typeface="Wingdings" panose="05000000000000000000" pitchFamily="2" charset="2"/>
              <a:buChar char="§"/>
            </a:pPr>
            <a:r>
              <a:rPr lang="en-US"/>
              <a:t>In binary search, </a:t>
            </a:r>
            <a:r>
              <a:rPr lang="en-US">
                <a:solidFill>
                  <a:srgbClr val="C00000"/>
                </a:solidFill>
              </a:rPr>
              <a:t>each step eliminates the problem size (array size) by </a:t>
            </a:r>
            <a:r>
              <a:rPr lang="en-US" smtClean="0">
                <a:solidFill>
                  <a:srgbClr val="C00000"/>
                </a:solidFill>
              </a:rPr>
              <a:t>half</a:t>
            </a:r>
            <a:r>
              <a:rPr lang="en-US">
                <a:solidFill>
                  <a:srgbClr val="C00000"/>
                </a:solidFill>
              </a:rPr>
              <a:t>!</a:t>
            </a:r>
          </a:p>
          <a:p>
            <a:pPr marL="744538" lvl="1" indent="-287338">
              <a:spcBef>
                <a:spcPts val="600"/>
              </a:spcBef>
              <a:buClr>
                <a:schemeClr val="bg1">
                  <a:lumMod val="50000"/>
                </a:schemeClr>
              </a:buClr>
              <a:buSzPct val="100000"/>
              <a:buFont typeface="Wingdings" panose="05000000000000000000" pitchFamily="2" charset="2"/>
              <a:buChar char="§"/>
            </a:pPr>
            <a:r>
              <a:rPr lang="en-US"/>
              <a:t>The problem size gets reduced to 1 </a:t>
            </a:r>
            <a:r>
              <a:rPr lang="en-US" u="sng"/>
              <a:t>very quickly</a:t>
            </a:r>
            <a:r>
              <a:rPr lang="en-US"/>
              <a:t>! (see </a:t>
            </a:r>
            <a:r>
              <a:rPr lang="en-US" smtClean="0"/>
              <a:t>slide after next)</a:t>
            </a:r>
            <a:endParaRPr lang="en-US"/>
          </a:p>
          <a:p>
            <a:pPr marL="338138" indent="-338138">
              <a:spcBef>
                <a:spcPts val="1200"/>
              </a:spcBef>
              <a:buClr>
                <a:schemeClr val="tx1">
                  <a:lumMod val="90000"/>
                  <a:lumOff val="10000"/>
                </a:schemeClr>
              </a:buClr>
              <a:buSzPct val="100000"/>
              <a:buFont typeface="Wingdings" panose="05000000000000000000" pitchFamily="2" charset="2"/>
              <a:buChar char="§"/>
            </a:pPr>
            <a:r>
              <a:rPr lang="en-US"/>
              <a:t>This is a </a:t>
            </a:r>
            <a:r>
              <a:rPr lang="en-US" u="sng"/>
              <a:t>simple yet powerful</a:t>
            </a:r>
            <a:r>
              <a:rPr lang="en-US"/>
              <a:t> strategy, of </a:t>
            </a:r>
            <a:r>
              <a:rPr lang="en-US">
                <a:solidFill>
                  <a:srgbClr val="0000FF"/>
                </a:solidFill>
              </a:rPr>
              <a:t>halving the solution space in each step</a:t>
            </a:r>
          </a:p>
          <a:p>
            <a:pPr marL="744538" lvl="1" indent="-287338">
              <a:spcBef>
                <a:spcPts val="600"/>
              </a:spcBef>
              <a:spcAft>
                <a:spcPts val="1200"/>
              </a:spcAft>
              <a:buClr>
                <a:schemeClr val="bg1">
                  <a:lumMod val="50000"/>
                </a:schemeClr>
              </a:buClr>
              <a:buSzPct val="100000"/>
              <a:buFont typeface="Wingdings" panose="05000000000000000000" pitchFamily="2" charset="2"/>
              <a:buChar char="§"/>
            </a:pPr>
            <a:r>
              <a:rPr lang="en-US" smtClean="0">
                <a:solidFill>
                  <a:srgbClr val="C00000"/>
                </a:solidFill>
              </a:rPr>
              <a:t>You have done a lab exercise using similar </a:t>
            </a:r>
            <a:r>
              <a:rPr lang="en-US">
                <a:solidFill>
                  <a:srgbClr val="C00000"/>
                </a:solidFill>
              </a:rPr>
              <a:t>strategy</a:t>
            </a:r>
            <a:r>
              <a:rPr lang="en-US" smtClean="0">
                <a:solidFill>
                  <a:srgbClr val="C00000"/>
                </a:solidFill>
              </a:rPr>
              <a:t>? Which lab exercise is it?</a:t>
            </a:r>
            <a:endParaRPr lang="en-US">
              <a:solidFill>
                <a:srgbClr val="C00000"/>
              </a:solidFill>
            </a:endParaRPr>
          </a:p>
          <a:p>
            <a:pPr marL="338138" indent="-338138">
              <a:spcBef>
                <a:spcPts val="1200"/>
              </a:spcBef>
              <a:buClr>
                <a:schemeClr val="tx1">
                  <a:lumMod val="90000"/>
                  <a:lumOff val="10000"/>
                </a:schemeClr>
              </a:buClr>
              <a:buSzPct val="100000"/>
              <a:buFont typeface="Wingdings" panose="05000000000000000000" pitchFamily="2" charset="2"/>
              <a:buChar char="§"/>
            </a:pPr>
            <a:r>
              <a:rPr lang="en-US"/>
              <a:t>Such strategy, a special case of divide-and-conquer paradigm, can be naturally implemented using recursion (a topic we will cover next week)</a:t>
            </a:r>
          </a:p>
          <a:p>
            <a:pPr marL="338138" indent="-338138">
              <a:spcBef>
                <a:spcPts val="1200"/>
              </a:spcBef>
              <a:buClr>
                <a:schemeClr val="tx1">
                  <a:lumMod val="90000"/>
                  <a:lumOff val="10000"/>
                </a:schemeClr>
              </a:buClr>
              <a:buSzPct val="100000"/>
              <a:buFont typeface="Wingdings" panose="05000000000000000000" pitchFamily="2" charset="2"/>
              <a:buChar char="§"/>
            </a:pPr>
            <a:r>
              <a:rPr lang="en-US"/>
              <a:t>But for today, we will stick to repetition (loop)</a:t>
            </a:r>
            <a:endParaRPr lang="en-US" dirty="0"/>
          </a:p>
        </p:txBody>
      </p:sp>
      <p:sp>
        <p:nvSpPr>
          <p:cNvPr id="9" name="Text Box 4"/>
          <p:cNvSpPr txBox="1">
            <a:spLocks noChangeArrowheads="1"/>
          </p:cNvSpPr>
          <p:nvPr/>
        </p:nvSpPr>
        <p:spPr bwMode="auto">
          <a:xfrm>
            <a:off x="152400" y="6400800"/>
            <a:ext cx="3048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200">
                <a:sym typeface="Wingdings 2" pitchFamily="18" charset="2"/>
              </a:rPr>
              <a:t></a:t>
            </a:r>
          </a:p>
        </p:txBody>
      </p:sp>
    </p:spTree>
    <p:extLst>
      <p:ext uri="{BB962C8B-B14F-4D97-AF65-F5344CB8AC3E}">
        <p14:creationId xmlns:p14="http://schemas.microsoft.com/office/powerpoint/2010/main" val="1697940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dissolve">
                                      <p:cBhvr>
                                        <p:cTn id="15" dur="500"/>
                                        <p:tgtEl>
                                          <p:spTgt spid="8">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dissolve">
                                      <p:cBhvr>
                                        <p:cTn id="18" dur="500"/>
                                        <p:tgtEl>
                                          <p:spTgt spid="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dissolve">
                                      <p:cBhvr>
                                        <p:cTn id="23" dur="500"/>
                                        <p:tgtEl>
                                          <p:spTgt spid="8">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dissolve">
                                      <p:cBhvr>
                                        <p:cTn id="26"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4. Binary Search (5/6)</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19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pSp>
        <p:nvGrpSpPr>
          <p:cNvPr id="10" name="Group 9"/>
          <p:cNvGrpSpPr/>
          <p:nvPr/>
        </p:nvGrpSpPr>
        <p:grpSpPr>
          <a:xfrm>
            <a:off x="723900" y="1200288"/>
            <a:ext cx="7905750" cy="5079909"/>
            <a:chOff x="723900" y="1844866"/>
            <a:chExt cx="7905750" cy="5079909"/>
          </a:xfrm>
        </p:grpSpPr>
        <p:sp>
          <p:nvSpPr>
            <p:cNvPr id="11" name="TextBox 10"/>
            <p:cNvSpPr txBox="1"/>
            <p:nvPr/>
          </p:nvSpPr>
          <p:spPr bwMode="auto">
            <a:xfrm>
              <a:off x="723900" y="2154238"/>
              <a:ext cx="7905750" cy="477053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eaLnBrk="0" hangingPunct="0">
                <a:tabLst>
                  <a:tab pos="541338" algn="l"/>
                  <a:tab pos="1073150" algn="l"/>
                  <a:tab pos="1614488" algn="l"/>
                  <a:tab pos="1974850" algn="l"/>
                </a:tabLst>
                <a:defRPr>
                  <a:solidFill>
                    <a:schemeClr val="tx1"/>
                  </a:solidFill>
                  <a:latin typeface="Arial" charset="0"/>
                  <a:cs typeface="Arial" charset="0"/>
                </a:defRPr>
              </a:lvl1pPr>
              <a:lvl2pPr marL="742950" indent="-285750" eaLnBrk="0" hangingPunct="0">
                <a:tabLst>
                  <a:tab pos="541338" algn="l"/>
                  <a:tab pos="1073150" algn="l"/>
                  <a:tab pos="1614488" algn="l"/>
                  <a:tab pos="1974850" algn="l"/>
                </a:tabLst>
                <a:defRPr>
                  <a:solidFill>
                    <a:schemeClr val="tx1"/>
                  </a:solidFill>
                  <a:latin typeface="Arial" charset="0"/>
                  <a:cs typeface="Arial" charset="0"/>
                </a:defRPr>
              </a:lvl2pPr>
              <a:lvl3pPr marL="1143000" indent="-228600" eaLnBrk="0" hangingPunct="0">
                <a:tabLst>
                  <a:tab pos="541338" algn="l"/>
                  <a:tab pos="1073150" algn="l"/>
                  <a:tab pos="1614488" algn="l"/>
                  <a:tab pos="1974850" algn="l"/>
                </a:tabLst>
                <a:defRPr>
                  <a:solidFill>
                    <a:schemeClr val="tx1"/>
                  </a:solidFill>
                  <a:latin typeface="Arial" charset="0"/>
                  <a:cs typeface="Arial" charset="0"/>
                </a:defRPr>
              </a:lvl3pPr>
              <a:lvl4pPr marL="1600200" indent="-228600" eaLnBrk="0" hangingPunct="0">
                <a:tabLst>
                  <a:tab pos="541338" algn="l"/>
                  <a:tab pos="1073150" algn="l"/>
                  <a:tab pos="1614488" algn="l"/>
                  <a:tab pos="1974850" algn="l"/>
                </a:tabLst>
                <a:defRPr>
                  <a:solidFill>
                    <a:schemeClr val="tx1"/>
                  </a:solidFill>
                  <a:latin typeface="Arial" charset="0"/>
                  <a:cs typeface="Arial" charset="0"/>
                </a:defRPr>
              </a:lvl4pPr>
              <a:lvl5pPr marL="2057400" indent="-228600" eaLnBrk="0" hangingPunct="0">
                <a:tabLst>
                  <a:tab pos="541338" algn="l"/>
                  <a:tab pos="1073150" algn="l"/>
                  <a:tab pos="1614488" algn="l"/>
                  <a:tab pos="19748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9pPr>
            </a:lstStyle>
            <a:p>
              <a:pPr eaLnBrk="1" hangingPunct="1"/>
              <a:r>
                <a:rPr lang="en-SG" sz="1600" b="1" dirty="0">
                  <a:solidFill>
                    <a:srgbClr val="800000"/>
                  </a:solidFill>
                  <a:latin typeface="Courier New" pitchFamily="49" charset="0"/>
                  <a:cs typeface="Courier New" pitchFamily="49" charset="0"/>
                </a:rPr>
                <a:t>// To search for key in sorted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 using binary search</a:t>
              </a:r>
            </a:p>
            <a:p>
              <a:pPr eaLnBrk="1" hangingPunct="1"/>
              <a:r>
                <a:rPr lang="en-SG" sz="1600" b="1" dirty="0">
                  <a:solidFill>
                    <a:srgbClr val="800000"/>
                  </a:solidFill>
                  <a:latin typeface="Courier New" pitchFamily="49" charset="0"/>
                  <a:cs typeface="Courier New" pitchFamily="49" charset="0"/>
                </a:rPr>
                <a:t>// Return index if found; otherwise return -1</a:t>
              </a:r>
            </a:p>
            <a:p>
              <a:pPr eaLnBrk="1" hangingPunct="1"/>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binarySearch</a:t>
              </a:r>
              <a:r>
                <a:rPr lang="en-SG" sz="1600" b="1" dirty="0">
                  <a:solidFill>
                    <a:srgbClr val="000000"/>
                  </a:solidFill>
                  <a:latin typeface="Courier New" pitchFamily="49" charset="0"/>
                  <a:cs typeface="Courier New" pitchFamily="49" charset="0"/>
                </a:rPr>
                <a:t>(</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size,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key</a:t>
              </a:r>
              <a:r>
                <a:rPr lang="en-SG" sz="1600" b="1" dirty="0" smtClean="0">
                  <a:solidFill>
                    <a:srgbClr val="000000"/>
                  </a:solidFill>
                  <a:latin typeface="Courier New" pitchFamily="49" charset="0"/>
                  <a:cs typeface="Courier New" pitchFamily="49" charset="0"/>
                </a:rPr>
                <a:t>) {</a:t>
              </a:r>
            </a:p>
            <a:p>
              <a:pPr eaLnBrk="1" hangingPunct="1"/>
              <a:endParaRPr lang="en-SG" sz="1600" b="1" dirty="0">
                <a:solidFill>
                  <a:srgbClr val="000000"/>
                </a:solidFill>
                <a:latin typeface="Courier New" pitchFamily="49" charset="0"/>
                <a:cs typeface="Courier New" pitchFamily="49" charset="0"/>
              </a:endParaRPr>
            </a:p>
            <a:p>
              <a:pPr eaLnBrk="1" hangingPunct="1"/>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low = </a:t>
              </a:r>
              <a:r>
                <a:rPr lang="en-SG" sz="1600" b="1" dirty="0">
                  <a:solidFill>
                    <a:srgbClr val="006600"/>
                  </a:solidFill>
                  <a:latin typeface="Courier New" pitchFamily="49" charset="0"/>
                  <a:cs typeface="Courier New" pitchFamily="49" charset="0"/>
                </a:rPr>
                <a:t>0</a:t>
              </a:r>
              <a:r>
                <a:rPr lang="en-SG" sz="1600" b="1" dirty="0">
                  <a:solidFill>
                    <a:srgbClr val="000000"/>
                  </a:solidFill>
                  <a:latin typeface="Courier New" pitchFamily="49" charset="0"/>
                  <a:cs typeface="Courier New" pitchFamily="49" charset="0"/>
                </a:rPr>
                <a:t>, high = size – </a:t>
              </a:r>
              <a:r>
                <a:rPr lang="en-SG" sz="1600" b="1" dirty="0">
                  <a:solidFill>
                    <a:srgbClr val="006600"/>
                  </a:solidFill>
                  <a:latin typeface="Courier New" pitchFamily="49" charset="0"/>
                  <a:cs typeface="Courier New" pitchFamily="49" charset="0"/>
                </a:rPr>
                <a:t>1</a:t>
              </a:r>
              <a:r>
                <a:rPr lang="en-SG" sz="1600" b="1" dirty="0">
                  <a:solidFill>
                    <a:srgbClr val="000000"/>
                  </a:solidFill>
                  <a:latin typeface="Courier New" pitchFamily="49" charset="0"/>
                  <a:cs typeface="Courier New" pitchFamily="49" charset="0"/>
                </a:rPr>
                <a:t>, mid = (low + high)/</a:t>
              </a:r>
              <a:r>
                <a:rPr lang="en-SG" sz="1600" b="1" dirty="0">
                  <a:solidFill>
                    <a:srgbClr val="006600"/>
                  </a:solidFill>
                  <a:latin typeface="Courier New" pitchFamily="49" charset="0"/>
                  <a:cs typeface="Courier New" pitchFamily="49" charset="0"/>
                </a:rPr>
                <a:t>2</a:t>
              </a:r>
              <a:r>
                <a:rPr lang="en-SG" sz="1600" b="1" dirty="0">
                  <a:solidFill>
                    <a:srgbClr val="000000"/>
                  </a:solidFill>
                  <a:latin typeface="Courier New" pitchFamily="49" charset="0"/>
                  <a:cs typeface="Courier New" pitchFamily="49" charset="0"/>
                </a:rPr>
                <a:t>;</a:t>
              </a:r>
            </a:p>
            <a:p>
              <a:pPr eaLnBrk="1" hangingPunct="1"/>
              <a:endParaRPr lang="en-SG" sz="1600" b="1" dirty="0">
                <a:solidFill>
                  <a:srgbClr val="000000"/>
                </a:solidFill>
                <a:latin typeface="Courier New" pitchFamily="49" charset="0"/>
                <a:cs typeface="Courier New" pitchFamily="49" charset="0"/>
              </a:endParaRPr>
            </a:p>
            <a:p>
              <a:pPr eaLnBrk="1" hangingPunct="1"/>
              <a:endParaRPr lang="en-SG" sz="1600" b="1" dirty="0">
                <a:solidFill>
                  <a:srgbClr val="000000"/>
                </a:solidFill>
                <a:latin typeface="Courier New" pitchFamily="49" charset="0"/>
                <a:cs typeface="Courier New" pitchFamily="49" charset="0"/>
              </a:endParaRPr>
            </a:p>
            <a:p>
              <a:pPr eaLnBrk="1" hangingPunct="1"/>
              <a:endParaRPr lang="en-SG" sz="1600" b="1" dirty="0">
                <a:solidFill>
                  <a:srgbClr val="000000"/>
                </a:solidFill>
                <a:latin typeface="Courier New" pitchFamily="49" charset="0"/>
                <a:cs typeface="Courier New" pitchFamily="49" charset="0"/>
              </a:endParaRPr>
            </a:p>
            <a:p>
              <a:pPr eaLnBrk="1" hangingPunct="1"/>
              <a:r>
                <a:rPr lang="en-SG" sz="1600" b="1" dirty="0">
                  <a:solidFill>
                    <a:srgbClr val="000000"/>
                  </a:solidFill>
                  <a:latin typeface="Courier New" pitchFamily="49" charset="0"/>
                  <a:cs typeface="Courier New" pitchFamily="49" charset="0"/>
                </a:rPr>
                <a:t>	</a:t>
              </a: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a:solidFill>
                  <a:srgbClr val="000000"/>
                </a:solidFill>
                <a:latin typeface="Courier New" pitchFamily="49" charset="0"/>
                <a:cs typeface="Courier New" pitchFamily="49" charset="0"/>
              </a:endParaRPr>
            </a:p>
            <a:p>
              <a:pPr eaLnBrk="1" hangingPunct="1"/>
              <a:endParaRPr lang="en-US" sz="1600" b="1" dirty="0" smtClean="0">
                <a:solidFill>
                  <a:srgbClr val="000000"/>
                </a:solidFill>
                <a:latin typeface="Courier New" pitchFamily="49" charset="0"/>
                <a:cs typeface="Courier New" pitchFamily="49" charset="0"/>
              </a:endParaRPr>
            </a:p>
            <a:p>
              <a:pPr eaLnBrk="1" hangingPunct="1"/>
              <a:endParaRPr lang="en-US" sz="1600" b="1" dirty="0" smtClean="0">
                <a:solidFill>
                  <a:srgbClr val="000000"/>
                </a:solidFill>
                <a:latin typeface="Courier New" pitchFamily="49" charset="0"/>
                <a:cs typeface="Courier New" pitchFamily="49" charset="0"/>
              </a:endParaRPr>
            </a:p>
            <a:p>
              <a:pPr eaLnBrk="1" hangingPunct="1"/>
              <a:endParaRPr lang="en-SG" sz="1600" b="1" dirty="0">
                <a:solidFill>
                  <a:srgbClr val="000000"/>
                </a:solidFill>
                <a:latin typeface="Courier New" pitchFamily="49" charset="0"/>
                <a:cs typeface="Courier New" pitchFamily="49" charset="0"/>
              </a:endParaRPr>
            </a:p>
            <a:p>
              <a:pPr eaLnBrk="1" hangingPunct="1"/>
              <a:r>
                <a:rPr lang="en-SG" sz="1600" b="1" dirty="0">
                  <a:solidFill>
                    <a:srgbClr val="000000"/>
                  </a:solidFill>
                  <a:latin typeface="Courier New" pitchFamily="49" charset="0"/>
                  <a:cs typeface="Courier New" pitchFamily="49" charset="0"/>
                </a:rPr>
                <a:t>}</a:t>
              </a:r>
            </a:p>
          </p:txBody>
        </p:sp>
        <p:sp>
          <p:nvSpPr>
            <p:cNvPr id="13" name="TextBox 12"/>
            <p:cNvSpPr txBox="1"/>
            <p:nvPr/>
          </p:nvSpPr>
          <p:spPr bwMode="auto">
            <a:xfrm>
              <a:off x="6752491" y="1844866"/>
              <a:ext cx="1821883" cy="369332"/>
            </a:xfrm>
            <a:prstGeom prst="rect">
              <a:avLst/>
            </a:prstGeom>
            <a:solidFill>
              <a:srgbClr val="FFFFCC"/>
            </a:solidFill>
            <a:ln>
              <a:solidFill>
                <a:schemeClr val="accent1">
                  <a:lumMod val="9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err="1" smtClean="0"/>
                <a:t>binary_search.c</a:t>
              </a:r>
              <a:r>
                <a:rPr lang="en-US" dirty="0" smtClean="0"/>
                <a:t> </a:t>
              </a:r>
              <a:endParaRPr lang="en-SG" dirty="0"/>
            </a:p>
          </p:txBody>
        </p:sp>
      </p:grpSp>
      <p:sp>
        <p:nvSpPr>
          <p:cNvPr id="14" name="TextBox 13"/>
          <p:cNvSpPr txBox="1">
            <a:spLocks noChangeArrowheads="1"/>
          </p:cNvSpPr>
          <p:nvPr/>
        </p:nvSpPr>
        <p:spPr bwMode="auto">
          <a:xfrm>
            <a:off x="753881" y="2986374"/>
            <a:ext cx="78204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541338" algn="l"/>
                <a:tab pos="1073150" algn="l"/>
                <a:tab pos="1614488" algn="l"/>
                <a:tab pos="2155825" algn="l"/>
              </a:tabLst>
              <a:defRPr>
                <a:solidFill>
                  <a:schemeClr val="tx1"/>
                </a:solidFill>
                <a:latin typeface="Arial" charset="0"/>
                <a:cs typeface="Arial" charset="0"/>
              </a:defRPr>
            </a:lvl1pPr>
            <a:lvl2pPr marL="742950" indent="-285750" eaLnBrk="0" hangingPunct="0">
              <a:tabLst>
                <a:tab pos="541338" algn="l"/>
                <a:tab pos="1073150" algn="l"/>
                <a:tab pos="1614488" algn="l"/>
                <a:tab pos="2155825" algn="l"/>
              </a:tabLst>
              <a:defRPr>
                <a:solidFill>
                  <a:schemeClr val="tx1"/>
                </a:solidFill>
                <a:latin typeface="Arial" charset="0"/>
                <a:cs typeface="Arial" charset="0"/>
              </a:defRPr>
            </a:lvl2pPr>
            <a:lvl3pPr marL="1143000" indent="-228600" eaLnBrk="0" hangingPunct="0">
              <a:tabLst>
                <a:tab pos="541338" algn="l"/>
                <a:tab pos="1073150" algn="l"/>
                <a:tab pos="1614488" algn="l"/>
                <a:tab pos="2155825" algn="l"/>
              </a:tabLst>
              <a:defRPr>
                <a:solidFill>
                  <a:schemeClr val="tx1"/>
                </a:solidFill>
                <a:latin typeface="Arial" charset="0"/>
                <a:cs typeface="Arial" charset="0"/>
              </a:defRPr>
            </a:lvl3pPr>
            <a:lvl4pPr marL="1600200" indent="-228600" eaLnBrk="0" hangingPunct="0">
              <a:tabLst>
                <a:tab pos="541338" algn="l"/>
                <a:tab pos="1073150" algn="l"/>
                <a:tab pos="1614488" algn="l"/>
                <a:tab pos="2155825" algn="l"/>
              </a:tabLst>
              <a:defRPr>
                <a:solidFill>
                  <a:schemeClr val="tx1"/>
                </a:solidFill>
                <a:latin typeface="Arial" charset="0"/>
                <a:cs typeface="Arial" charset="0"/>
              </a:defRPr>
            </a:lvl4pPr>
            <a:lvl5pPr marL="2057400" indent="-228600" eaLnBrk="0" hangingPunct="0">
              <a:tabLst>
                <a:tab pos="541338" algn="l"/>
                <a:tab pos="1073150" algn="l"/>
                <a:tab pos="1614488" algn="l"/>
                <a:tab pos="215582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41338" algn="l"/>
                <a:tab pos="1073150" algn="l"/>
                <a:tab pos="1614488" algn="l"/>
                <a:tab pos="215582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41338" algn="l"/>
                <a:tab pos="1073150" algn="l"/>
                <a:tab pos="1614488" algn="l"/>
                <a:tab pos="215582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41338" algn="l"/>
                <a:tab pos="1073150" algn="l"/>
                <a:tab pos="1614488" algn="l"/>
                <a:tab pos="215582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41338" algn="l"/>
                <a:tab pos="1073150" algn="l"/>
                <a:tab pos="1614488" algn="l"/>
                <a:tab pos="2155825" algn="l"/>
              </a:tabLst>
              <a:defRPr>
                <a:solidFill>
                  <a:schemeClr val="tx1"/>
                </a:solidFill>
                <a:latin typeface="Arial" charset="0"/>
                <a:cs typeface="Arial" charset="0"/>
              </a:defRPr>
            </a:lvl9pPr>
          </a:lstStyle>
          <a:p>
            <a:pPr algn="ctr" eaLnBrk="1" hangingPunct="1"/>
            <a:r>
              <a:rPr lang="en-SG" sz="2000" b="1">
                <a:latin typeface="Courier New" pitchFamily="49" charset="0"/>
                <a:cs typeface="Courier New" pitchFamily="49" charset="0"/>
              </a:rPr>
              <a:t>	</a:t>
            </a:r>
            <a:r>
              <a:rPr lang="en-SG" sz="3600" b="1" smtClean="0">
                <a:solidFill>
                  <a:srgbClr val="0000FF"/>
                </a:solidFill>
                <a:latin typeface="Calibri" panose="020F0502020204030204" pitchFamily="34" charset="0"/>
                <a:cs typeface="Courier New" pitchFamily="49" charset="0"/>
              </a:rPr>
              <a:t>To be discussed in lecture</a:t>
            </a:r>
            <a:endParaRPr lang="en-SG" sz="3600" b="1" dirty="0">
              <a:latin typeface="Calibri" panose="020F0502020204030204" pitchFamily="34" charset="0"/>
              <a:cs typeface="Courier New" pitchFamily="49" charset="0"/>
            </a:endParaRPr>
          </a:p>
        </p:txBody>
      </p:sp>
      <p:sp>
        <p:nvSpPr>
          <p:cNvPr id="16" name="Text Box 4"/>
          <p:cNvSpPr txBox="1">
            <a:spLocks noChangeArrowheads="1"/>
          </p:cNvSpPr>
          <p:nvPr/>
        </p:nvSpPr>
        <p:spPr bwMode="auto">
          <a:xfrm>
            <a:off x="152400" y="6400800"/>
            <a:ext cx="3048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200">
                <a:sym typeface="Wingdings 2" pitchFamily="18" charset="2"/>
              </a:rPr>
              <a:t></a:t>
            </a:r>
          </a:p>
        </p:txBody>
      </p:sp>
    </p:spTree>
    <p:extLst>
      <p:ext uri="{BB962C8B-B14F-4D97-AF65-F5344CB8AC3E}">
        <p14:creationId xmlns:p14="http://schemas.microsoft.com/office/powerpoint/2010/main" val="22676730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65222"/>
            <a:ext cx="9144000" cy="1249931"/>
          </a:xfrm>
        </p:spPr>
        <p:txBody>
          <a:bodyPr>
            <a:noAutofit/>
          </a:bodyPr>
          <a:lstStyle/>
          <a:p>
            <a:pPr algn="ctr"/>
            <a:r>
              <a:rPr lang="en-US" sz="40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Programming </a:t>
            </a:r>
            <a:r>
              <a:rPr lang="en-US" sz="40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Methodology</a:t>
            </a:r>
            <a:r>
              <a:rPr lang="en-US" sz="32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US" sz="32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32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(phương pháp LẬP </a:t>
            </a: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TRÌNH) </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TextBox 7]"/>
          <p:cNvSpPr txBox="1"/>
          <p:nvPr/>
        </p:nvSpPr>
        <p:spPr>
          <a:xfrm>
            <a:off x="1" y="3781012"/>
            <a:ext cx="9143999" cy="769441"/>
          </a:xfrm>
          <a:prstGeom prst="rect">
            <a:avLst/>
          </a:prstGeom>
          <a:noFill/>
        </p:spPr>
        <p:txBody>
          <a:bodyPr wrap="square" rtlCol="0">
            <a:spAutoFit/>
          </a:bodyPr>
          <a:lstStyle/>
          <a:p>
            <a:pPr algn="ctr"/>
            <a:r>
              <a:rPr lang="en-US" sz="4400" b="1">
                <a:solidFill>
                  <a:srgbClr val="C00000"/>
                </a:solidFill>
                <a:latin typeface="Calibri" panose="020F0502020204030204" pitchFamily="34" charset="0"/>
              </a:rPr>
              <a:t>UNIT </a:t>
            </a:r>
            <a:r>
              <a:rPr lang="en-US" sz="4400" b="1" smtClean="0">
                <a:solidFill>
                  <a:srgbClr val="C00000"/>
                </a:solidFill>
                <a:latin typeface="Calibri" panose="020F0502020204030204" pitchFamily="34" charset="0"/>
              </a:rPr>
              <a:t>18: Searching and Sorting</a:t>
            </a:r>
            <a:endParaRPr lang="en-US" sz="4400" b="1" dirty="0">
              <a:solidFill>
                <a:srgbClr val="C00000"/>
              </a:solidFill>
              <a:latin typeface="Calibri" panose="020F0502020204030204" pitchFamily="34"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8127" y="670904"/>
            <a:ext cx="1747742" cy="965127"/>
          </a:xfrm>
          <a:prstGeom prst="rect">
            <a:avLst/>
          </a:prstGeom>
          <a:ln>
            <a:noFill/>
          </a:ln>
          <a:effectLst/>
        </p:spPr>
      </p:pic>
    </p:spTree>
    <p:extLst>
      <p:ext uri="{BB962C8B-B14F-4D97-AF65-F5344CB8AC3E}">
        <p14:creationId xmlns:p14="http://schemas.microsoft.com/office/powerpoint/2010/main" val="159924500"/>
      </p:ext>
    </p:extLst>
  </p:cSld>
  <p:clrMapOvr>
    <a:masterClrMapping/>
  </p:clrMapOvr>
  <p:transition>
    <p:diamon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4. Binary Search (6/6)</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20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Content Placeholder 5"/>
          <p:cNvSpPr>
            <a:spLocks noGrp="1"/>
          </p:cNvSpPr>
          <p:nvPr>
            <p:ph idx="1"/>
          </p:nvPr>
        </p:nvSpPr>
        <p:spPr>
          <a:xfrm>
            <a:off x="541866" y="1269999"/>
            <a:ext cx="8297333" cy="711201"/>
          </a:xfrm>
        </p:spPr>
        <p:txBody>
          <a:bodyPr>
            <a:normAutofit/>
          </a:bodyPr>
          <a:lstStyle/>
          <a:p>
            <a:pPr marL="338138" indent="-338138">
              <a:spcBef>
                <a:spcPts val="1200"/>
              </a:spcBef>
              <a:buClr>
                <a:schemeClr val="tx1">
                  <a:lumMod val="90000"/>
                  <a:lumOff val="10000"/>
                </a:schemeClr>
              </a:buClr>
              <a:buSzPct val="100000"/>
              <a:buFont typeface="Wingdings" panose="05000000000000000000" pitchFamily="2" charset="2"/>
              <a:buChar char="§"/>
            </a:pPr>
            <a:r>
              <a:rPr lang="en-US" smtClean="0">
                <a:solidFill>
                  <a:srgbClr val="C00000"/>
                </a:solidFill>
              </a:rPr>
              <a:t>Worst-case analysis</a:t>
            </a:r>
            <a:endParaRPr lang="en-US" dirty="0">
              <a:solidFill>
                <a:srgbClr val="C0000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670377553"/>
              </p:ext>
            </p:extLst>
          </p:nvPr>
        </p:nvGraphicFramePr>
        <p:xfrm>
          <a:off x="1135063" y="1955800"/>
          <a:ext cx="6653212" cy="3017520"/>
        </p:xfrm>
        <a:graphic>
          <a:graphicData uri="http://schemas.openxmlformats.org/drawingml/2006/table">
            <a:tbl>
              <a:tblPr/>
              <a:tblGrid>
                <a:gridCol w="1725612"/>
                <a:gridCol w="2152650"/>
                <a:gridCol w="277495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Array size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smtClean="0">
                          <a:ln>
                            <a:noFill/>
                          </a:ln>
                          <a:solidFill>
                            <a:srgbClr val="FFFFFF"/>
                          </a:solidFill>
                          <a:effectLst/>
                          <a:latin typeface="Arial" charset="0"/>
                          <a:cs typeface="Arial" charset="0"/>
                        </a:rPr>
                        <a:t>n</a:t>
                      </a:r>
                      <a:endParaRPr kumimoji="0" lang="en-SG" sz="1800" b="1" i="1"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Linear Search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a:t>
                      </a:r>
                      <a:r>
                        <a:rPr kumimoji="0" lang="en-US" sz="1800" b="1" i="1" u="none" strike="noStrike" cap="none" normalizeH="0" baseline="0" smtClean="0">
                          <a:ln>
                            <a:noFill/>
                          </a:ln>
                          <a:solidFill>
                            <a:srgbClr val="FFFFFF"/>
                          </a:solidFill>
                          <a:effectLst/>
                          <a:latin typeface="Arial" charset="0"/>
                          <a:cs typeface="Arial" charset="0"/>
                        </a:rPr>
                        <a:t>n</a:t>
                      </a:r>
                      <a:r>
                        <a:rPr kumimoji="0" lang="en-US" sz="1800" b="1" i="0" u="none" strike="noStrike" cap="none" normalizeH="0" baseline="0" smtClean="0">
                          <a:ln>
                            <a:noFill/>
                          </a:ln>
                          <a:solidFill>
                            <a:srgbClr val="FFFFFF"/>
                          </a:solidFill>
                          <a:effectLst/>
                          <a:latin typeface="Arial" charset="0"/>
                          <a:cs typeface="Arial" charset="0"/>
                        </a:rPr>
                        <a:t> comparisons)</a:t>
                      </a:r>
                      <a:endParaRPr kumimoji="0" lang="en-SG" sz="1800" b="1" i="0"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Binary search</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SG" sz="1800" b="1" i="0"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sym typeface="Symbol" pitchFamily="18" charset="2"/>
                        </a:rPr>
                        <a:t></a:t>
                      </a:r>
                      <a:r>
                        <a:rPr kumimoji="0" lang="en-US" sz="2000" b="0" i="0" u="none" strike="noStrike" cap="none" normalizeH="0" baseline="0" smtClean="0">
                          <a:ln>
                            <a:noFill/>
                          </a:ln>
                          <a:solidFill>
                            <a:srgbClr val="000000"/>
                          </a:solidFill>
                          <a:effectLst/>
                          <a:latin typeface="Arial" charset="0"/>
                          <a:cs typeface="Arial" charset="0"/>
                        </a:rPr>
                        <a:t>7</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sym typeface="Symbol" pitchFamily="18" charset="2"/>
                        </a:rPr>
                        <a:t></a:t>
                      </a:r>
                      <a:r>
                        <a:rPr kumimoji="0" lang="en-US" sz="2000" b="0" i="0" u="none" strike="noStrike" cap="none" normalizeH="0" baseline="0" smtClean="0">
                          <a:ln>
                            <a:noFill/>
                          </a:ln>
                          <a:solidFill>
                            <a:srgbClr val="000000"/>
                          </a:solidFill>
                          <a:effectLst/>
                          <a:latin typeface="Arial" charset="0"/>
                          <a:cs typeface="Arial" charset="0"/>
                        </a:rPr>
                        <a:t>10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sym typeface="Symbol" pitchFamily="18" charset="2"/>
                        </a:rPr>
                        <a:t>14</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1,000,000</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a:t>
                      </a:r>
                      <a:r>
                        <a:rPr kumimoji="0" lang="en-US" sz="2000" b="0" i="0" u="none" strike="noStrike" cap="none" normalizeH="0" baseline="30000" smtClean="0">
                          <a:ln>
                            <a:noFill/>
                          </a:ln>
                          <a:solidFill>
                            <a:srgbClr val="000000"/>
                          </a:solidFill>
                          <a:effectLst/>
                          <a:latin typeface="Arial" charset="0"/>
                          <a:cs typeface="Arial" charset="0"/>
                        </a:rPr>
                        <a:t>9</a:t>
                      </a:r>
                      <a:endParaRPr kumimoji="0" lang="en-SG" sz="2000" b="0" i="0" u="none" strike="noStrike" cap="none" normalizeH="0" baseline="3000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10</a:t>
                      </a:r>
                      <a:r>
                        <a:rPr kumimoji="0" lang="en-US" sz="2000" b="0" i="0" u="none" strike="noStrike" cap="none" normalizeH="0" baseline="30000" smtClean="0">
                          <a:ln>
                            <a:noFill/>
                          </a:ln>
                          <a:solidFill>
                            <a:srgbClr val="000000"/>
                          </a:solidFill>
                          <a:effectLst/>
                          <a:latin typeface="Arial" charset="0"/>
                          <a:cs typeface="Arial" charset="0"/>
                        </a:rPr>
                        <a:t>9</a:t>
                      </a:r>
                      <a:endParaRPr kumimoji="0" lang="en-SG" sz="2000" b="0" i="0" u="none" strike="noStrike" cap="none" normalizeH="0" baseline="3000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Arial" charset="0"/>
                          <a:cs typeface="Arial" charset="0"/>
                        </a:rPr>
                        <a:t>?</a:t>
                      </a:r>
                      <a:endParaRPr kumimoji="0" lang="en-SG" sz="20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bl>
          </a:graphicData>
        </a:graphic>
      </p:graphicFrame>
      <p:sp>
        <p:nvSpPr>
          <p:cNvPr id="14" name="Text Box 4"/>
          <p:cNvSpPr txBox="1">
            <a:spLocks noChangeArrowheads="1"/>
          </p:cNvSpPr>
          <p:nvPr/>
        </p:nvSpPr>
        <p:spPr bwMode="auto">
          <a:xfrm>
            <a:off x="152400" y="6400800"/>
            <a:ext cx="304800"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 tIns="9144" rIns="9144" bIns="9144">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200">
                <a:sym typeface="Wingdings 2" pitchFamily="18" charset="2"/>
              </a:rPr>
              <a:t></a:t>
            </a:r>
          </a:p>
        </p:txBody>
      </p:sp>
    </p:spTree>
    <p:extLst>
      <p:ext uri="{BB962C8B-B14F-4D97-AF65-F5344CB8AC3E}">
        <p14:creationId xmlns:p14="http://schemas.microsoft.com/office/powerpoint/2010/main" val="132632795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5. Introduction to Sorting (1/2)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21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Content Placeholder 5"/>
          <p:cNvSpPr>
            <a:spLocks noGrp="1"/>
          </p:cNvSpPr>
          <p:nvPr>
            <p:ph idx="1"/>
          </p:nvPr>
        </p:nvSpPr>
        <p:spPr>
          <a:xfrm>
            <a:off x="541867" y="1151467"/>
            <a:ext cx="8331200" cy="4097867"/>
          </a:xfrm>
        </p:spPr>
        <p:txBody>
          <a:bodyPr>
            <a:normAutofit/>
          </a:bodyPr>
          <a:lstStyle/>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smtClean="0">
                <a:solidFill>
                  <a:srgbClr val="C00000"/>
                </a:solidFill>
                <a:ea typeface="ＭＳ Ｐゴシック" pitchFamily="34" charset="-128"/>
              </a:rPr>
              <a:t>Sorting </a:t>
            </a:r>
            <a:r>
              <a:rPr lang="en-US" altLang="ja-JP">
                <a:ea typeface="ＭＳ Ｐゴシック" pitchFamily="34" charset="-128"/>
              </a:rPr>
              <a:t>is any process of arranging items in some sequence and/or in different sets – </a:t>
            </a:r>
            <a:r>
              <a:rPr lang="en-US" altLang="ja-JP" smtClean="0">
                <a:ea typeface="ＭＳ Ｐゴシック" pitchFamily="34" charset="-128"/>
              </a:rPr>
              <a:t>Wikipedia.</a:t>
            </a:r>
          </a:p>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smtClean="0">
                <a:ea typeface="ＭＳ Ｐゴシック" pitchFamily="34" charset="-128"/>
              </a:rPr>
              <a:t>Sorting </a:t>
            </a:r>
            <a:r>
              <a:rPr lang="en-US" altLang="ja-JP">
                <a:ea typeface="ＭＳ Ｐゴシック" pitchFamily="34" charset="-128"/>
              </a:rPr>
              <a:t>is important because once a set of items is sorted, many problems (such as searching) become </a:t>
            </a:r>
            <a:r>
              <a:rPr lang="en-US" altLang="ja-JP" smtClean="0">
                <a:ea typeface="ＭＳ Ｐゴシック" pitchFamily="34" charset="-128"/>
              </a:rPr>
              <a:t>easy.</a:t>
            </a:r>
          </a:p>
          <a:p>
            <a:pPr marL="612458" lvl="1" indent="-338138">
              <a:spcBef>
                <a:spcPts val="6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Searching can be speeded </a:t>
            </a:r>
            <a:r>
              <a:rPr lang="en-US" altLang="ja-JP" smtClean="0">
                <a:ea typeface="ＭＳ Ｐゴシック" pitchFamily="34" charset="-128"/>
              </a:rPr>
              <a:t>up. (From linear search to binary search)</a:t>
            </a:r>
          </a:p>
          <a:p>
            <a:pPr marL="612458" lvl="1" indent="-338138">
              <a:spcBef>
                <a:spcPts val="6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Determining whether the items in a set are all </a:t>
            </a:r>
            <a:r>
              <a:rPr lang="en-US" altLang="ja-JP" smtClean="0">
                <a:ea typeface="ＭＳ Ｐゴシック" pitchFamily="34" charset="-128"/>
              </a:rPr>
              <a:t>unique.</a:t>
            </a:r>
          </a:p>
          <a:p>
            <a:pPr marL="612458" lvl="1" indent="-338138">
              <a:spcBef>
                <a:spcPts val="600"/>
              </a:spcBef>
              <a:buClr>
                <a:schemeClr val="tx1">
                  <a:lumMod val="90000"/>
                  <a:lumOff val="10000"/>
                </a:schemeClr>
              </a:buClr>
              <a:buSzPct val="100000"/>
              <a:buFont typeface="Wingdings" panose="05000000000000000000" pitchFamily="2" charset="2"/>
              <a:buChar char="§"/>
            </a:pPr>
            <a:r>
              <a:rPr lang="en-US" altLang="ja-JP" smtClean="0">
                <a:ea typeface="ＭＳ Ｐゴシック" pitchFamily="34" charset="-128"/>
              </a:rPr>
              <a:t>Finding </a:t>
            </a:r>
            <a:r>
              <a:rPr lang="en-US" altLang="ja-JP">
                <a:ea typeface="ＭＳ Ｐゴシック" pitchFamily="34" charset="-128"/>
              </a:rPr>
              <a:t>the median item in </a:t>
            </a:r>
            <a:r>
              <a:rPr lang="en-US" altLang="ja-JP" smtClean="0">
                <a:ea typeface="ＭＳ Ｐゴシック" pitchFamily="34" charset="-128"/>
              </a:rPr>
              <a:t>a list.</a:t>
            </a:r>
          </a:p>
          <a:p>
            <a:pPr marL="612458" lvl="1" indent="-338138">
              <a:spcBef>
                <a:spcPts val="600"/>
              </a:spcBef>
              <a:buClr>
                <a:schemeClr val="tx1">
                  <a:lumMod val="90000"/>
                  <a:lumOff val="10000"/>
                </a:schemeClr>
              </a:buClr>
              <a:buSzPct val="100000"/>
              <a:buFont typeface="Wingdings" panose="05000000000000000000" pitchFamily="2" charset="2"/>
              <a:buChar char="§"/>
            </a:pPr>
            <a:r>
              <a:rPr lang="en-US" altLang="ja-JP" smtClean="0">
                <a:ea typeface="ＭＳ Ｐゴシック" pitchFamily="34" charset="-128"/>
              </a:rPr>
              <a:t>Many others…</a:t>
            </a:r>
          </a:p>
          <a:p>
            <a:pPr marL="612458" lvl="1" indent="-338138">
              <a:spcBef>
                <a:spcPts val="1200"/>
              </a:spcBef>
              <a:buClr>
                <a:schemeClr val="tx1">
                  <a:lumMod val="90000"/>
                  <a:lumOff val="10000"/>
                </a:schemeClr>
              </a:buClr>
              <a:buSzPct val="100000"/>
              <a:buFont typeface="Wingdings" panose="05000000000000000000" pitchFamily="2" charset="2"/>
              <a:buChar char="§"/>
            </a:pPr>
            <a:endParaRPr lang="en-US" dirty="0"/>
          </a:p>
        </p:txBody>
      </p:sp>
      <p:grpSp>
        <p:nvGrpSpPr>
          <p:cNvPr id="9" name="Group 7"/>
          <p:cNvGrpSpPr>
            <a:grpSpLocks/>
          </p:cNvGrpSpPr>
          <p:nvPr/>
        </p:nvGrpSpPr>
        <p:grpSpPr bwMode="auto">
          <a:xfrm>
            <a:off x="2561512" y="4405434"/>
            <a:ext cx="5268913" cy="1501775"/>
            <a:chOff x="4535424" y="605028"/>
            <a:chExt cx="3666299" cy="896112"/>
          </a:xfrm>
        </p:grpSpPr>
        <p:grpSp>
          <p:nvGrpSpPr>
            <p:cNvPr id="10" name="Group 22"/>
            <p:cNvGrpSpPr>
              <a:grpSpLocks/>
            </p:cNvGrpSpPr>
            <p:nvPr/>
          </p:nvGrpSpPr>
          <p:grpSpPr bwMode="auto">
            <a:xfrm>
              <a:off x="4535424" y="605028"/>
              <a:ext cx="1450848" cy="896112"/>
              <a:chOff x="4157472" y="531114"/>
              <a:chExt cx="1450848" cy="896112"/>
            </a:xfrm>
          </p:grpSpPr>
          <p:sp>
            <p:nvSpPr>
              <p:cNvPr id="21" name="Rectangle 18"/>
              <p:cNvSpPr>
                <a:spLocks noChangeArrowheads="1"/>
              </p:cNvSpPr>
              <p:nvPr/>
            </p:nvSpPr>
            <p:spPr bwMode="auto">
              <a:xfrm>
                <a:off x="4157472" y="818710"/>
                <a:ext cx="144498" cy="608516"/>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22" name="Rectangle 19"/>
              <p:cNvSpPr>
                <a:spLocks noChangeArrowheads="1"/>
              </p:cNvSpPr>
              <p:nvPr/>
            </p:nvSpPr>
            <p:spPr bwMode="auto">
              <a:xfrm>
                <a:off x="5017008" y="1102614"/>
                <a:ext cx="134112" cy="32461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23" name="Rectangle 20"/>
              <p:cNvSpPr>
                <a:spLocks noChangeArrowheads="1"/>
              </p:cNvSpPr>
              <p:nvPr/>
            </p:nvSpPr>
            <p:spPr bwMode="auto">
              <a:xfrm>
                <a:off x="5260848" y="732282"/>
                <a:ext cx="134112" cy="694944"/>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24" name="Rectangle 21"/>
              <p:cNvSpPr>
                <a:spLocks noChangeArrowheads="1"/>
              </p:cNvSpPr>
              <p:nvPr/>
            </p:nvSpPr>
            <p:spPr bwMode="auto">
              <a:xfrm>
                <a:off x="4383024" y="934974"/>
                <a:ext cx="134112" cy="49225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25" name="Rectangle 22"/>
              <p:cNvSpPr>
                <a:spLocks noChangeArrowheads="1"/>
              </p:cNvSpPr>
              <p:nvPr/>
            </p:nvSpPr>
            <p:spPr bwMode="auto">
              <a:xfrm>
                <a:off x="4815840" y="531114"/>
                <a:ext cx="134112" cy="89611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26" name="Rectangle 23"/>
              <p:cNvSpPr>
                <a:spLocks noChangeArrowheads="1"/>
              </p:cNvSpPr>
              <p:nvPr/>
            </p:nvSpPr>
            <p:spPr bwMode="auto">
              <a:xfrm>
                <a:off x="4614672" y="1245108"/>
                <a:ext cx="134112" cy="182118"/>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27" name="Rectangle 24"/>
              <p:cNvSpPr>
                <a:spLocks noChangeArrowheads="1"/>
              </p:cNvSpPr>
              <p:nvPr/>
            </p:nvSpPr>
            <p:spPr bwMode="auto">
              <a:xfrm>
                <a:off x="5474208" y="934974"/>
                <a:ext cx="134112" cy="49225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grpSp>
        <p:grpSp>
          <p:nvGrpSpPr>
            <p:cNvPr id="11" name="Group 21"/>
            <p:cNvGrpSpPr>
              <a:grpSpLocks/>
            </p:cNvGrpSpPr>
            <p:nvPr/>
          </p:nvGrpSpPr>
          <p:grpSpPr bwMode="auto">
            <a:xfrm>
              <a:off x="6763067" y="605028"/>
              <a:ext cx="1438656" cy="896112"/>
              <a:chOff x="6763067" y="605028"/>
              <a:chExt cx="1438656" cy="896112"/>
            </a:xfrm>
          </p:grpSpPr>
          <p:sp>
            <p:nvSpPr>
              <p:cNvPr id="14" name="Rectangle 11"/>
              <p:cNvSpPr>
                <a:spLocks noChangeArrowheads="1"/>
              </p:cNvSpPr>
              <p:nvPr/>
            </p:nvSpPr>
            <p:spPr bwMode="auto">
              <a:xfrm>
                <a:off x="7622603" y="892624"/>
                <a:ext cx="144498" cy="608516"/>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15" name="Rectangle 12"/>
              <p:cNvSpPr>
                <a:spLocks noChangeArrowheads="1"/>
              </p:cNvSpPr>
              <p:nvPr/>
            </p:nvSpPr>
            <p:spPr bwMode="auto">
              <a:xfrm>
                <a:off x="6964235" y="1176528"/>
                <a:ext cx="134112" cy="32461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16" name="Rectangle 13"/>
              <p:cNvSpPr>
                <a:spLocks noChangeArrowheads="1"/>
              </p:cNvSpPr>
              <p:nvPr/>
            </p:nvSpPr>
            <p:spPr bwMode="auto">
              <a:xfrm>
                <a:off x="7834157" y="806196"/>
                <a:ext cx="134112" cy="694944"/>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17" name="Rectangle 14"/>
              <p:cNvSpPr>
                <a:spLocks noChangeArrowheads="1"/>
              </p:cNvSpPr>
              <p:nvPr/>
            </p:nvSpPr>
            <p:spPr bwMode="auto">
              <a:xfrm>
                <a:off x="7189787" y="1008888"/>
                <a:ext cx="134112" cy="49225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18" name="Rectangle 15"/>
              <p:cNvSpPr>
                <a:spLocks noChangeArrowheads="1"/>
              </p:cNvSpPr>
              <p:nvPr/>
            </p:nvSpPr>
            <p:spPr bwMode="auto">
              <a:xfrm>
                <a:off x="8067611" y="605028"/>
                <a:ext cx="134112" cy="89611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19" name="Rectangle 16"/>
              <p:cNvSpPr>
                <a:spLocks noChangeArrowheads="1"/>
              </p:cNvSpPr>
              <p:nvPr/>
            </p:nvSpPr>
            <p:spPr bwMode="auto">
              <a:xfrm>
                <a:off x="6763067" y="1319022"/>
                <a:ext cx="134112" cy="182118"/>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sp>
            <p:nvSpPr>
              <p:cNvPr id="20" name="Rectangle 17"/>
              <p:cNvSpPr>
                <a:spLocks noChangeArrowheads="1"/>
              </p:cNvSpPr>
              <p:nvPr/>
            </p:nvSpPr>
            <p:spPr bwMode="auto">
              <a:xfrm>
                <a:off x="7411049" y="1008888"/>
                <a:ext cx="134112" cy="492252"/>
              </a:xfrm>
              <a:prstGeom prst="rect">
                <a:avLst/>
              </a:prstGeom>
              <a:solidFill>
                <a:schemeClr val="accent1"/>
              </a:solidFill>
              <a:ln w="12700" cap="sq" algn="ctr">
                <a:solidFill>
                  <a:schemeClr val="tx1"/>
                </a:solidFill>
                <a:round/>
                <a:headEnd type="none" w="sm" len="sm"/>
                <a:tailEnd type="none" w="sm" len="sm"/>
              </a:ln>
            </p:spPr>
            <p:txBody>
              <a:bodyPr/>
              <a:lstStyle/>
              <a:p>
                <a:endParaRPr lang="en-SG"/>
              </a:p>
            </p:txBody>
          </p:sp>
        </p:grpSp>
        <p:sp>
          <p:nvSpPr>
            <p:cNvPr id="13" name="Right Arrow 10"/>
            <p:cNvSpPr>
              <a:spLocks noChangeArrowheads="1"/>
            </p:cNvSpPr>
            <p:nvPr/>
          </p:nvSpPr>
          <p:spPr bwMode="auto">
            <a:xfrm>
              <a:off x="6164494" y="1028700"/>
              <a:ext cx="388706" cy="324612"/>
            </a:xfrm>
            <a:prstGeom prst="rightArrow">
              <a:avLst>
                <a:gd name="adj1" fmla="val 50000"/>
                <a:gd name="adj2" fmla="val 49999"/>
              </a:avLst>
            </a:prstGeom>
            <a:solidFill>
              <a:srgbClr val="C00000"/>
            </a:solidFill>
            <a:ln w="12700" cap="sq" algn="ctr">
              <a:solidFill>
                <a:schemeClr val="tx1"/>
              </a:solidFill>
              <a:round/>
              <a:headEnd type="none" w="sm" len="sm"/>
              <a:tailEnd type="none" w="sm" len="sm"/>
            </a:ln>
          </p:spPr>
          <p:txBody>
            <a:bodyPr/>
            <a:lstStyle/>
            <a:p>
              <a:endParaRPr lang="en-SG"/>
            </a:p>
          </p:txBody>
        </p:sp>
      </p:grpSp>
    </p:spTree>
    <p:extLst>
      <p:ext uri="{BB962C8B-B14F-4D97-AF65-F5344CB8AC3E}">
        <p14:creationId xmlns:p14="http://schemas.microsoft.com/office/powerpoint/2010/main" val="4017697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5. Introduction to Sorting (2/2)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22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Content Placeholder 5"/>
          <p:cNvSpPr>
            <a:spLocks noGrp="1"/>
          </p:cNvSpPr>
          <p:nvPr>
            <p:ph idx="1"/>
          </p:nvPr>
        </p:nvSpPr>
        <p:spPr>
          <a:xfrm>
            <a:off x="541867" y="1151467"/>
            <a:ext cx="8331200" cy="4985564"/>
          </a:xfrm>
        </p:spPr>
        <p:txBody>
          <a:bodyPr>
            <a:normAutofit/>
          </a:bodyPr>
          <a:lstStyle/>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smtClean="0">
                <a:ea typeface="ＭＳ Ｐゴシック" pitchFamily="34" charset="-128"/>
              </a:rPr>
              <a:t>Problem statement:</a:t>
            </a:r>
          </a:p>
          <a:p>
            <a:pPr marL="862013" lvl="1" indent="-588963">
              <a:spcBef>
                <a:spcPts val="600"/>
              </a:spcBef>
              <a:buClr>
                <a:schemeClr val="tx1">
                  <a:lumMod val="90000"/>
                  <a:lumOff val="10000"/>
                </a:schemeClr>
              </a:buClr>
              <a:buSzPct val="100000"/>
              <a:buNone/>
              <a:tabLst>
                <a:tab pos="862013" algn="l"/>
              </a:tabLst>
            </a:pPr>
            <a:r>
              <a:rPr lang="en-US" altLang="ja-JP" smtClean="0">
                <a:solidFill>
                  <a:srgbClr val="C00000"/>
                </a:solidFill>
                <a:ea typeface="ＭＳ Ｐゴシック" pitchFamily="34" charset="-128"/>
              </a:rPr>
              <a:t>	</a:t>
            </a:r>
            <a:r>
              <a:rPr lang="en-US" altLang="ja-JP" sz="2400" smtClean="0">
                <a:solidFill>
                  <a:srgbClr val="C00000"/>
                </a:solidFill>
                <a:ea typeface="ＭＳ Ｐゴシック" pitchFamily="34" charset="-128"/>
              </a:rPr>
              <a:t>Given a list of </a:t>
            </a:r>
            <a:r>
              <a:rPr lang="en-US" altLang="ja-JP" sz="2400" i="1" smtClean="0">
                <a:solidFill>
                  <a:srgbClr val="C00000"/>
                </a:solidFill>
                <a:ea typeface="ＭＳ Ｐゴシック" pitchFamily="34" charset="-128"/>
              </a:rPr>
              <a:t>n</a:t>
            </a:r>
            <a:r>
              <a:rPr lang="en-US" altLang="ja-JP" sz="2400" smtClean="0">
                <a:solidFill>
                  <a:srgbClr val="C00000"/>
                </a:solidFill>
                <a:ea typeface="ＭＳ Ｐゴシック" pitchFamily="34" charset="-128"/>
              </a:rPr>
              <a:t> items, arrange the items </a:t>
            </a:r>
            <a:br>
              <a:rPr lang="en-US" altLang="ja-JP" sz="2400" smtClean="0">
                <a:solidFill>
                  <a:srgbClr val="C00000"/>
                </a:solidFill>
                <a:ea typeface="ＭＳ Ｐゴシック" pitchFamily="34" charset="-128"/>
              </a:rPr>
            </a:br>
            <a:r>
              <a:rPr lang="en-US" altLang="ja-JP" sz="2400" smtClean="0">
                <a:solidFill>
                  <a:srgbClr val="C00000"/>
                </a:solidFill>
                <a:ea typeface="ＭＳ Ｐゴシック" pitchFamily="34" charset="-128"/>
              </a:rPr>
              <a:t>into ascending order.</a:t>
            </a:r>
          </a:p>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We will implement the list as an integer </a:t>
            </a:r>
            <a:r>
              <a:rPr lang="en-US" altLang="ja-JP" smtClean="0">
                <a:ea typeface="ＭＳ Ｐゴシック" pitchFamily="34" charset="-128"/>
              </a:rPr>
              <a:t>array.</a:t>
            </a:r>
          </a:p>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We will introduce two basic sort </a:t>
            </a:r>
            <a:r>
              <a:rPr lang="en-US" altLang="ja-JP" smtClean="0">
                <a:ea typeface="ＭＳ Ｐゴシック" pitchFamily="34" charset="-128"/>
              </a:rPr>
              <a:t>algorithms.</a:t>
            </a:r>
          </a:p>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a:ea typeface="ＭＳ Ｐゴシック" pitchFamily="34" charset="-128"/>
              </a:rPr>
              <a:t>We will count the </a:t>
            </a:r>
            <a:r>
              <a:rPr lang="en-US" altLang="ja-JP">
                <a:solidFill>
                  <a:srgbClr val="0000FF"/>
                </a:solidFill>
                <a:ea typeface="ＭＳ Ｐゴシック" pitchFamily="34" charset="-128"/>
              </a:rPr>
              <a:t>number of comparisons </a:t>
            </a:r>
            <a:r>
              <a:rPr lang="en-US" altLang="ja-JP">
                <a:ea typeface="ＭＳ Ｐゴシック" pitchFamily="34" charset="-128"/>
              </a:rPr>
              <a:t>the algorithms make to analyze their </a:t>
            </a:r>
            <a:r>
              <a:rPr lang="en-US" altLang="ja-JP" smtClean="0">
                <a:ea typeface="ＭＳ Ｐゴシック" pitchFamily="34" charset="-128"/>
              </a:rPr>
              <a:t>performance.</a:t>
            </a:r>
          </a:p>
          <a:p>
            <a:pPr marL="612458" lvl="1" indent="-338138">
              <a:spcBef>
                <a:spcPts val="1200"/>
              </a:spcBef>
              <a:buClr>
                <a:schemeClr val="tx1">
                  <a:lumMod val="90000"/>
                  <a:lumOff val="10000"/>
                </a:schemeClr>
              </a:buClr>
              <a:buSzPct val="100000"/>
              <a:buFont typeface="Wingdings" panose="05000000000000000000" pitchFamily="2" charset="2"/>
              <a:buChar char="§"/>
            </a:pPr>
            <a:r>
              <a:rPr lang="en-US" altLang="ja-JP" smtClean="0">
                <a:ea typeface="ＭＳ Ｐゴシック" pitchFamily="34" charset="-128"/>
              </a:rPr>
              <a:t>The ideal </a:t>
            </a:r>
            <a:r>
              <a:rPr lang="en-US" altLang="ja-JP">
                <a:ea typeface="ＭＳ Ｐゴシック" pitchFamily="34" charset="-128"/>
              </a:rPr>
              <a:t>sorting algorithm will make the least possible number of comparisons to arrange data in a designated </a:t>
            </a:r>
            <a:r>
              <a:rPr lang="en-US" altLang="ja-JP" smtClean="0">
                <a:ea typeface="ＭＳ Ｐゴシック" pitchFamily="34" charset="-128"/>
              </a:rPr>
              <a:t>order.</a:t>
            </a:r>
          </a:p>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smtClean="0">
                <a:ea typeface="ＭＳ Ｐゴシック" pitchFamily="34" charset="-128"/>
              </a:rPr>
              <a:t>We </a:t>
            </a:r>
            <a:r>
              <a:rPr lang="en-US" altLang="ja-JP">
                <a:ea typeface="ＭＳ Ｐゴシック" pitchFamily="34" charset="-128"/>
              </a:rPr>
              <a:t>will compare the algorithms by analyzing their worst-case performance</a:t>
            </a:r>
            <a:r>
              <a:rPr lang="en-US" altLang="ja-JP" smtClean="0">
                <a:ea typeface="ＭＳ Ｐゴシック" pitchFamily="34" charset="-128"/>
              </a:rPr>
              <a:t>.</a:t>
            </a:r>
          </a:p>
          <a:p>
            <a:pPr marL="612458" lvl="1" indent="-338138">
              <a:spcBef>
                <a:spcPts val="1200"/>
              </a:spcBef>
              <a:buClr>
                <a:schemeClr val="tx1">
                  <a:lumMod val="90000"/>
                  <a:lumOff val="10000"/>
                </a:schemeClr>
              </a:buClr>
              <a:buSzPct val="100000"/>
              <a:buFont typeface="Wingdings" panose="05000000000000000000" pitchFamily="2" charset="2"/>
              <a:buChar char="§"/>
            </a:pPr>
            <a:endParaRPr lang="en-US" dirty="0"/>
          </a:p>
        </p:txBody>
      </p:sp>
    </p:spTree>
    <p:extLst>
      <p:ext uri="{BB962C8B-B14F-4D97-AF65-F5344CB8AC3E}">
        <p14:creationId xmlns:p14="http://schemas.microsoft.com/office/powerpoint/2010/main" val="235404957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6. Selection Sort (1/6)</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23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Content Placeholder 5"/>
          <p:cNvSpPr>
            <a:spLocks noGrp="1"/>
          </p:cNvSpPr>
          <p:nvPr>
            <p:ph idx="1"/>
          </p:nvPr>
        </p:nvSpPr>
        <p:spPr>
          <a:xfrm>
            <a:off x="541867" y="1195753"/>
            <a:ext cx="8331200" cy="4941277"/>
          </a:xfrm>
        </p:spPr>
        <p:txBody>
          <a:bodyPr>
            <a:normAutofit/>
          </a:bodyPr>
          <a:lstStyle/>
          <a:p>
            <a:pPr marL="338138" indent="-338138">
              <a:spcBef>
                <a:spcPts val="1200"/>
              </a:spcBef>
              <a:buClr>
                <a:schemeClr val="tx1">
                  <a:lumMod val="90000"/>
                  <a:lumOff val="10000"/>
                </a:schemeClr>
              </a:buClr>
              <a:buSzPct val="100000"/>
              <a:buFont typeface="Wingdings" panose="05000000000000000000" pitchFamily="2" charset="2"/>
              <a:buChar char="§"/>
            </a:pPr>
            <a:r>
              <a:rPr lang="en-US" altLang="ja-JP" sz="2800" smtClean="0">
                <a:solidFill>
                  <a:srgbClr val="C00000"/>
                </a:solidFill>
                <a:ea typeface="ＭＳ Ｐゴシック" pitchFamily="34" charset="-128"/>
              </a:rPr>
              <a:t>Selection Sort </a:t>
            </a:r>
            <a:r>
              <a:rPr lang="en-US" altLang="ja-JP" sz="2800" smtClean="0">
                <a:ea typeface="ＭＳ Ｐゴシック" pitchFamily="34" charset="-128"/>
              </a:rPr>
              <a:t>algorithm</a:t>
            </a:r>
          </a:p>
          <a:p>
            <a:pPr marL="1724025" lvl="1" indent="-1150938">
              <a:spcBef>
                <a:spcPts val="1200"/>
              </a:spcBef>
              <a:buClr>
                <a:schemeClr val="tx1">
                  <a:lumMod val="90000"/>
                  <a:lumOff val="10000"/>
                </a:schemeClr>
              </a:buClr>
              <a:buSzPct val="100000"/>
              <a:buNone/>
            </a:pPr>
            <a:r>
              <a:rPr lang="en-US" altLang="ja-JP" sz="2400" smtClean="0">
                <a:solidFill>
                  <a:srgbClr val="0000FF"/>
                </a:solidFill>
                <a:ea typeface="ＭＳ Ｐゴシック" pitchFamily="34" charset="-128"/>
              </a:rPr>
              <a:t>Step 1: 	</a:t>
            </a:r>
            <a:r>
              <a:rPr lang="en-US" altLang="ja-JP" sz="2400" smtClean="0">
                <a:ea typeface="ＭＳ Ｐゴシック" pitchFamily="34" charset="-128"/>
              </a:rPr>
              <a:t>Find the smallest element in the list (find_min)</a:t>
            </a:r>
          </a:p>
          <a:p>
            <a:pPr marL="1724025" lvl="1" indent="-1150938">
              <a:spcBef>
                <a:spcPts val="1200"/>
              </a:spcBef>
              <a:buClr>
                <a:schemeClr val="tx1">
                  <a:lumMod val="90000"/>
                  <a:lumOff val="10000"/>
                </a:schemeClr>
              </a:buClr>
              <a:buSzPct val="100000"/>
              <a:buNone/>
            </a:pPr>
            <a:r>
              <a:rPr lang="en-US" altLang="ja-JP" sz="2400" smtClean="0">
                <a:solidFill>
                  <a:srgbClr val="0000FF"/>
                </a:solidFill>
                <a:ea typeface="ＭＳ Ｐゴシック" pitchFamily="34" charset="-128"/>
              </a:rPr>
              <a:t>Step 2:</a:t>
            </a:r>
            <a:r>
              <a:rPr lang="en-US" altLang="ja-JP" sz="2400" smtClean="0">
                <a:ea typeface="ＭＳ Ｐゴシック" pitchFamily="34" charset="-128"/>
              </a:rPr>
              <a:t>	Swap </a:t>
            </a:r>
            <a:r>
              <a:rPr lang="en-US" sz="2400" kern="0"/>
              <a:t>this smallest element with the element in the first position. (Now, the smallest element is in the right </a:t>
            </a:r>
            <a:r>
              <a:rPr lang="en-US" sz="2400" kern="0" smtClean="0"/>
              <a:t>place.)</a:t>
            </a:r>
          </a:p>
          <a:p>
            <a:pPr marL="1724025" lvl="1" indent="-1150938">
              <a:spcBef>
                <a:spcPts val="1200"/>
              </a:spcBef>
              <a:buClr>
                <a:schemeClr val="tx1">
                  <a:lumMod val="90000"/>
                  <a:lumOff val="10000"/>
                </a:schemeClr>
              </a:buClr>
              <a:buSzPct val="100000"/>
              <a:buNone/>
            </a:pPr>
            <a:r>
              <a:rPr lang="en-US" altLang="ja-JP" sz="2400" kern="0" smtClean="0">
                <a:solidFill>
                  <a:srgbClr val="0000FF"/>
                </a:solidFill>
                <a:ea typeface="ＭＳ Ｐゴシック" pitchFamily="34" charset="-128"/>
              </a:rPr>
              <a:t>Step 3: 	</a:t>
            </a:r>
            <a:r>
              <a:rPr lang="en-US" sz="2400" kern="0" smtClean="0"/>
              <a:t>Repeat </a:t>
            </a:r>
            <a:r>
              <a:rPr lang="en-US" sz="2400" kern="0"/>
              <a:t>steps 1 and 2 with the list having one fewer element (i.e. the smallest element just found and </a:t>
            </a:r>
            <a:r>
              <a:rPr lang="en-US" sz="2400" kern="0" smtClean="0"/>
              <a:t>its place </a:t>
            </a:r>
            <a:r>
              <a:rPr lang="en-US" sz="2400" kern="0"/>
              <a:t>is “discarded” from further </a:t>
            </a:r>
            <a:r>
              <a:rPr lang="en-US" sz="2400" kern="0" smtClean="0"/>
              <a:t>processing).</a:t>
            </a:r>
            <a:endParaRPr lang="en-US" altLang="ja-JP" sz="2400" smtClean="0">
              <a:ea typeface="ＭＳ Ｐゴシック" pitchFamily="34" charset="-128"/>
            </a:endParaRPr>
          </a:p>
          <a:p>
            <a:pPr marL="612458" lvl="1" indent="-338138">
              <a:spcBef>
                <a:spcPts val="1200"/>
              </a:spcBef>
              <a:buClr>
                <a:schemeClr val="tx1">
                  <a:lumMod val="90000"/>
                  <a:lumOff val="10000"/>
                </a:schemeClr>
              </a:buClr>
              <a:buSzPct val="100000"/>
              <a:buFont typeface="Wingdings" panose="05000000000000000000" pitchFamily="2" charset="2"/>
              <a:buChar char="§"/>
            </a:pPr>
            <a:endParaRPr lang="en-US" dirty="0"/>
          </a:p>
        </p:txBody>
      </p:sp>
    </p:spTree>
    <p:extLst>
      <p:ext uri="{BB962C8B-B14F-4D97-AF65-F5344CB8AC3E}">
        <p14:creationId xmlns:p14="http://schemas.microsoft.com/office/powerpoint/2010/main" val="105982279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6. Selection Sort (2/6)</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24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9" name="TextBox 84"/>
          <p:cNvSpPr txBox="1">
            <a:spLocks noChangeArrowheads="1"/>
          </p:cNvSpPr>
          <p:nvPr/>
        </p:nvSpPr>
        <p:spPr bwMode="auto">
          <a:xfrm>
            <a:off x="333375" y="1427163"/>
            <a:ext cx="1273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i="1"/>
              <a:t>n</a:t>
            </a:r>
            <a:r>
              <a:rPr lang="en-US" sz="2400"/>
              <a:t> = 9</a:t>
            </a:r>
            <a:endParaRPr lang="en-SG" sz="2400"/>
          </a:p>
        </p:txBody>
      </p:sp>
      <p:grpSp>
        <p:nvGrpSpPr>
          <p:cNvPr id="10" name="Group 114"/>
          <p:cNvGrpSpPr>
            <a:grpSpLocks/>
          </p:cNvGrpSpPr>
          <p:nvPr/>
        </p:nvGrpSpPr>
        <p:grpSpPr bwMode="auto">
          <a:xfrm>
            <a:off x="2092325" y="2136775"/>
            <a:ext cx="5416550" cy="711200"/>
            <a:chOff x="2091711" y="2136928"/>
            <a:chExt cx="5416835" cy="710464"/>
          </a:xfrm>
        </p:grpSpPr>
        <p:sp>
          <p:nvSpPr>
            <p:cNvPr id="11" name="TextBox 38"/>
            <p:cNvSpPr txBox="1">
              <a:spLocks noChangeArrowheads="1"/>
            </p:cNvSpPr>
            <p:nvPr/>
          </p:nvSpPr>
          <p:spPr bwMode="auto">
            <a:xfrm>
              <a:off x="2470802"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3" name="TextBox 39"/>
            <p:cNvSpPr txBox="1">
              <a:spLocks noChangeArrowheads="1"/>
            </p:cNvSpPr>
            <p:nvPr/>
          </p:nvSpPr>
          <p:spPr bwMode="auto">
            <a:xfrm>
              <a:off x="3028965"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4" name="TextBox 40"/>
            <p:cNvSpPr txBox="1">
              <a:spLocks noChangeArrowheads="1"/>
            </p:cNvSpPr>
            <p:nvPr/>
          </p:nvSpPr>
          <p:spPr bwMode="auto">
            <a:xfrm>
              <a:off x="3587128" y="2447282"/>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5" name="TextBox 41"/>
            <p:cNvSpPr txBox="1">
              <a:spLocks noChangeArrowheads="1"/>
            </p:cNvSpPr>
            <p:nvPr/>
          </p:nvSpPr>
          <p:spPr bwMode="auto">
            <a:xfrm>
              <a:off x="4151977" y="2447282"/>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16" name="TextBox 42"/>
            <p:cNvSpPr txBox="1">
              <a:spLocks noChangeArrowheads="1"/>
            </p:cNvSpPr>
            <p:nvPr/>
          </p:nvSpPr>
          <p:spPr bwMode="auto">
            <a:xfrm>
              <a:off x="4714196" y="2447282"/>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7" name="TextBox 43"/>
            <p:cNvSpPr txBox="1">
              <a:spLocks noChangeArrowheads="1"/>
            </p:cNvSpPr>
            <p:nvPr/>
          </p:nvSpPr>
          <p:spPr bwMode="auto">
            <a:xfrm>
              <a:off x="5281661" y="2447282"/>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8" name="TextBox 44"/>
            <p:cNvSpPr txBox="1">
              <a:spLocks noChangeArrowheads="1"/>
            </p:cNvSpPr>
            <p:nvPr/>
          </p:nvSpPr>
          <p:spPr bwMode="auto">
            <a:xfrm>
              <a:off x="5850120" y="2447282"/>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9" name="TextBox 45"/>
            <p:cNvSpPr txBox="1">
              <a:spLocks noChangeArrowheads="1"/>
            </p:cNvSpPr>
            <p:nvPr/>
          </p:nvSpPr>
          <p:spPr bwMode="auto">
            <a:xfrm>
              <a:off x="6404622" y="2447282"/>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20" name="TextBox 46"/>
            <p:cNvSpPr txBox="1">
              <a:spLocks noChangeArrowheads="1"/>
            </p:cNvSpPr>
            <p:nvPr/>
          </p:nvSpPr>
          <p:spPr bwMode="auto">
            <a:xfrm>
              <a:off x="6959123" y="2447282"/>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21" name="TextBox 47"/>
            <p:cNvSpPr txBox="1">
              <a:spLocks noChangeArrowheads="1"/>
            </p:cNvSpPr>
            <p:nvPr/>
          </p:nvSpPr>
          <p:spPr bwMode="auto">
            <a:xfrm>
              <a:off x="2470802" y="2138415"/>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22" name="TextBox 48"/>
            <p:cNvSpPr txBox="1">
              <a:spLocks noChangeArrowheads="1"/>
            </p:cNvSpPr>
            <p:nvPr/>
          </p:nvSpPr>
          <p:spPr bwMode="auto">
            <a:xfrm>
              <a:off x="3039707"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23" name="TextBox 49"/>
            <p:cNvSpPr txBox="1">
              <a:spLocks noChangeArrowheads="1"/>
            </p:cNvSpPr>
            <p:nvPr/>
          </p:nvSpPr>
          <p:spPr bwMode="auto">
            <a:xfrm>
              <a:off x="3587128" y="2139902"/>
              <a:ext cx="568905"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sp>
          <p:nvSpPr>
            <p:cNvPr id="24" name="TextBox 50"/>
            <p:cNvSpPr txBox="1">
              <a:spLocks noChangeArrowheads="1"/>
            </p:cNvSpPr>
            <p:nvPr/>
          </p:nvSpPr>
          <p:spPr bwMode="auto">
            <a:xfrm>
              <a:off x="4156033"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[3]</a:t>
              </a:r>
              <a:endParaRPr lang="en-SG" sz="1400"/>
            </a:p>
          </p:txBody>
        </p:sp>
        <p:sp>
          <p:nvSpPr>
            <p:cNvPr id="25" name="TextBox 51"/>
            <p:cNvSpPr txBox="1">
              <a:spLocks noChangeArrowheads="1"/>
            </p:cNvSpPr>
            <p:nvPr/>
          </p:nvSpPr>
          <p:spPr bwMode="auto">
            <a:xfrm>
              <a:off x="4714196" y="2136928"/>
              <a:ext cx="567464"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[4]</a:t>
              </a:r>
              <a:endParaRPr lang="en-SG" sz="1400"/>
            </a:p>
          </p:txBody>
        </p:sp>
        <p:sp>
          <p:nvSpPr>
            <p:cNvPr id="26" name="TextBox 52"/>
            <p:cNvSpPr txBox="1">
              <a:spLocks noChangeArrowheads="1"/>
            </p:cNvSpPr>
            <p:nvPr/>
          </p:nvSpPr>
          <p:spPr bwMode="auto">
            <a:xfrm>
              <a:off x="5281660" y="2139902"/>
              <a:ext cx="568461"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[5]</a:t>
              </a:r>
              <a:endParaRPr lang="en-SG" sz="1400"/>
            </a:p>
          </p:txBody>
        </p:sp>
        <p:sp>
          <p:nvSpPr>
            <p:cNvPr id="27" name="TextBox 53"/>
            <p:cNvSpPr txBox="1">
              <a:spLocks noChangeArrowheads="1"/>
            </p:cNvSpPr>
            <p:nvPr/>
          </p:nvSpPr>
          <p:spPr bwMode="auto">
            <a:xfrm>
              <a:off x="5850121" y="2139902"/>
              <a:ext cx="554501"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[6]</a:t>
              </a:r>
              <a:endParaRPr lang="en-SG" sz="1400"/>
            </a:p>
          </p:txBody>
        </p:sp>
        <p:sp>
          <p:nvSpPr>
            <p:cNvPr id="28" name="TextBox 54"/>
            <p:cNvSpPr txBox="1">
              <a:spLocks noChangeArrowheads="1"/>
            </p:cNvSpPr>
            <p:nvPr/>
          </p:nvSpPr>
          <p:spPr bwMode="auto">
            <a:xfrm>
              <a:off x="6394277" y="2138415"/>
              <a:ext cx="568508"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[7]</a:t>
              </a:r>
              <a:endParaRPr lang="en-SG" sz="1400"/>
            </a:p>
          </p:txBody>
        </p:sp>
        <p:sp>
          <p:nvSpPr>
            <p:cNvPr id="29" name="TextBox 55"/>
            <p:cNvSpPr txBox="1">
              <a:spLocks noChangeArrowheads="1"/>
            </p:cNvSpPr>
            <p:nvPr/>
          </p:nvSpPr>
          <p:spPr bwMode="auto">
            <a:xfrm>
              <a:off x="6948340" y="2139902"/>
              <a:ext cx="54942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[8]</a:t>
              </a:r>
              <a:endParaRPr lang="en-SG" sz="1400"/>
            </a:p>
          </p:txBody>
        </p:sp>
        <p:sp>
          <p:nvSpPr>
            <p:cNvPr id="30" name="TextBox 56"/>
            <p:cNvSpPr txBox="1">
              <a:spLocks noChangeArrowheads="1"/>
            </p:cNvSpPr>
            <p:nvPr/>
          </p:nvSpPr>
          <p:spPr bwMode="auto">
            <a:xfrm>
              <a:off x="2091711" y="2136928"/>
              <a:ext cx="682100"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array</a:t>
              </a:r>
              <a:endParaRPr lang="en-SG" sz="1400"/>
            </a:p>
          </p:txBody>
        </p:sp>
      </p:grpSp>
      <p:sp>
        <p:nvSpPr>
          <p:cNvPr id="31" name="TextBox 30"/>
          <p:cNvSpPr txBox="1">
            <a:spLocks noChangeArrowheads="1"/>
          </p:cNvSpPr>
          <p:nvPr/>
        </p:nvSpPr>
        <p:spPr bwMode="auto">
          <a:xfrm>
            <a:off x="333375" y="2360613"/>
            <a:ext cx="12731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1</a:t>
            </a:r>
            <a:r>
              <a:rPr lang="en-US" sz="2000" baseline="30000"/>
              <a:t>st</a:t>
            </a:r>
            <a:r>
              <a:rPr lang="en-US" sz="2000"/>
              <a:t> pass:</a:t>
            </a:r>
            <a:endParaRPr lang="en-SG" sz="2000"/>
          </a:p>
        </p:txBody>
      </p:sp>
      <p:grpSp>
        <p:nvGrpSpPr>
          <p:cNvPr id="32" name="Group 164"/>
          <p:cNvGrpSpPr>
            <a:grpSpLocks/>
          </p:cNvGrpSpPr>
          <p:nvPr/>
        </p:nvGrpSpPr>
        <p:grpSpPr bwMode="auto">
          <a:xfrm>
            <a:off x="2489200" y="1552575"/>
            <a:ext cx="568325" cy="585788"/>
            <a:chOff x="2489358" y="1553340"/>
            <a:chExt cx="568905" cy="584382"/>
          </a:xfrm>
        </p:grpSpPr>
        <p:cxnSp>
          <p:nvCxnSpPr>
            <p:cNvPr id="33" name="Straight Arrow Connector 110"/>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 name="TextBox 112"/>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35" name="Group 165"/>
          <p:cNvGrpSpPr>
            <a:grpSpLocks/>
          </p:cNvGrpSpPr>
          <p:nvPr/>
        </p:nvGrpSpPr>
        <p:grpSpPr bwMode="auto">
          <a:xfrm>
            <a:off x="3679825" y="1552575"/>
            <a:ext cx="515938" cy="587375"/>
            <a:chOff x="3680472" y="1553340"/>
            <a:chExt cx="514885" cy="586562"/>
          </a:xfrm>
        </p:grpSpPr>
        <p:cxnSp>
          <p:nvCxnSpPr>
            <p:cNvPr id="36" name="Straight Arrow Connector 11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 name="Rectangle 113"/>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38" name="Freeform 37"/>
          <p:cNvSpPr>
            <a:spLocks/>
          </p:cNvSpPr>
          <p:nvPr/>
        </p:nvSpPr>
        <p:spPr bwMode="auto">
          <a:xfrm>
            <a:off x="2951163" y="1887538"/>
            <a:ext cx="711200" cy="249237"/>
          </a:xfrm>
          <a:custGeom>
            <a:avLst/>
            <a:gdLst>
              <a:gd name="T0" fmla="*/ 0 w 646176"/>
              <a:gd name="T1" fmla="*/ 3495 h 331216"/>
              <a:gd name="T2" fmla="*/ 1412204 w 646176"/>
              <a:gd name="T3" fmla="*/ 22 h 331216"/>
              <a:gd name="T4" fmla="*/ 2993874 w 646176"/>
              <a:gd name="T5" fmla="*/ 3366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39" name="Group 188"/>
          <p:cNvGrpSpPr>
            <a:grpSpLocks/>
          </p:cNvGrpSpPr>
          <p:nvPr/>
        </p:nvGrpSpPr>
        <p:grpSpPr bwMode="auto">
          <a:xfrm>
            <a:off x="322263" y="3522663"/>
            <a:ext cx="7175500" cy="485775"/>
            <a:chOff x="322462" y="3523028"/>
            <a:chExt cx="7175301" cy="486018"/>
          </a:xfrm>
        </p:grpSpPr>
        <p:grpSp>
          <p:nvGrpSpPr>
            <p:cNvPr id="40" name="Group 187"/>
            <p:cNvGrpSpPr>
              <a:grpSpLocks/>
            </p:cNvGrpSpPr>
            <p:nvPr/>
          </p:nvGrpSpPr>
          <p:grpSpPr bwMode="auto">
            <a:xfrm>
              <a:off x="2460019" y="3608936"/>
              <a:ext cx="5037744" cy="400110"/>
              <a:chOff x="2460019" y="3608936"/>
              <a:chExt cx="5037744" cy="400110"/>
            </a:xfrm>
          </p:grpSpPr>
          <p:sp>
            <p:nvSpPr>
              <p:cNvPr id="42"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43" name="TextBox 39"/>
              <p:cNvSpPr txBox="1">
                <a:spLocks noChangeArrowheads="1"/>
              </p:cNvSpPr>
              <p:nvPr/>
            </p:nvSpPr>
            <p:spPr bwMode="auto">
              <a:xfrm>
                <a:off x="3018182" y="3608936"/>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44" name="TextBox 40"/>
              <p:cNvSpPr txBox="1">
                <a:spLocks noChangeArrowheads="1"/>
              </p:cNvSpPr>
              <p:nvPr/>
            </p:nvSpPr>
            <p:spPr bwMode="auto">
              <a:xfrm>
                <a:off x="3576345" y="3608936"/>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45" name="TextBox 41"/>
              <p:cNvSpPr txBox="1">
                <a:spLocks noChangeArrowheads="1"/>
              </p:cNvSpPr>
              <p:nvPr/>
            </p:nvSpPr>
            <p:spPr bwMode="auto">
              <a:xfrm>
                <a:off x="4141194" y="3608936"/>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46"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47"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48"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49"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50"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41" name="TextBox 186"/>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2</a:t>
              </a:r>
              <a:r>
                <a:rPr lang="en-US" sz="2000" baseline="30000"/>
                <a:t>nd</a:t>
              </a:r>
              <a:r>
                <a:rPr lang="en-US" sz="2000"/>
                <a:t> pass:</a:t>
              </a:r>
              <a:endParaRPr lang="en-SG" sz="2000"/>
            </a:p>
          </p:txBody>
        </p:sp>
      </p:grpSp>
      <p:grpSp>
        <p:nvGrpSpPr>
          <p:cNvPr id="51" name="Group 199"/>
          <p:cNvGrpSpPr>
            <a:grpSpLocks/>
          </p:cNvGrpSpPr>
          <p:nvPr/>
        </p:nvGrpSpPr>
        <p:grpSpPr bwMode="auto">
          <a:xfrm>
            <a:off x="3028950" y="3024188"/>
            <a:ext cx="568325" cy="584200"/>
            <a:chOff x="2489358" y="1553340"/>
            <a:chExt cx="568905" cy="584382"/>
          </a:xfrm>
        </p:grpSpPr>
        <p:cxnSp>
          <p:nvCxnSpPr>
            <p:cNvPr id="52" name="Straight Arrow Connector 200"/>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 name="TextBox 201"/>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54" name="Group 202"/>
          <p:cNvGrpSpPr>
            <a:grpSpLocks/>
          </p:cNvGrpSpPr>
          <p:nvPr/>
        </p:nvGrpSpPr>
        <p:grpSpPr bwMode="auto">
          <a:xfrm>
            <a:off x="4703763" y="3022600"/>
            <a:ext cx="514350" cy="585788"/>
            <a:chOff x="3680472" y="1553340"/>
            <a:chExt cx="514885" cy="586562"/>
          </a:xfrm>
        </p:grpSpPr>
        <p:cxnSp>
          <p:nvCxnSpPr>
            <p:cNvPr id="55" name="Straight Arrow Connector 203"/>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 name="Rectangle 204"/>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57" name="Freeform 56"/>
          <p:cNvSpPr>
            <a:spLocks/>
          </p:cNvSpPr>
          <p:nvPr/>
        </p:nvSpPr>
        <p:spPr bwMode="auto">
          <a:xfrm>
            <a:off x="3352800" y="3224213"/>
            <a:ext cx="1533525" cy="334962"/>
          </a:xfrm>
          <a:custGeom>
            <a:avLst/>
            <a:gdLst>
              <a:gd name="T0" fmla="*/ 0 w 646176"/>
              <a:gd name="T1" fmla="*/ 396212 h 331216"/>
              <a:gd name="T2" fmla="*/ 2147483647 w 646176"/>
              <a:gd name="T3" fmla="*/ 2430 h 331216"/>
              <a:gd name="T4" fmla="*/ 2147483647 w 646176"/>
              <a:gd name="T5" fmla="*/ 381628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58" name="Group 206"/>
          <p:cNvGrpSpPr>
            <a:grpSpLocks/>
          </p:cNvGrpSpPr>
          <p:nvPr/>
        </p:nvGrpSpPr>
        <p:grpSpPr bwMode="auto">
          <a:xfrm>
            <a:off x="322263" y="4632325"/>
            <a:ext cx="7175500" cy="485775"/>
            <a:chOff x="322462" y="3523028"/>
            <a:chExt cx="7175301" cy="486018"/>
          </a:xfrm>
        </p:grpSpPr>
        <p:grpSp>
          <p:nvGrpSpPr>
            <p:cNvPr id="59" name="Group 187"/>
            <p:cNvGrpSpPr>
              <a:grpSpLocks/>
            </p:cNvGrpSpPr>
            <p:nvPr/>
          </p:nvGrpSpPr>
          <p:grpSpPr bwMode="auto">
            <a:xfrm>
              <a:off x="2460019" y="3608936"/>
              <a:ext cx="5037744" cy="400110"/>
              <a:chOff x="2460019" y="3608936"/>
              <a:chExt cx="5037744" cy="400110"/>
            </a:xfrm>
          </p:grpSpPr>
          <p:sp>
            <p:nvSpPr>
              <p:cNvPr id="61"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62"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63" name="TextBox 40"/>
              <p:cNvSpPr txBox="1">
                <a:spLocks noChangeArrowheads="1"/>
              </p:cNvSpPr>
              <p:nvPr/>
            </p:nvSpPr>
            <p:spPr bwMode="auto">
              <a:xfrm>
                <a:off x="3576345" y="3608936"/>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64" name="TextBox 41"/>
              <p:cNvSpPr txBox="1">
                <a:spLocks noChangeArrowheads="1"/>
              </p:cNvSpPr>
              <p:nvPr/>
            </p:nvSpPr>
            <p:spPr bwMode="auto">
              <a:xfrm>
                <a:off x="4141194" y="3608936"/>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65"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66"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67"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68"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69"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60" name="TextBox 208"/>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3</a:t>
              </a:r>
              <a:r>
                <a:rPr lang="en-US" sz="2000" baseline="30000"/>
                <a:t>rd</a:t>
              </a:r>
              <a:r>
                <a:rPr lang="en-US" sz="2000"/>
                <a:t> pass:</a:t>
              </a:r>
              <a:endParaRPr lang="en-SG" sz="2000"/>
            </a:p>
          </p:txBody>
        </p:sp>
      </p:grpSp>
      <p:grpSp>
        <p:nvGrpSpPr>
          <p:cNvPr id="70" name="Group 218"/>
          <p:cNvGrpSpPr>
            <a:grpSpLocks/>
          </p:cNvGrpSpPr>
          <p:nvPr/>
        </p:nvGrpSpPr>
        <p:grpSpPr bwMode="auto">
          <a:xfrm>
            <a:off x="3649663" y="4133850"/>
            <a:ext cx="569912" cy="584200"/>
            <a:chOff x="2489358" y="1553340"/>
            <a:chExt cx="568905" cy="584382"/>
          </a:xfrm>
        </p:grpSpPr>
        <p:cxnSp>
          <p:nvCxnSpPr>
            <p:cNvPr id="71" name="Straight Arrow Connector 219"/>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 name="TextBox 220"/>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73" name="Group 221"/>
          <p:cNvGrpSpPr>
            <a:grpSpLocks/>
          </p:cNvGrpSpPr>
          <p:nvPr/>
        </p:nvGrpSpPr>
        <p:grpSpPr bwMode="auto">
          <a:xfrm>
            <a:off x="4756150" y="4132263"/>
            <a:ext cx="514350" cy="585787"/>
            <a:chOff x="3680472" y="1553340"/>
            <a:chExt cx="514885" cy="586562"/>
          </a:xfrm>
        </p:grpSpPr>
        <p:cxnSp>
          <p:nvCxnSpPr>
            <p:cNvPr id="74" name="Straight Arrow Connector 222"/>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5" name="Rectangle 223"/>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76" name="Freeform 75"/>
          <p:cNvSpPr>
            <a:spLocks/>
          </p:cNvSpPr>
          <p:nvPr/>
        </p:nvSpPr>
        <p:spPr bwMode="auto">
          <a:xfrm>
            <a:off x="3957638" y="4333875"/>
            <a:ext cx="990600" cy="334963"/>
          </a:xfrm>
          <a:custGeom>
            <a:avLst/>
            <a:gdLst>
              <a:gd name="T0" fmla="*/ 0 w 646176"/>
              <a:gd name="T1" fmla="*/ 396230 h 331216"/>
              <a:gd name="T2" fmla="*/ 283825211 w 646176"/>
              <a:gd name="T3" fmla="*/ 2430 h 331216"/>
              <a:gd name="T4" fmla="*/ 601708643 w 646176"/>
              <a:gd name="T5" fmla="*/ 381645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77" name="Group 225"/>
          <p:cNvGrpSpPr>
            <a:grpSpLocks/>
          </p:cNvGrpSpPr>
          <p:nvPr/>
        </p:nvGrpSpPr>
        <p:grpSpPr bwMode="auto">
          <a:xfrm>
            <a:off x="322263" y="5762625"/>
            <a:ext cx="7175500" cy="485775"/>
            <a:chOff x="322462" y="3523028"/>
            <a:chExt cx="7175301" cy="486018"/>
          </a:xfrm>
        </p:grpSpPr>
        <p:grpSp>
          <p:nvGrpSpPr>
            <p:cNvPr id="78" name="Group 187"/>
            <p:cNvGrpSpPr>
              <a:grpSpLocks/>
            </p:cNvGrpSpPr>
            <p:nvPr/>
          </p:nvGrpSpPr>
          <p:grpSpPr bwMode="auto">
            <a:xfrm>
              <a:off x="2460019" y="3608936"/>
              <a:ext cx="5037744" cy="400110"/>
              <a:chOff x="2460019" y="3608936"/>
              <a:chExt cx="5037744" cy="400110"/>
            </a:xfrm>
          </p:grpSpPr>
          <p:sp>
            <p:nvSpPr>
              <p:cNvPr id="80"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81"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82"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83" name="TextBox 41"/>
              <p:cNvSpPr txBox="1">
                <a:spLocks noChangeArrowheads="1"/>
              </p:cNvSpPr>
              <p:nvPr/>
            </p:nvSpPr>
            <p:spPr bwMode="auto">
              <a:xfrm>
                <a:off x="4141194" y="3608936"/>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84"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85"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86"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87"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88"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79" name="TextBox 227"/>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4</a:t>
              </a:r>
              <a:r>
                <a:rPr lang="en-US" sz="2000" baseline="30000"/>
                <a:t>th</a:t>
              </a:r>
              <a:r>
                <a:rPr lang="en-US" sz="2000"/>
                <a:t> pass:</a:t>
              </a:r>
              <a:endParaRPr lang="en-SG" sz="2000"/>
            </a:p>
          </p:txBody>
        </p:sp>
      </p:grpSp>
      <p:grpSp>
        <p:nvGrpSpPr>
          <p:cNvPr id="89" name="Group 237"/>
          <p:cNvGrpSpPr>
            <a:grpSpLocks/>
          </p:cNvGrpSpPr>
          <p:nvPr/>
        </p:nvGrpSpPr>
        <p:grpSpPr bwMode="auto">
          <a:xfrm>
            <a:off x="4219575" y="5264150"/>
            <a:ext cx="568325" cy="584200"/>
            <a:chOff x="2489358" y="1553340"/>
            <a:chExt cx="568905" cy="584382"/>
          </a:xfrm>
        </p:grpSpPr>
        <p:cxnSp>
          <p:nvCxnSpPr>
            <p:cNvPr id="90" name="Straight Arrow Connector 238"/>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1" name="TextBox 239"/>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92" name="Group 240"/>
          <p:cNvGrpSpPr>
            <a:grpSpLocks/>
          </p:cNvGrpSpPr>
          <p:nvPr/>
        </p:nvGrpSpPr>
        <p:grpSpPr bwMode="auto">
          <a:xfrm>
            <a:off x="4703763" y="5260975"/>
            <a:ext cx="514350" cy="587375"/>
            <a:chOff x="3680472" y="1553340"/>
            <a:chExt cx="514885" cy="586562"/>
          </a:xfrm>
        </p:grpSpPr>
        <p:cxnSp>
          <p:nvCxnSpPr>
            <p:cNvPr id="93" name="Straight Arrow Connector 24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4" name="Rectangle 242"/>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95" name="Freeform 94"/>
          <p:cNvSpPr>
            <a:spLocks/>
          </p:cNvSpPr>
          <p:nvPr/>
        </p:nvSpPr>
        <p:spPr bwMode="auto">
          <a:xfrm>
            <a:off x="4486275" y="5630863"/>
            <a:ext cx="461963" cy="217487"/>
          </a:xfrm>
          <a:custGeom>
            <a:avLst/>
            <a:gdLst>
              <a:gd name="T0" fmla="*/ 0 w 646176"/>
              <a:gd name="T1" fmla="*/ 395 h 331216"/>
              <a:gd name="T2" fmla="*/ 1421 w 646176"/>
              <a:gd name="T3" fmla="*/ 3 h 331216"/>
              <a:gd name="T4" fmla="*/ 3011 w 646176"/>
              <a:gd name="T5" fmla="*/ 381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spTree>
    <p:extLst>
      <p:ext uri="{BB962C8B-B14F-4D97-AF65-F5344CB8AC3E}">
        <p14:creationId xmlns:p14="http://schemas.microsoft.com/office/powerpoint/2010/main" val="14652115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par>
                                <p:cTn id="17" presetID="9"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dissolve">
                                      <p:cBhvr>
                                        <p:cTn id="19" dur="500"/>
                                        <p:tgtEl>
                                          <p:spTgt spid="35"/>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dissolve">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dissolve">
                                      <p:cBhvr>
                                        <p:cTn id="28" dur="500"/>
                                        <p:tgtEl>
                                          <p:spTgt spid="3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dissolve">
                                      <p:cBhvr>
                                        <p:cTn id="33" dur="500"/>
                                        <p:tgtEl>
                                          <p:spTgt spid="51"/>
                                        </p:tgtEl>
                                      </p:cBhvr>
                                    </p:animEffect>
                                  </p:childTnLst>
                                </p:cTn>
                              </p:par>
                              <p:par>
                                <p:cTn id="34" presetID="9" presetClass="entr" presetSubtype="0" fill="hold"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dissolve">
                                      <p:cBhvr>
                                        <p:cTn id="36" dur="500"/>
                                        <p:tgtEl>
                                          <p:spTgt spid="54"/>
                                        </p:tgtEl>
                                      </p:cBhvr>
                                    </p:animEffect>
                                  </p:childTnLst>
                                </p:cTn>
                              </p:par>
                            </p:childTnLst>
                          </p:cTn>
                        </p:par>
                        <p:par>
                          <p:cTn id="37" fill="hold">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dissolve">
                                      <p:cBhvr>
                                        <p:cTn id="40" dur="500"/>
                                        <p:tgtEl>
                                          <p:spTgt spid="5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dissolve">
                                      <p:cBhvr>
                                        <p:cTn id="45" dur="500"/>
                                        <p:tgtEl>
                                          <p:spTgt spid="5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dissolve">
                                      <p:cBhvr>
                                        <p:cTn id="50" dur="500"/>
                                        <p:tgtEl>
                                          <p:spTgt spid="70"/>
                                        </p:tgtEl>
                                      </p:cBhvr>
                                    </p:animEffect>
                                  </p:childTnLst>
                                </p:cTn>
                              </p:par>
                              <p:par>
                                <p:cTn id="51" presetID="9" presetClass="entr" presetSubtype="0" fill="hold" nodeType="with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dissolve">
                                      <p:cBhvr>
                                        <p:cTn id="53" dur="500"/>
                                        <p:tgtEl>
                                          <p:spTgt spid="73"/>
                                        </p:tgtEl>
                                      </p:cBhvr>
                                    </p:animEffect>
                                  </p:childTnLst>
                                </p:cTn>
                              </p:par>
                            </p:childTnLst>
                          </p:cTn>
                        </p:par>
                        <p:par>
                          <p:cTn id="54" fill="hold">
                            <p:stCondLst>
                              <p:cond delay="500"/>
                            </p:stCondLst>
                            <p:childTnLst>
                              <p:par>
                                <p:cTn id="55" presetID="9" presetClass="entr" presetSubtype="0" fill="hold" grpId="0" nodeType="after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dissolve">
                                      <p:cBhvr>
                                        <p:cTn id="57" dur="500"/>
                                        <p:tgtEl>
                                          <p:spTgt spid="76"/>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dissolve">
                                      <p:cBhvr>
                                        <p:cTn id="62" dur="500"/>
                                        <p:tgtEl>
                                          <p:spTgt spid="77"/>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Effect transition="in" filter="dissolve">
                                      <p:cBhvr>
                                        <p:cTn id="67" dur="500"/>
                                        <p:tgtEl>
                                          <p:spTgt spid="89"/>
                                        </p:tgtEl>
                                      </p:cBhvr>
                                    </p:animEffect>
                                  </p:childTnLst>
                                </p:cTn>
                              </p:par>
                              <p:par>
                                <p:cTn id="68" presetID="9" presetClass="entr" presetSubtype="0" fill="hold" nodeType="withEffect">
                                  <p:stCondLst>
                                    <p:cond delay="0"/>
                                  </p:stCondLst>
                                  <p:childTnLst>
                                    <p:set>
                                      <p:cBhvr>
                                        <p:cTn id="69" dur="1" fill="hold">
                                          <p:stCondLst>
                                            <p:cond delay="0"/>
                                          </p:stCondLst>
                                        </p:cTn>
                                        <p:tgtEl>
                                          <p:spTgt spid="92"/>
                                        </p:tgtEl>
                                        <p:attrNameLst>
                                          <p:attrName>style.visibility</p:attrName>
                                        </p:attrNameLst>
                                      </p:cBhvr>
                                      <p:to>
                                        <p:strVal val="visible"/>
                                      </p:to>
                                    </p:set>
                                    <p:animEffect transition="in" filter="dissolve">
                                      <p:cBhvr>
                                        <p:cTn id="70" dur="500"/>
                                        <p:tgtEl>
                                          <p:spTgt spid="92"/>
                                        </p:tgtEl>
                                      </p:cBhvr>
                                    </p:animEffect>
                                  </p:childTnLst>
                                </p:cTn>
                              </p:par>
                            </p:childTnLst>
                          </p:cTn>
                        </p:par>
                        <p:par>
                          <p:cTn id="71" fill="hold">
                            <p:stCondLst>
                              <p:cond delay="500"/>
                            </p:stCondLst>
                            <p:childTnLst>
                              <p:par>
                                <p:cTn id="72" presetID="9" presetClass="entr" presetSubtype="0" fill="hold" grpId="0" nodeType="afterEffect">
                                  <p:stCondLst>
                                    <p:cond delay="0"/>
                                  </p:stCondLst>
                                  <p:childTnLst>
                                    <p:set>
                                      <p:cBhvr>
                                        <p:cTn id="73" dur="1" fill="hold">
                                          <p:stCondLst>
                                            <p:cond delay="0"/>
                                          </p:stCondLst>
                                        </p:cTn>
                                        <p:tgtEl>
                                          <p:spTgt spid="95"/>
                                        </p:tgtEl>
                                        <p:attrNameLst>
                                          <p:attrName>style.visibility</p:attrName>
                                        </p:attrNameLst>
                                      </p:cBhvr>
                                      <p:to>
                                        <p:strVal val="visible"/>
                                      </p:to>
                                    </p:set>
                                    <p:animEffect transition="in" filter="dissolve">
                                      <p:cBhvr>
                                        <p:cTn id="74"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8" grpId="0" animBg="1"/>
      <p:bldP spid="57" grpId="0" animBg="1"/>
      <p:bldP spid="76" grpId="0" animBg="1"/>
      <p:bldP spid="9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6. Selection Sort (3/6)</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25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96" name="TextBox 84"/>
          <p:cNvSpPr txBox="1">
            <a:spLocks noChangeArrowheads="1"/>
          </p:cNvSpPr>
          <p:nvPr/>
        </p:nvSpPr>
        <p:spPr bwMode="auto">
          <a:xfrm>
            <a:off x="333375" y="1427163"/>
            <a:ext cx="1273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i="1"/>
              <a:t>n</a:t>
            </a:r>
            <a:r>
              <a:rPr lang="en-US" sz="2400"/>
              <a:t> = 9</a:t>
            </a:r>
            <a:endParaRPr lang="en-SG" sz="2400"/>
          </a:p>
        </p:txBody>
      </p:sp>
      <p:grpSp>
        <p:nvGrpSpPr>
          <p:cNvPr id="97" name="Group 225"/>
          <p:cNvGrpSpPr>
            <a:grpSpLocks/>
          </p:cNvGrpSpPr>
          <p:nvPr/>
        </p:nvGrpSpPr>
        <p:grpSpPr bwMode="auto">
          <a:xfrm>
            <a:off x="322263" y="2060575"/>
            <a:ext cx="7175500" cy="485775"/>
            <a:chOff x="322462" y="3523028"/>
            <a:chExt cx="7175301" cy="486018"/>
          </a:xfrm>
        </p:grpSpPr>
        <p:grpSp>
          <p:nvGrpSpPr>
            <p:cNvPr id="98" name="Group 187"/>
            <p:cNvGrpSpPr>
              <a:grpSpLocks/>
            </p:cNvGrpSpPr>
            <p:nvPr/>
          </p:nvGrpSpPr>
          <p:grpSpPr bwMode="auto">
            <a:xfrm>
              <a:off x="2460019" y="3608936"/>
              <a:ext cx="5037744" cy="400110"/>
              <a:chOff x="2460019" y="3608936"/>
              <a:chExt cx="5037744" cy="400110"/>
            </a:xfrm>
          </p:grpSpPr>
          <p:sp>
            <p:nvSpPr>
              <p:cNvPr id="100"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01"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02"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03"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04"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105"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06"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07"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08"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99" name="TextBox 227"/>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5</a:t>
              </a:r>
              <a:r>
                <a:rPr lang="en-US" sz="2000" baseline="30000"/>
                <a:t>th</a:t>
              </a:r>
              <a:r>
                <a:rPr lang="en-US" sz="2000"/>
                <a:t> pass:</a:t>
              </a:r>
              <a:endParaRPr lang="en-SG" sz="2000"/>
            </a:p>
          </p:txBody>
        </p:sp>
      </p:grpSp>
      <p:grpSp>
        <p:nvGrpSpPr>
          <p:cNvPr id="109" name="Group 237"/>
          <p:cNvGrpSpPr>
            <a:grpSpLocks/>
          </p:cNvGrpSpPr>
          <p:nvPr/>
        </p:nvGrpSpPr>
        <p:grpSpPr bwMode="auto">
          <a:xfrm>
            <a:off x="4733925" y="1562100"/>
            <a:ext cx="568325" cy="584200"/>
            <a:chOff x="2489358" y="1553340"/>
            <a:chExt cx="568905" cy="584382"/>
          </a:xfrm>
        </p:grpSpPr>
        <p:cxnSp>
          <p:nvCxnSpPr>
            <p:cNvPr id="110" name="Straight Arrow Connector 238"/>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1" name="TextBox 239"/>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112" name="Group 240"/>
          <p:cNvGrpSpPr>
            <a:grpSpLocks/>
          </p:cNvGrpSpPr>
          <p:nvPr/>
        </p:nvGrpSpPr>
        <p:grpSpPr bwMode="auto">
          <a:xfrm>
            <a:off x="5878513" y="1558925"/>
            <a:ext cx="515937" cy="587375"/>
            <a:chOff x="3680472" y="1553340"/>
            <a:chExt cx="514885" cy="586562"/>
          </a:xfrm>
        </p:grpSpPr>
        <p:cxnSp>
          <p:nvCxnSpPr>
            <p:cNvPr id="113" name="Straight Arrow Connector 24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4" name="Rectangle 242"/>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115" name="Freeform 114"/>
          <p:cNvSpPr>
            <a:spLocks/>
          </p:cNvSpPr>
          <p:nvPr/>
        </p:nvSpPr>
        <p:spPr bwMode="auto">
          <a:xfrm>
            <a:off x="5072063" y="1801813"/>
            <a:ext cx="1030287" cy="312737"/>
          </a:xfrm>
          <a:custGeom>
            <a:avLst/>
            <a:gdLst>
              <a:gd name="T0" fmla="*/ 0 w 646176"/>
              <a:gd name="T1" fmla="*/ 132207 h 331216"/>
              <a:gd name="T2" fmla="*/ 531957692 w 646176"/>
              <a:gd name="T3" fmla="*/ 811 h 331216"/>
              <a:gd name="T4" fmla="*/ 1127748357 w 646176"/>
              <a:gd name="T5" fmla="*/ 127339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16" name="Group 225"/>
          <p:cNvGrpSpPr>
            <a:grpSpLocks/>
          </p:cNvGrpSpPr>
          <p:nvPr/>
        </p:nvGrpSpPr>
        <p:grpSpPr bwMode="auto">
          <a:xfrm>
            <a:off x="322263" y="3062288"/>
            <a:ext cx="7175500" cy="485775"/>
            <a:chOff x="322462" y="3523028"/>
            <a:chExt cx="7175301" cy="486018"/>
          </a:xfrm>
        </p:grpSpPr>
        <p:grpSp>
          <p:nvGrpSpPr>
            <p:cNvPr id="117" name="Group 187"/>
            <p:cNvGrpSpPr>
              <a:grpSpLocks/>
            </p:cNvGrpSpPr>
            <p:nvPr/>
          </p:nvGrpSpPr>
          <p:grpSpPr bwMode="auto">
            <a:xfrm>
              <a:off x="2460019" y="3608936"/>
              <a:ext cx="5037744" cy="400110"/>
              <a:chOff x="2460019" y="3608936"/>
              <a:chExt cx="5037744" cy="400110"/>
            </a:xfrm>
          </p:grpSpPr>
          <p:sp>
            <p:nvSpPr>
              <p:cNvPr id="119"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20"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21"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22"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23" name="TextBox 42"/>
              <p:cNvSpPr txBox="1">
                <a:spLocks noChangeArrowheads="1"/>
              </p:cNvSpPr>
              <p:nvPr/>
            </p:nvSpPr>
            <p:spPr bwMode="auto">
              <a:xfrm>
                <a:off x="4703413" y="3608936"/>
                <a:ext cx="567464"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24"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25"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126"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27"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118" name="TextBox 108"/>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6</a:t>
              </a:r>
              <a:r>
                <a:rPr lang="en-US" sz="2000" baseline="30000"/>
                <a:t>th</a:t>
              </a:r>
              <a:r>
                <a:rPr lang="en-US" sz="2000"/>
                <a:t> pass:</a:t>
              </a:r>
              <a:endParaRPr lang="en-SG" sz="2000"/>
            </a:p>
          </p:txBody>
        </p:sp>
      </p:grpSp>
      <p:grpSp>
        <p:nvGrpSpPr>
          <p:cNvPr id="128" name="Group 133"/>
          <p:cNvGrpSpPr>
            <a:grpSpLocks/>
          </p:cNvGrpSpPr>
          <p:nvPr/>
        </p:nvGrpSpPr>
        <p:grpSpPr bwMode="auto">
          <a:xfrm>
            <a:off x="5018088" y="2562225"/>
            <a:ext cx="1139825" cy="585788"/>
            <a:chOff x="5018246" y="2733283"/>
            <a:chExt cx="1138990" cy="586565"/>
          </a:xfrm>
        </p:grpSpPr>
        <p:cxnSp>
          <p:nvCxnSpPr>
            <p:cNvPr id="129" name="Straight Arrow Connector 123"/>
            <p:cNvCxnSpPr>
              <a:cxnSpLocks noChangeShapeType="1"/>
              <a:stCxn id="130" idx="2"/>
              <a:endCxn id="124" idx="0"/>
            </p:cNvCxnSpPr>
            <p:nvPr/>
          </p:nvCxnSpPr>
          <p:spPr bwMode="auto">
            <a:xfrm rot="16200000" flipH="1">
              <a:off x="5305991" y="3070727"/>
              <a:ext cx="245825" cy="252409"/>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0" name="TextBox 124"/>
            <p:cNvSpPr txBox="1">
              <a:spLocks noChangeArrowheads="1"/>
            </p:cNvSpPr>
            <p:nvPr/>
          </p:nvSpPr>
          <p:spPr bwMode="auto">
            <a:xfrm>
              <a:off x="5018246" y="2735466"/>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cxnSp>
          <p:nvCxnSpPr>
            <p:cNvPr id="131" name="Straight Arrow Connector 126"/>
            <p:cNvCxnSpPr>
              <a:cxnSpLocks noChangeShapeType="1"/>
              <a:stCxn id="132" idx="2"/>
            </p:cNvCxnSpPr>
            <p:nvPr/>
          </p:nvCxnSpPr>
          <p:spPr bwMode="auto">
            <a:xfrm rot="5400000">
              <a:off x="5647069" y="3067122"/>
              <a:ext cx="248010" cy="257441"/>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2" name="Rectangle 127"/>
            <p:cNvSpPr>
              <a:spLocks noChangeArrowheads="1"/>
            </p:cNvSpPr>
            <p:nvPr/>
          </p:nvSpPr>
          <p:spPr bwMode="auto">
            <a:xfrm>
              <a:off x="5642351" y="2733283"/>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133" name="Freeform 132"/>
          <p:cNvSpPr>
            <a:spLocks/>
          </p:cNvSpPr>
          <p:nvPr/>
        </p:nvSpPr>
        <p:spPr bwMode="auto">
          <a:xfrm>
            <a:off x="5522913" y="2900363"/>
            <a:ext cx="119062" cy="161925"/>
          </a:xfrm>
          <a:custGeom>
            <a:avLst/>
            <a:gdLst>
              <a:gd name="T0" fmla="*/ 0 w 646176"/>
              <a:gd name="T1" fmla="*/ 3 h 331216"/>
              <a:gd name="T2" fmla="*/ 0 w 646176"/>
              <a:gd name="T3" fmla="*/ 0 h 331216"/>
              <a:gd name="T4" fmla="*/ 0 w 646176"/>
              <a:gd name="T5" fmla="*/ 3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34" name="Group 225"/>
          <p:cNvGrpSpPr>
            <a:grpSpLocks/>
          </p:cNvGrpSpPr>
          <p:nvPr/>
        </p:nvGrpSpPr>
        <p:grpSpPr bwMode="auto">
          <a:xfrm>
            <a:off x="322263" y="4073525"/>
            <a:ext cx="7175500" cy="485775"/>
            <a:chOff x="322462" y="3523028"/>
            <a:chExt cx="7175301" cy="486018"/>
          </a:xfrm>
        </p:grpSpPr>
        <p:grpSp>
          <p:nvGrpSpPr>
            <p:cNvPr id="135" name="Group 187"/>
            <p:cNvGrpSpPr>
              <a:grpSpLocks/>
            </p:cNvGrpSpPr>
            <p:nvPr/>
          </p:nvGrpSpPr>
          <p:grpSpPr bwMode="auto">
            <a:xfrm>
              <a:off x="2460019" y="3608936"/>
              <a:ext cx="5037744" cy="400110"/>
              <a:chOff x="2460019" y="3608936"/>
              <a:chExt cx="5037744" cy="400110"/>
            </a:xfrm>
          </p:grpSpPr>
          <p:sp>
            <p:nvSpPr>
              <p:cNvPr id="137"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38"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39"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40"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41" name="TextBox 42"/>
              <p:cNvSpPr txBox="1">
                <a:spLocks noChangeArrowheads="1"/>
              </p:cNvSpPr>
              <p:nvPr/>
            </p:nvSpPr>
            <p:spPr bwMode="auto">
              <a:xfrm>
                <a:off x="4703413" y="3608936"/>
                <a:ext cx="567464"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42" name="TextBox 43"/>
              <p:cNvSpPr txBox="1">
                <a:spLocks noChangeArrowheads="1"/>
              </p:cNvSpPr>
              <p:nvPr/>
            </p:nvSpPr>
            <p:spPr bwMode="auto">
              <a:xfrm>
                <a:off x="5270878" y="3608936"/>
                <a:ext cx="568460"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43"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144"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45"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grpSp>
        <p:sp>
          <p:nvSpPr>
            <p:cNvPr id="136" name="TextBox 137"/>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7</a:t>
              </a:r>
              <a:r>
                <a:rPr lang="en-US" sz="2000" baseline="30000"/>
                <a:t>th</a:t>
              </a:r>
              <a:r>
                <a:rPr lang="en-US" sz="2000"/>
                <a:t> pass:</a:t>
              </a:r>
              <a:endParaRPr lang="en-SG" sz="2000"/>
            </a:p>
          </p:txBody>
        </p:sp>
      </p:grpSp>
      <p:grpSp>
        <p:nvGrpSpPr>
          <p:cNvPr id="146" name="Group 237"/>
          <p:cNvGrpSpPr>
            <a:grpSpLocks/>
          </p:cNvGrpSpPr>
          <p:nvPr/>
        </p:nvGrpSpPr>
        <p:grpSpPr bwMode="auto">
          <a:xfrm>
            <a:off x="5899150" y="3575050"/>
            <a:ext cx="569913" cy="584200"/>
            <a:chOff x="2489358" y="1553340"/>
            <a:chExt cx="568905" cy="584382"/>
          </a:xfrm>
        </p:grpSpPr>
        <p:cxnSp>
          <p:nvCxnSpPr>
            <p:cNvPr id="147" name="Straight Arrow Connector 148"/>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8" name="TextBox 149"/>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grpSp>
      <p:grpSp>
        <p:nvGrpSpPr>
          <p:cNvPr id="149" name="Group 240"/>
          <p:cNvGrpSpPr>
            <a:grpSpLocks/>
          </p:cNvGrpSpPr>
          <p:nvPr/>
        </p:nvGrpSpPr>
        <p:grpSpPr bwMode="auto">
          <a:xfrm>
            <a:off x="6935788" y="3573463"/>
            <a:ext cx="514350" cy="585787"/>
            <a:chOff x="3680472" y="1553340"/>
            <a:chExt cx="514885" cy="586562"/>
          </a:xfrm>
        </p:grpSpPr>
        <p:cxnSp>
          <p:nvCxnSpPr>
            <p:cNvPr id="150" name="Straight Arrow Connector 15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1" name="Rectangle 152"/>
            <p:cNvSpPr>
              <a:spLocks noChangeArrowheads="1"/>
            </p:cNvSpPr>
            <p:nvPr/>
          </p:nvSpPr>
          <p:spPr bwMode="auto">
            <a:xfrm>
              <a:off x="3680472" y="1553340"/>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152" name="Freeform 151"/>
          <p:cNvSpPr>
            <a:spLocks/>
          </p:cNvSpPr>
          <p:nvPr/>
        </p:nvSpPr>
        <p:spPr bwMode="auto">
          <a:xfrm>
            <a:off x="6254750" y="3786188"/>
            <a:ext cx="882650" cy="312737"/>
          </a:xfrm>
          <a:custGeom>
            <a:avLst/>
            <a:gdLst>
              <a:gd name="T0" fmla="*/ 0 w 646176"/>
              <a:gd name="T1" fmla="*/ 132207 h 331216"/>
              <a:gd name="T2" fmla="*/ 44776396 w 646176"/>
              <a:gd name="T3" fmla="*/ 811 h 331216"/>
              <a:gd name="T4" fmla="*/ 94925555 w 646176"/>
              <a:gd name="T5" fmla="*/ 127339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53" name="Group 225"/>
          <p:cNvGrpSpPr>
            <a:grpSpLocks/>
          </p:cNvGrpSpPr>
          <p:nvPr/>
        </p:nvGrpSpPr>
        <p:grpSpPr bwMode="auto">
          <a:xfrm>
            <a:off x="322263" y="5048250"/>
            <a:ext cx="7175500" cy="485775"/>
            <a:chOff x="322462" y="3523028"/>
            <a:chExt cx="7175301" cy="486018"/>
          </a:xfrm>
        </p:grpSpPr>
        <p:grpSp>
          <p:nvGrpSpPr>
            <p:cNvPr id="154" name="Group 187"/>
            <p:cNvGrpSpPr>
              <a:grpSpLocks/>
            </p:cNvGrpSpPr>
            <p:nvPr/>
          </p:nvGrpSpPr>
          <p:grpSpPr bwMode="auto">
            <a:xfrm>
              <a:off x="2460019" y="3608936"/>
              <a:ext cx="5037744" cy="400110"/>
              <a:chOff x="2460019" y="3608936"/>
              <a:chExt cx="5037744" cy="400110"/>
            </a:xfrm>
          </p:grpSpPr>
          <p:sp>
            <p:nvSpPr>
              <p:cNvPr id="156"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57"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58"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59"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60" name="TextBox 42"/>
              <p:cNvSpPr txBox="1">
                <a:spLocks noChangeArrowheads="1"/>
              </p:cNvSpPr>
              <p:nvPr/>
            </p:nvSpPr>
            <p:spPr bwMode="auto">
              <a:xfrm>
                <a:off x="4703413" y="3608936"/>
                <a:ext cx="567464"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61" name="TextBox 43"/>
              <p:cNvSpPr txBox="1">
                <a:spLocks noChangeArrowheads="1"/>
              </p:cNvSpPr>
              <p:nvPr/>
            </p:nvSpPr>
            <p:spPr bwMode="auto">
              <a:xfrm>
                <a:off x="5270878" y="3608936"/>
                <a:ext cx="568460"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62" name="TextBox 44"/>
              <p:cNvSpPr txBox="1">
                <a:spLocks noChangeArrowheads="1"/>
              </p:cNvSpPr>
              <p:nvPr/>
            </p:nvSpPr>
            <p:spPr bwMode="auto">
              <a:xfrm>
                <a:off x="5839337" y="3608936"/>
                <a:ext cx="554502"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163"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64"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grpSp>
        <p:sp>
          <p:nvSpPr>
            <p:cNvPr id="155" name="TextBox 156"/>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8</a:t>
              </a:r>
              <a:r>
                <a:rPr lang="en-US" sz="2000" baseline="30000"/>
                <a:t>th</a:t>
              </a:r>
              <a:r>
                <a:rPr lang="en-US" sz="2000"/>
                <a:t> pass:</a:t>
              </a:r>
              <a:endParaRPr lang="en-SG" sz="2000"/>
            </a:p>
          </p:txBody>
        </p:sp>
      </p:grpSp>
      <p:grpSp>
        <p:nvGrpSpPr>
          <p:cNvPr id="165" name="Group 188"/>
          <p:cNvGrpSpPr>
            <a:grpSpLocks/>
          </p:cNvGrpSpPr>
          <p:nvPr/>
        </p:nvGrpSpPr>
        <p:grpSpPr bwMode="auto">
          <a:xfrm>
            <a:off x="6142038" y="4559300"/>
            <a:ext cx="1139825" cy="587375"/>
            <a:chOff x="5018246" y="2733283"/>
            <a:chExt cx="1138990" cy="586565"/>
          </a:xfrm>
        </p:grpSpPr>
        <p:cxnSp>
          <p:nvCxnSpPr>
            <p:cNvPr id="166" name="Straight Arrow Connector 189"/>
            <p:cNvCxnSpPr>
              <a:cxnSpLocks noChangeShapeType="1"/>
              <a:stCxn id="167" idx="2"/>
              <a:endCxn id="163" idx="0"/>
            </p:cNvCxnSpPr>
            <p:nvPr/>
          </p:nvCxnSpPr>
          <p:spPr bwMode="auto">
            <a:xfrm rot="16200000" flipH="1">
              <a:off x="5308150" y="3068568"/>
              <a:ext cx="233285" cy="2441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7" name="TextBox 190"/>
            <p:cNvSpPr txBox="1">
              <a:spLocks noChangeArrowheads="1"/>
            </p:cNvSpPr>
            <p:nvPr/>
          </p:nvSpPr>
          <p:spPr bwMode="auto">
            <a:xfrm>
              <a:off x="5018246" y="2735466"/>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first</a:t>
              </a:r>
              <a:endParaRPr lang="en-SG" sz="1600"/>
            </a:p>
          </p:txBody>
        </p:sp>
        <p:cxnSp>
          <p:nvCxnSpPr>
            <p:cNvPr id="168" name="Straight Arrow Connector 191"/>
            <p:cNvCxnSpPr>
              <a:cxnSpLocks noChangeShapeType="1"/>
              <a:stCxn id="169" idx="2"/>
            </p:cNvCxnSpPr>
            <p:nvPr/>
          </p:nvCxnSpPr>
          <p:spPr bwMode="auto">
            <a:xfrm rot="5400000">
              <a:off x="5647069" y="3067122"/>
              <a:ext cx="248010" cy="257441"/>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9" name="Rectangle 192"/>
            <p:cNvSpPr>
              <a:spLocks noChangeArrowheads="1"/>
            </p:cNvSpPr>
            <p:nvPr/>
          </p:nvSpPr>
          <p:spPr bwMode="auto">
            <a:xfrm>
              <a:off x="5642351" y="2733283"/>
              <a:ext cx="51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min</a:t>
              </a:r>
              <a:endParaRPr lang="en-SG" sz="1600"/>
            </a:p>
          </p:txBody>
        </p:sp>
      </p:grpSp>
      <p:sp>
        <p:nvSpPr>
          <p:cNvPr id="170" name="Freeform 169"/>
          <p:cNvSpPr>
            <a:spLocks/>
          </p:cNvSpPr>
          <p:nvPr/>
        </p:nvSpPr>
        <p:spPr bwMode="auto">
          <a:xfrm>
            <a:off x="6646863" y="4886325"/>
            <a:ext cx="119062" cy="161925"/>
          </a:xfrm>
          <a:custGeom>
            <a:avLst/>
            <a:gdLst>
              <a:gd name="T0" fmla="*/ 0 w 646176"/>
              <a:gd name="T1" fmla="*/ 3 h 331216"/>
              <a:gd name="T2" fmla="*/ 0 w 646176"/>
              <a:gd name="T3" fmla="*/ 0 h 331216"/>
              <a:gd name="T4" fmla="*/ 0 w 646176"/>
              <a:gd name="T5" fmla="*/ 3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171" name="Group 225"/>
          <p:cNvGrpSpPr>
            <a:grpSpLocks/>
          </p:cNvGrpSpPr>
          <p:nvPr/>
        </p:nvGrpSpPr>
        <p:grpSpPr bwMode="auto">
          <a:xfrm>
            <a:off x="333375" y="5762625"/>
            <a:ext cx="7175500" cy="485775"/>
            <a:chOff x="322462" y="3523028"/>
            <a:chExt cx="7175301" cy="486018"/>
          </a:xfrm>
        </p:grpSpPr>
        <p:grpSp>
          <p:nvGrpSpPr>
            <p:cNvPr id="172" name="Group 187"/>
            <p:cNvGrpSpPr>
              <a:grpSpLocks/>
            </p:cNvGrpSpPr>
            <p:nvPr/>
          </p:nvGrpSpPr>
          <p:grpSpPr bwMode="auto">
            <a:xfrm>
              <a:off x="2460019" y="3608936"/>
              <a:ext cx="5037744" cy="400110"/>
              <a:chOff x="2460019" y="3608936"/>
              <a:chExt cx="5037744" cy="400110"/>
            </a:xfrm>
          </p:grpSpPr>
          <p:sp>
            <p:nvSpPr>
              <p:cNvPr id="174" name="TextBox 38"/>
              <p:cNvSpPr txBox="1">
                <a:spLocks noChangeArrowheads="1"/>
              </p:cNvSpPr>
              <p:nvPr/>
            </p:nvSpPr>
            <p:spPr bwMode="auto">
              <a:xfrm>
                <a:off x="2460019"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75" name="TextBox 39"/>
              <p:cNvSpPr txBox="1">
                <a:spLocks noChangeArrowheads="1"/>
              </p:cNvSpPr>
              <p:nvPr/>
            </p:nvSpPr>
            <p:spPr bwMode="auto">
              <a:xfrm>
                <a:off x="3018182" y="3608936"/>
                <a:ext cx="55816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76" name="TextBox 40"/>
              <p:cNvSpPr txBox="1">
                <a:spLocks noChangeArrowheads="1"/>
              </p:cNvSpPr>
              <p:nvPr/>
            </p:nvSpPr>
            <p:spPr bwMode="auto">
              <a:xfrm>
                <a:off x="3576345" y="3608936"/>
                <a:ext cx="5687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77" name="TextBox 41"/>
              <p:cNvSpPr txBox="1">
                <a:spLocks noChangeArrowheads="1"/>
              </p:cNvSpPr>
              <p:nvPr/>
            </p:nvSpPr>
            <p:spPr bwMode="auto">
              <a:xfrm>
                <a:off x="4141194" y="3608936"/>
                <a:ext cx="562219"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78" name="TextBox 42"/>
              <p:cNvSpPr txBox="1">
                <a:spLocks noChangeArrowheads="1"/>
              </p:cNvSpPr>
              <p:nvPr/>
            </p:nvSpPr>
            <p:spPr bwMode="auto">
              <a:xfrm>
                <a:off x="4703413" y="3608936"/>
                <a:ext cx="567464"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79" name="TextBox 43"/>
              <p:cNvSpPr txBox="1">
                <a:spLocks noChangeArrowheads="1"/>
              </p:cNvSpPr>
              <p:nvPr/>
            </p:nvSpPr>
            <p:spPr bwMode="auto">
              <a:xfrm>
                <a:off x="5270878" y="3608936"/>
                <a:ext cx="568460"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80" name="TextBox 44"/>
              <p:cNvSpPr txBox="1">
                <a:spLocks noChangeArrowheads="1"/>
              </p:cNvSpPr>
              <p:nvPr/>
            </p:nvSpPr>
            <p:spPr bwMode="auto">
              <a:xfrm>
                <a:off x="5839337" y="3608936"/>
                <a:ext cx="554502"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181" name="TextBox 45"/>
              <p:cNvSpPr txBox="1">
                <a:spLocks noChangeArrowheads="1"/>
              </p:cNvSpPr>
              <p:nvPr/>
            </p:nvSpPr>
            <p:spPr bwMode="auto">
              <a:xfrm>
                <a:off x="6393839" y="3608936"/>
                <a:ext cx="554501"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182" name="TextBox 46"/>
              <p:cNvSpPr txBox="1">
                <a:spLocks noChangeArrowheads="1"/>
              </p:cNvSpPr>
              <p:nvPr/>
            </p:nvSpPr>
            <p:spPr bwMode="auto">
              <a:xfrm>
                <a:off x="6948340" y="3608936"/>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grpSp>
        <p:sp>
          <p:nvSpPr>
            <p:cNvPr id="173" name="TextBox 198"/>
            <p:cNvSpPr txBox="1">
              <a:spLocks noChangeArrowheads="1"/>
            </p:cNvSpPr>
            <p:nvPr/>
          </p:nvSpPr>
          <p:spPr bwMode="auto">
            <a:xfrm>
              <a:off x="322462" y="3523028"/>
              <a:ext cx="16052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Final array:</a:t>
              </a:r>
              <a:endParaRPr lang="en-SG" sz="2000"/>
            </a:p>
          </p:txBody>
        </p:sp>
      </p:grpSp>
      <p:sp>
        <p:nvSpPr>
          <p:cNvPr id="183" name="TextBox 182"/>
          <p:cNvSpPr txBox="1">
            <a:spLocks noChangeArrowheads="1"/>
          </p:cNvSpPr>
          <p:nvPr/>
        </p:nvSpPr>
        <p:spPr bwMode="auto">
          <a:xfrm>
            <a:off x="5522913" y="704850"/>
            <a:ext cx="3163887" cy="70802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solidFill>
                  <a:srgbClr val="0000FF"/>
                </a:solidFill>
              </a:rPr>
              <a:t>Q: How many passes for an array with </a:t>
            </a:r>
            <a:r>
              <a:rPr lang="en-US" sz="2000" i="1">
                <a:solidFill>
                  <a:srgbClr val="0000FF"/>
                </a:solidFill>
              </a:rPr>
              <a:t>n</a:t>
            </a:r>
            <a:r>
              <a:rPr lang="en-US" sz="2000">
                <a:solidFill>
                  <a:srgbClr val="0000FF"/>
                </a:solidFill>
              </a:rPr>
              <a:t> elements?</a:t>
            </a:r>
            <a:endParaRPr lang="en-SG" sz="2000">
              <a:solidFill>
                <a:srgbClr val="0000FF"/>
              </a:solidFill>
            </a:endParaRPr>
          </a:p>
        </p:txBody>
      </p:sp>
      <p:sp>
        <p:nvSpPr>
          <p:cNvPr id="184" name="TextBox 183"/>
          <p:cNvSpPr txBox="1">
            <a:spLocks noChangeArrowheads="1"/>
          </p:cNvSpPr>
          <p:nvPr/>
        </p:nvSpPr>
        <p:spPr bwMode="auto">
          <a:xfrm>
            <a:off x="7137400" y="1533525"/>
            <a:ext cx="1756229" cy="400110"/>
          </a:xfrm>
          <a:prstGeom prst="rect">
            <a:avLst/>
          </a:prstGeom>
          <a:solidFill>
            <a:srgbClr val="99FFCC"/>
          </a:solidFill>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i="1" dirty="0" smtClean="0">
                <a:solidFill>
                  <a:srgbClr val="0000FF"/>
                </a:solidFill>
              </a:rPr>
              <a:t>n </a:t>
            </a:r>
            <a:r>
              <a:rPr lang="en-US" sz="2000" dirty="0" smtClean="0">
                <a:solidFill>
                  <a:srgbClr val="0000FF"/>
                </a:solidFill>
              </a:rPr>
              <a:t>– 1 passes</a:t>
            </a:r>
            <a:endParaRPr lang="en-SG" sz="2000" dirty="0">
              <a:solidFill>
                <a:srgbClr val="0000FF"/>
              </a:solidFill>
            </a:endParaRPr>
          </a:p>
        </p:txBody>
      </p:sp>
    </p:spTree>
    <p:extLst>
      <p:ext uri="{BB962C8B-B14F-4D97-AF65-F5344CB8AC3E}">
        <p14:creationId xmlns:p14="http://schemas.microsoft.com/office/powerpoint/2010/main" val="2987467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dissolv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dissolve">
                                      <p:cBhvr>
                                        <p:cTn id="12" dur="500"/>
                                        <p:tgtEl>
                                          <p:spTgt spid="109"/>
                                        </p:tgtEl>
                                      </p:cBhvr>
                                    </p:animEffect>
                                  </p:childTnLst>
                                </p:cTn>
                              </p:par>
                              <p:par>
                                <p:cTn id="13" presetID="9" presetClass="entr" presetSubtype="0" fill="hold" nodeType="with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dissolve">
                                      <p:cBhvr>
                                        <p:cTn id="15" dur="500"/>
                                        <p:tgtEl>
                                          <p:spTgt spid="112"/>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dissolve">
                                      <p:cBhvr>
                                        <p:cTn id="19" dur="500"/>
                                        <p:tgtEl>
                                          <p:spTgt spid="11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16"/>
                                        </p:tgtEl>
                                        <p:attrNameLst>
                                          <p:attrName>style.visibility</p:attrName>
                                        </p:attrNameLst>
                                      </p:cBhvr>
                                      <p:to>
                                        <p:strVal val="visible"/>
                                      </p:to>
                                    </p:set>
                                    <p:animEffect transition="in" filter="dissolve">
                                      <p:cBhvr>
                                        <p:cTn id="24" dur="500"/>
                                        <p:tgtEl>
                                          <p:spTgt spid="11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28"/>
                                        </p:tgtEl>
                                        <p:attrNameLst>
                                          <p:attrName>style.visibility</p:attrName>
                                        </p:attrNameLst>
                                      </p:cBhvr>
                                      <p:to>
                                        <p:strVal val="visible"/>
                                      </p:to>
                                    </p:set>
                                    <p:animEffect transition="in" filter="dissolve">
                                      <p:cBhvr>
                                        <p:cTn id="29" dur="500"/>
                                        <p:tgtEl>
                                          <p:spTgt spid="128"/>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133"/>
                                        </p:tgtEl>
                                        <p:attrNameLst>
                                          <p:attrName>style.visibility</p:attrName>
                                        </p:attrNameLst>
                                      </p:cBhvr>
                                      <p:to>
                                        <p:strVal val="visible"/>
                                      </p:to>
                                    </p:set>
                                    <p:animEffect transition="in" filter="dissolve">
                                      <p:cBhvr>
                                        <p:cTn id="33" dur="500"/>
                                        <p:tgtEl>
                                          <p:spTgt spid="13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34"/>
                                        </p:tgtEl>
                                        <p:attrNameLst>
                                          <p:attrName>style.visibility</p:attrName>
                                        </p:attrNameLst>
                                      </p:cBhvr>
                                      <p:to>
                                        <p:strVal val="visible"/>
                                      </p:to>
                                    </p:set>
                                    <p:animEffect transition="in" filter="dissolve">
                                      <p:cBhvr>
                                        <p:cTn id="38" dur="500"/>
                                        <p:tgtEl>
                                          <p:spTgt spid="134"/>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46"/>
                                        </p:tgtEl>
                                        <p:attrNameLst>
                                          <p:attrName>style.visibility</p:attrName>
                                        </p:attrNameLst>
                                      </p:cBhvr>
                                      <p:to>
                                        <p:strVal val="visible"/>
                                      </p:to>
                                    </p:set>
                                    <p:animEffect transition="in" filter="dissolve">
                                      <p:cBhvr>
                                        <p:cTn id="43" dur="500"/>
                                        <p:tgtEl>
                                          <p:spTgt spid="146"/>
                                        </p:tgtEl>
                                      </p:cBhvr>
                                    </p:animEffect>
                                  </p:childTnLst>
                                </p:cTn>
                              </p:par>
                              <p:par>
                                <p:cTn id="44" presetID="9" presetClass="entr" presetSubtype="0" fill="hold" nodeType="withEffect">
                                  <p:stCondLst>
                                    <p:cond delay="0"/>
                                  </p:stCondLst>
                                  <p:childTnLst>
                                    <p:set>
                                      <p:cBhvr>
                                        <p:cTn id="45" dur="1" fill="hold">
                                          <p:stCondLst>
                                            <p:cond delay="0"/>
                                          </p:stCondLst>
                                        </p:cTn>
                                        <p:tgtEl>
                                          <p:spTgt spid="149"/>
                                        </p:tgtEl>
                                        <p:attrNameLst>
                                          <p:attrName>style.visibility</p:attrName>
                                        </p:attrNameLst>
                                      </p:cBhvr>
                                      <p:to>
                                        <p:strVal val="visible"/>
                                      </p:to>
                                    </p:set>
                                    <p:animEffect transition="in" filter="dissolve">
                                      <p:cBhvr>
                                        <p:cTn id="46" dur="500"/>
                                        <p:tgtEl>
                                          <p:spTgt spid="149"/>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152"/>
                                        </p:tgtEl>
                                        <p:attrNameLst>
                                          <p:attrName>style.visibility</p:attrName>
                                        </p:attrNameLst>
                                      </p:cBhvr>
                                      <p:to>
                                        <p:strVal val="visible"/>
                                      </p:to>
                                    </p:set>
                                    <p:animEffect transition="in" filter="dissolve">
                                      <p:cBhvr>
                                        <p:cTn id="50" dur="500"/>
                                        <p:tgtEl>
                                          <p:spTgt spid="15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53"/>
                                        </p:tgtEl>
                                        <p:attrNameLst>
                                          <p:attrName>style.visibility</p:attrName>
                                        </p:attrNameLst>
                                      </p:cBhvr>
                                      <p:to>
                                        <p:strVal val="visible"/>
                                      </p:to>
                                    </p:set>
                                    <p:animEffect transition="in" filter="dissolve">
                                      <p:cBhvr>
                                        <p:cTn id="55" dur="500"/>
                                        <p:tgtEl>
                                          <p:spTgt spid="153"/>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65"/>
                                        </p:tgtEl>
                                        <p:attrNameLst>
                                          <p:attrName>style.visibility</p:attrName>
                                        </p:attrNameLst>
                                      </p:cBhvr>
                                      <p:to>
                                        <p:strVal val="visible"/>
                                      </p:to>
                                    </p:set>
                                    <p:animEffect transition="in" filter="dissolve">
                                      <p:cBhvr>
                                        <p:cTn id="60" dur="500"/>
                                        <p:tgtEl>
                                          <p:spTgt spid="165"/>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170"/>
                                        </p:tgtEl>
                                        <p:attrNameLst>
                                          <p:attrName>style.visibility</p:attrName>
                                        </p:attrNameLst>
                                      </p:cBhvr>
                                      <p:to>
                                        <p:strVal val="visible"/>
                                      </p:to>
                                    </p:set>
                                    <p:animEffect transition="in" filter="dissolve">
                                      <p:cBhvr>
                                        <p:cTn id="64" dur="500"/>
                                        <p:tgtEl>
                                          <p:spTgt spid="17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171"/>
                                        </p:tgtEl>
                                        <p:attrNameLst>
                                          <p:attrName>style.visibility</p:attrName>
                                        </p:attrNameLst>
                                      </p:cBhvr>
                                      <p:to>
                                        <p:strVal val="visible"/>
                                      </p:to>
                                    </p:set>
                                    <p:animEffect transition="in" filter="dissolve">
                                      <p:cBhvr>
                                        <p:cTn id="69" dur="500"/>
                                        <p:tgtEl>
                                          <p:spTgt spid="17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83"/>
                                        </p:tgtEl>
                                        <p:attrNameLst>
                                          <p:attrName>style.visibility</p:attrName>
                                        </p:attrNameLst>
                                      </p:cBhvr>
                                      <p:to>
                                        <p:strVal val="visible"/>
                                      </p:to>
                                    </p:set>
                                    <p:animEffect transition="in" filter="dissolve">
                                      <p:cBhvr>
                                        <p:cTn id="74" dur="500"/>
                                        <p:tgtEl>
                                          <p:spTgt spid="183"/>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184"/>
                                        </p:tgtEl>
                                        <p:attrNameLst>
                                          <p:attrName>style.visibility</p:attrName>
                                        </p:attrNameLst>
                                      </p:cBhvr>
                                      <p:to>
                                        <p:strVal val="visible"/>
                                      </p:to>
                                    </p:set>
                                    <p:animEffect transition="in" filter="dissolve">
                                      <p:cBhvr>
                                        <p:cTn id="79"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33" grpId="0" animBg="1"/>
      <p:bldP spid="152" grpId="0" animBg="1"/>
      <p:bldP spid="170" grpId="0" animBg="1"/>
      <p:bldP spid="183" grpId="0" animBg="1"/>
      <p:bldP spid="18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6. Selection Sort: Demo #2 (4/6)</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26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pSp>
        <p:nvGrpSpPr>
          <p:cNvPr id="95" name="Group 15"/>
          <p:cNvGrpSpPr>
            <a:grpSpLocks/>
          </p:cNvGrpSpPr>
          <p:nvPr/>
        </p:nvGrpSpPr>
        <p:grpSpPr bwMode="auto">
          <a:xfrm>
            <a:off x="457200" y="1133475"/>
            <a:ext cx="8469313" cy="4865787"/>
            <a:chOff x="463017" y="2320820"/>
            <a:chExt cx="8226515" cy="4867015"/>
          </a:xfrm>
        </p:grpSpPr>
        <p:sp>
          <p:nvSpPr>
            <p:cNvPr id="185" name="TextBox 184"/>
            <p:cNvSpPr txBox="1"/>
            <p:nvPr/>
          </p:nvSpPr>
          <p:spPr>
            <a:xfrm>
              <a:off x="463017" y="2416094"/>
              <a:ext cx="8223431" cy="4771741"/>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eaLnBrk="0" hangingPunct="0">
                <a:tabLst>
                  <a:tab pos="541338" algn="l"/>
                  <a:tab pos="1073150" algn="l"/>
                  <a:tab pos="1614488" algn="l"/>
                  <a:tab pos="1974850" algn="l"/>
                </a:tabLst>
                <a:defRPr>
                  <a:solidFill>
                    <a:schemeClr val="tx1"/>
                  </a:solidFill>
                  <a:latin typeface="Arial" charset="0"/>
                  <a:cs typeface="Arial" charset="0"/>
                </a:defRPr>
              </a:lvl1pPr>
              <a:lvl2pPr marL="742950" indent="-285750" eaLnBrk="0" hangingPunct="0">
                <a:tabLst>
                  <a:tab pos="541338" algn="l"/>
                  <a:tab pos="1073150" algn="l"/>
                  <a:tab pos="1614488" algn="l"/>
                  <a:tab pos="1974850" algn="l"/>
                </a:tabLst>
                <a:defRPr>
                  <a:solidFill>
                    <a:schemeClr val="tx1"/>
                  </a:solidFill>
                  <a:latin typeface="Arial" charset="0"/>
                  <a:cs typeface="Arial" charset="0"/>
                </a:defRPr>
              </a:lvl2pPr>
              <a:lvl3pPr marL="1143000" indent="-228600" eaLnBrk="0" hangingPunct="0">
                <a:tabLst>
                  <a:tab pos="541338" algn="l"/>
                  <a:tab pos="1073150" algn="l"/>
                  <a:tab pos="1614488" algn="l"/>
                  <a:tab pos="1974850" algn="l"/>
                </a:tabLst>
                <a:defRPr>
                  <a:solidFill>
                    <a:schemeClr val="tx1"/>
                  </a:solidFill>
                  <a:latin typeface="Arial" charset="0"/>
                  <a:cs typeface="Arial" charset="0"/>
                </a:defRPr>
              </a:lvl3pPr>
              <a:lvl4pPr marL="1600200" indent="-228600" eaLnBrk="0" hangingPunct="0">
                <a:tabLst>
                  <a:tab pos="541338" algn="l"/>
                  <a:tab pos="1073150" algn="l"/>
                  <a:tab pos="1614488" algn="l"/>
                  <a:tab pos="1974850" algn="l"/>
                </a:tabLst>
                <a:defRPr>
                  <a:solidFill>
                    <a:schemeClr val="tx1"/>
                  </a:solidFill>
                  <a:latin typeface="Arial" charset="0"/>
                  <a:cs typeface="Arial" charset="0"/>
                </a:defRPr>
              </a:lvl4pPr>
              <a:lvl5pPr marL="2057400" indent="-228600" eaLnBrk="0" hangingPunct="0">
                <a:tabLst>
                  <a:tab pos="541338" algn="l"/>
                  <a:tab pos="1073150" algn="l"/>
                  <a:tab pos="1614488" algn="l"/>
                  <a:tab pos="19748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9pPr>
            </a:lstStyle>
            <a:p>
              <a:pPr eaLnBrk="1" hangingPunct="1">
                <a:tabLst>
                  <a:tab pos="465138" algn="l"/>
                  <a:tab pos="862013" algn="l"/>
                  <a:tab pos="1379538" algn="l"/>
                  <a:tab pos="1776413" algn="l"/>
                </a:tabLst>
              </a:pPr>
              <a:r>
                <a:rPr lang="en-SG" sz="1600" b="1" dirty="0">
                  <a:solidFill>
                    <a:srgbClr val="800000"/>
                  </a:solidFill>
                  <a:latin typeface="Courier New" pitchFamily="49" charset="0"/>
                  <a:cs typeface="Courier New" pitchFamily="49" charset="0"/>
                </a:rPr>
                <a:t>// To sort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 in increasing order</a:t>
              </a:r>
            </a:p>
            <a:p>
              <a:pPr eaLnBrk="1" hangingPunct="1">
                <a:tabLst>
                  <a:tab pos="465138" algn="l"/>
                  <a:tab pos="862013" algn="l"/>
                  <a:tab pos="1379538" algn="l"/>
                  <a:tab pos="1776413" algn="l"/>
                </a:tabLst>
              </a:pPr>
              <a:r>
                <a:rPr lang="en-SG" sz="1600" b="1" dirty="0">
                  <a:solidFill>
                    <a:srgbClr val="0000FF"/>
                  </a:solidFill>
                  <a:latin typeface="Courier New" pitchFamily="49" charset="0"/>
                  <a:cs typeface="Courier New" pitchFamily="49" charset="0"/>
                </a:rPr>
                <a:t>void</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selectionSort</a:t>
              </a:r>
              <a:r>
                <a:rPr lang="en-SG" sz="1600" b="1" dirty="0">
                  <a:solidFill>
                    <a:srgbClr val="000000"/>
                  </a:solidFill>
                  <a:latin typeface="Courier New" pitchFamily="49" charset="0"/>
                  <a:cs typeface="Courier New" pitchFamily="49" charset="0"/>
                </a:rPr>
                <a:t>(</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size</a:t>
              </a:r>
              <a:r>
                <a:rPr lang="en-SG" sz="1600" b="1" dirty="0" smtClean="0">
                  <a:solidFill>
                    <a:srgbClr val="000000"/>
                  </a:solidFill>
                  <a:latin typeface="Courier New" pitchFamily="49" charset="0"/>
                  <a:cs typeface="Courier New" pitchFamily="49" charset="0"/>
                </a:rPr>
                <a:t>) {</a:t>
              </a:r>
              <a:endParaRPr lang="en-SG" sz="1600" b="1" dirty="0">
                <a:solidFill>
                  <a:srgbClr val="000000"/>
                </a:solidFill>
                <a:latin typeface="Courier New" pitchFamily="49" charset="0"/>
                <a:cs typeface="Courier New" pitchFamily="49" charset="0"/>
              </a:endParaRP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a:t>
              </a:r>
              <a:r>
                <a:rPr lang="en-SG" sz="1600" b="1" dirty="0" smtClean="0">
                  <a:solidFill>
                    <a:srgbClr val="000000"/>
                  </a:solidFill>
                  <a:latin typeface="Courier New" pitchFamily="49" charset="0"/>
                  <a:cs typeface="Courier New" pitchFamily="49" charset="0"/>
                </a:rPr>
                <a:t>start, </a:t>
              </a:r>
              <a:r>
                <a:rPr lang="en-SG" sz="1600" b="1" dirty="0" err="1">
                  <a:solidFill>
                    <a:srgbClr val="000000"/>
                  </a:solidFill>
                  <a:latin typeface="Courier New" pitchFamily="49" charset="0"/>
                  <a:cs typeface="Courier New" pitchFamily="49" charset="0"/>
                </a:rPr>
                <a:t>min_index</a:t>
              </a:r>
              <a:r>
                <a:rPr lang="en-SG" sz="1600" b="1" dirty="0">
                  <a:solidFill>
                    <a:srgbClr val="000000"/>
                  </a:solidFill>
                  <a:latin typeface="Courier New" pitchFamily="49" charset="0"/>
                  <a:cs typeface="Courier New" pitchFamily="49" charset="0"/>
                </a:rPr>
                <a:t>, temp;</a:t>
              </a:r>
            </a:p>
            <a:p>
              <a:pPr eaLnBrk="1" hangingPunct="1">
                <a:tabLst>
                  <a:tab pos="465138" algn="l"/>
                  <a:tab pos="862013" algn="l"/>
                  <a:tab pos="1379538" algn="l"/>
                  <a:tab pos="1776413" algn="l"/>
                </a:tabLst>
              </a:pPr>
              <a:endParaRPr lang="en-SG" sz="1600" b="1" dirty="0">
                <a:solidFill>
                  <a:srgbClr val="000000"/>
                </a:solidFill>
                <a:latin typeface="Courier New" pitchFamily="49" charset="0"/>
                <a:cs typeface="Courier New" pitchFamily="49" charset="0"/>
              </a:endParaRP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solidFill>
                    <a:srgbClr val="000000"/>
                  </a:solidFill>
                  <a:latin typeface="Courier New" pitchFamily="49" charset="0"/>
                  <a:cs typeface="Courier New" pitchFamily="49" charset="0"/>
                </a:rPr>
                <a:t> (</a:t>
              </a:r>
              <a:r>
                <a:rPr lang="en-SG" sz="1600" b="1" dirty="0" smtClean="0">
                  <a:solidFill>
                    <a:srgbClr val="000000"/>
                  </a:solidFill>
                  <a:latin typeface="Courier New" pitchFamily="49" charset="0"/>
                  <a:cs typeface="Courier New" pitchFamily="49" charset="0"/>
                </a:rPr>
                <a:t>start </a:t>
              </a:r>
              <a:r>
                <a:rPr lang="en-SG" sz="1600" b="1" dirty="0">
                  <a:solidFill>
                    <a:srgbClr val="000000"/>
                  </a:solidFill>
                  <a:latin typeface="Courier New" pitchFamily="49" charset="0"/>
                  <a:cs typeface="Courier New" pitchFamily="49" charset="0"/>
                </a:rPr>
                <a:t>= </a:t>
              </a:r>
              <a:r>
                <a:rPr lang="en-SG" sz="1600" b="1" dirty="0" smtClean="0">
                  <a:solidFill>
                    <a:srgbClr val="006600"/>
                  </a:solidFill>
                  <a:latin typeface="Courier New" pitchFamily="49" charset="0"/>
                  <a:cs typeface="Courier New" pitchFamily="49" charset="0"/>
                </a:rPr>
                <a:t>0</a:t>
              </a:r>
              <a:r>
                <a:rPr lang="en-SG" sz="1600" b="1" dirty="0" smtClean="0">
                  <a:solidFill>
                    <a:srgbClr val="000000"/>
                  </a:solidFill>
                  <a:latin typeface="Courier New" pitchFamily="49" charset="0"/>
                  <a:cs typeface="Courier New" pitchFamily="49" charset="0"/>
                </a:rPr>
                <a:t>; start &lt; size-</a:t>
              </a:r>
              <a:r>
                <a:rPr lang="en-SG" sz="1600" b="1" dirty="0" smtClean="0">
                  <a:solidFill>
                    <a:srgbClr val="006600"/>
                  </a:solidFill>
                  <a:latin typeface="Courier New" pitchFamily="49" charset="0"/>
                  <a:cs typeface="Courier New" pitchFamily="49" charset="0"/>
                </a:rPr>
                <a:t>1</a:t>
              </a:r>
              <a:r>
                <a:rPr lang="en-SG" sz="1600" b="1" dirty="0" smtClean="0">
                  <a:solidFill>
                    <a:srgbClr val="000000"/>
                  </a:solidFill>
                  <a:latin typeface="Courier New" pitchFamily="49" charset="0"/>
                  <a:cs typeface="Courier New" pitchFamily="49" charset="0"/>
                </a:rPr>
                <a:t>; start++) {</a:t>
              </a:r>
            </a:p>
            <a:p>
              <a:pPr eaLnBrk="1" hangingPunct="1">
                <a:tabLst>
                  <a:tab pos="465138" algn="l"/>
                  <a:tab pos="862013" algn="l"/>
                  <a:tab pos="1379538" algn="l"/>
                  <a:tab pos="1776413" algn="l"/>
                </a:tabLst>
              </a:pPr>
              <a:r>
                <a:rPr lang="en-SG" sz="1600" b="1" dirty="0" smtClean="0">
                  <a:solidFill>
                    <a:srgbClr val="000000"/>
                  </a:solidFill>
                  <a:latin typeface="Courier New" pitchFamily="49" charset="0"/>
                  <a:cs typeface="Courier New" pitchFamily="49" charset="0"/>
                </a:rPr>
                <a:t>		</a:t>
              </a:r>
              <a:r>
                <a:rPr lang="en-SG" sz="1600" b="1" dirty="0" smtClean="0">
                  <a:solidFill>
                    <a:srgbClr val="800000"/>
                  </a:solidFill>
                  <a:latin typeface="Courier New" pitchFamily="49" charset="0"/>
                  <a:cs typeface="Courier New" pitchFamily="49" charset="0"/>
                </a:rPr>
                <a:t>// each iteration of the for loop is one pass</a:t>
              </a:r>
            </a:p>
            <a:p>
              <a:pPr eaLnBrk="1" hangingPunct="1">
                <a:tabLst>
                  <a:tab pos="465138" algn="l"/>
                  <a:tab pos="862013" algn="l"/>
                  <a:tab pos="1379538" algn="l"/>
                  <a:tab pos="1776413" algn="l"/>
                </a:tabLst>
              </a:pPr>
              <a:endParaRPr lang="en-SG" sz="1600" b="1" dirty="0">
                <a:solidFill>
                  <a:srgbClr val="000000"/>
                </a:solidFill>
                <a:latin typeface="Courier New" pitchFamily="49" charset="0"/>
                <a:cs typeface="Courier New" pitchFamily="49" charset="0"/>
              </a:endParaRP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find the index of minimum element </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min_index</a:t>
              </a:r>
              <a:r>
                <a:rPr lang="en-SG" sz="1600" b="1" dirty="0">
                  <a:solidFill>
                    <a:srgbClr val="000000"/>
                  </a:solidFill>
                  <a:latin typeface="Courier New" pitchFamily="49" charset="0"/>
                  <a:cs typeface="Courier New" pitchFamily="49" charset="0"/>
                </a:rPr>
                <a:t> = </a:t>
              </a:r>
              <a:r>
                <a:rPr lang="en-SG" sz="1600" b="1" dirty="0" smtClean="0">
                  <a:solidFill>
                    <a:srgbClr val="000000"/>
                  </a:solidFill>
                  <a:latin typeface="Courier New" pitchFamily="49" charset="0"/>
                  <a:cs typeface="Courier New" pitchFamily="49" charset="0"/>
                </a:rPr>
                <a:t>start;</a:t>
              </a:r>
              <a:endParaRPr lang="en-SG" sz="1600" b="1" dirty="0">
                <a:solidFill>
                  <a:srgbClr val="000000"/>
                </a:solidFill>
                <a:latin typeface="Courier New" pitchFamily="49" charset="0"/>
                <a:cs typeface="Courier New" pitchFamily="49" charset="0"/>
              </a:endParaRP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 </a:t>
              </a:r>
              <a:r>
                <a:rPr lang="en-SG" sz="1600" b="1" dirty="0" smtClean="0">
                  <a:solidFill>
                    <a:srgbClr val="000000"/>
                  </a:solidFill>
                  <a:latin typeface="Courier New" pitchFamily="49" charset="0"/>
                  <a:cs typeface="Courier New" pitchFamily="49" charset="0"/>
                </a:rPr>
                <a:t>start+</a:t>
              </a:r>
              <a:r>
                <a:rPr lang="en-SG" sz="1600" b="1" dirty="0" smtClean="0">
                  <a:solidFill>
                    <a:srgbClr val="006600"/>
                  </a:solidFill>
                  <a:latin typeface="Courier New" pitchFamily="49" charset="0"/>
                  <a:cs typeface="Courier New" pitchFamily="49" charset="0"/>
                </a:rPr>
                <a:t>1</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&lt; size;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&lt;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min_index</a:t>
              </a:r>
              <a:r>
                <a:rPr lang="en-SG" sz="1600" b="1" dirty="0">
                  <a:solidFill>
                    <a:srgbClr val="000000"/>
                  </a:solidFill>
                  <a:latin typeface="Courier New" pitchFamily="49" charset="0"/>
                  <a:cs typeface="Courier New" pitchFamily="49" charset="0"/>
                </a:rPr>
                <a:t>]) </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min_index</a:t>
              </a:r>
              <a:r>
                <a:rPr lang="en-SG" sz="1600" b="1" dirty="0">
                  <a:solidFill>
                    <a:srgbClr val="000000"/>
                  </a:solidFill>
                  <a:latin typeface="Courier New" pitchFamily="49" charset="0"/>
                  <a:cs typeface="Courier New" pitchFamily="49" charset="0"/>
                </a:rPr>
                <a:t> =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a:t>
              </a:r>
            </a:p>
            <a:p>
              <a:pPr eaLnBrk="1" hangingPunct="1">
                <a:tabLst>
                  <a:tab pos="465138" algn="l"/>
                  <a:tab pos="862013" algn="l"/>
                  <a:tab pos="1379538" algn="l"/>
                  <a:tab pos="1776413" algn="l"/>
                </a:tabLst>
              </a:pPr>
              <a:endParaRPr lang="en-SG" sz="1600" b="1" dirty="0">
                <a:solidFill>
                  <a:srgbClr val="000000"/>
                </a:solidFill>
                <a:latin typeface="Courier New" pitchFamily="49" charset="0"/>
                <a:cs typeface="Courier New" pitchFamily="49" charset="0"/>
              </a:endParaRP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swap minimum element with element at </a:t>
              </a:r>
              <a:r>
                <a:rPr lang="en-SG" sz="1600" b="1" dirty="0" smtClean="0">
                  <a:solidFill>
                    <a:srgbClr val="800000"/>
                  </a:solidFill>
                  <a:latin typeface="Courier New" pitchFamily="49" charset="0"/>
                  <a:cs typeface="Courier New" pitchFamily="49" charset="0"/>
                </a:rPr>
                <a:t>start index</a:t>
              </a:r>
              <a:endParaRPr lang="en-SG" sz="1600" b="1" dirty="0">
                <a:solidFill>
                  <a:srgbClr val="800000"/>
                </a:solidFill>
                <a:latin typeface="Courier New" pitchFamily="49" charset="0"/>
                <a:cs typeface="Courier New" pitchFamily="49" charset="0"/>
              </a:endParaRP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temp = </a:t>
              </a:r>
              <a:r>
                <a:rPr lang="en-SG" sz="1600" b="1" dirty="0" smtClean="0">
                  <a:solidFill>
                    <a:srgbClr val="000000"/>
                  </a:solidFill>
                  <a:latin typeface="Courier New" pitchFamily="49" charset="0"/>
                  <a:cs typeface="Courier New" pitchFamily="49" charset="0"/>
                </a:rPr>
                <a:t>arr[start];</a:t>
              </a:r>
              <a:endParaRPr lang="en-SG" sz="1600" b="1" dirty="0">
                <a:solidFill>
                  <a:srgbClr val="000000"/>
                </a:solidFill>
                <a:latin typeface="Courier New" pitchFamily="49" charset="0"/>
                <a:cs typeface="Courier New" pitchFamily="49" charset="0"/>
              </a:endParaRP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smtClean="0">
                  <a:solidFill>
                    <a:srgbClr val="000000"/>
                  </a:solidFill>
                  <a:latin typeface="Courier New" pitchFamily="49" charset="0"/>
                  <a:cs typeface="Courier New" pitchFamily="49" charset="0"/>
                </a:rPr>
                <a:t>arr[start] </a:t>
              </a:r>
              <a:r>
                <a:rPr lang="en-SG" sz="1600" b="1" dirty="0">
                  <a:solidFill>
                    <a:srgbClr val="000000"/>
                  </a:solidFill>
                  <a:latin typeface="Courier New" pitchFamily="49" charset="0"/>
                  <a:cs typeface="Courier New" pitchFamily="49" charset="0"/>
                </a:rPr>
                <a:t>= arr[</a:t>
              </a:r>
              <a:r>
                <a:rPr lang="en-SG" sz="1600" b="1" dirty="0" err="1">
                  <a:solidFill>
                    <a:srgbClr val="000000"/>
                  </a:solidFill>
                  <a:latin typeface="Courier New" pitchFamily="49" charset="0"/>
                  <a:cs typeface="Courier New" pitchFamily="49" charset="0"/>
                </a:rPr>
                <a:t>min_index</a:t>
              </a:r>
              <a:r>
                <a:rPr lang="en-SG" sz="1600" b="1" dirty="0">
                  <a:solidFill>
                    <a:srgbClr val="000000"/>
                  </a:solidFill>
                  <a:latin typeface="Courier New" pitchFamily="49" charset="0"/>
                  <a:cs typeface="Courier New" pitchFamily="49" charset="0"/>
                </a:rPr>
                <a:t>];</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min_index</a:t>
              </a:r>
              <a:r>
                <a:rPr lang="en-SG" sz="1600" b="1" dirty="0">
                  <a:solidFill>
                    <a:srgbClr val="000000"/>
                  </a:solidFill>
                  <a:latin typeface="Courier New" pitchFamily="49" charset="0"/>
                  <a:cs typeface="Courier New" pitchFamily="49" charset="0"/>
                </a:rPr>
                <a:t>] = temp;</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	}</a:t>
              </a:r>
            </a:p>
            <a:p>
              <a:pPr eaLnBrk="1" hangingPunct="1">
                <a:tabLst>
                  <a:tab pos="465138" algn="l"/>
                  <a:tab pos="862013" algn="l"/>
                  <a:tab pos="1379538" algn="l"/>
                  <a:tab pos="1776413" algn="l"/>
                </a:tabLst>
              </a:pPr>
              <a:r>
                <a:rPr lang="en-SG" sz="1600" b="1" dirty="0">
                  <a:solidFill>
                    <a:srgbClr val="000000"/>
                  </a:solidFill>
                  <a:latin typeface="Courier New" pitchFamily="49" charset="0"/>
                  <a:cs typeface="Courier New" pitchFamily="49" charset="0"/>
                </a:rPr>
                <a:t>}</a:t>
              </a:r>
            </a:p>
          </p:txBody>
        </p:sp>
        <p:sp>
          <p:nvSpPr>
            <p:cNvPr id="186" name="TextBox 185"/>
            <p:cNvSpPr txBox="1"/>
            <p:nvPr/>
          </p:nvSpPr>
          <p:spPr>
            <a:xfrm>
              <a:off x="4853062" y="2320820"/>
              <a:ext cx="3836470" cy="36998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solidFill>
                    <a:srgbClr val="000000"/>
                  </a:solidFill>
                </a:rPr>
                <a:t>See </a:t>
              </a:r>
              <a:r>
                <a:rPr lang="en-US">
                  <a:solidFill>
                    <a:srgbClr val="0000FF"/>
                  </a:solidFill>
                </a:rPr>
                <a:t>selection_sort.c</a:t>
              </a:r>
              <a:r>
                <a:rPr lang="en-US">
                  <a:solidFill>
                    <a:srgbClr val="000000"/>
                  </a:solidFill>
                </a:rPr>
                <a:t> for full program</a:t>
              </a:r>
              <a:endParaRPr lang="en-SG">
                <a:solidFill>
                  <a:srgbClr val="000000"/>
                </a:solidFill>
              </a:endParaRPr>
            </a:p>
          </p:txBody>
        </p:sp>
      </p:grpSp>
      <p:sp>
        <p:nvSpPr>
          <p:cNvPr id="187" name="Rectangle 186"/>
          <p:cNvSpPr>
            <a:spLocks noChangeArrowheads="1"/>
          </p:cNvSpPr>
          <p:nvPr/>
        </p:nvSpPr>
        <p:spPr bwMode="auto">
          <a:xfrm>
            <a:off x="1208897" y="2903459"/>
            <a:ext cx="6692900" cy="1383728"/>
          </a:xfrm>
          <a:prstGeom prst="rect">
            <a:avLst/>
          </a:prstGeom>
          <a:noFill/>
          <a:ln w="19050" cap="sq" algn="ctr">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188" name="Rectangle 187"/>
          <p:cNvSpPr>
            <a:spLocks noChangeArrowheads="1"/>
          </p:cNvSpPr>
          <p:nvPr/>
        </p:nvSpPr>
        <p:spPr bwMode="auto">
          <a:xfrm>
            <a:off x="1208897" y="4392118"/>
            <a:ext cx="6692900" cy="1094281"/>
          </a:xfrm>
          <a:prstGeom prst="rect">
            <a:avLst/>
          </a:prstGeom>
          <a:noFill/>
          <a:ln w="19050" cap="sq" algn="ctr">
            <a:solidFill>
              <a:srgbClr val="00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Tree>
    <p:extLst>
      <p:ext uri="{BB962C8B-B14F-4D97-AF65-F5344CB8AC3E}">
        <p14:creationId xmlns:p14="http://schemas.microsoft.com/office/powerpoint/2010/main" val="27956392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dissolve">
                                      <p:cBhvr>
                                        <p:cTn id="7" dur="500"/>
                                        <p:tgtEl>
                                          <p:spTgt spid="18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88"/>
                                        </p:tgtEl>
                                        <p:attrNameLst>
                                          <p:attrName>style.visibility</p:attrName>
                                        </p:attrNameLst>
                                      </p:cBhvr>
                                      <p:to>
                                        <p:strVal val="visible"/>
                                      </p:to>
                                    </p:set>
                                    <p:animEffect transition="in" filter="dissolve">
                                      <p:cBhvr>
                                        <p:cTn id="11"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nimBg="1"/>
      <p:bldP spid="18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6. Selection Sort: Performance (5/6)</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27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9" name="Rectangle 3"/>
          <p:cNvSpPr>
            <a:spLocks noGrp="1" noChangeArrowheads="1"/>
          </p:cNvSpPr>
          <p:nvPr>
            <p:ph idx="1"/>
          </p:nvPr>
        </p:nvSpPr>
        <p:spPr>
          <a:xfrm>
            <a:off x="334963" y="1314450"/>
            <a:ext cx="8351837" cy="2616200"/>
          </a:xfrm>
        </p:spPr>
        <p:txBody>
          <a:bodyPr/>
          <a:lstStyle/>
          <a:p>
            <a:pPr marL="352425" indent="-352425" eaLnBrk="1" hangingPunct="1">
              <a:lnSpc>
                <a:spcPct val="90000"/>
              </a:lnSpc>
              <a:spcBef>
                <a:spcPts val="600"/>
              </a:spcBef>
              <a:buClr>
                <a:schemeClr val="tx1">
                  <a:lumMod val="90000"/>
                  <a:lumOff val="10000"/>
                </a:schemeClr>
              </a:buClr>
              <a:buSzPct val="100000"/>
              <a:buFont typeface="Wingdings" panose="05000000000000000000" pitchFamily="2" charset="2"/>
              <a:buChar char="§"/>
            </a:pPr>
            <a:r>
              <a:rPr lang="en-US" sz="2000" dirty="0" smtClean="0">
                <a:solidFill>
                  <a:schemeClr val="tx1"/>
                </a:solidFill>
              </a:rPr>
              <a:t>We choose the </a:t>
            </a:r>
            <a:r>
              <a:rPr lang="en-US" sz="2000" dirty="0" smtClean="0">
                <a:solidFill>
                  <a:srgbClr val="0000FF"/>
                </a:solidFill>
              </a:rPr>
              <a:t>number of comparisons </a:t>
            </a:r>
            <a:r>
              <a:rPr lang="en-US" sz="2000" dirty="0" smtClean="0">
                <a:solidFill>
                  <a:schemeClr val="tx1"/>
                </a:solidFill>
              </a:rPr>
              <a:t>as our basis of analysis</a:t>
            </a:r>
            <a:r>
              <a:rPr lang="en-US" sz="2000" dirty="0" smtClean="0"/>
              <a:t>.</a:t>
            </a:r>
          </a:p>
          <a:p>
            <a:pPr marL="352425" indent="-352425" eaLnBrk="1" hangingPunct="1">
              <a:lnSpc>
                <a:spcPct val="90000"/>
              </a:lnSpc>
              <a:spcBef>
                <a:spcPts val="600"/>
              </a:spcBef>
              <a:buClr>
                <a:schemeClr val="tx1">
                  <a:lumMod val="90000"/>
                  <a:lumOff val="10000"/>
                </a:schemeClr>
              </a:buClr>
              <a:buSzPct val="100000"/>
              <a:buFont typeface="Wingdings" panose="05000000000000000000" pitchFamily="2" charset="2"/>
              <a:buChar char="§"/>
            </a:pPr>
            <a:r>
              <a:rPr lang="en-US" sz="2000" dirty="0" smtClean="0">
                <a:solidFill>
                  <a:schemeClr val="tx1"/>
                </a:solidFill>
              </a:rPr>
              <a:t>Comparisons of array elements occur in the inner loop, where the minimum element is determined.</a:t>
            </a:r>
          </a:p>
          <a:p>
            <a:pPr marL="352425" indent="-352425" eaLnBrk="1" hangingPunct="1">
              <a:lnSpc>
                <a:spcPct val="90000"/>
              </a:lnSpc>
              <a:spcBef>
                <a:spcPts val="600"/>
              </a:spcBef>
              <a:buClr>
                <a:schemeClr val="tx1">
                  <a:lumMod val="90000"/>
                  <a:lumOff val="10000"/>
                </a:schemeClr>
              </a:buClr>
              <a:buSzPct val="100000"/>
              <a:buFont typeface="Wingdings" panose="05000000000000000000" pitchFamily="2" charset="2"/>
              <a:buChar char="§"/>
            </a:pPr>
            <a:r>
              <a:rPr lang="en-US" sz="2000" dirty="0" smtClean="0">
                <a:solidFill>
                  <a:schemeClr val="tx1"/>
                </a:solidFill>
              </a:rPr>
              <a:t>Assuming an array with </a:t>
            </a:r>
            <a:r>
              <a:rPr lang="en-US" sz="2000" i="1" dirty="0" smtClean="0">
                <a:solidFill>
                  <a:schemeClr val="tx1"/>
                </a:solidFill>
              </a:rPr>
              <a:t>n</a:t>
            </a:r>
            <a:r>
              <a:rPr lang="en-US" sz="2000" dirty="0" smtClean="0">
                <a:solidFill>
                  <a:schemeClr val="tx1"/>
                </a:solidFill>
              </a:rPr>
              <a:t> elements. Table below shows the number of comparisons for each pass.</a:t>
            </a:r>
          </a:p>
          <a:p>
            <a:pPr marL="352425" indent="-352425" eaLnBrk="1" hangingPunct="1">
              <a:lnSpc>
                <a:spcPct val="90000"/>
              </a:lnSpc>
              <a:spcBef>
                <a:spcPts val="600"/>
              </a:spcBef>
              <a:buClr>
                <a:schemeClr val="tx1">
                  <a:lumMod val="90000"/>
                  <a:lumOff val="10000"/>
                </a:schemeClr>
              </a:buClr>
              <a:buSzPct val="100000"/>
              <a:buFont typeface="Wingdings" panose="05000000000000000000" pitchFamily="2" charset="2"/>
              <a:buChar char="§"/>
            </a:pPr>
            <a:r>
              <a:rPr lang="en-US" sz="2000" dirty="0" smtClean="0">
                <a:solidFill>
                  <a:schemeClr val="tx1"/>
                </a:solidFill>
              </a:rPr>
              <a:t>The total number of comparisons is calculated in the formula below.</a:t>
            </a:r>
          </a:p>
          <a:p>
            <a:pPr marL="352425" indent="-352425" eaLnBrk="1" hangingPunct="1">
              <a:lnSpc>
                <a:spcPct val="90000"/>
              </a:lnSpc>
              <a:spcBef>
                <a:spcPts val="600"/>
              </a:spcBef>
              <a:buClr>
                <a:schemeClr val="tx1">
                  <a:lumMod val="90000"/>
                  <a:lumOff val="10000"/>
                </a:schemeClr>
              </a:buClr>
              <a:buSzPct val="100000"/>
              <a:buFont typeface="Wingdings" panose="05000000000000000000" pitchFamily="2" charset="2"/>
              <a:buChar char="§"/>
            </a:pPr>
            <a:r>
              <a:rPr lang="en-US" sz="2000" dirty="0" smtClean="0">
                <a:solidFill>
                  <a:schemeClr val="tx1"/>
                </a:solidFill>
              </a:rPr>
              <a:t>Such an algorithm </a:t>
            </a:r>
            <a:r>
              <a:rPr lang="en-US" sz="2000" smtClean="0">
                <a:solidFill>
                  <a:schemeClr val="tx1"/>
                </a:solidFill>
              </a:rPr>
              <a:t>is called an </a:t>
            </a:r>
            <a:r>
              <a:rPr lang="en-US" sz="2000" b="1" smtClean="0">
                <a:solidFill>
                  <a:schemeClr val="tx1"/>
                </a:solidFill>
              </a:rPr>
              <a:t>O(</a:t>
            </a:r>
            <a:r>
              <a:rPr lang="en-US" sz="2000" b="1" i="1" smtClean="0"/>
              <a:t>n</a:t>
            </a:r>
            <a:r>
              <a:rPr lang="en-US" sz="2000" b="1" baseline="30000" smtClean="0"/>
              <a:t>2</a:t>
            </a:r>
            <a:r>
              <a:rPr lang="en-US" sz="2000" b="1" smtClean="0"/>
              <a:t>)</a:t>
            </a:r>
            <a:r>
              <a:rPr lang="en-US" sz="2000" smtClean="0"/>
              <a:t> algorithm</a:t>
            </a:r>
            <a:r>
              <a:rPr lang="en-US" sz="2000" dirty="0" smtClean="0">
                <a:solidFill>
                  <a:schemeClr val="tx1"/>
                </a:solidFill>
              </a:rPr>
              <a:t>, or </a:t>
            </a:r>
            <a:r>
              <a:rPr lang="en-US" sz="2000" dirty="0" smtClean="0">
                <a:solidFill>
                  <a:srgbClr val="0000FF"/>
                </a:solidFill>
              </a:rPr>
              <a:t>quadratic algorithm</a:t>
            </a:r>
            <a:r>
              <a:rPr lang="en-US" sz="2000" dirty="0" smtClean="0">
                <a:solidFill>
                  <a:schemeClr val="tx1"/>
                </a:solidFill>
              </a:rPr>
              <a:t>, in terms of running time complexity.</a:t>
            </a:r>
          </a:p>
          <a:p>
            <a:pPr eaLnBrk="1" hangingPunct="1">
              <a:lnSpc>
                <a:spcPct val="90000"/>
              </a:lnSpc>
            </a:pPr>
            <a:endParaRPr lang="en-US" sz="2200" dirty="0" smtClean="0"/>
          </a:p>
        </p:txBody>
      </p:sp>
      <p:graphicFrame>
        <p:nvGraphicFramePr>
          <p:cNvPr id="10" name="Table 9"/>
          <p:cNvGraphicFramePr>
            <a:graphicFrameLocks noGrp="1"/>
          </p:cNvGraphicFramePr>
          <p:nvPr/>
        </p:nvGraphicFramePr>
        <p:xfrm>
          <a:off x="676275" y="4022725"/>
          <a:ext cx="3121025" cy="2228850"/>
        </p:xfrm>
        <a:graphic>
          <a:graphicData uri="http://schemas.openxmlformats.org/drawingml/2006/table">
            <a:tbl>
              <a:tblPr/>
              <a:tblGrid>
                <a:gridCol w="1147763"/>
                <a:gridCol w="1973262"/>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Pass</a:t>
                      </a:r>
                      <a:endParaRPr kumimoji="0" lang="en-SG" sz="1800" b="1" i="0"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#comparisons</a:t>
                      </a:r>
                      <a:endParaRPr kumimoji="0" lang="en-SG" sz="1800" b="1" i="0"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1</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Arial" charset="0"/>
                          <a:cs typeface="Arial" charset="0"/>
                        </a:rPr>
                        <a:t>n </a:t>
                      </a:r>
                      <a:r>
                        <a:rPr kumimoji="0" lang="en-US" sz="1800" b="0" i="0" u="none" strike="noStrike" cap="none" normalizeH="0" baseline="0" smtClean="0">
                          <a:ln>
                            <a:noFill/>
                          </a:ln>
                          <a:solidFill>
                            <a:srgbClr val="000000"/>
                          </a:solidFill>
                          <a:effectLst/>
                          <a:latin typeface="Arial" charset="0"/>
                          <a:cs typeface="Arial" charset="0"/>
                        </a:rPr>
                        <a:t>– 1</a:t>
                      </a:r>
                      <a:endParaRPr kumimoji="0" lang="en-SG" sz="1800" b="0" i="1"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2</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Arial" charset="0"/>
                          <a:cs typeface="Arial" charset="0"/>
                        </a:rPr>
                        <a:t>n</a:t>
                      </a:r>
                      <a:r>
                        <a:rPr kumimoji="0" lang="en-US" sz="1800" b="0" i="0" u="none" strike="noStrike" cap="none" normalizeH="0" baseline="0" smtClean="0">
                          <a:ln>
                            <a:noFill/>
                          </a:ln>
                          <a:solidFill>
                            <a:srgbClr val="000000"/>
                          </a:solidFill>
                          <a:effectLst/>
                          <a:latin typeface="Arial" charset="0"/>
                          <a:cs typeface="Arial" charset="0"/>
                        </a:rPr>
                        <a:t> – 2 </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3</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Arial" charset="0"/>
                          <a:cs typeface="Arial" charset="0"/>
                        </a:rPr>
                        <a:t>n</a:t>
                      </a:r>
                      <a:r>
                        <a:rPr kumimoji="0" lang="en-US" sz="1800" b="0" i="0" u="none" strike="noStrike" cap="none" normalizeH="0" baseline="0" smtClean="0">
                          <a:ln>
                            <a:noFill/>
                          </a:ln>
                          <a:solidFill>
                            <a:srgbClr val="000000"/>
                          </a:solidFill>
                          <a:effectLst/>
                          <a:latin typeface="Arial" charset="0"/>
                          <a:cs typeface="Arial" charset="0"/>
                        </a:rPr>
                        <a:t> – 3 </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Arial" charset="0"/>
                          <a:cs typeface="Arial" charset="0"/>
                        </a:rPr>
                        <a:t>n</a:t>
                      </a:r>
                      <a:r>
                        <a:rPr kumimoji="0" lang="en-US" sz="1800" b="0" i="0" u="none" strike="noStrike" cap="none" normalizeH="0" baseline="0" smtClean="0">
                          <a:ln>
                            <a:noFill/>
                          </a:ln>
                          <a:solidFill>
                            <a:srgbClr val="000000"/>
                          </a:solidFill>
                          <a:effectLst/>
                          <a:latin typeface="Arial" charset="0"/>
                          <a:cs typeface="Arial" charset="0"/>
                        </a:rPr>
                        <a:t> – 1 </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1</a:t>
                      </a:r>
                      <a:endParaRPr kumimoji="0" lang="en-SG" sz="18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bl>
          </a:graphicData>
        </a:graphic>
      </p:graphicFrame>
      <p:pic>
        <p:nvPicPr>
          <p:cNvPr id="11" name="Picture 10" descr="week9_formula_bubble_sort.gif"/>
          <p:cNvPicPr>
            <a:picLocks noChangeAspect="1"/>
          </p:cNvPicPr>
          <p:nvPr/>
        </p:nvPicPr>
        <p:blipFill>
          <a:blip r:embed="rId3" cstate="print"/>
          <a:stretch>
            <a:fillRect/>
          </a:stretch>
        </p:blipFill>
        <p:spPr>
          <a:xfrm>
            <a:off x="4571999" y="4433887"/>
            <a:ext cx="3393831" cy="954515"/>
          </a:xfrm>
          <a:prstGeom prst="rect">
            <a:avLst/>
          </a:prstGeom>
          <a:ln>
            <a:solidFill>
              <a:srgbClr val="0000FF"/>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7215424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6. Selection Sort (6/6)</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28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9" name="Rectangle 3"/>
          <p:cNvSpPr>
            <a:spLocks noGrp="1" noChangeArrowheads="1"/>
          </p:cNvSpPr>
          <p:nvPr>
            <p:ph idx="1"/>
          </p:nvPr>
        </p:nvSpPr>
        <p:spPr>
          <a:xfrm>
            <a:off x="334963" y="1314450"/>
            <a:ext cx="8351837" cy="5033596"/>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a:t>Selection sort is classified under </a:t>
            </a:r>
            <a:r>
              <a:rPr lang="en-US">
                <a:solidFill>
                  <a:srgbClr val="C00000"/>
                </a:solidFill>
              </a:rPr>
              <a:t>exchange sort</a:t>
            </a:r>
            <a:r>
              <a:rPr lang="en-US"/>
              <a:t>, where elements are exchanged in the </a:t>
            </a:r>
            <a:r>
              <a:rPr lang="en-US" smtClean="0"/>
              <a:t>process.</a:t>
            </a:r>
            <a:endParaRPr lang="en-US" dirty="0" smtClean="0"/>
          </a:p>
          <a:p>
            <a:pPr marL="352425" indent="-352425">
              <a:spcBef>
                <a:spcPts val="1200"/>
              </a:spcBef>
              <a:buClr>
                <a:schemeClr val="tx1">
                  <a:lumMod val="90000"/>
                  <a:lumOff val="10000"/>
                </a:schemeClr>
              </a:buClr>
              <a:buSzPct val="100000"/>
              <a:buFont typeface="Wingdings" panose="05000000000000000000" pitchFamily="2" charset="2"/>
              <a:buChar char="§"/>
            </a:pPr>
            <a:r>
              <a:rPr lang="en-US"/>
              <a:t>We could search for the minimum element as described earlier, or search for the maximum element and exchange it with the last element of the working array (assuming we sort in ascending </a:t>
            </a:r>
            <a:r>
              <a:rPr lang="en-US" smtClean="0"/>
              <a:t>order).</a:t>
            </a:r>
            <a:endParaRPr lang="en-US" dirty="0"/>
          </a:p>
          <a:p>
            <a:pPr marL="352425" indent="-352425">
              <a:spcBef>
                <a:spcPts val="1200"/>
              </a:spcBef>
              <a:buClr>
                <a:schemeClr val="tx1">
                  <a:lumMod val="90000"/>
                  <a:lumOff val="10000"/>
                </a:schemeClr>
              </a:buClr>
              <a:buSzPct val="100000"/>
              <a:buFont typeface="Wingdings" panose="05000000000000000000" pitchFamily="2" charset="2"/>
              <a:buChar char="§"/>
            </a:pPr>
            <a:r>
              <a:rPr lang="en-US" smtClean="0"/>
              <a:t>The latter is </a:t>
            </a:r>
            <a:r>
              <a:rPr lang="en-US"/>
              <a:t>described in Lesson 6.6 in the book as an </a:t>
            </a:r>
            <a:r>
              <a:rPr lang="en-US">
                <a:solidFill>
                  <a:srgbClr val="0000FF"/>
                </a:solidFill>
              </a:rPr>
              <a:t>Exchange Maximum </a:t>
            </a:r>
            <a:r>
              <a:rPr lang="en-US" smtClean="0">
                <a:solidFill>
                  <a:srgbClr val="0000FF"/>
                </a:solidFill>
              </a:rPr>
              <a:t>Sort</a:t>
            </a:r>
            <a:r>
              <a:rPr lang="en-US" smtClean="0"/>
              <a:t>.</a:t>
            </a:r>
          </a:p>
        </p:txBody>
      </p:sp>
    </p:spTree>
    <p:extLst>
      <p:ext uri="{BB962C8B-B14F-4D97-AF65-F5344CB8AC3E}">
        <p14:creationId xmlns:p14="http://schemas.microsoft.com/office/powerpoint/2010/main" val="115735286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7. Bubble Sort (1/5)</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29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9" name="Rectangle 3"/>
          <p:cNvSpPr>
            <a:spLocks noGrp="1" noChangeArrowheads="1"/>
          </p:cNvSpPr>
          <p:nvPr>
            <p:ph idx="1"/>
          </p:nvPr>
        </p:nvSpPr>
        <p:spPr>
          <a:xfrm>
            <a:off x="334963" y="1314450"/>
            <a:ext cx="8351837" cy="5033596"/>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a:solidFill>
                  <a:srgbClr val="C00000"/>
                </a:solidFill>
              </a:rPr>
              <a:t>Selection sort </a:t>
            </a:r>
            <a:r>
              <a:rPr lang="en-US"/>
              <a:t>makes one exchange at the end of each </a:t>
            </a:r>
            <a:r>
              <a:rPr lang="en-US" smtClean="0"/>
              <a:t>pass.</a:t>
            </a:r>
            <a:endParaRPr lang="en-US" dirty="0" smtClean="0"/>
          </a:p>
          <a:p>
            <a:pPr marL="352425" indent="-352425">
              <a:spcBef>
                <a:spcPts val="1200"/>
              </a:spcBef>
              <a:buClr>
                <a:schemeClr val="tx1">
                  <a:lumMod val="90000"/>
                  <a:lumOff val="10000"/>
                </a:schemeClr>
              </a:buClr>
              <a:buSzPct val="100000"/>
              <a:buFont typeface="Wingdings" panose="05000000000000000000" pitchFamily="2" charset="2"/>
              <a:buChar char="§"/>
            </a:pPr>
            <a:r>
              <a:rPr lang="en-US"/>
              <a:t>What if we make more than one exchange during each </a:t>
            </a:r>
            <a:r>
              <a:rPr lang="en-US" smtClean="0"/>
              <a:t>pass</a:t>
            </a:r>
            <a:r>
              <a:rPr lang="en-US"/>
              <a:t>?</a:t>
            </a:r>
            <a:endParaRPr lang="en-US" dirty="0"/>
          </a:p>
          <a:p>
            <a:pPr marL="352425" indent="-352425">
              <a:spcBef>
                <a:spcPts val="1200"/>
              </a:spcBef>
              <a:buClr>
                <a:schemeClr val="tx1">
                  <a:lumMod val="90000"/>
                  <a:lumOff val="10000"/>
                </a:schemeClr>
              </a:buClr>
              <a:buSzPct val="100000"/>
              <a:buFont typeface="Wingdings" panose="05000000000000000000" pitchFamily="2" charset="2"/>
              <a:buChar char="§"/>
            </a:pPr>
            <a:r>
              <a:rPr lang="en-US"/>
              <a:t>The key </a:t>
            </a:r>
            <a:r>
              <a:rPr lang="en-US" smtClean="0"/>
              <a:t>idea </a:t>
            </a:r>
            <a:r>
              <a:rPr lang="en-US" smtClean="0">
                <a:solidFill>
                  <a:srgbClr val="C00000"/>
                </a:solidFill>
              </a:rPr>
              <a:t>Bubble </a:t>
            </a:r>
            <a:r>
              <a:rPr lang="en-US">
                <a:solidFill>
                  <a:srgbClr val="C00000"/>
                </a:solidFill>
              </a:rPr>
              <a:t>sort </a:t>
            </a:r>
            <a:r>
              <a:rPr lang="en-US"/>
              <a:t>is to make </a:t>
            </a:r>
            <a:r>
              <a:rPr lang="en-US" u="sng">
                <a:solidFill>
                  <a:srgbClr val="0000FF"/>
                </a:solidFill>
              </a:rPr>
              <a:t>pairwise comparisons</a:t>
            </a:r>
            <a:r>
              <a:rPr lang="en-US"/>
              <a:t> and exchange the positions of the pair if they are in the wrong </a:t>
            </a:r>
            <a:r>
              <a:rPr lang="en-US" smtClean="0"/>
              <a:t>order.</a:t>
            </a:r>
            <a:endParaRPr lang="en-US" smtClean="0">
              <a:solidFill>
                <a:srgbClr val="0000FF"/>
              </a:solidFill>
            </a:endParaRPr>
          </a:p>
        </p:txBody>
      </p:sp>
    </p:spTree>
    <p:extLst>
      <p:ext uri="{BB962C8B-B14F-4D97-AF65-F5344CB8AC3E}">
        <p14:creationId xmlns:p14="http://schemas.microsoft.com/office/powerpoint/2010/main" val="404893360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p:txBody>
          <a:bodyPr/>
          <a:lstStyle/>
          <a:p>
            <a:pPr algn="just"/>
            <a:r>
              <a:rPr lang="en-US" dirty="0"/>
              <a:t>The </a:t>
            </a:r>
            <a:r>
              <a:rPr lang="en-US" dirty="0" smtClean="0"/>
              <a:t>contents </a:t>
            </a:r>
            <a:r>
              <a:rPr lang="en-US" dirty="0"/>
              <a:t>of these slides have origin from </a:t>
            </a:r>
            <a:r>
              <a:rPr lang="en-US" dirty="0" smtClean="0"/>
              <a:t>School of Computing, </a:t>
            </a:r>
            <a:r>
              <a:rPr lang="en-US" dirty="0"/>
              <a:t>National University of </a:t>
            </a:r>
            <a:r>
              <a:rPr lang="en-US" dirty="0" smtClean="0"/>
              <a:t>Singapore.</a:t>
            </a:r>
          </a:p>
          <a:p>
            <a:pPr algn="just"/>
            <a:r>
              <a:rPr lang="en-US" dirty="0"/>
              <a:t>We greatly appreciate support from Mr. Aaron </a:t>
            </a:r>
            <a:r>
              <a:rPr lang="en-US" dirty="0" smtClean="0"/>
              <a:t>Tan </a:t>
            </a:r>
            <a:r>
              <a:rPr lang="en-US" smtClean="0"/>
              <a:t>Tuck Choy for </a:t>
            </a:r>
            <a:r>
              <a:rPr lang="en-US" dirty="0" smtClean="0"/>
              <a:t>kindly sharing these materials.</a:t>
            </a:r>
            <a:endParaRPr lang="en-US" dirty="0"/>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Unit1 - </a:t>
            </a:r>
            <a:fld id="{2E4790E1-2590-4AEE-892D-AB46A7688113}" type="slidenum">
              <a:rPr lang="en-US" smtClean="0"/>
              <a:pPr>
                <a:defRPr/>
              </a:pPr>
              <a:t>3</a:t>
            </a:fld>
            <a:endParaRPr lang="en-US" dirty="0"/>
          </a:p>
        </p:txBody>
      </p:sp>
    </p:spTree>
    <p:extLst>
      <p:ext uri="{BB962C8B-B14F-4D97-AF65-F5344CB8AC3E}">
        <p14:creationId xmlns:p14="http://schemas.microsoft.com/office/powerpoint/2010/main" val="125534482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fontScale="90000"/>
          </a:bodyPr>
          <a:lstStyle/>
          <a:p>
            <a:pPr eaLnBrk="1" hangingPunct="1"/>
            <a:r>
              <a:rPr lang="en-GB" sz="3600" smtClean="0">
                <a:solidFill>
                  <a:srgbClr val="0000FF"/>
                </a:solidFill>
              </a:rPr>
              <a:t>7. Bubble Sort: One Pass of Bubble Sort (2/5)</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30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Freeform 2"/>
          <p:cNvSpPr>
            <a:spLocks/>
          </p:cNvSpPr>
          <p:nvPr/>
        </p:nvSpPr>
        <p:spPr bwMode="auto">
          <a:xfrm>
            <a:off x="584200" y="196532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0" name="Group 6"/>
          <p:cNvGrpSpPr>
            <a:grpSpLocks/>
          </p:cNvGrpSpPr>
          <p:nvPr/>
        </p:nvGrpSpPr>
        <p:grpSpPr bwMode="auto">
          <a:xfrm>
            <a:off x="309563" y="1114425"/>
            <a:ext cx="3900487" cy="741363"/>
            <a:chOff x="171" y="702"/>
            <a:chExt cx="2457" cy="467"/>
          </a:xfrm>
        </p:grpSpPr>
        <p:grpSp>
          <p:nvGrpSpPr>
            <p:cNvPr id="11" name="Group 7"/>
            <p:cNvGrpSpPr>
              <a:grpSpLocks/>
            </p:cNvGrpSpPr>
            <p:nvPr/>
          </p:nvGrpSpPr>
          <p:grpSpPr bwMode="auto">
            <a:xfrm>
              <a:off x="226" y="702"/>
              <a:ext cx="2338" cy="212"/>
              <a:chOff x="1042" y="1464"/>
              <a:chExt cx="4415" cy="371"/>
            </a:xfrm>
          </p:grpSpPr>
          <p:sp>
            <p:nvSpPr>
              <p:cNvPr id="33" name="Text Box 8"/>
              <p:cNvSpPr txBox="1">
                <a:spLocks noChangeArrowheads="1"/>
              </p:cNvSpPr>
              <p:nvPr/>
            </p:nvSpPr>
            <p:spPr bwMode="auto">
              <a:xfrm>
                <a:off x="1042"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0</a:t>
                </a:r>
              </a:p>
            </p:txBody>
          </p:sp>
          <p:sp>
            <p:nvSpPr>
              <p:cNvPr id="34" name="Text Box 9"/>
              <p:cNvSpPr txBox="1">
                <a:spLocks noChangeArrowheads="1"/>
              </p:cNvSpPr>
              <p:nvPr/>
            </p:nvSpPr>
            <p:spPr bwMode="auto">
              <a:xfrm>
                <a:off x="1548"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1</a:t>
                </a:r>
              </a:p>
            </p:txBody>
          </p:sp>
          <p:sp>
            <p:nvSpPr>
              <p:cNvPr id="35" name="Text Box 10"/>
              <p:cNvSpPr txBox="1">
                <a:spLocks noChangeArrowheads="1"/>
              </p:cNvSpPr>
              <p:nvPr/>
            </p:nvSpPr>
            <p:spPr bwMode="auto">
              <a:xfrm>
                <a:off x="2058"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2</a:t>
                </a:r>
              </a:p>
            </p:txBody>
          </p:sp>
          <p:sp>
            <p:nvSpPr>
              <p:cNvPr id="36" name="Text Box 11"/>
              <p:cNvSpPr txBox="1">
                <a:spLocks noChangeArrowheads="1"/>
              </p:cNvSpPr>
              <p:nvPr/>
            </p:nvSpPr>
            <p:spPr bwMode="auto">
              <a:xfrm>
                <a:off x="2566"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3</a:t>
                </a:r>
              </a:p>
            </p:txBody>
          </p:sp>
          <p:sp>
            <p:nvSpPr>
              <p:cNvPr id="37" name="Text Box 12"/>
              <p:cNvSpPr txBox="1">
                <a:spLocks noChangeArrowheads="1"/>
              </p:cNvSpPr>
              <p:nvPr/>
            </p:nvSpPr>
            <p:spPr bwMode="auto">
              <a:xfrm>
                <a:off x="3070"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4</a:t>
                </a:r>
              </a:p>
            </p:txBody>
          </p:sp>
          <p:sp>
            <p:nvSpPr>
              <p:cNvPr id="38" name="Text Box 13"/>
              <p:cNvSpPr txBox="1">
                <a:spLocks noChangeArrowheads="1"/>
              </p:cNvSpPr>
              <p:nvPr/>
            </p:nvSpPr>
            <p:spPr bwMode="auto">
              <a:xfrm>
                <a:off x="3582"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5</a:t>
                </a:r>
              </a:p>
            </p:txBody>
          </p:sp>
          <p:sp>
            <p:nvSpPr>
              <p:cNvPr id="39" name="Text Box 14"/>
              <p:cNvSpPr txBox="1">
                <a:spLocks noChangeArrowheads="1"/>
              </p:cNvSpPr>
              <p:nvPr/>
            </p:nvSpPr>
            <p:spPr bwMode="auto">
              <a:xfrm>
                <a:off x="4088"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6</a:t>
                </a:r>
              </a:p>
            </p:txBody>
          </p:sp>
          <p:sp>
            <p:nvSpPr>
              <p:cNvPr id="40" name="Text Box 15"/>
              <p:cNvSpPr txBox="1">
                <a:spLocks noChangeArrowheads="1"/>
              </p:cNvSpPr>
              <p:nvPr/>
            </p:nvSpPr>
            <p:spPr bwMode="auto">
              <a:xfrm>
                <a:off x="4597"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7</a:t>
                </a:r>
              </a:p>
            </p:txBody>
          </p:sp>
          <p:sp>
            <p:nvSpPr>
              <p:cNvPr id="41" name="Text Box 16"/>
              <p:cNvSpPr txBox="1">
                <a:spLocks noChangeArrowheads="1"/>
              </p:cNvSpPr>
              <p:nvPr/>
            </p:nvSpPr>
            <p:spPr bwMode="auto">
              <a:xfrm>
                <a:off x="5104"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8</a:t>
                </a:r>
              </a:p>
            </p:txBody>
          </p:sp>
        </p:grpSp>
        <p:grpSp>
          <p:nvGrpSpPr>
            <p:cNvPr id="13" name="Group 17"/>
            <p:cNvGrpSpPr>
              <a:grpSpLocks/>
            </p:cNvGrpSpPr>
            <p:nvPr/>
          </p:nvGrpSpPr>
          <p:grpSpPr bwMode="auto">
            <a:xfrm>
              <a:off x="171" y="916"/>
              <a:ext cx="2457" cy="253"/>
              <a:chOff x="135" y="916"/>
              <a:chExt cx="2457" cy="253"/>
            </a:xfrm>
          </p:grpSpPr>
          <p:sp>
            <p:nvSpPr>
              <p:cNvPr id="14" name="Rectangle 18"/>
              <p:cNvSpPr>
                <a:spLocks noChangeArrowheads="1"/>
              </p:cNvSpPr>
              <p:nvPr/>
            </p:nvSpPr>
            <p:spPr bwMode="auto">
              <a:xfrm>
                <a:off x="135" y="917"/>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5" name="Line 19"/>
              <p:cNvSpPr>
                <a:spLocks noChangeShapeType="1"/>
              </p:cNvSpPr>
              <p:nvPr/>
            </p:nvSpPr>
            <p:spPr bwMode="auto">
              <a:xfrm>
                <a:off x="404" y="916"/>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 name="Line 20"/>
              <p:cNvSpPr>
                <a:spLocks noChangeShapeType="1"/>
              </p:cNvSpPr>
              <p:nvPr/>
            </p:nvSpPr>
            <p:spPr bwMode="auto">
              <a:xfrm>
                <a:off x="677"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7" name="Line 21"/>
              <p:cNvSpPr>
                <a:spLocks noChangeShapeType="1"/>
              </p:cNvSpPr>
              <p:nvPr/>
            </p:nvSpPr>
            <p:spPr bwMode="auto">
              <a:xfrm>
                <a:off x="950"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8" name="Line 22"/>
              <p:cNvSpPr>
                <a:spLocks noChangeShapeType="1"/>
              </p:cNvSpPr>
              <p:nvPr/>
            </p:nvSpPr>
            <p:spPr bwMode="auto">
              <a:xfrm>
                <a:off x="1223"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9" name="Line 23"/>
              <p:cNvSpPr>
                <a:spLocks noChangeShapeType="1"/>
              </p:cNvSpPr>
              <p:nvPr/>
            </p:nvSpPr>
            <p:spPr bwMode="auto">
              <a:xfrm>
                <a:off x="1496"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20" name="Line 24"/>
              <p:cNvSpPr>
                <a:spLocks noChangeShapeType="1"/>
              </p:cNvSpPr>
              <p:nvPr/>
            </p:nvSpPr>
            <p:spPr bwMode="auto">
              <a:xfrm>
                <a:off x="1769"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21" name="Line 25"/>
              <p:cNvSpPr>
                <a:spLocks noChangeShapeType="1"/>
              </p:cNvSpPr>
              <p:nvPr/>
            </p:nvSpPr>
            <p:spPr bwMode="auto">
              <a:xfrm>
                <a:off x="2042"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22" name="Line 26"/>
              <p:cNvSpPr>
                <a:spLocks noChangeShapeType="1"/>
              </p:cNvSpPr>
              <p:nvPr/>
            </p:nvSpPr>
            <p:spPr bwMode="auto">
              <a:xfrm>
                <a:off x="2314"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grpSp>
            <p:nvGrpSpPr>
              <p:cNvPr id="23" name="Group 27"/>
              <p:cNvGrpSpPr>
                <a:grpSpLocks/>
              </p:cNvGrpSpPr>
              <p:nvPr/>
            </p:nvGrpSpPr>
            <p:grpSpPr bwMode="auto">
              <a:xfrm>
                <a:off x="142" y="947"/>
                <a:ext cx="2450" cy="213"/>
                <a:chOff x="142" y="947"/>
                <a:chExt cx="2450" cy="213"/>
              </a:xfrm>
            </p:grpSpPr>
            <p:sp>
              <p:nvSpPr>
                <p:cNvPr id="24" name="Text Box 28"/>
                <p:cNvSpPr txBox="1">
                  <a:spLocks noChangeArrowheads="1"/>
                </p:cNvSpPr>
                <p:nvPr/>
              </p:nvSpPr>
              <p:spPr bwMode="auto">
                <a:xfrm>
                  <a:off x="142"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25" name="Text Box 29"/>
                <p:cNvSpPr txBox="1">
                  <a:spLocks noChangeArrowheads="1"/>
                </p:cNvSpPr>
                <p:nvPr/>
              </p:nvSpPr>
              <p:spPr bwMode="auto">
                <a:xfrm>
                  <a:off x="417"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26" name="Text Box 30"/>
                <p:cNvSpPr txBox="1">
                  <a:spLocks noChangeArrowheads="1"/>
                </p:cNvSpPr>
                <p:nvPr/>
              </p:nvSpPr>
              <p:spPr bwMode="auto">
                <a:xfrm>
                  <a:off x="745" y="947"/>
                  <a:ext cx="19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27" name="Text Box 31"/>
                <p:cNvSpPr txBox="1">
                  <a:spLocks noChangeArrowheads="1"/>
                </p:cNvSpPr>
                <p:nvPr/>
              </p:nvSpPr>
              <p:spPr bwMode="auto">
                <a:xfrm>
                  <a:off x="955"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28" name="Text Box 32"/>
                <p:cNvSpPr txBox="1">
                  <a:spLocks noChangeArrowheads="1"/>
                </p:cNvSpPr>
                <p:nvPr/>
              </p:nvSpPr>
              <p:spPr bwMode="auto">
                <a:xfrm>
                  <a:off x="122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29" name="Text Box 33"/>
                <p:cNvSpPr txBox="1">
                  <a:spLocks noChangeArrowheads="1"/>
                </p:cNvSpPr>
                <p:nvPr/>
              </p:nvSpPr>
              <p:spPr bwMode="auto">
                <a:xfrm>
                  <a:off x="1502"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30" name="Text Box 34"/>
                <p:cNvSpPr txBox="1">
                  <a:spLocks noChangeArrowheads="1"/>
                </p:cNvSpPr>
                <p:nvPr/>
              </p:nvSpPr>
              <p:spPr bwMode="auto">
                <a:xfrm>
                  <a:off x="1778"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31" name="Text Box 35"/>
                <p:cNvSpPr txBox="1">
                  <a:spLocks noChangeArrowheads="1"/>
                </p:cNvSpPr>
                <p:nvPr/>
              </p:nvSpPr>
              <p:spPr bwMode="auto">
                <a:xfrm>
                  <a:off x="204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32" name="Text Box 36"/>
                <p:cNvSpPr txBox="1">
                  <a:spLocks noChangeArrowheads="1"/>
                </p:cNvSpPr>
                <p:nvPr/>
              </p:nvSpPr>
              <p:spPr bwMode="auto">
                <a:xfrm>
                  <a:off x="2323"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grpSp>
      <p:grpSp>
        <p:nvGrpSpPr>
          <p:cNvPr id="42" name="Group 37"/>
          <p:cNvGrpSpPr>
            <a:grpSpLocks/>
          </p:cNvGrpSpPr>
          <p:nvPr/>
        </p:nvGrpSpPr>
        <p:grpSpPr bwMode="auto">
          <a:xfrm>
            <a:off x="309563" y="2593975"/>
            <a:ext cx="3900487" cy="401638"/>
            <a:chOff x="135" y="916"/>
            <a:chExt cx="2457" cy="253"/>
          </a:xfrm>
        </p:grpSpPr>
        <p:sp>
          <p:nvSpPr>
            <p:cNvPr id="43" name="Rectangle 38"/>
            <p:cNvSpPr>
              <a:spLocks noChangeArrowheads="1"/>
            </p:cNvSpPr>
            <p:nvPr/>
          </p:nvSpPr>
          <p:spPr bwMode="auto">
            <a:xfrm>
              <a:off x="135" y="917"/>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44" name="Line 39"/>
            <p:cNvSpPr>
              <a:spLocks noChangeShapeType="1"/>
            </p:cNvSpPr>
            <p:nvPr/>
          </p:nvSpPr>
          <p:spPr bwMode="auto">
            <a:xfrm>
              <a:off x="404" y="916"/>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5" name="Line 40"/>
            <p:cNvSpPr>
              <a:spLocks noChangeShapeType="1"/>
            </p:cNvSpPr>
            <p:nvPr/>
          </p:nvSpPr>
          <p:spPr bwMode="auto">
            <a:xfrm>
              <a:off x="677"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6" name="Line 41"/>
            <p:cNvSpPr>
              <a:spLocks noChangeShapeType="1"/>
            </p:cNvSpPr>
            <p:nvPr/>
          </p:nvSpPr>
          <p:spPr bwMode="auto">
            <a:xfrm>
              <a:off x="950"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7" name="Line 42"/>
            <p:cNvSpPr>
              <a:spLocks noChangeShapeType="1"/>
            </p:cNvSpPr>
            <p:nvPr/>
          </p:nvSpPr>
          <p:spPr bwMode="auto">
            <a:xfrm>
              <a:off x="1223"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8" name="Line 43"/>
            <p:cNvSpPr>
              <a:spLocks noChangeShapeType="1"/>
            </p:cNvSpPr>
            <p:nvPr/>
          </p:nvSpPr>
          <p:spPr bwMode="auto">
            <a:xfrm>
              <a:off x="1496"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9" name="Line 44"/>
            <p:cNvSpPr>
              <a:spLocks noChangeShapeType="1"/>
            </p:cNvSpPr>
            <p:nvPr/>
          </p:nvSpPr>
          <p:spPr bwMode="auto">
            <a:xfrm>
              <a:off x="1769"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50" name="Line 45"/>
            <p:cNvSpPr>
              <a:spLocks noChangeShapeType="1"/>
            </p:cNvSpPr>
            <p:nvPr/>
          </p:nvSpPr>
          <p:spPr bwMode="auto">
            <a:xfrm>
              <a:off x="2042"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51" name="Line 46"/>
            <p:cNvSpPr>
              <a:spLocks noChangeShapeType="1"/>
            </p:cNvSpPr>
            <p:nvPr/>
          </p:nvSpPr>
          <p:spPr bwMode="auto">
            <a:xfrm>
              <a:off x="2314"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grpSp>
          <p:nvGrpSpPr>
            <p:cNvPr id="52" name="Group 47"/>
            <p:cNvGrpSpPr>
              <a:grpSpLocks/>
            </p:cNvGrpSpPr>
            <p:nvPr/>
          </p:nvGrpSpPr>
          <p:grpSpPr bwMode="auto">
            <a:xfrm>
              <a:off x="142" y="947"/>
              <a:ext cx="2450" cy="213"/>
              <a:chOff x="142" y="947"/>
              <a:chExt cx="2450" cy="213"/>
            </a:xfrm>
          </p:grpSpPr>
          <p:sp>
            <p:nvSpPr>
              <p:cNvPr id="53" name="Text Box 48"/>
              <p:cNvSpPr txBox="1">
                <a:spLocks noChangeArrowheads="1"/>
              </p:cNvSpPr>
              <p:nvPr/>
            </p:nvSpPr>
            <p:spPr bwMode="auto">
              <a:xfrm>
                <a:off x="142" y="947"/>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54" name="Text Box 49"/>
              <p:cNvSpPr txBox="1">
                <a:spLocks noChangeArrowheads="1"/>
              </p:cNvSpPr>
              <p:nvPr/>
            </p:nvSpPr>
            <p:spPr bwMode="auto">
              <a:xfrm>
                <a:off x="417" y="947"/>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55" name="Text Box 50"/>
              <p:cNvSpPr txBox="1">
                <a:spLocks noChangeArrowheads="1"/>
              </p:cNvSpPr>
              <p:nvPr/>
            </p:nvSpPr>
            <p:spPr bwMode="auto">
              <a:xfrm>
                <a:off x="745" y="947"/>
                <a:ext cx="19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56" name="Text Box 51"/>
              <p:cNvSpPr txBox="1">
                <a:spLocks noChangeArrowheads="1"/>
              </p:cNvSpPr>
              <p:nvPr/>
            </p:nvSpPr>
            <p:spPr bwMode="auto">
              <a:xfrm>
                <a:off x="955"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57" name="Text Box 52"/>
              <p:cNvSpPr txBox="1">
                <a:spLocks noChangeArrowheads="1"/>
              </p:cNvSpPr>
              <p:nvPr/>
            </p:nvSpPr>
            <p:spPr bwMode="auto">
              <a:xfrm>
                <a:off x="122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58" name="Text Box 53"/>
              <p:cNvSpPr txBox="1">
                <a:spLocks noChangeArrowheads="1"/>
              </p:cNvSpPr>
              <p:nvPr/>
            </p:nvSpPr>
            <p:spPr bwMode="auto">
              <a:xfrm>
                <a:off x="1502"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59" name="Text Box 54"/>
              <p:cNvSpPr txBox="1">
                <a:spLocks noChangeArrowheads="1"/>
              </p:cNvSpPr>
              <p:nvPr/>
            </p:nvSpPr>
            <p:spPr bwMode="auto">
              <a:xfrm>
                <a:off x="1778"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60" name="Text Box 55"/>
              <p:cNvSpPr txBox="1">
                <a:spLocks noChangeArrowheads="1"/>
              </p:cNvSpPr>
              <p:nvPr/>
            </p:nvSpPr>
            <p:spPr bwMode="auto">
              <a:xfrm>
                <a:off x="204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61" name="Text Box 56"/>
              <p:cNvSpPr txBox="1">
                <a:spLocks noChangeArrowheads="1"/>
              </p:cNvSpPr>
              <p:nvPr/>
            </p:nvSpPr>
            <p:spPr bwMode="auto">
              <a:xfrm>
                <a:off x="2323"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grpSp>
        <p:nvGrpSpPr>
          <p:cNvPr id="62" name="Group 57"/>
          <p:cNvGrpSpPr>
            <a:grpSpLocks/>
          </p:cNvGrpSpPr>
          <p:nvPr/>
        </p:nvGrpSpPr>
        <p:grpSpPr bwMode="auto">
          <a:xfrm>
            <a:off x="309563" y="3700463"/>
            <a:ext cx="3900487" cy="401637"/>
            <a:chOff x="219" y="2024"/>
            <a:chExt cx="2457" cy="253"/>
          </a:xfrm>
        </p:grpSpPr>
        <p:sp>
          <p:nvSpPr>
            <p:cNvPr id="63" name="Rectangle 58"/>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64" name="Line 59"/>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5" name="Line 60"/>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6" name="Line 61"/>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7" name="Line 62"/>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8" name="Line 63"/>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9" name="Line 64"/>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70" name="Line 65"/>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71" name="Line 66"/>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72" name="Text Box 67"/>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73" name="Text Box 68"/>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74" name="Text Box 69"/>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75" name="Text Box 70"/>
            <p:cNvSpPr txBox="1">
              <a:spLocks noChangeArrowheads="1"/>
            </p:cNvSpPr>
            <p:nvPr/>
          </p:nvSpPr>
          <p:spPr bwMode="auto">
            <a:xfrm>
              <a:off x="1039"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76" name="Text Box 71"/>
            <p:cNvSpPr txBox="1">
              <a:spLocks noChangeArrowheads="1"/>
            </p:cNvSpPr>
            <p:nvPr/>
          </p:nvSpPr>
          <p:spPr bwMode="auto">
            <a:xfrm>
              <a:off x="131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77" name="Text Box 72"/>
            <p:cNvSpPr txBox="1">
              <a:spLocks noChangeArrowheads="1"/>
            </p:cNvSpPr>
            <p:nvPr/>
          </p:nvSpPr>
          <p:spPr bwMode="auto">
            <a:xfrm>
              <a:off x="1586"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78" name="Text Box 73"/>
            <p:cNvSpPr txBox="1">
              <a:spLocks noChangeArrowheads="1"/>
            </p:cNvSpPr>
            <p:nvPr/>
          </p:nvSpPr>
          <p:spPr bwMode="auto">
            <a:xfrm>
              <a:off x="1862"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79" name="Text Box 74"/>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80" name="Text Box 75"/>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81" name="Group 76"/>
          <p:cNvGrpSpPr>
            <a:grpSpLocks/>
          </p:cNvGrpSpPr>
          <p:nvPr/>
        </p:nvGrpSpPr>
        <p:grpSpPr bwMode="auto">
          <a:xfrm>
            <a:off x="309563" y="4908550"/>
            <a:ext cx="3900487" cy="401638"/>
            <a:chOff x="219" y="2024"/>
            <a:chExt cx="2457" cy="253"/>
          </a:xfrm>
        </p:grpSpPr>
        <p:sp>
          <p:nvSpPr>
            <p:cNvPr id="82" name="Rectangle 77"/>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83" name="Line 78"/>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4" name="Line 79"/>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5" name="Line 80"/>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6" name="Line 81"/>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7" name="Line 82"/>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8" name="Line 83"/>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9" name="Line 84"/>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90" name="Line 85"/>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91" name="Text Box 86"/>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92" name="Text Box 87"/>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93" name="Text Box 88"/>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94" name="Text Box 89"/>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95" name="Text Box 90"/>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96" name="Text Box 91"/>
            <p:cNvSpPr txBox="1">
              <a:spLocks noChangeArrowheads="1"/>
            </p:cNvSpPr>
            <p:nvPr/>
          </p:nvSpPr>
          <p:spPr bwMode="auto">
            <a:xfrm>
              <a:off x="1586"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97" name="Text Box 92"/>
            <p:cNvSpPr txBox="1">
              <a:spLocks noChangeArrowheads="1"/>
            </p:cNvSpPr>
            <p:nvPr/>
          </p:nvSpPr>
          <p:spPr bwMode="auto">
            <a:xfrm>
              <a:off x="1862"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98" name="Text Box 93"/>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99" name="Text Box 94"/>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00" name="Group 95"/>
          <p:cNvGrpSpPr>
            <a:grpSpLocks/>
          </p:cNvGrpSpPr>
          <p:nvPr/>
        </p:nvGrpSpPr>
        <p:grpSpPr bwMode="auto">
          <a:xfrm>
            <a:off x="4929188" y="1485900"/>
            <a:ext cx="3900487" cy="401638"/>
            <a:chOff x="219" y="2024"/>
            <a:chExt cx="2457" cy="253"/>
          </a:xfrm>
        </p:grpSpPr>
        <p:sp>
          <p:nvSpPr>
            <p:cNvPr id="101" name="Rectangle 96"/>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02" name="Line 97"/>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3" name="Line 98"/>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4" name="Line 99"/>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5" name="Line 100"/>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6" name="Line 101"/>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7" name="Line 102"/>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8" name="Line 103"/>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9" name="Line 104"/>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10" name="Text Box 105"/>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111" name="Text Box 106"/>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112" name="Text Box 107"/>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113" name="Text Box 108"/>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114" name="Text Box 109"/>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115" name="Text Box 110"/>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116" name="Text Box 111"/>
            <p:cNvSpPr txBox="1">
              <a:spLocks noChangeArrowheads="1"/>
            </p:cNvSpPr>
            <p:nvPr/>
          </p:nvSpPr>
          <p:spPr bwMode="auto">
            <a:xfrm>
              <a:off x="1862"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117" name="Text Box 112"/>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118" name="Text Box 113"/>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19" name="Group 114"/>
          <p:cNvGrpSpPr>
            <a:grpSpLocks/>
          </p:cNvGrpSpPr>
          <p:nvPr/>
        </p:nvGrpSpPr>
        <p:grpSpPr bwMode="auto">
          <a:xfrm>
            <a:off x="4960938" y="2614613"/>
            <a:ext cx="3900487" cy="401637"/>
            <a:chOff x="219" y="2024"/>
            <a:chExt cx="2457" cy="253"/>
          </a:xfrm>
        </p:grpSpPr>
        <p:sp>
          <p:nvSpPr>
            <p:cNvPr id="120" name="Rectangle 115"/>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21" name="Line 116"/>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2" name="Line 117"/>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3" name="Line 118"/>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4" name="Line 119"/>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5" name="Line 120"/>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6" name="Line 121"/>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7" name="Line 122"/>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8" name="Line 123"/>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9" name="Text Box 124"/>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130" name="Text Box 125"/>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131" name="Text Box 126"/>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132" name="Text Box 127"/>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133" name="Text Box 128"/>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134" name="Text Box 129"/>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135" name="Text Box 130"/>
            <p:cNvSpPr txBox="1">
              <a:spLocks noChangeArrowheads="1"/>
            </p:cNvSpPr>
            <p:nvPr/>
          </p:nvSpPr>
          <p:spPr bwMode="auto">
            <a:xfrm>
              <a:off x="1862"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136" name="Text Box 131"/>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137" name="Text Box 132"/>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38" name="Group 133"/>
          <p:cNvGrpSpPr>
            <a:grpSpLocks/>
          </p:cNvGrpSpPr>
          <p:nvPr/>
        </p:nvGrpSpPr>
        <p:grpSpPr bwMode="auto">
          <a:xfrm>
            <a:off x="4938713" y="3824288"/>
            <a:ext cx="3900487" cy="401637"/>
            <a:chOff x="219" y="2024"/>
            <a:chExt cx="2457" cy="253"/>
          </a:xfrm>
        </p:grpSpPr>
        <p:sp>
          <p:nvSpPr>
            <p:cNvPr id="139" name="Rectangle 134"/>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40" name="Line 135"/>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1" name="Line 136"/>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2" name="Line 137"/>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3" name="Line 138"/>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4" name="Line 139"/>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5" name="Line 140"/>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6" name="Line 141"/>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7" name="Line 142"/>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8" name="Text Box 143"/>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149" name="Text Box 144"/>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150" name="Text Box 145"/>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151" name="Text Box 146"/>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152" name="Text Box 147"/>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153" name="Text Box 148"/>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154" name="Text Box 149"/>
            <p:cNvSpPr txBox="1">
              <a:spLocks noChangeArrowheads="1"/>
            </p:cNvSpPr>
            <p:nvPr/>
          </p:nvSpPr>
          <p:spPr bwMode="auto">
            <a:xfrm>
              <a:off x="1862"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155" name="Text Box 150"/>
            <p:cNvSpPr txBox="1">
              <a:spLocks noChangeArrowheads="1"/>
            </p:cNvSpPr>
            <p:nvPr/>
          </p:nvSpPr>
          <p:spPr bwMode="auto">
            <a:xfrm>
              <a:off x="213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156" name="Text Box 151"/>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57" name="Group 152"/>
          <p:cNvGrpSpPr>
            <a:grpSpLocks/>
          </p:cNvGrpSpPr>
          <p:nvPr/>
        </p:nvGrpSpPr>
        <p:grpSpPr bwMode="auto">
          <a:xfrm>
            <a:off x="5011738" y="4962525"/>
            <a:ext cx="3902075" cy="401638"/>
            <a:chOff x="219" y="2024"/>
            <a:chExt cx="2458" cy="253"/>
          </a:xfrm>
        </p:grpSpPr>
        <p:sp>
          <p:nvSpPr>
            <p:cNvPr id="158" name="Rectangle 153"/>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59" name="Line 154"/>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0" name="Line 155"/>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1" name="Line 156"/>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2" name="Line 157"/>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3" name="Line 158"/>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4" name="Line 159"/>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5" name="Line 160"/>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6" name="Line 161"/>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7" name="Text Box 162"/>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168" name="Text Box 163"/>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169" name="Text Box 164"/>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170" name="Text Box 165"/>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171" name="Text Box 166"/>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172" name="Text Box 167"/>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173" name="Text Box 168"/>
            <p:cNvSpPr txBox="1">
              <a:spLocks noChangeArrowheads="1"/>
            </p:cNvSpPr>
            <p:nvPr/>
          </p:nvSpPr>
          <p:spPr bwMode="auto">
            <a:xfrm>
              <a:off x="1862"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174" name="Text Box 169"/>
            <p:cNvSpPr txBox="1">
              <a:spLocks noChangeArrowheads="1"/>
            </p:cNvSpPr>
            <p:nvPr/>
          </p:nvSpPr>
          <p:spPr bwMode="auto">
            <a:xfrm>
              <a:off x="213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sp>
          <p:nvSpPr>
            <p:cNvPr id="175" name="Text Box 170"/>
            <p:cNvSpPr txBox="1">
              <a:spLocks noChangeArrowheads="1"/>
            </p:cNvSpPr>
            <p:nvPr/>
          </p:nvSpPr>
          <p:spPr bwMode="auto">
            <a:xfrm>
              <a:off x="2407"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grpSp>
      <p:sp>
        <p:nvSpPr>
          <p:cNvPr id="176" name="Freeform 171"/>
          <p:cNvSpPr>
            <a:spLocks/>
          </p:cNvSpPr>
          <p:nvPr/>
        </p:nvSpPr>
        <p:spPr bwMode="auto">
          <a:xfrm>
            <a:off x="1422400" y="4240213"/>
            <a:ext cx="368300" cy="241300"/>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77" name="Group 172"/>
          <p:cNvGrpSpPr>
            <a:grpSpLocks/>
          </p:cNvGrpSpPr>
          <p:nvPr/>
        </p:nvGrpSpPr>
        <p:grpSpPr bwMode="auto">
          <a:xfrm>
            <a:off x="584200" y="1965325"/>
            <a:ext cx="1360488" cy="341313"/>
            <a:chOff x="368" y="1238"/>
            <a:chExt cx="857" cy="215"/>
          </a:xfrm>
        </p:grpSpPr>
        <p:sp>
          <p:nvSpPr>
            <p:cNvPr id="178" name="Freeform 173"/>
            <p:cNvSpPr>
              <a:spLocks/>
            </p:cNvSpPr>
            <p:nvPr/>
          </p:nvSpPr>
          <p:spPr bwMode="auto">
            <a:xfrm>
              <a:off x="368" y="1238"/>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sp>
          <p:nvSpPr>
            <p:cNvPr id="179" name="Text Box 174"/>
            <p:cNvSpPr txBox="1">
              <a:spLocks noChangeArrowheads="1"/>
            </p:cNvSpPr>
            <p:nvPr/>
          </p:nvSpPr>
          <p:spPr bwMode="auto">
            <a:xfrm>
              <a:off x="639" y="1261"/>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grpSp>
      <p:sp>
        <p:nvSpPr>
          <p:cNvPr id="180" name="Text Box 175"/>
          <p:cNvSpPr txBox="1">
            <a:spLocks noChangeArrowheads="1"/>
          </p:cNvSpPr>
          <p:nvPr/>
        </p:nvSpPr>
        <p:spPr bwMode="auto">
          <a:xfrm>
            <a:off x="1398588" y="4422775"/>
            <a:ext cx="3698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chemeClr val="tx2"/>
                </a:solidFill>
                <a:latin typeface="Tahoma" pitchFamily="34" charset="0"/>
                <a:ea typeface="ＭＳ Ｐゴシック" pitchFamily="34" charset="-128"/>
              </a:rPr>
              <a:t>ok</a:t>
            </a:r>
          </a:p>
        </p:txBody>
      </p:sp>
      <p:sp>
        <p:nvSpPr>
          <p:cNvPr id="181" name="Freeform 176"/>
          <p:cNvSpPr>
            <a:spLocks/>
          </p:cNvSpPr>
          <p:nvPr/>
        </p:nvSpPr>
        <p:spPr bwMode="auto">
          <a:xfrm>
            <a:off x="984250" y="312737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82" name="Group 177"/>
          <p:cNvGrpSpPr>
            <a:grpSpLocks/>
          </p:cNvGrpSpPr>
          <p:nvPr/>
        </p:nvGrpSpPr>
        <p:grpSpPr bwMode="auto">
          <a:xfrm>
            <a:off x="984250" y="3127375"/>
            <a:ext cx="1438275" cy="317500"/>
            <a:chOff x="620" y="1970"/>
            <a:chExt cx="906" cy="200"/>
          </a:xfrm>
        </p:grpSpPr>
        <p:sp>
          <p:nvSpPr>
            <p:cNvPr id="183" name="Text Box 178"/>
            <p:cNvSpPr txBox="1">
              <a:spLocks noChangeArrowheads="1"/>
            </p:cNvSpPr>
            <p:nvPr/>
          </p:nvSpPr>
          <p:spPr bwMode="auto">
            <a:xfrm>
              <a:off x="940" y="1978"/>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184" name="Freeform 179"/>
            <p:cNvSpPr>
              <a:spLocks/>
            </p:cNvSpPr>
            <p:nvPr/>
          </p:nvSpPr>
          <p:spPr bwMode="auto">
            <a:xfrm>
              <a:off x="620" y="1970"/>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85" name="Freeform 180"/>
          <p:cNvSpPr>
            <a:spLocks/>
          </p:cNvSpPr>
          <p:nvPr/>
        </p:nvSpPr>
        <p:spPr bwMode="auto">
          <a:xfrm>
            <a:off x="1920875" y="421957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86" name="Group 181"/>
          <p:cNvGrpSpPr>
            <a:grpSpLocks/>
          </p:cNvGrpSpPr>
          <p:nvPr/>
        </p:nvGrpSpPr>
        <p:grpSpPr bwMode="auto">
          <a:xfrm>
            <a:off x="1920875" y="4219575"/>
            <a:ext cx="1333500" cy="331788"/>
            <a:chOff x="1210" y="2658"/>
            <a:chExt cx="840" cy="209"/>
          </a:xfrm>
        </p:grpSpPr>
        <p:sp>
          <p:nvSpPr>
            <p:cNvPr id="187" name="Text Box 182"/>
            <p:cNvSpPr txBox="1">
              <a:spLocks noChangeArrowheads="1"/>
            </p:cNvSpPr>
            <p:nvPr/>
          </p:nvSpPr>
          <p:spPr bwMode="auto">
            <a:xfrm>
              <a:off x="1464" y="2675"/>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188" name="Freeform 183"/>
            <p:cNvSpPr>
              <a:spLocks/>
            </p:cNvSpPr>
            <p:nvPr/>
          </p:nvSpPr>
          <p:spPr bwMode="auto">
            <a:xfrm>
              <a:off x="1210" y="2658"/>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89" name="Freeform 184"/>
          <p:cNvSpPr>
            <a:spLocks/>
          </p:cNvSpPr>
          <p:nvPr/>
        </p:nvSpPr>
        <p:spPr bwMode="auto">
          <a:xfrm>
            <a:off x="2295525" y="545147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90" name="Group 185"/>
          <p:cNvGrpSpPr>
            <a:grpSpLocks/>
          </p:cNvGrpSpPr>
          <p:nvPr/>
        </p:nvGrpSpPr>
        <p:grpSpPr bwMode="auto">
          <a:xfrm>
            <a:off x="2295525" y="5451475"/>
            <a:ext cx="1385888" cy="339725"/>
            <a:chOff x="1446" y="3434"/>
            <a:chExt cx="873" cy="214"/>
          </a:xfrm>
        </p:grpSpPr>
        <p:sp>
          <p:nvSpPr>
            <p:cNvPr id="191" name="Text Box 186"/>
            <p:cNvSpPr txBox="1">
              <a:spLocks noChangeArrowheads="1"/>
            </p:cNvSpPr>
            <p:nvPr/>
          </p:nvSpPr>
          <p:spPr bwMode="auto">
            <a:xfrm>
              <a:off x="1733" y="3456"/>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192" name="Freeform 187"/>
            <p:cNvSpPr>
              <a:spLocks/>
            </p:cNvSpPr>
            <p:nvPr/>
          </p:nvSpPr>
          <p:spPr bwMode="auto">
            <a:xfrm>
              <a:off x="1446" y="3434"/>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93" name="Freeform 188"/>
          <p:cNvSpPr>
            <a:spLocks/>
          </p:cNvSpPr>
          <p:nvPr/>
        </p:nvSpPr>
        <p:spPr bwMode="auto">
          <a:xfrm>
            <a:off x="7294563" y="199707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94" name="Group 189"/>
          <p:cNvGrpSpPr>
            <a:grpSpLocks/>
          </p:cNvGrpSpPr>
          <p:nvPr/>
        </p:nvGrpSpPr>
        <p:grpSpPr bwMode="auto">
          <a:xfrm>
            <a:off x="6318250" y="1997075"/>
            <a:ext cx="1350963" cy="390525"/>
            <a:chOff x="3980" y="1258"/>
            <a:chExt cx="851" cy="246"/>
          </a:xfrm>
        </p:grpSpPr>
        <p:sp>
          <p:nvSpPr>
            <p:cNvPr id="195" name="Text Box 190"/>
            <p:cNvSpPr txBox="1">
              <a:spLocks noChangeArrowheads="1"/>
            </p:cNvSpPr>
            <p:nvPr/>
          </p:nvSpPr>
          <p:spPr bwMode="auto">
            <a:xfrm>
              <a:off x="3980" y="1312"/>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196" name="Freeform 191"/>
            <p:cNvSpPr>
              <a:spLocks/>
            </p:cNvSpPr>
            <p:nvPr/>
          </p:nvSpPr>
          <p:spPr bwMode="auto">
            <a:xfrm>
              <a:off x="4595" y="1258"/>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97" name="Freeform 192"/>
          <p:cNvSpPr>
            <a:spLocks/>
          </p:cNvSpPr>
          <p:nvPr/>
        </p:nvSpPr>
        <p:spPr bwMode="auto">
          <a:xfrm>
            <a:off x="7742238" y="314642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98" name="Group 193"/>
          <p:cNvGrpSpPr>
            <a:grpSpLocks/>
          </p:cNvGrpSpPr>
          <p:nvPr/>
        </p:nvGrpSpPr>
        <p:grpSpPr bwMode="auto">
          <a:xfrm>
            <a:off x="6734175" y="3146425"/>
            <a:ext cx="1382713" cy="339725"/>
            <a:chOff x="4242" y="1982"/>
            <a:chExt cx="871" cy="214"/>
          </a:xfrm>
        </p:grpSpPr>
        <p:sp>
          <p:nvSpPr>
            <p:cNvPr id="199" name="Text Box 194"/>
            <p:cNvSpPr txBox="1">
              <a:spLocks noChangeArrowheads="1"/>
            </p:cNvSpPr>
            <p:nvPr/>
          </p:nvSpPr>
          <p:spPr bwMode="auto">
            <a:xfrm>
              <a:off x="4242" y="2004"/>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200" name="Freeform 195"/>
            <p:cNvSpPr>
              <a:spLocks/>
            </p:cNvSpPr>
            <p:nvPr/>
          </p:nvSpPr>
          <p:spPr bwMode="auto">
            <a:xfrm>
              <a:off x="4877" y="1982"/>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201" name="Freeform 196"/>
          <p:cNvSpPr>
            <a:spLocks/>
          </p:cNvSpPr>
          <p:nvPr/>
        </p:nvSpPr>
        <p:spPr bwMode="auto">
          <a:xfrm>
            <a:off x="8231188" y="4395788"/>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202" name="Group 197"/>
          <p:cNvGrpSpPr>
            <a:grpSpLocks/>
          </p:cNvGrpSpPr>
          <p:nvPr/>
        </p:nvGrpSpPr>
        <p:grpSpPr bwMode="auto">
          <a:xfrm>
            <a:off x="7231063" y="4395788"/>
            <a:ext cx="1374775" cy="336550"/>
            <a:chOff x="4555" y="2769"/>
            <a:chExt cx="866" cy="212"/>
          </a:xfrm>
        </p:grpSpPr>
        <p:sp>
          <p:nvSpPr>
            <p:cNvPr id="203" name="Text Box 198"/>
            <p:cNvSpPr txBox="1">
              <a:spLocks noChangeArrowheads="1"/>
            </p:cNvSpPr>
            <p:nvPr/>
          </p:nvSpPr>
          <p:spPr bwMode="auto">
            <a:xfrm>
              <a:off x="4555" y="2789"/>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204" name="Freeform 199"/>
            <p:cNvSpPr>
              <a:spLocks/>
            </p:cNvSpPr>
            <p:nvPr/>
          </p:nvSpPr>
          <p:spPr bwMode="auto">
            <a:xfrm>
              <a:off x="5185" y="2769"/>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205" name="Text Box 203"/>
          <p:cNvSpPr txBox="1">
            <a:spLocks noChangeArrowheads="1"/>
          </p:cNvSpPr>
          <p:nvPr/>
        </p:nvSpPr>
        <p:spPr bwMode="auto">
          <a:xfrm>
            <a:off x="7523163" y="5610225"/>
            <a:ext cx="1344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solidFill>
                  <a:schemeClr val="hlink"/>
                </a:solidFill>
                <a:latin typeface="Tahoma" pitchFamily="34" charset="0"/>
                <a:cs typeface="Tahoma" pitchFamily="34" charset="0"/>
              </a:rPr>
              <a:t>Done!</a:t>
            </a:r>
            <a:endParaRPr lang="en-SG" sz="2400">
              <a:solidFill>
                <a:schemeClr val="hlink"/>
              </a:solidFill>
              <a:latin typeface="Tahoma" pitchFamily="34" charset="0"/>
              <a:cs typeface="Tahoma" pitchFamily="34" charset="0"/>
            </a:endParaRPr>
          </a:p>
        </p:txBody>
      </p:sp>
      <p:sp>
        <p:nvSpPr>
          <p:cNvPr id="206" name="TextBox 205"/>
          <p:cNvSpPr txBox="1">
            <a:spLocks noChangeArrowheads="1"/>
          </p:cNvSpPr>
          <p:nvPr/>
        </p:nvSpPr>
        <p:spPr bwMode="auto">
          <a:xfrm>
            <a:off x="3768724" y="5561013"/>
            <a:ext cx="3462339" cy="70788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rgbClr val="0000FF"/>
                </a:solidFill>
              </a:rPr>
              <a:t>Q: Is the array sorted?</a:t>
            </a:r>
          </a:p>
          <a:p>
            <a:pPr eaLnBrk="1" hangingPunct="1"/>
            <a:r>
              <a:rPr lang="en-US" sz="2000" dirty="0">
                <a:solidFill>
                  <a:srgbClr val="0000FF"/>
                </a:solidFill>
              </a:rPr>
              <a:t>Q: What </a:t>
            </a:r>
            <a:r>
              <a:rPr lang="en-US" sz="2000" dirty="0" smtClean="0">
                <a:solidFill>
                  <a:srgbClr val="0000FF"/>
                </a:solidFill>
              </a:rPr>
              <a:t>have </a:t>
            </a:r>
            <a:r>
              <a:rPr lang="en-US" sz="2000" dirty="0">
                <a:solidFill>
                  <a:srgbClr val="0000FF"/>
                </a:solidFill>
              </a:rPr>
              <a:t>we </a:t>
            </a:r>
            <a:r>
              <a:rPr lang="en-US" sz="2000" dirty="0" smtClean="0">
                <a:solidFill>
                  <a:srgbClr val="0000FF"/>
                </a:solidFill>
              </a:rPr>
              <a:t>achieved?</a:t>
            </a:r>
            <a:endParaRPr lang="en-SG" sz="2000" dirty="0">
              <a:solidFill>
                <a:srgbClr val="0000FF"/>
              </a:solidFill>
            </a:endParaRPr>
          </a:p>
        </p:txBody>
      </p:sp>
    </p:spTree>
    <p:extLst>
      <p:ext uri="{BB962C8B-B14F-4D97-AF65-F5344CB8AC3E}">
        <p14:creationId xmlns:p14="http://schemas.microsoft.com/office/powerpoint/2010/main" val="35659447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77"/>
                                        </p:tgtEl>
                                        <p:attrNameLst>
                                          <p:attrName>style.visibility</p:attrName>
                                        </p:attrNameLst>
                                      </p:cBhvr>
                                      <p:to>
                                        <p:strVal val="visible"/>
                                      </p:to>
                                    </p:set>
                                    <p:animEffect transition="in" filter="dissolve">
                                      <p:cBhvr>
                                        <p:cTn id="11" dur="500"/>
                                        <p:tgtEl>
                                          <p:spTgt spid="177"/>
                                        </p:tgtEl>
                                      </p:cBhvr>
                                    </p:animEffect>
                                  </p:childTnLst>
                                </p:cTn>
                              </p:par>
                            </p:childTnLst>
                          </p:cTn>
                        </p:par>
                        <p:par>
                          <p:cTn id="12" fill="hold">
                            <p:stCondLst>
                              <p:cond delay="1000"/>
                            </p:stCondLst>
                            <p:childTnLst>
                              <p:par>
                                <p:cTn id="13" presetID="9" presetClass="entr" presetSubtype="0" fill="hold" nodeType="afterEffect">
                                  <p:stCondLst>
                                    <p:cond delay="500"/>
                                  </p:stCondLst>
                                  <p:childTnLst>
                                    <p:set>
                                      <p:cBhvr>
                                        <p:cTn id="14" dur="1" fill="hold">
                                          <p:stCondLst>
                                            <p:cond delay="0"/>
                                          </p:stCondLst>
                                        </p:cTn>
                                        <p:tgtEl>
                                          <p:spTgt spid="42"/>
                                        </p:tgtEl>
                                        <p:attrNameLst>
                                          <p:attrName>style.visibility</p:attrName>
                                        </p:attrNameLst>
                                      </p:cBhvr>
                                      <p:to>
                                        <p:strVal val="visible"/>
                                      </p:to>
                                    </p:set>
                                    <p:animEffect transition="in" filter="dissolve">
                                      <p:cBhvr>
                                        <p:cTn id="15" dur="500"/>
                                        <p:tgtEl>
                                          <p:spTgt spid="4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81"/>
                                        </p:tgtEl>
                                        <p:attrNameLst>
                                          <p:attrName>style.visibility</p:attrName>
                                        </p:attrNameLst>
                                      </p:cBhvr>
                                      <p:to>
                                        <p:strVal val="visible"/>
                                      </p:to>
                                    </p:set>
                                    <p:animEffect transition="in" filter="dissolve">
                                      <p:cBhvr>
                                        <p:cTn id="20" dur="500"/>
                                        <p:tgtEl>
                                          <p:spTgt spid="181"/>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182"/>
                                        </p:tgtEl>
                                        <p:attrNameLst>
                                          <p:attrName>style.visibility</p:attrName>
                                        </p:attrNameLst>
                                      </p:cBhvr>
                                      <p:to>
                                        <p:strVal val="visible"/>
                                      </p:to>
                                    </p:set>
                                    <p:animEffect transition="in" filter="dissolve">
                                      <p:cBhvr>
                                        <p:cTn id="24" dur="500"/>
                                        <p:tgtEl>
                                          <p:spTgt spid="182"/>
                                        </p:tgtEl>
                                      </p:cBhvr>
                                    </p:animEffect>
                                  </p:childTnLst>
                                </p:cTn>
                              </p:par>
                            </p:childTnLst>
                          </p:cTn>
                        </p:par>
                        <p:par>
                          <p:cTn id="25" fill="hold">
                            <p:stCondLst>
                              <p:cond delay="1000"/>
                            </p:stCondLst>
                            <p:childTnLst>
                              <p:par>
                                <p:cTn id="26" presetID="9" presetClass="entr" presetSubtype="0" fill="hold" nodeType="afterEffect">
                                  <p:stCondLst>
                                    <p:cond delay="500"/>
                                  </p:stCondLst>
                                  <p:childTnLst>
                                    <p:set>
                                      <p:cBhvr>
                                        <p:cTn id="27" dur="1" fill="hold">
                                          <p:stCondLst>
                                            <p:cond delay="0"/>
                                          </p:stCondLst>
                                        </p:cTn>
                                        <p:tgtEl>
                                          <p:spTgt spid="62"/>
                                        </p:tgtEl>
                                        <p:attrNameLst>
                                          <p:attrName>style.visibility</p:attrName>
                                        </p:attrNameLst>
                                      </p:cBhvr>
                                      <p:to>
                                        <p:strVal val="visible"/>
                                      </p:to>
                                    </p:set>
                                    <p:animEffect transition="in" filter="dissolv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76"/>
                                        </p:tgtEl>
                                        <p:attrNameLst>
                                          <p:attrName>style.visibility</p:attrName>
                                        </p:attrNameLst>
                                      </p:cBhvr>
                                      <p:to>
                                        <p:strVal val="visible"/>
                                      </p:to>
                                    </p:set>
                                    <p:animEffect transition="in" filter="dissolve">
                                      <p:cBhvr>
                                        <p:cTn id="33" dur="500"/>
                                        <p:tgtEl>
                                          <p:spTgt spid="176"/>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180"/>
                                        </p:tgtEl>
                                        <p:attrNameLst>
                                          <p:attrName>style.visibility</p:attrName>
                                        </p:attrNameLst>
                                      </p:cBhvr>
                                      <p:to>
                                        <p:strVal val="visible"/>
                                      </p:to>
                                    </p:set>
                                    <p:animEffect transition="in" filter="dissolve">
                                      <p:cBhvr>
                                        <p:cTn id="37" dur="500"/>
                                        <p:tgtEl>
                                          <p:spTgt spid="18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85"/>
                                        </p:tgtEl>
                                        <p:attrNameLst>
                                          <p:attrName>style.visibility</p:attrName>
                                        </p:attrNameLst>
                                      </p:cBhvr>
                                      <p:to>
                                        <p:strVal val="visible"/>
                                      </p:to>
                                    </p:set>
                                    <p:animEffect transition="in" filter="dissolve">
                                      <p:cBhvr>
                                        <p:cTn id="42" dur="500"/>
                                        <p:tgtEl>
                                          <p:spTgt spid="185"/>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186"/>
                                        </p:tgtEl>
                                        <p:attrNameLst>
                                          <p:attrName>style.visibility</p:attrName>
                                        </p:attrNameLst>
                                      </p:cBhvr>
                                      <p:to>
                                        <p:strVal val="visible"/>
                                      </p:to>
                                    </p:set>
                                    <p:animEffect transition="in" filter="dissolve">
                                      <p:cBhvr>
                                        <p:cTn id="46" dur="500"/>
                                        <p:tgtEl>
                                          <p:spTgt spid="186"/>
                                        </p:tgtEl>
                                      </p:cBhvr>
                                    </p:animEffect>
                                  </p:childTnLst>
                                </p:cTn>
                              </p:par>
                            </p:childTnLst>
                          </p:cTn>
                        </p:par>
                        <p:par>
                          <p:cTn id="47" fill="hold">
                            <p:stCondLst>
                              <p:cond delay="1000"/>
                            </p:stCondLst>
                            <p:childTnLst>
                              <p:par>
                                <p:cTn id="48" presetID="9" presetClass="entr" presetSubtype="0" fill="hold" nodeType="afterEffect">
                                  <p:stCondLst>
                                    <p:cond delay="500"/>
                                  </p:stCondLst>
                                  <p:childTnLst>
                                    <p:set>
                                      <p:cBhvr>
                                        <p:cTn id="49" dur="1" fill="hold">
                                          <p:stCondLst>
                                            <p:cond delay="0"/>
                                          </p:stCondLst>
                                        </p:cTn>
                                        <p:tgtEl>
                                          <p:spTgt spid="81"/>
                                        </p:tgtEl>
                                        <p:attrNameLst>
                                          <p:attrName>style.visibility</p:attrName>
                                        </p:attrNameLst>
                                      </p:cBhvr>
                                      <p:to>
                                        <p:strVal val="visible"/>
                                      </p:to>
                                    </p:set>
                                    <p:animEffect transition="in" filter="dissolve">
                                      <p:cBhvr>
                                        <p:cTn id="50" dur="500"/>
                                        <p:tgtEl>
                                          <p:spTgt spid="81"/>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89"/>
                                        </p:tgtEl>
                                        <p:attrNameLst>
                                          <p:attrName>style.visibility</p:attrName>
                                        </p:attrNameLst>
                                      </p:cBhvr>
                                      <p:to>
                                        <p:strVal val="visible"/>
                                      </p:to>
                                    </p:set>
                                    <p:animEffect transition="in" filter="dissolve">
                                      <p:cBhvr>
                                        <p:cTn id="55" dur="500"/>
                                        <p:tgtEl>
                                          <p:spTgt spid="189"/>
                                        </p:tgtEl>
                                      </p:cBhvr>
                                    </p:animEffect>
                                  </p:childTnLst>
                                </p:cTn>
                              </p:par>
                            </p:childTnLst>
                          </p:cTn>
                        </p:par>
                        <p:par>
                          <p:cTn id="56" fill="hold">
                            <p:stCondLst>
                              <p:cond delay="500"/>
                            </p:stCondLst>
                            <p:childTnLst>
                              <p:par>
                                <p:cTn id="57" presetID="9" presetClass="entr" presetSubtype="0" fill="hold" nodeType="afterEffect">
                                  <p:stCondLst>
                                    <p:cond delay="0"/>
                                  </p:stCondLst>
                                  <p:childTnLst>
                                    <p:set>
                                      <p:cBhvr>
                                        <p:cTn id="58" dur="1" fill="hold">
                                          <p:stCondLst>
                                            <p:cond delay="0"/>
                                          </p:stCondLst>
                                        </p:cTn>
                                        <p:tgtEl>
                                          <p:spTgt spid="190"/>
                                        </p:tgtEl>
                                        <p:attrNameLst>
                                          <p:attrName>style.visibility</p:attrName>
                                        </p:attrNameLst>
                                      </p:cBhvr>
                                      <p:to>
                                        <p:strVal val="visible"/>
                                      </p:to>
                                    </p:set>
                                    <p:animEffect transition="in" filter="dissolve">
                                      <p:cBhvr>
                                        <p:cTn id="59" dur="500"/>
                                        <p:tgtEl>
                                          <p:spTgt spid="190"/>
                                        </p:tgtEl>
                                      </p:cBhvr>
                                    </p:animEffect>
                                  </p:childTnLst>
                                </p:cTn>
                              </p:par>
                            </p:childTnLst>
                          </p:cTn>
                        </p:par>
                        <p:par>
                          <p:cTn id="60" fill="hold">
                            <p:stCondLst>
                              <p:cond delay="1000"/>
                            </p:stCondLst>
                            <p:childTnLst>
                              <p:par>
                                <p:cTn id="61" presetID="9" presetClass="entr" presetSubtype="0" fill="hold" nodeType="afterEffect">
                                  <p:stCondLst>
                                    <p:cond delay="500"/>
                                  </p:stCondLst>
                                  <p:childTnLst>
                                    <p:set>
                                      <p:cBhvr>
                                        <p:cTn id="62" dur="1" fill="hold">
                                          <p:stCondLst>
                                            <p:cond delay="0"/>
                                          </p:stCondLst>
                                        </p:cTn>
                                        <p:tgtEl>
                                          <p:spTgt spid="100"/>
                                        </p:tgtEl>
                                        <p:attrNameLst>
                                          <p:attrName>style.visibility</p:attrName>
                                        </p:attrNameLst>
                                      </p:cBhvr>
                                      <p:to>
                                        <p:strVal val="visible"/>
                                      </p:to>
                                    </p:set>
                                    <p:animEffect transition="in" filter="dissolve">
                                      <p:cBhvr>
                                        <p:cTn id="63" dur="500"/>
                                        <p:tgtEl>
                                          <p:spTgt spid="100"/>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93"/>
                                        </p:tgtEl>
                                        <p:attrNameLst>
                                          <p:attrName>style.visibility</p:attrName>
                                        </p:attrNameLst>
                                      </p:cBhvr>
                                      <p:to>
                                        <p:strVal val="visible"/>
                                      </p:to>
                                    </p:set>
                                    <p:animEffect transition="in" filter="dissolve">
                                      <p:cBhvr>
                                        <p:cTn id="68" dur="500"/>
                                        <p:tgtEl>
                                          <p:spTgt spid="193"/>
                                        </p:tgtEl>
                                      </p:cBhvr>
                                    </p:animEffect>
                                  </p:childTnLst>
                                </p:cTn>
                              </p:par>
                            </p:childTnLst>
                          </p:cTn>
                        </p:par>
                        <p:par>
                          <p:cTn id="69" fill="hold">
                            <p:stCondLst>
                              <p:cond delay="500"/>
                            </p:stCondLst>
                            <p:childTnLst>
                              <p:par>
                                <p:cTn id="70" presetID="9" presetClass="entr" presetSubtype="0" fill="hold" nodeType="afterEffect">
                                  <p:stCondLst>
                                    <p:cond delay="0"/>
                                  </p:stCondLst>
                                  <p:childTnLst>
                                    <p:set>
                                      <p:cBhvr>
                                        <p:cTn id="71" dur="1" fill="hold">
                                          <p:stCondLst>
                                            <p:cond delay="0"/>
                                          </p:stCondLst>
                                        </p:cTn>
                                        <p:tgtEl>
                                          <p:spTgt spid="194"/>
                                        </p:tgtEl>
                                        <p:attrNameLst>
                                          <p:attrName>style.visibility</p:attrName>
                                        </p:attrNameLst>
                                      </p:cBhvr>
                                      <p:to>
                                        <p:strVal val="visible"/>
                                      </p:to>
                                    </p:set>
                                    <p:animEffect transition="in" filter="dissolve">
                                      <p:cBhvr>
                                        <p:cTn id="72" dur="500"/>
                                        <p:tgtEl>
                                          <p:spTgt spid="194"/>
                                        </p:tgtEl>
                                      </p:cBhvr>
                                    </p:animEffect>
                                  </p:childTnLst>
                                </p:cTn>
                              </p:par>
                            </p:childTnLst>
                          </p:cTn>
                        </p:par>
                        <p:par>
                          <p:cTn id="73" fill="hold">
                            <p:stCondLst>
                              <p:cond delay="1000"/>
                            </p:stCondLst>
                            <p:childTnLst>
                              <p:par>
                                <p:cTn id="74" presetID="9" presetClass="entr" presetSubtype="0" fill="hold" nodeType="afterEffect">
                                  <p:stCondLst>
                                    <p:cond delay="500"/>
                                  </p:stCondLst>
                                  <p:childTnLst>
                                    <p:set>
                                      <p:cBhvr>
                                        <p:cTn id="75" dur="1" fill="hold">
                                          <p:stCondLst>
                                            <p:cond delay="0"/>
                                          </p:stCondLst>
                                        </p:cTn>
                                        <p:tgtEl>
                                          <p:spTgt spid="119"/>
                                        </p:tgtEl>
                                        <p:attrNameLst>
                                          <p:attrName>style.visibility</p:attrName>
                                        </p:attrNameLst>
                                      </p:cBhvr>
                                      <p:to>
                                        <p:strVal val="visible"/>
                                      </p:to>
                                    </p:set>
                                    <p:animEffect transition="in" filter="dissolve">
                                      <p:cBhvr>
                                        <p:cTn id="76" dur="500"/>
                                        <p:tgtEl>
                                          <p:spTgt spid="11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97"/>
                                        </p:tgtEl>
                                        <p:attrNameLst>
                                          <p:attrName>style.visibility</p:attrName>
                                        </p:attrNameLst>
                                      </p:cBhvr>
                                      <p:to>
                                        <p:strVal val="visible"/>
                                      </p:to>
                                    </p:set>
                                    <p:animEffect transition="in" filter="dissolve">
                                      <p:cBhvr>
                                        <p:cTn id="81" dur="500"/>
                                        <p:tgtEl>
                                          <p:spTgt spid="197"/>
                                        </p:tgtEl>
                                      </p:cBhvr>
                                    </p:animEffect>
                                  </p:childTnLst>
                                </p:cTn>
                              </p:par>
                            </p:childTnLst>
                          </p:cTn>
                        </p:par>
                        <p:par>
                          <p:cTn id="82" fill="hold">
                            <p:stCondLst>
                              <p:cond delay="500"/>
                            </p:stCondLst>
                            <p:childTnLst>
                              <p:par>
                                <p:cTn id="83" presetID="9" presetClass="entr" presetSubtype="0" fill="hold" nodeType="afterEffect">
                                  <p:stCondLst>
                                    <p:cond delay="0"/>
                                  </p:stCondLst>
                                  <p:childTnLst>
                                    <p:set>
                                      <p:cBhvr>
                                        <p:cTn id="84" dur="1" fill="hold">
                                          <p:stCondLst>
                                            <p:cond delay="0"/>
                                          </p:stCondLst>
                                        </p:cTn>
                                        <p:tgtEl>
                                          <p:spTgt spid="198"/>
                                        </p:tgtEl>
                                        <p:attrNameLst>
                                          <p:attrName>style.visibility</p:attrName>
                                        </p:attrNameLst>
                                      </p:cBhvr>
                                      <p:to>
                                        <p:strVal val="visible"/>
                                      </p:to>
                                    </p:set>
                                    <p:animEffect transition="in" filter="dissolve">
                                      <p:cBhvr>
                                        <p:cTn id="85" dur="500"/>
                                        <p:tgtEl>
                                          <p:spTgt spid="198"/>
                                        </p:tgtEl>
                                      </p:cBhvr>
                                    </p:animEffect>
                                  </p:childTnLst>
                                </p:cTn>
                              </p:par>
                            </p:childTnLst>
                          </p:cTn>
                        </p:par>
                        <p:par>
                          <p:cTn id="86" fill="hold">
                            <p:stCondLst>
                              <p:cond delay="1000"/>
                            </p:stCondLst>
                            <p:childTnLst>
                              <p:par>
                                <p:cTn id="87" presetID="9" presetClass="entr" presetSubtype="0" fill="hold" nodeType="afterEffect">
                                  <p:stCondLst>
                                    <p:cond delay="500"/>
                                  </p:stCondLst>
                                  <p:childTnLst>
                                    <p:set>
                                      <p:cBhvr>
                                        <p:cTn id="88" dur="1" fill="hold">
                                          <p:stCondLst>
                                            <p:cond delay="0"/>
                                          </p:stCondLst>
                                        </p:cTn>
                                        <p:tgtEl>
                                          <p:spTgt spid="138"/>
                                        </p:tgtEl>
                                        <p:attrNameLst>
                                          <p:attrName>style.visibility</p:attrName>
                                        </p:attrNameLst>
                                      </p:cBhvr>
                                      <p:to>
                                        <p:strVal val="visible"/>
                                      </p:to>
                                    </p:set>
                                    <p:animEffect transition="in" filter="dissolve">
                                      <p:cBhvr>
                                        <p:cTn id="89" dur="500"/>
                                        <p:tgtEl>
                                          <p:spTgt spid="138"/>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201"/>
                                        </p:tgtEl>
                                        <p:attrNameLst>
                                          <p:attrName>style.visibility</p:attrName>
                                        </p:attrNameLst>
                                      </p:cBhvr>
                                      <p:to>
                                        <p:strVal val="visible"/>
                                      </p:to>
                                    </p:set>
                                    <p:animEffect transition="in" filter="dissolve">
                                      <p:cBhvr>
                                        <p:cTn id="94" dur="500"/>
                                        <p:tgtEl>
                                          <p:spTgt spid="201"/>
                                        </p:tgtEl>
                                      </p:cBhvr>
                                    </p:animEffect>
                                  </p:childTnLst>
                                </p:cTn>
                              </p:par>
                            </p:childTnLst>
                          </p:cTn>
                        </p:par>
                        <p:par>
                          <p:cTn id="95" fill="hold">
                            <p:stCondLst>
                              <p:cond delay="500"/>
                            </p:stCondLst>
                            <p:childTnLst>
                              <p:par>
                                <p:cTn id="96" presetID="9" presetClass="entr" presetSubtype="0" fill="hold" nodeType="afterEffect">
                                  <p:stCondLst>
                                    <p:cond delay="0"/>
                                  </p:stCondLst>
                                  <p:childTnLst>
                                    <p:set>
                                      <p:cBhvr>
                                        <p:cTn id="97" dur="1" fill="hold">
                                          <p:stCondLst>
                                            <p:cond delay="0"/>
                                          </p:stCondLst>
                                        </p:cTn>
                                        <p:tgtEl>
                                          <p:spTgt spid="202"/>
                                        </p:tgtEl>
                                        <p:attrNameLst>
                                          <p:attrName>style.visibility</p:attrName>
                                        </p:attrNameLst>
                                      </p:cBhvr>
                                      <p:to>
                                        <p:strVal val="visible"/>
                                      </p:to>
                                    </p:set>
                                    <p:animEffect transition="in" filter="dissolve">
                                      <p:cBhvr>
                                        <p:cTn id="98" dur="500"/>
                                        <p:tgtEl>
                                          <p:spTgt spid="202"/>
                                        </p:tgtEl>
                                      </p:cBhvr>
                                    </p:animEffect>
                                  </p:childTnLst>
                                </p:cTn>
                              </p:par>
                            </p:childTnLst>
                          </p:cTn>
                        </p:par>
                        <p:par>
                          <p:cTn id="99" fill="hold">
                            <p:stCondLst>
                              <p:cond delay="1000"/>
                            </p:stCondLst>
                            <p:childTnLst>
                              <p:par>
                                <p:cTn id="100" presetID="9" presetClass="entr" presetSubtype="0" fill="hold" nodeType="afterEffect">
                                  <p:stCondLst>
                                    <p:cond delay="500"/>
                                  </p:stCondLst>
                                  <p:childTnLst>
                                    <p:set>
                                      <p:cBhvr>
                                        <p:cTn id="101" dur="1" fill="hold">
                                          <p:stCondLst>
                                            <p:cond delay="0"/>
                                          </p:stCondLst>
                                        </p:cTn>
                                        <p:tgtEl>
                                          <p:spTgt spid="157"/>
                                        </p:tgtEl>
                                        <p:attrNameLst>
                                          <p:attrName>style.visibility</p:attrName>
                                        </p:attrNameLst>
                                      </p:cBhvr>
                                      <p:to>
                                        <p:strVal val="visible"/>
                                      </p:to>
                                    </p:set>
                                    <p:animEffect transition="in" filter="dissolve">
                                      <p:cBhvr>
                                        <p:cTn id="102" dur="500"/>
                                        <p:tgtEl>
                                          <p:spTgt spid="157"/>
                                        </p:tgtEl>
                                      </p:cBhvr>
                                    </p:animEffect>
                                  </p:childTnLst>
                                </p:cTn>
                              </p:par>
                            </p:childTnLst>
                          </p:cTn>
                        </p:par>
                        <p:par>
                          <p:cTn id="103" fill="hold">
                            <p:stCondLst>
                              <p:cond delay="2000"/>
                            </p:stCondLst>
                            <p:childTnLst>
                              <p:par>
                                <p:cTn id="104" presetID="9" presetClass="entr" presetSubtype="0" fill="hold" grpId="0" nodeType="afterEffect">
                                  <p:stCondLst>
                                    <p:cond delay="0"/>
                                  </p:stCondLst>
                                  <p:childTnLst>
                                    <p:set>
                                      <p:cBhvr>
                                        <p:cTn id="105" dur="1" fill="hold">
                                          <p:stCondLst>
                                            <p:cond delay="0"/>
                                          </p:stCondLst>
                                        </p:cTn>
                                        <p:tgtEl>
                                          <p:spTgt spid="205"/>
                                        </p:tgtEl>
                                        <p:attrNameLst>
                                          <p:attrName>style.visibility</p:attrName>
                                        </p:attrNameLst>
                                      </p:cBhvr>
                                      <p:to>
                                        <p:strVal val="visible"/>
                                      </p:to>
                                    </p:set>
                                    <p:animEffect transition="in" filter="dissolve">
                                      <p:cBhvr>
                                        <p:cTn id="106" dur="500"/>
                                        <p:tgtEl>
                                          <p:spTgt spid="205"/>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06"/>
                                        </p:tgtEl>
                                        <p:attrNameLst>
                                          <p:attrName>style.visibility</p:attrName>
                                        </p:attrNameLst>
                                      </p:cBhvr>
                                      <p:to>
                                        <p:strVal val="visible"/>
                                      </p:to>
                                    </p:set>
                                    <p:animEffect transition="in" filter="dissolve">
                                      <p:cBhvr>
                                        <p:cTn id="111"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6" grpId="0" animBg="1"/>
      <p:bldP spid="180" grpId="0" autoUpdateAnimBg="0"/>
      <p:bldP spid="181" grpId="0" animBg="1"/>
      <p:bldP spid="185" grpId="0" animBg="1"/>
      <p:bldP spid="189" grpId="0" animBg="1"/>
      <p:bldP spid="193" grpId="0" animBg="1"/>
      <p:bldP spid="197" grpId="0" animBg="1"/>
      <p:bldP spid="201" grpId="0" animBg="1"/>
      <p:bldP spid="205" grpId="0"/>
      <p:bldP spid="20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7. Bubble Sort: Demo #3 (3/5)</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31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pSp>
        <p:nvGrpSpPr>
          <p:cNvPr id="207" name="Group 15"/>
          <p:cNvGrpSpPr>
            <a:grpSpLocks/>
          </p:cNvGrpSpPr>
          <p:nvPr/>
        </p:nvGrpSpPr>
        <p:grpSpPr bwMode="auto">
          <a:xfrm>
            <a:off x="457200" y="1133475"/>
            <a:ext cx="8469313" cy="4127123"/>
            <a:chOff x="463017" y="2320820"/>
            <a:chExt cx="8226515" cy="4128043"/>
          </a:xfrm>
        </p:grpSpPr>
        <p:sp>
          <p:nvSpPr>
            <p:cNvPr id="208" name="TextBox 207"/>
            <p:cNvSpPr txBox="1"/>
            <p:nvPr/>
          </p:nvSpPr>
          <p:spPr>
            <a:xfrm>
              <a:off x="463017" y="2416091"/>
              <a:ext cx="8223431" cy="4032772"/>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eaLnBrk="0" hangingPunct="0">
                <a:tabLst>
                  <a:tab pos="541338" algn="l"/>
                  <a:tab pos="1073150" algn="l"/>
                  <a:tab pos="1614488" algn="l"/>
                  <a:tab pos="1974850" algn="l"/>
                </a:tabLst>
                <a:defRPr>
                  <a:solidFill>
                    <a:schemeClr val="tx1"/>
                  </a:solidFill>
                  <a:latin typeface="Arial" charset="0"/>
                  <a:cs typeface="Arial" charset="0"/>
                </a:defRPr>
              </a:lvl1pPr>
              <a:lvl2pPr marL="742950" indent="-285750" eaLnBrk="0" hangingPunct="0">
                <a:tabLst>
                  <a:tab pos="541338" algn="l"/>
                  <a:tab pos="1073150" algn="l"/>
                  <a:tab pos="1614488" algn="l"/>
                  <a:tab pos="1974850" algn="l"/>
                </a:tabLst>
                <a:defRPr>
                  <a:solidFill>
                    <a:schemeClr val="tx1"/>
                  </a:solidFill>
                  <a:latin typeface="Arial" charset="0"/>
                  <a:cs typeface="Arial" charset="0"/>
                </a:defRPr>
              </a:lvl2pPr>
              <a:lvl3pPr marL="1143000" indent="-228600" eaLnBrk="0" hangingPunct="0">
                <a:tabLst>
                  <a:tab pos="541338" algn="l"/>
                  <a:tab pos="1073150" algn="l"/>
                  <a:tab pos="1614488" algn="l"/>
                  <a:tab pos="1974850" algn="l"/>
                </a:tabLst>
                <a:defRPr>
                  <a:solidFill>
                    <a:schemeClr val="tx1"/>
                  </a:solidFill>
                  <a:latin typeface="Arial" charset="0"/>
                  <a:cs typeface="Arial" charset="0"/>
                </a:defRPr>
              </a:lvl3pPr>
              <a:lvl4pPr marL="1600200" indent="-228600" eaLnBrk="0" hangingPunct="0">
                <a:tabLst>
                  <a:tab pos="541338" algn="l"/>
                  <a:tab pos="1073150" algn="l"/>
                  <a:tab pos="1614488" algn="l"/>
                  <a:tab pos="1974850" algn="l"/>
                </a:tabLst>
                <a:defRPr>
                  <a:solidFill>
                    <a:schemeClr val="tx1"/>
                  </a:solidFill>
                  <a:latin typeface="Arial" charset="0"/>
                  <a:cs typeface="Arial" charset="0"/>
                </a:defRPr>
              </a:lvl4pPr>
              <a:lvl5pPr marL="2057400" indent="-228600" eaLnBrk="0" hangingPunct="0">
                <a:tabLst>
                  <a:tab pos="541338" algn="l"/>
                  <a:tab pos="1073150" algn="l"/>
                  <a:tab pos="1614488" algn="l"/>
                  <a:tab pos="19748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41338" algn="l"/>
                  <a:tab pos="1073150" algn="l"/>
                  <a:tab pos="1614488" algn="l"/>
                  <a:tab pos="1974850" algn="l"/>
                </a:tabLst>
                <a:defRPr>
                  <a:solidFill>
                    <a:schemeClr val="tx1"/>
                  </a:solidFill>
                  <a:latin typeface="Arial" charset="0"/>
                  <a:cs typeface="Arial" charset="0"/>
                </a:defRPr>
              </a:lvl9pPr>
            </a:lstStyle>
            <a:p>
              <a:pPr eaLnBrk="1" hangingPunct="1">
                <a:tabLst>
                  <a:tab pos="446088" algn="l"/>
                  <a:tab pos="892175" algn="l"/>
                  <a:tab pos="1349375" algn="l"/>
                  <a:tab pos="1795463" algn="l"/>
                </a:tabLst>
              </a:pPr>
              <a:r>
                <a:rPr lang="en-SG" sz="1600" b="1" dirty="0">
                  <a:solidFill>
                    <a:srgbClr val="800000"/>
                  </a:solidFill>
                  <a:latin typeface="Courier New" pitchFamily="49" charset="0"/>
                  <a:cs typeface="Courier New" pitchFamily="49" charset="0"/>
                </a:rPr>
                <a:t>// To sort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 in increasing order</a:t>
              </a:r>
            </a:p>
            <a:p>
              <a:pPr eaLnBrk="1" hangingPunct="1">
                <a:tabLst>
                  <a:tab pos="446088" algn="l"/>
                  <a:tab pos="892175" algn="l"/>
                  <a:tab pos="1349375" algn="l"/>
                  <a:tab pos="1795463" algn="l"/>
                </a:tabLst>
              </a:pPr>
              <a:r>
                <a:rPr lang="en-SG" sz="1600" b="1" dirty="0">
                  <a:solidFill>
                    <a:srgbClr val="0000FF"/>
                  </a:solidFill>
                  <a:latin typeface="Courier New" pitchFamily="49" charset="0"/>
                  <a:cs typeface="Courier New" pitchFamily="49" charset="0"/>
                </a:rPr>
                <a:t>void</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bubbleSort</a:t>
              </a:r>
              <a:r>
                <a:rPr lang="en-SG" sz="1600" b="1" dirty="0">
                  <a:solidFill>
                    <a:srgbClr val="000000"/>
                  </a:solidFill>
                  <a:latin typeface="Courier New" pitchFamily="49" charset="0"/>
                  <a:cs typeface="Courier New" pitchFamily="49" charset="0"/>
                </a:rPr>
                <a:t>(</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size</a:t>
              </a:r>
              <a:r>
                <a:rPr lang="en-SG" sz="1600" b="1" dirty="0" smtClean="0">
                  <a:solidFill>
                    <a:srgbClr val="000000"/>
                  </a:solidFill>
                  <a:latin typeface="Courier New" pitchFamily="49" charset="0"/>
                  <a:cs typeface="Courier New" pitchFamily="49" charset="0"/>
                </a:rPr>
                <a:t>) {</a:t>
              </a:r>
              <a:endParaRPr lang="en-SG" sz="1600" b="1" dirty="0">
                <a:solidFill>
                  <a:srgbClr val="000000"/>
                </a:solidFill>
                <a:latin typeface="Courier New" pitchFamily="49" charset="0"/>
                <a:cs typeface="Courier New" pitchFamily="49" charset="0"/>
              </a:endParaRP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limit, temp;</a:t>
              </a:r>
            </a:p>
            <a:p>
              <a:pPr eaLnBrk="1" hangingPunct="1">
                <a:tabLst>
                  <a:tab pos="446088" algn="l"/>
                  <a:tab pos="892175" algn="l"/>
                  <a:tab pos="1349375" algn="l"/>
                  <a:tab pos="1795463" algn="l"/>
                </a:tabLst>
              </a:pPr>
              <a:endParaRPr lang="en-SG" sz="1600" b="1" dirty="0">
                <a:solidFill>
                  <a:srgbClr val="000000"/>
                </a:solidFill>
                <a:latin typeface="Courier New" pitchFamily="49" charset="0"/>
                <a:cs typeface="Courier New" pitchFamily="49" charset="0"/>
              </a:endParaRP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solidFill>
                    <a:srgbClr val="000000"/>
                  </a:solidFill>
                  <a:latin typeface="Courier New" pitchFamily="49" charset="0"/>
                  <a:cs typeface="Courier New" pitchFamily="49" charset="0"/>
                </a:rPr>
                <a:t> (limit = size-</a:t>
              </a:r>
              <a:r>
                <a:rPr lang="en-SG" sz="1600" b="1" dirty="0">
                  <a:solidFill>
                    <a:srgbClr val="006600"/>
                  </a:solidFill>
                  <a:latin typeface="Courier New" pitchFamily="49" charset="0"/>
                  <a:cs typeface="Courier New" pitchFamily="49" charset="0"/>
                </a:rPr>
                <a:t>2</a:t>
              </a:r>
              <a:r>
                <a:rPr lang="en-SG" sz="1600" b="1" dirty="0">
                  <a:solidFill>
                    <a:srgbClr val="000000"/>
                  </a:solidFill>
                  <a:latin typeface="Courier New" pitchFamily="49" charset="0"/>
                  <a:cs typeface="Courier New" pitchFamily="49" charset="0"/>
                </a:rPr>
                <a:t>; limit &gt;= </a:t>
              </a:r>
              <a:r>
                <a:rPr lang="en-SG" sz="1600" b="1" dirty="0">
                  <a:solidFill>
                    <a:srgbClr val="006600"/>
                  </a:solidFill>
                  <a:latin typeface="Courier New" pitchFamily="49" charset="0"/>
                  <a:cs typeface="Courier New" pitchFamily="49" charset="0"/>
                </a:rPr>
                <a:t>0</a:t>
              </a:r>
              <a:r>
                <a:rPr lang="en-SG" sz="1600" b="1" dirty="0">
                  <a:solidFill>
                    <a:srgbClr val="000000"/>
                  </a:solidFill>
                  <a:latin typeface="Courier New" pitchFamily="49" charset="0"/>
                  <a:cs typeface="Courier New" pitchFamily="49" charset="0"/>
                </a:rPr>
                <a:t>; limit-</a:t>
              </a:r>
              <a:r>
                <a:rPr lang="en-SG" sz="1600" b="1" dirty="0" smtClean="0">
                  <a:solidFill>
                    <a:srgbClr val="000000"/>
                  </a:solidFill>
                  <a:latin typeface="Courier New" pitchFamily="49" charset="0"/>
                  <a:cs typeface="Courier New" pitchFamily="49" charset="0"/>
                </a:rPr>
                <a:t>-) {</a:t>
              </a:r>
              <a:endParaRPr lang="en-SG" sz="1600" b="1" dirty="0">
                <a:solidFill>
                  <a:srgbClr val="000000"/>
                </a:solidFill>
                <a:latin typeface="Courier New" pitchFamily="49" charset="0"/>
                <a:cs typeface="Courier New" pitchFamily="49" charset="0"/>
              </a:endParaRP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limit is where the inner loop variable </a:t>
              </a:r>
              <a:r>
                <a:rPr lang="en-SG" sz="1600" b="1" dirty="0" err="1">
                  <a:solidFill>
                    <a:srgbClr val="800000"/>
                  </a:solidFill>
                  <a:latin typeface="Courier New" pitchFamily="49" charset="0"/>
                  <a:cs typeface="Courier New" pitchFamily="49" charset="0"/>
                </a:rPr>
                <a:t>i</a:t>
              </a:r>
              <a:r>
                <a:rPr lang="en-SG" sz="1600" b="1" dirty="0">
                  <a:solidFill>
                    <a:srgbClr val="800000"/>
                  </a:solidFill>
                  <a:latin typeface="Courier New" pitchFamily="49" charset="0"/>
                  <a:cs typeface="Courier New" pitchFamily="49" charset="0"/>
                </a:rPr>
                <a:t> should end</a:t>
              </a:r>
            </a:p>
            <a:p>
              <a:pPr eaLnBrk="1" hangingPunct="1">
                <a:tabLst>
                  <a:tab pos="446088" algn="l"/>
                  <a:tab pos="892175" algn="l"/>
                  <a:tab pos="1349375" algn="l"/>
                  <a:tab pos="1795463" algn="l"/>
                </a:tabLst>
              </a:pPr>
              <a:endParaRPr lang="en-SG" sz="1600" b="1" dirty="0">
                <a:solidFill>
                  <a:srgbClr val="000000"/>
                </a:solidFill>
                <a:latin typeface="Courier New" pitchFamily="49" charset="0"/>
                <a:cs typeface="Courier New" pitchFamily="49" charset="0"/>
              </a:endParaRP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0</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&lt;=limit; </a:t>
              </a:r>
              <a:r>
                <a:rPr lang="en-SG" sz="1600" b="1" dirty="0" err="1">
                  <a:solidFill>
                    <a:srgbClr val="000000"/>
                  </a:solidFill>
                  <a:latin typeface="Courier New" pitchFamily="49" charset="0"/>
                  <a:cs typeface="Courier New" pitchFamily="49" charset="0"/>
                </a:rPr>
                <a:t>i</a:t>
              </a:r>
              <a:r>
                <a:rPr lang="en-SG" sz="1600" b="1" dirty="0" smtClean="0">
                  <a:solidFill>
                    <a:srgbClr val="000000"/>
                  </a:solidFill>
                  <a:latin typeface="Courier New" pitchFamily="49" charset="0"/>
                  <a:cs typeface="Courier New" pitchFamily="49" charset="0"/>
                </a:rPr>
                <a:t>++) {</a:t>
              </a:r>
              <a:endParaRPr lang="en-SG" sz="1600" b="1" dirty="0">
                <a:solidFill>
                  <a:srgbClr val="000000"/>
                </a:solidFill>
                <a:latin typeface="Courier New" pitchFamily="49" charset="0"/>
                <a:cs typeface="Courier New" pitchFamily="49" charset="0"/>
              </a:endParaRP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if</a:t>
              </a: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&gt;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[i+</a:t>
              </a:r>
              <a:r>
                <a:rPr lang="en-SG" sz="1600" b="1" dirty="0">
                  <a:solidFill>
                    <a:srgbClr val="006600"/>
                  </a:solidFill>
                  <a:latin typeface="Courier New" pitchFamily="49" charset="0"/>
                  <a:cs typeface="Courier New" pitchFamily="49" charset="0"/>
                </a:rPr>
                <a:t>1</a:t>
              </a:r>
              <a:r>
                <a:rPr lang="en-SG" sz="1600" b="1" dirty="0" smtClean="0">
                  <a:solidFill>
                    <a:srgbClr val="000000"/>
                  </a:solidFill>
                  <a:latin typeface="Courier New" pitchFamily="49" charset="0"/>
                  <a:cs typeface="Courier New" pitchFamily="49" charset="0"/>
                </a:rPr>
                <a:t>]) { </a:t>
              </a:r>
              <a:r>
                <a:rPr lang="en-SG" sz="1600" b="1" dirty="0">
                  <a:solidFill>
                    <a:srgbClr val="800000"/>
                  </a:solidFill>
                  <a:latin typeface="Courier New" pitchFamily="49" charset="0"/>
                  <a:cs typeface="Courier New" pitchFamily="49" charset="0"/>
                </a:rPr>
                <a:t>// swap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a:t>
              </a:r>
              <a:r>
                <a:rPr lang="en-SG" sz="1600" b="1" dirty="0" err="1">
                  <a:solidFill>
                    <a:srgbClr val="800000"/>
                  </a:solidFill>
                  <a:latin typeface="Courier New" pitchFamily="49" charset="0"/>
                  <a:cs typeface="Courier New" pitchFamily="49" charset="0"/>
                </a:rPr>
                <a:t>i</a:t>
              </a:r>
              <a:r>
                <a:rPr lang="en-SG" sz="1600" b="1" dirty="0">
                  <a:solidFill>
                    <a:srgbClr val="800000"/>
                  </a:solidFill>
                  <a:latin typeface="Courier New" pitchFamily="49" charset="0"/>
                  <a:cs typeface="Courier New" pitchFamily="49" charset="0"/>
                </a:rPr>
                <a:t>] with </a:t>
              </a:r>
              <a:r>
                <a:rPr lang="en-SG" sz="1600" b="1" dirty="0" err="1">
                  <a:solidFill>
                    <a:srgbClr val="800000"/>
                  </a:solidFill>
                  <a:latin typeface="Courier New" pitchFamily="49" charset="0"/>
                  <a:cs typeface="Courier New" pitchFamily="49" charset="0"/>
                </a:rPr>
                <a:t>arr</a:t>
              </a:r>
              <a:r>
                <a:rPr lang="en-SG" sz="1600" b="1" dirty="0">
                  <a:solidFill>
                    <a:srgbClr val="800000"/>
                  </a:solidFill>
                  <a:latin typeface="Courier New" pitchFamily="49" charset="0"/>
                  <a:cs typeface="Courier New" pitchFamily="49" charset="0"/>
                </a:rPr>
                <a:t>[i+1</a:t>
              </a:r>
              <a:r>
                <a:rPr lang="en-SG" sz="1600" b="1" dirty="0" smtClean="0">
                  <a:solidFill>
                    <a:srgbClr val="800000"/>
                  </a:solidFill>
                  <a:latin typeface="Courier New" pitchFamily="49" charset="0"/>
                  <a:cs typeface="Courier New" pitchFamily="49" charset="0"/>
                </a:rPr>
                <a:t>]</a:t>
              </a:r>
              <a:endParaRPr lang="en-SG" sz="1600" b="1" dirty="0">
                <a:solidFill>
                  <a:srgbClr val="000000"/>
                </a:solidFill>
                <a:latin typeface="Courier New" pitchFamily="49" charset="0"/>
                <a:cs typeface="Courier New" pitchFamily="49" charset="0"/>
              </a:endParaRP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temp =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a:t>
              </a:r>
              <a:r>
                <a:rPr lang="en-SG" sz="1600" b="1" dirty="0" err="1">
                  <a:solidFill>
                    <a:srgbClr val="000000"/>
                  </a:solidFill>
                  <a:latin typeface="Courier New" pitchFamily="49" charset="0"/>
                  <a:cs typeface="Courier New" pitchFamily="49" charset="0"/>
                </a:rPr>
                <a:t>i</a:t>
              </a:r>
              <a:r>
                <a:rPr lang="en-SG" sz="1600" b="1" dirty="0">
                  <a:solidFill>
                    <a:srgbClr val="000000"/>
                  </a:solidFill>
                  <a:latin typeface="Courier New" pitchFamily="49" charset="0"/>
                  <a:cs typeface="Courier New" pitchFamily="49" charset="0"/>
                </a:rPr>
                <a:t>] =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[i+</a:t>
              </a:r>
              <a:r>
                <a:rPr lang="en-SG" sz="1600" b="1" dirty="0">
                  <a:solidFill>
                    <a:srgbClr val="006600"/>
                  </a:solidFill>
                  <a:latin typeface="Courier New" pitchFamily="49" charset="0"/>
                  <a:cs typeface="Courier New" pitchFamily="49" charset="0"/>
                </a:rPr>
                <a:t>1</a:t>
              </a:r>
              <a:r>
                <a:rPr lang="en-SG" sz="1600" b="1" dirty="0">
                  <a:solidFill>
                    <a:srgbClr val="000000"/>
                  </a:solidFill>
                  <a:latin typeface="Courier New" pitchFamily="49" charset="0"/>
                  <a:cs typeface="Courier New" pitchFamily="49" charset="0"/>
                </a:rPr>
                <a:t>];</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r>
                <a:rPr lang="en-SG" sz="1600" b="1" dirty="0" err="1">
                  <a:solidFill>
                    <a:srgbClr val="000000"/>
                  </a:solidFill>
                  <a:latin typeface="Courier New" pitchFamily="49" charset="0"/>
                  <a:cs typeface="Courier New" pitchFamily="49" charset="0"/>
                </a:rPr>
                <a:t>arr</a:t>
              </a:r>
              <a:r>
                <a:rPr lang="en-SG" sz="1600" b="1" dirty="0">
                  <a:solidFill>
                    <a:srgbClr val="000000"/>
                  </a:solidFill>
                  <a:latin typeface="Courier New" pitchFamily="49" charset="0"/>
                  <a:cs typeface="Courier New" pitchFamily="49" charset="0"/>
                </a:rPr>
                <a:t>[i+</a:t>
              </a:r>
              <a:r>
                <a:rPr lang="en-SG" sz="1600" b="1" dirty="0">
                  <a:solidFill>
                    <a:srgbClr val="006600"/>
                  </a:solidFill>
                  <a:latin typeface="Courier New" pitchFamily="49" charset="0"/>
                  <a:cs typeface="Courier New" pitchFamily="49" charset="0"/>
                </a:rPr>
                <a:t>1</a:t>
              </a:r>
              <a:r>
                <a:rPr lang="en-SG" sz="1600" b="1" dirty="0">
                  <a:solidFill>
                    <a:srgbClr val="000000"/>
                  </a:solidFill>
                  <a:latin typeface="Courier New" pitchFamily="49" charset="0"/>
                  <a:cs typeface="Courier New" pitchFamily="49" charset="0"/>
                </a:rPr>
                <a:t>] = temp;</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	}</a:t>
              </a:r>
            </a:p>
            <a:p>
              <a:pPr eaLnBrk="1" hangingPunct="1">
                <a:tabLst>
                  <a:tab pos="446088" algn="l"/>
                  <a:tab pos="892175" algn="l"/>
                  <a:tab pos="1349375" algn="l"/>
                  <a:tab pos="1795463" algn="l"/>
                </a:tabLst>
              </a:pPr>
              <a:r>
                <a:rPr lang="en-SG" sz="1600" b="1" dirty="0">
                  <a:solidFill>
                    <a:srgbClr val="000000"/>
                  </a:solidFill>
                  <a:latin typeface="Courier New" pitchFamily="49" charset="0"/>
                  <a:cs typeface="Courier New" pitchFamily="49" charset="0"/>
                </a:rPr>
                <a:t>}</a:t>
              </a:r>
            </a:p>
          </p:txBody>
        </p:sp>
        <p:sp>
          <p:nvSpPr>
            <p:cNvPr id="209" name="TextBox 208"/>
            <p:cNvSpPr txBox="1"/>
            <p:nvPr/>
          </p:nvSpPr>
          <p:spPr>
            <a:xfrm>
              <a:off x="5158376" y="2320820"/>
              <a:ext cx="3531156" cy="369970"/>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solidFill>
                    <a:srgbClr val="000000"/>
                  </a:solidFill>
                </a:rPr>
                <a:t>See </a:t>
              </a:r>
              <a:r>
                <a:rPr lang="en-US">
                  <a:solidFill>
                    <a:srgbClr val="0000FF"/>
                  </a:solidFill>
                </a:rPr>
                <a:t>bubble_sort.c</a:t>
              </a:r>
              <a:r>
                <a:rPr lang="en-US">
                  <a:solidFill>
                    <a:srgbClr val="000000"/>
                  </a:solidFill>
                </a:rPr>
                <a:t> for full program</a:t>
              </a:r>
              <a:endParaRPr lang="en-SG">
                <a:solidFill>
                  <a:srgbClr val="000000"/>
                </a:solidFill>
              </a:endParaRPr>
            </a:p>
          </p:txBody>
        </p:sp>
      </p:grpSp>
    </p:spTree>
    <p:extLst>
      <p:ext uri="{BB962C8B-B14F-4D97-AF65-F5344CB8AC3E}">
        <p14:creationId xmlns:p14="http://schemas.microsoft.com/office/powerpoint/2010/main" val="270909288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7. Bubble Sort: Performance (4/5)</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32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9" name="Rectangle 3"/>
          <p:cNvSpPr>
            <a:spLocks noGrp="1" noChangeArrowheads="1"/>
          </p:cNvSpPr>
          <p:nvPr>
            <p:ph idx="1"/>
          </p:nvPr>
        </p:nvSpPr>
        <p:spPr>
          <a:xfrm>
            <a:off x="334963" y="1314450"/>
            <a:ext cx="8351837" cy="2616200"/>
          </a:xfrm>
        </p:spPr>
        <p:txBody>
          <a:bodyPr>
            <a:normAutofit/>
          </a:bodyPr>
          <a:lstStyle/>
          <a:p>
            <a:pPr marL="352425" indent="-352425">
              <a:lnSpc>
                <a:spcPct val="90000"/>
              </a:lnSpc>
              <a:spcBef>
                <a:spcPts val="600"/>
              </a:spcBef>
              <a:buClr>
                <a:schemeClr val="tx1">
                  <a:lumMod val="90000"/>
                  <a:lumOff val="10000"/>
                </a:schemeClr>
              </a:buClr>
              <a:buSzPct val="100000"/>
              <a:buFont typeface="Wingdings" panose="05000000000000000000" pitchFamily="2" charset="2"/>
              <a:buChar char="§"/>
            </a:pPr>
            <a:r>
              <a:rPr lang="en-US" sz="2000"/>
              <a:t>Bubble sort, like selection sort, requires </a:t>
            </a:r>
            <a:r>
              <a:rPr lang="en-US" sz="2000" i="1">
                <a:solidFill>
                  <a:srgbClr val="0000FF"/>
                </a:solidFill>
              </a:rPr>
              <a:t>n</a:t>
            </a:r>
            <a:r>
              <a:rPr lang="en-US" sz="2000">
                <a:solidFill>
                  <a:srgbClr val="0000FF"/>
                </a:solidFill>
              </a:rPr>
              <a:t> – 1 passes </a:t>
            </a:r>
            <a:r>
              <a:rPr lang="en-US" sz="2000"/>
              <a:t>for an array with </a:t>
            </a:r>
            <a:r>
              <a:rPr lang="en-US" sz="2000" i="1">
                <a:solidFill>
                  <a:srgbClr val="0000FF"/>
                </a:solidFill>
              </a:rPr>
              <a:t>n</a:t>
            </a:r>
            <a:r>
              <a:rPr lang="en-US" sz="2000">
                <a:solidFill>
                  <a:srgbClr val="0000FF"/>
                </a:solidFill>
              </a:rPr>
              <a:t> elements</a:t>
            </a:r>
            <a:r>
              <a:rPr lang="en-US" sz="2000"/>
              <a:t>.</a:t>
            </a:r>
            <a:endParaRPr lang="en-US" sz="2000" dirty="0" smtClean="0"/>
          </a:p>
          <a:p>
            <a:pPr marL="352425" indent="-352425">
              <a:lnSpc>
                <a:spcPct val="90000"/>
              </a:lnSpc>
              <a:spcBef>
                <a:spcPts val="600"/>
              </a:spcBef>
              <a:buClr>
                <a:schemeClr val="tx1">
                  <a:lumMod val="90000"/>
                  <a:lumOff val="10000"/>
                </a:schemeClr>
              </a:buClr>
              <a:buSzPct val="100000"/>
              <a:buFont typeface="Wingdings" panose="05000000000000000000" pitchFamily="2" charset="2"/>
              <a:buChar char="§"/>
            </a:pPr>
            <a:r>
              <a:rPr lang="en-US" sz="2000"/>
              <a:t>The comparisons occur in the inner loop. The number of comparisons in each pass is given in the table below.</a:t>
            </a:r>
            <a:endParaRPr lang="en-US" sz="2000" dirty="0" smtClean="0">
              <a:solidFill>
                <a:schemeClr val="tx1"/>
              </a:solidFill>
            </a:endParaRPr>
          </a:p>
          <a:p>
            <a:pPr marL="352425" indent="-352425">
              <a:lnSpc>
                <a:spcPct val="90000"/>
              </a:lnSpc>
              <a:spcBef>
                <a:spcPts val="600"/>
              </a:spcBef>
              <a:buClr>
                <a:schemeClr val="tx1">
                  <a:lumMod val="90000"/>
                  <a:lumOff val="10000"/>
                </a:schemeClr>
              </a:buClr>
              <a:buSzPct val="100000"/>
              <a:buFont typeface="Wingdings" panose="05000000000000000000" pitchFamily="2" charset="2"/>
              <a:buChar char="§"/>
            </a:pPr>
            <a:r>
              <a:rPr lang="en-US" sz="2000"/>
              <a:t>The total number of comparisons is calculated in the formula below.</a:t>
            </a:r>
            <a:endParaRPr lang="en-US" sz="2000" dirty="0" smtClean="0">
              <a:solidFill>
                <a:schemeClr val="tx1"/>
              </a:solidFill>
            </a:endParaRPr>
          </a:p>
          <a:p>
            <a:pPr marL="352425" indent="-352425">
              <a:lnSpc>
                <a:spcPct val="90000"/>
              </a:lnSpc>
              <a:spcBef>
                <a:spcPts val="600"/>
              </a:spcBef>
              <a:buClr>
                <a:schemeClr val="tx1">
                  <a:lumMod val="90000"/>
                  <a:lumOff val="10000"/>
                </a:schemeClr>
              </a:buClr>
              <a:buSzPct val="100000"/>
              <a:buFont typeface="Wingdings" panose="05000000000000000000" pitchFamily="2" charset="2"/>
              <a:buChar char="§"/>
            </a:pPr>
            <a:r>
              <a:rPr lang="en-US" sz="2000"/>
              <a:t>Like </a:t>
            </a:r>
            <a:r>
              <a:rPr lang="en-US" sz="2000" smtClean="0"/>
              <a:t>Selection sort</a:t>
            </a:r>
            <a:r>
              <a:rPr lang="en-US" sz="2000"/>
              <a:t>, </a:t>
            </a:r>
            <a:r>
              <a:rPr lang="en-US" sz="2000" smtClean="0"/>
              <a:t>Bubble sort </a:t>
            </a:r>
            <a:r>
              <a:rPr lang="en-US" sz="2000"/>
              <a:t>is also an </a:t>
            </a:r>
            <a:r>
              <a:rPr lang="en-US" sz="2000" b="1" smtClean="0"/>
              <a:t>O(</a:t>
            </a:r>
            <a:r>
              <a:rPr lang="en-US" sz="2000" b="1" i="1" smtClean="0"/>
              <a:t>n</a:t>
            </a:r>
            <a:r>
              <a:rPr lang="en-US" sz="2000" b="1" baseline="30000" smtClean="0"/>
              <a:t>2</a:t>
            </a:r>
            <a:r>
              <a:rPr lang="en-US" sz="2000" b="1"/>
              <a:t>) </a:t>
            </a:r>
            <a:r>
              <a:rPr lang="en-US" sz="2000" smtClean="0"/>
              <a:t>algorithm</a:t>
            </a:r>
            <a:r>
              <a:rPr lang="en-US" sz="2000"/>
              <a:t>, or </a:t>
            </a:r>
            <a:r>
              <a:rPr lang="en-US" sz="2000">
                <a:solidFill>
                  <a:srgbClr val="0000FF"/>
                </a:solidFill>
              </a:rPr>
              <a:t>quadratic algorithm</a:t>
            </a:r>
            <a:r>
              <a:rPr lang="en-US" sz="2000"/>
              <a:t>, in terms of running time complexity.</a:t>
            </a:r>
            <a:endParaRPr lang="en-US" sz="2000" dirty="0" smtClean="0">
              <a:solidFill>
                <a:schemeClr val="tx1"/>
              </a:solidFill>
            </a:endParaRPr>
          </a:p>
          <a:p>
            <a:pPr eaLnBrk="1" hangingPunct="1">
              <a:lnSpc>
                <a:spcPct val="90000"/>
              </a:lnSpc>
            </a:pPr>
            <a:endParaRPr lang="en-US" sz="2200" dirty="0" smtClean="0"/>
          </a:p>
        </p:txBody>
      </p:sp>
      <p:sp>
        <p:nvSpPr>
          <p:cNvPr id="13" name="Rectangle 8"/>
          <p:cNvSpPr>
            <a:spLocks noChangeArrowheads="1"/>
          </p:cNvSpPr>
          <p:nvPr/>
        </p:nvSpPr>
        <p:spPr bwMode="auto">
          <a:xfrm>
            <a:off x="390525" y="4181475"/>
            <a:ext cx="81168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Tx/>
              <a:buChar char="•"/>
            </a:pPr>
            <a:endParaRPr lang="en-SG" sz="2000"/>
          </a:p>
        </p:txBody>
      </p:sp>
      <p:graphicFrame>
        <p:nvGraphicFramePr>
          <p:cNvPr id="14" name="Table 13"/>
          <p:cNvGraphicFramePr>
            <a:graphicFrameLocks noGrp="1"/>
          </p:cNvGraphicFramePr>
          <p:nvPr/>
        </p:nvGraphicFramePr>
        <p:xfrm>
          <a:off x="676275" y="4022725"/>
          <a:ext cx="3121025" cy="2228850"/>
        </p:xfrm>
        <a:graphic>
          <a:graphicData uri="http://schemas.openxmlformats.org/drawingml/2006/table">
            <a:tbl>
              <a:tblPr/>
              <a:tblGrid>
                <a:gridCol w="1147763"/>
                <a:gridCol w="1973262"/>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Pass</a:t>
                      </a:r>
                      <a:endParaRPr kumimoji="0" lang="en-SG" sz="1800" b="1" i="0"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charset="0"/>
                        </a:rPr>
                        <a:t>#comparisons</a:t>
                      </a:r>
                      <a:endParaRPr kumimoji="0" lang="en-SG" sz="1800" b="1" i="0" u="none" strike="noStrike" cap="none" normalizeH="0" baseline="0" smtClean="0">
                        <a:ln>
                          <a:noFill/>
                        </a:ln>
                        <a:solidFill>
                          <a:srgbClr val="FFFFFF"/>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1</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Arial" charset="0"/>
                          <a:cs typeface="Arial" charset="0"/>
                        </a:rPr>
                        <a:t>n </a:t>
                      </a:r>
                      <a:r>
                        <a:rPr kumimoji="0" lang="en-US" sz="1800" b="0" i="0" u="none" strike="noStrike" cap="none" normalizeH="0" baseline="0" smtClean="0">
                          <a:ln>
                            <a:noFill/>
                          </a:ln>
                          <a:solidFill>
                            <a:srgbClr val="000000"/>
                          </a:solidFill>
                          <a:effectLst/>
                          <a:latin typeface="Arial" charset="0"/>
                          <a:cs typeface="Arial" charset="0"/>
                        </a:rPr>
                        <a:t>– 1</a:t>
                      </a:r>
                      <a:endParaRPr kumimoji="0" lang="en-SG" sz="1800" b="0" i="1"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2</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Arial" charset="0"/>
                          <a:cs typeface="Arial" charset="0"/>
                        </a:rPr>
                        <a:t>n</a:t>
                      </a:r>
                      <a:r>
                        <a:rPr kumimoji="0" lang="en-US" sz="1800" b="0" i="0" u="none" strike="noStrike" cap="none" normalizeH="0" baseline="0" smtClean="0">
                          <a:ln>
                            <a:noFill/>
                          </a:ln>
                          <a:solidFill>
                            <a:srgbClr val="000000"/>
                          </a:solidFill>
                          <a:effectLst/>
                          <a:latin typeface="Arial" charset="0"/>
                          <a:cs typeface="Arial" charset="0"/>
                        </a:rPr>
                        <a:t> – 2 </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3</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Arial" charset="0"/>
                          <a:cs typeface="Arial" charset="0"/>
                        </a:rPr>
                        <a:t>n</a:t>
                      </a:r>
                      <a:r>
                        <a:rPr kumimoji="0" lang="en-US" sz="1800" b="0" i="0" u="none" strike="noStrike" cap="none" normalizeH="0" baseline="0" smtClean="0">
                          <a:ln>
                            <a:noFill/>
                          </a:ln>
                          <a:solidFill>
                            <a:srgbClr val="000000"/>
                          </a:solidFill>
                          <a:effectLst/>
                          <a:latin typeface="Arial" charset="0"/>
                          <a:cs typeface="Arial" charset="0"/>
                        </a:rPr>
                        <a:t> – 3 </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Arial" charset="0"/>
                          <a:cs typeface="Arial" charset="0"/>
                        </a:rPr>
                        <a:t>n</a:t>
                      </a:r>
                      <a:r>
                        <a:rPr kumimoji="0" lang="en-US" sz="1800" b="0" i="0" u="none" strike="noStrike" cap="none" normalizeH="0" baseline="0" smtClean="0">
                          <a:ln>
                            <a:noFill/>
                          </a:ln>
                          <a:solidFill>
                            <a:srgbClr val="000000"/>
                          </a:solidFill>
                          <a:effectLst/>
                          <a:latin typeface="Arial" charset="0"/>
                          <a:cs typeface="Arial" charset="0"/>
                        </a:rPr>
                        <a:t> – 1 </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charset="0"/>
                        </a:rPr>
                        <a:t>1</a:t>
                      </a:r>
                      <a:endParaRPr kumimoji="0" lang="en-SG" sz="18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bl>
          </a:graphicData>
        </a:graphic>
      </p:graphicFrame>
      <p:pic>
        <p:nvPicPr>
          <p:cNvPr id="15" name="Picture 14" descr="week9_formula_bubble_sort.gif"/>
          <p:cNvPicPr>
            <a:picLocks noChangeAspect="1"/>
          </p:cNvPicPr>
          <p:nvPr/>
        </p:nvPicPr>
        <p:blipFill>
          <a:blip r:embed="rId3" cstate="print"/>
          <a:stretch>
            <a:fillRect/>
          </a:stretch>
        </p:blipFill>
        <p:spPr>
          <a:xfrm>
            <a:off x="4571999" y="4433888"/>
            <a:ext cx="3554695" cy="999758"/>
          </a:xfrm>
          <a:prstGeom prst="rect">
            <a:avLst/>
          </a:prstGeom>
          <a:ln>
            <a:solidFill>
              <a:srgbClr val="0000FF"/>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4116894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7. Bubble Sort: Enhanced version (5/5)</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33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9" name="Rectangle 3"/>
          <p:cNvSpPr>
            <a:spLocks noGrp="1" noChangeArrowheads="1"/>
          </p:cNvSpPr>
          <p:nvPr>
            <p:ph idx="1"/>
          </p:nvPr>
        </p:nvSpPr>
        <p:spPr>
          <a:xfrm>
            <a:off x="334963" y="1314450"/>
            <a:ext cx="8351837" cy="5033596"/>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a:t>It is possible to enhance B</a:t>
            </a:r>
            <a:r>
              <a:rPr lang="en-US" smtClean="0"/>
              <a:t>ubble </a:t>
            </a:r>
            <a:r>
              <a:rPr lang="en-US"/>
              <a:t>sort algorithm to </a:t>
            </a:r>
            <a:r>
              <a:rPr lang="en-US">
                <a:solidFill>
                  <a:srgbClr val="0000FF"/>
                </a:solidFill>
              </a:rPr>
              <a:t>reduce the number of passes</a:t>
            </a:r>
            <a:r>
              <a:rPr lang="en-US" smtClean="0"/>
              <a:t>.</a:t>
            </a:r>
            <a:endParaRPr lang="en-US" dirty="0" smtClean="0"/>
          </a:p>
          <a:p>
            <a:pPr marL="352425" indent="-352425">
              <a:spcBef>
                <a:spcPts val="1200"/>
              </a:spcBef>
              <a:buClr>
                <a:schemeClr val="tx1">
                  <a:lumMod val="90000"/>
                  <a:lumOff val="10000"/>
                </a:schemeClr>
              </a:buClr>
              <a:buSzPct val="100000"/>
              <a:buFont typeface="Wingdings" panose="05000000000000000000" pitchFamily="2" charset="2"/>
              <a:buChar char="§"/>
            </a:pPr>
            <a:r>
              <a:rPr lang="en-US"/>
              <a:t>Suppose that in a certain pass, no swap is needed. This implies that the array is already sorted, and hence the algorithm may terminate without going on to the next </a:t>
            </a:r>
            <a:r>
              <a:rPr lang="en-US" smtClean="0"/>
              <a:t>pass</a:t>
            </a:r>
            <a:r>
              <a:rPr lang="en-US"/>
              <a:t>.</a:t>
            </a:r>
            <a:endParaRPr lang="en-US" dirty="0"/>
          </a:p>
          <a:p>
            <a:pPr marL="352425" indent="-352425">
              <a:spcBef>
                <a:spcPts val="1200"/>
              </a:spcBef>
              <a:buClr>
                <a:schemeClr val="tx1">
                  <a:lumMod val="90000"/>
                  <a:lumOff val="10000"/>
                </a:schemeClr>
              </a:buClr>
              <a:buSzPct val="100000"/>
              <a:buFont typeface="Wingdings" panose="05000000000000000000" pitchFamily="2" charset="2"/>
              <a:buChar char="§"/>
            </a:pPr>
            <a:r>
              <a:rPr lang="en-US"/>
              <a:t>You will </a:t>
            </a:r>
            <a:r>
              <a:rPr lang="en-US" smtClean="0"/>
              <a:t>implement </a:t>
            </a:r>
            <a:r>
              <a:rPr lang="en-US"/>
              <a:t>this enhanced version </a:t>
            </a:r>
            <a:r>
              <a:rPr lang="en-US" smtClean="0"/>
              <a:t>in your </a:t>
            </a:r>
            <a:r>
              <a:rPr lang="en-US"/>
              <a:t>discussion </a:t>
            </a:r>
            <a:r>
              <a:rPr lang="en-US" smtClean="0"/>
              <a:t>session.</a:t>
            </a:r>
            <a:endParaRPr lang="en-US" smtClean="0">
              <a:solidFill>
                <a:srgbClr val="0000FF"/>
              </a:solidFill>
            </a:endParaRPr>
          </a:p>
        </p:txBody>
      </p:sp>
    </p:spTree>
    <p:extLst>
      <p:ext uri="{BB962C8B-B14F-4D97-AF65-F5344CB8AC3E}">
        <p14:creationId xmlns:p14="http://schemas.microsoft.com/office/powerpoint/2010/main" val="179981361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8. More Sorting Algorithms</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34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9" name="Rectangle 3"/>
          <p:cNvSpPr>
            <a:spLocks noGrp="1" noChangeArrowheads="1"/>
          </p:cNvSpPr>
          <p:nvPr>
            <p:ph idx="1"/>
          </p:nvPr>
        </p:nvSpPr>
        <p:spPr>
          <a:xfrm>
            <a:off x="334963" y="1314450"/>
            <a:ext cx="8351837" cy="5033596"/>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a:t>We have introduced 2 basic sort algorithms. Together with </a:t>
            </a:r>
            <a:r>
              <a:rPr lang="en-US" smtClean="0">
                <a:solidFill>
                  <a:srgbClr val="C00000"/>
                </a:solidFill>
              </a:rPr>
              <a:t>Insertion </a:t>
            </a:r>
            <a:r>
              <a:rPr lang="en-US">
                <a:solidFill>
                  <a:srgbClr val="C00000"/>
                </a:solidFill>
              </a:rPr>
              <a:t>Sort </a:t>
            </a:r>
            <a:r>
              <a:rPr lang="en-US"/>
              <a:t>algorithm, these 3 are the simplest sorting algorithms</a:t>
            </a:r>
            <a:r>
              <a:rPr lang="en-US" smtClean="0"/>
              <a:t>.</a:t>
            </a:r>
            <a:endParaRPr lang="en-US" dirty="0" smtClean="0"/>
          </a:p>
          <a:p>
            <a:pPr marL="352425" indent="-352425">
              <a:spcBef>
                <a:spcPts val="1200"/>
              </a:spcBef>
              <a:buClr>
                <a:schemeClr val="tx1">
                  <a:lumMod val="90000"/>
                  <a:lumOff val="10000"/>
                </a:schemeClr>
              </a:buClr>
              <a:buSzPct val="100000"/>
              <a:buFont typeface="Wingdings" panose="05000000000000000000" pitchFamily="2" charset="2"/>
              <a:buChar char="§"/>
            </a:pPr>
            <a:r>
              <a:rPr lang="en-US"/>
              <a:t>However, they are very slow, as their running time complexity is </a:t>
            </a:r>
            <a:r>
              <a:rPr lang="en-US" smtClean="0">
                <a:solidFill>
                  <a:srgbClr val="0000FF"/>
                </a:solidFill>
              </a:rPr>
              <a:t>quadratic</a:t>
            </a:r>
            <a:r>
              <a:rPr lang="en-US" smtClean="0"/>
              <a:t>, or O(</a:t>
            </a:r>
            <a:r>
              <a:rPr lang="en-US" i="1" smtClean="0"/>
              <a:t>n</a:t>
            </a:r>
            <a:r>
              <a:rPr lang="en-US" baseline="30000" smtClean="0"/>
              <a:t>2</a:t>
            </a:r>
            <a:r>
              <a:rPr lang="en-US" smtClean="0"/>
              <a:t>).</a:t>
            </a:r>
            <a:endParaRPr lang="en-US" dirty="0"/>
          </a:p>
          <a:p>
            <a:pPr marL="352425" indent="-352425">
              <a:spcBef>
                <a:spcPts val="1200"/>
              </a:spcBef>
              <a:buClr>
                <a:schemeClr val="tx1">
                  <a:lumMod val="90000"/>
                  <a:lumOff val="10000"/>
                </a:schemeClr>
              </a:buClr>
              <a:buSzPct val="100000"/>
              <a:buFont typeface="Wingdings" panose="05000000000000000000" pitchFamily="2" charset="2"/>
              <a:buChar char="§"/>
            </a:pPr>
            <a:r>
              <a:rPr lang="en-US"/>
              <a:t>Faster sorting algorithms exist and are covered in more advanced modules such as </a:t>
            </a:r>
            <a:r>
              <a:rPr lang="en-US" smtClean="0"/>
              <a:t>CS1020, CS2010, etc.</a:t>
            </a:r>
            <a:endParaRPr lang="en-US" smtClean="0">
              <a:solidFill>
                <a:srgbClr val="0000FF"/>
              </a:solidFill>
            </a:endParaRPr>
          </a:p>
        </p:txBody>
      </p:sp>
    </p:spTree>
    <p:extLst>
      <p:ext uri="{BB962C8B-B14F-4D97-AF65-F5344CB8AC3E}">
        <p14:creationId xmlns:p14="http://schemas.microsoft.com/office/powerpoint/2010/main" val="251653805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9. Animated Sorting Algorithms</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a:t>
            </a:r>
            <a:r>
              <a:rPr lang="en-US" sz="1200" dirty="0" smtClean="0"/>
              <a:t>-</a:t>
            </a:r>
            <a:r>
              <a:rPr sz="1200" dirty="0" smtClean="0"/>
              <a:t> </a:t>
            </a:r>
            <a:fld id="{F7EC234A-9094-4BB8-9EA4-75ECDA8A365B}" type="slidenum">
              <a:rPr sz="1200" smtClean="0"/>
              <a:pPr>
                <a:defRPr/>
              </a:pPr>
              <a:t>35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9" name="Rectangle 3"/>
          <p:cNvSpPr>
            <a:spLocks noGrp="1" noChangeArrowheads="1"/>
          </p:cNvSpPr>
          <p:nvPr>
            <p:ph idx="1"/>
          </p:nvPr>
        </p:nvSpPr>
        <p:spPr>
          <a:xfrm>
            <a:off x="334963" y="1314450"/>
            <a:ext cx="8351837" cy="5033596"/>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a:t>There are a number of animated sorting algorithms on the </a:t>
            </a:r>
            <a:r>
              <a:rPr lang="en-US" smtClean="0"/>
              <a:t>Internet.</a:t>
            </a:r>
            <a:endParaRPr lang="en-US" dirty="0" smtClean="0"/>
          </a:p>
          <a:p>
            <a:pPr marL="352425" indent="-352425">
              <a:spcBef>
                <a:spcPts val="1200"/>
              </a:spcBef>
              <a:buClr>
                <a:schemeClr val="tx1">
                  <a:lumMod val="90000"/>
                  <a:lumOff val="10000"/>
                </a:schemeClr>
              </a:buClr>
              <a:buSzPct val="100000"/>
              <a:buFont typeface="Wingdings" panose="05000000000000000000" pitchFamily="2" charset="2"/>
              <a:buChar char="§"/>
            </a:pPr>
            <a:r>
              <a:rPr lang="en-US" smtClean="0"/>
              <a:t>Here are 2 sites:</a:t>
            </a:r>
          </a:p>
          <a:p>
            <a:pPr marL="626745" lvl="1" indent="-352425">
              <a:spcBef>
                <a:spcPts val="600"/>
              </a:spcBef>
              <a:buClr>
                <a:schemeClr val="bg1">
                  <a:lumMod val="50000"/>
                </a:schemeClr>
              </a:buClr>
              <a:buSzPct val="100000"/>
              <a:buFont typeface="Wingdings" panose="05000000000000000000" pitchFamily="2" charset="2"/>
              <a:buChar char="§"/>
            </a:pPr>
            <a:r>
              <a:rPr lang="en-US">
                <a:hlinkClick r:id="rId3"/>
              </a:rPr>
              <a:t>http://</a:t>
            </a:r>
            <a:r>
              <a:rPr lang="en-US" smtClean="0">
                <a:hlinkClick r:id="rId3"/>
              </a:rPr>
              <a:t>www.sorting-algorithms.com/</a:t>
            </a:r>
            <a:endParaRPr lang="en-US" smtClean="0"/>
          </a:p>
          <a:p>
            <a:pPr marL="626745" lvl="1" indent="-352425">
              <a:spcBef>
                <a:spcPts val="600"/>
              </a:spcBef>
              <a:buClr>
                <a:schemeClr val="bg1">
                  <a:lumMod val="50000"/>
                </a:schemeClr>
              </a:buClr>
              <a:buSzPct val="100000"/>
              <a:buFont typeface="Wingdings" panose="05000000000000000000" pitchFamily="2" charset="2"/>
              <a:buChar char="§"/>
            </a:pPr>
            <a:r>
              <a:rPr lang="en-US">
                <a:hlinkClick r:id="rId4"/>
              </a:rPr>
              <a:t>http://www.cs.ubc.ca/~</a:t>
            </a:r>
            <a:r>
              <a:rPr lang="en-US" smtClean="0">
                <a:hlinkClick r:id="rId4"/>
              </a:rPr>
              <a:t>harrison/Java/sorting-demo.html</a:t>
            </a:r>
            <a:r>
              <a:rPr lang="en-US" smtClean="0"/>
              <a:t> </a:t>
            </a:r>
            <a:endParaRPr lang="en-US" dirty="0"/>
          </a:p>
          <a:p>
            <a:pPr marL="352425" indent="-352425">
              <a:spcBef>
                <a:spcPts val="1200"/>
              </a:spcBef>
              <a:buClr>
                <a:schemeClr val="tx1">
                  <a:lumMod val="90000"/>
                  <a:lumOff val="10000"/>
                </a:schemeClr>
              </a:buClr>
              <a:buSzPct val="100000"/>
              <a:buFont typeface="Wingdings" panose="05000000000000000000" pitchFamily="2" charset="2"/>
              <a:buChar char="§"/>
            </a:pPr>
            <a:r>
              <a:rPr lang="en-US"/>
              <a:t>There are also folk dances based on </a:t>
            </a:r>
            <a:r>
              <a:rPr lang="en-US" smtClean="0"/>
              <a:t>sorting!</a:t>
            </a:r>
          </a:p>
          <a:p>
            <a:pPr marL="626745" lvl="1" indent="-352425">
              <a:spcBef>
                <a:spcPts val="1200"/>
              </a:spcBef>
              <a:buClr>
                <a:schemeClr val="bg1">
                  <a:lumMod val="50000"/>
                </a:schemeClr>
              </a:buClr>
              <a:buSzPct val="100000"/>
              <a:buFont typeface="Wingdings" panose="05000000000000000000" pitchFamily="2" charset="2"/>
              <a:buChar char="§"/>
            </a:pPr>
            <a:r>
              <a:rPr lang="en-US" smtClean="0"/>
              <a:t>Selection sort with Gypsy folk dance</a:t>
            </a:r>
          </a:p>
          <a:p>
            <a:pPr marL="688975" lvl="2" indent="0">
              <a:spcBef>
                <a:spcPts val="600"/>
              </a:spcBef>
              <a:buClr>
                <a:schemeClr val="bg1">
                  <a:lumMod val="50000"/>
                </a:schemeClr>
              </a:buClr>
              <a:buSzPct val="100000"/>
              <a:buNone/>
            </a:pPr>
            <a:r>
              <a:rPr lang="en-US">
                <a:hlinkClick r:id="rId5"/>
              </a:rPr>
              <a:t>http://</a:t>
            </a:r>
            <a:r>
              <a:rPr lang="en-US" smtClean="0">
                <a:hlinkClick r:id="rId5"/>
              </a:rPr>
              <a:t>www.youtube.com/watch?v=Ns4TPTC8whw</a:t>
            </a:r>
            <a:r>
              <a:rPr lang="en-US" smtClean="0"/>
              <a:t> </a:t>
            </a:r>
          </a:p>
          <a:p>
            <a:pPr marL="626745" lvl="1" indent="-352425">
              <a:spcBef>
                <a:spcPts val="1200"/>
              </a:spcBef>
              <a:buClr>
                <a:schemeClr val="bg1">
                  <a:lumMod val="50000"/>
                </a:schemeClr>
              </a:buClr>
              <a:buSzPct val="100000"/>
              <a:buFont typeface="Wingdings" panose="05000000000000000000" pitchFamily="2" charset="2"/>
              <a:buChar char="§"/>
            </a:pPr>
            <a:r>
              <a:rPr lang="en-US" smtClean="0"/>
              <a:t>Bubble sort with Hungarian folk dance</a:t>
            </a:r>
          </a:p>
          <a:p>
            <a:pPr marL="688975" lvl="2" indent="0">
              <a:spcBef>
                <a:spcPts val="600"/>
              </a:spcBef>
              <a:buClr>
                <a:schemeClr val="bg1">
                  <a:lumMod val="50000"/>
                </a:schemeClr>
              </a:buClr>
              <a:buSzPct val="100000"/>
              <a:buNone/>
            </a:pPr>
            <a:r>
              <a:rPr lang="en-US">
                <a:hlinkClick r:id="rId6"/>
              </a:rPr>
              <a:t>http://</a:t>
            </a:r>
            <a:r>
              <a:rPr lang="en-US" smtClean="0">
                <a:hlinkClick r:id="rId6"/>
              </a:rPr>
              <a:t>www.youtube.com/watch?v=lyZQPjUT5B4</a:t>
            </a:r>
            <a:r>
              <a:rPr lang="en-US" smtClean="0"/>
              <a:t> </a:t>
            </a:r>
          </a:p>
        </p:txBody>
      </p:sp>
      <p:pic>
        <p:nvPicPr>
          <p:cNvPr id="8" name="Picture 7" descr="dacing3.jpg"/>
          <p:cNvPicPr>
            <a:picLocks noChangeAspect="1"/>
          </p:cNvPicPr>
          <p:nvPr/>
        </p:nvPicPr>
        <p:blipFill>
          <a:blip r:embed="rId7" cstate="print"/>
          <a:stretch>
            <a:fillRect/>
          </a:stretch>
        </p:blipFill>
        <p:spPr>
          <a:xfrm>
            <a:off x="6545070" y="5081954"/>
            <a:ext cx="2303096" cy="1368697"/>
          </a:xfrm>
          <a:prstGeom prst="rect">
            <a:avLst/>
          </a:prstGeom>
        </p:spPr>
      </p:pic>
    </p:spTree>
    <p:extLst>
      <p:ext uri="{BB962C8B-B14F-4D97-AF65-F5344CB8AC3E}">
        <p14:creationId xmlns:p14="http://schemas.microsoft.com/office/powerpoint/2010/main" val="132986587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Summary</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a:t>
            </a:r>
            <a:r>
              <a:rPr sz="1200" dirty="0" smtClean="0"/>
              <a:t> - </a:t>
            </a:r>
            <a:fld id="{F7EC234A-9094-4BB8-9EA4-75ECDA8A365B}" type="slidenum">
              <a:rPr sz="1200" smtClean="0"/>
              <a:pPr>
                <a:defRPr/>
              </a:pPr>
              <a:t>36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0" name="HighlightTextShape201406241503265130"/>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smtClean="0"/>
              <a:t>In this unit, you have learned about</a:t>
            </a:r>
          </a:p>
          <a:p>
            <a:pPr marL="800100" lvl="1" indent="-342900">
              <a:spcBef>
                <a:spcPts val="1200"/>
              </a:spcBef>
              <a:buClr>
                <a:schemeClr val="accent4">
                  <a:lumMod val="60000"/>
                  <a:lumOff val="40000"/>
                </a:schemeClr>
              </a:buClr>
              <a:buSzPct val="75000"/>
              <a:buFont typeface="Wingdings" pitchFamily="2" charset="2"/>
              <a:buChar char="n"/>
            </a:pPr>
            <a:r>
              <a:rPr lang="en-US" sz="2400" smtClean="0"/>
              <a:t>2 search algorithms: </a:t>
            </a:r>
            <a:r>
              <a:rPr lang="en-US" sz="2400" smtClean="0">
                <a:solidFill>
                  <a:srgbClr val="C00000"/>
                </a:solidFill>
              </a:rPr>
              <a:t>linear (sequential) search </a:t>
            </a:r>
            <a:r>
              <a:rPr lang="en-US" sz="2400" smtClean="0"/>
              <a:t>and binary search</a:t>
            </a:r>
          </a:p>
          <a:p>
            <a:pPr marL="800100" lvl="1" indent="-342900">
              <a:spcBef>
                <a:spcPts val="1200"/>
              </a:spcBef>
              <a:buClr>
                <a:schemeClr val="accent4">
                  <a:lumMod val="60000"/>
                  <a:lumOff val="40000"/>
                </a:schemeClr>
              </a:buClr>
              <a:buSzPct val="75000"/>
              <a:buFont typeface="Wingdings" pitchFamily="2" charset="2"/>
              <a:buChar char="n"/>
            </a:pPr>
            <a:r>
              <a:rPr lang="en-US" sz="2400" smtClean="0"/>
              <a:t>2 basic sort algorithms: </a:t>
            </a:r>
            <a:r>
              <a:rPr lang="en-US" sz="2400" smtClean="0">
                <a:solidFill>
                  <a:srgbClr val="C00000"/>
                </a:solidFill>
              </a:rPr>
              <a:t>Selection sort </a:t>
            </a:r>
            <a:r>
              <a:rPr lang="en-US" sz="2400" smtClean="0"/>
              <a:t>and</a:t>
            </a:r>
            <a:r>
              <a:rPr lang="en-US" sz="2400" smtClean="0">
                <a:solidFill>
                  <a:srgbClr val="C00000"/>
                </a:solidFill>
              </a:rPr>
              <a:t> Bubble sort.</a:t>
            </a:r>
          </a:p>
        </p:txBody>
      </p:sp>
    </p:spTree>
    <p:extLst>
      <p:ext uri="{BB962C8B-B14F-4D97-AF65-F5344CB8AC3E}">
        <p14:creationId xmlns:p14="http://schemas.microsoft.com/office/powerpoint/2010/main" val="288806392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824163"/>
            <a:ext cx="6751637" cy="1143000"/>
          </a:xfrm>
        </p:spPr>
        <p:txBody>
          <a:bodyPr/>
          <a:lstStyle/>
          <a:p>
            <a:pPr algn="ctr" eaLnBrk="1" hangingPunct="1"/>
            <a:r>
              <a:rPr lang="en-GB" dirty="0" smtClean="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US" smtClean="0"/>
              <a:t>Programming Methodology</a:t>
            </a:r>
            <a:endParaRPr lang="en-US" dirty="0" smtClean="0"/>
          </a:p>
        </p:txBody>
      </p:sp>
      <p:sp>
        <p:nvSpPr>
          <p:cNvPr id="4" name="[Date Placeholder 3]"/>
          <p:cNvSpPr>
            <a:spLocks noGrp="1"/>
          </p:cNvSpPr>
          <p:nvPr>
            <p:ph type="sldNum" sz="quarter" idx="12"/>
          </p:nvPr>
        </p:nvSpPr>
        <p:spPr>
          <a:xfrm>
            <a:off x="7620000" y="18288"/>
            <a:ext cx="1066800" cy="329184"/>
          </a:xfrm>
        </p:spPr>
        <p:txBody>
          <a:bodyPr>
            <a:normAutofit/>
          </a:bodyPr>
          <a:lstStyle/>
          <a:p>
            <a:pPr>
              <a:defRPr/>
            </a:pPr>
            <a:r>
              <a:rPr lang="en-US" dirty="0" smtClean="0"/>
              <a:t>Unit18</a:t>
            </a:r>
            <a:r>
              <a:rPr dirty="0" smtClean="0"/>
              <a:t> - </a:t>
            </a:r>
            <a:fld id="{24D17162-63A3-49DC-92B1-933428BCC85F}" type="slidenum">
              <a:rPr smtClean="0"/>
              <a:pPr>
                <a:defRPr/>
              </a:pPr>
              <a:t>37</a:t>
            </a:fld>
            <a:endParaRPr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Policies for students</a:t>
            </a:r>
            <a:endParaRPr lang="en-US" dirty="0"/>
          </a:p>
        </p:txBody>
      </p:sp>
      <p:sp>
        <p:nvSpPr>
          <p:cNvPr id="3" name="Content Placeholder 2"/>
          <p:cNvSpPr>
            <a:spLocks noGrp="1"/>
          </p:cNvSpPr>
          <p:nvPr>
            <p:ph idx="1"/>
          </p:nvPr>
        </p:nvSpPr>
        <p:spPr/>
        <p:txBody>
          <a:bodyPr/>
          <a:lstStyle/>
          <a:p>
            <a:pPr algn="just"/>
            <a:r>
              <a:rPr lang="en-US" dirty="0" smtClean="0"/>
              <a:t>These contents are only used for students PERSONALLY.</a:t>
            </a:r>
          </a:p>
          <a:p>
            <a:pPr algn="just"/>
            <a:r>
              <a:rPr lang="en-US" dirty="0"/>
              <a:t>Students are NOT allowed to </a:t>
            </a:r>
            <a:r>
              <a:rPr lang="en-US" dirty="0" smtClean="0"/>
              <a:t>modify or deliver these </a:t>
            </a:r>
            <a:r>
              <a:rPr lang="en-US" dirty="0"/>
              <a:t>contents to anywhere or </a:t>
            </a:r>
            <a:r>
              <a:rPr lang="en-US" dirty="0" smtClean="0"/>
              <a:t>anyone for any purpose.</a:t>
            </a:r>
            <a:endParaRPr lang="en-US" dirty="0"/>
          </a:p>
          <a:p>
            <a:endParaRPr lang="en-US" dirty="0"/>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Unit1 - </a:t>
            </a:r>
            <a:fld id="{2E4790E1-2590-4AEE-892D-AB46A7688113}" type="slidenum">
              <a:rPr lang="en-US" smtClean="0"/>
              <a:pPr>
                <a:defRPr/>
              </a:pPr>
              <a:t>4</a:t>
            </a:fld>
            <a:endParaRPr lang="en-US" dirty="0"/>
          </a:p>
        </p:txBody>
      </p:sp>
    </p:spTree>
    <p:extLst>
      <p:ext uri="{BB962C8B-B14F-4D97-AF65-F5344CB8AC3E}">
        <p14:creationId xmlns:p14="http://schemas.microsoft.com/office/powerpoint/2010/main" val="144697073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Recording of modifications</a:t>
            </a:r>
            <a:endParaRPr lang="en-US" dirty="0"/>
          </a:p>
        </p:txBody>
      </p:sp>
      <p:sp>
        <p:nvSpPr>
          <p:cNvPr id="3" name="Content Placeholder 2"/>
          <p:cNvSpPr>
            <a:spLocks noGrp="1"/>
          </p:cNvSpPr>
          <p:nvPr>
            <p:ph idx="1"/>
          </p:nvPr>
        </p:nvSpPr>
        <p:spPr/>
        <p:txBody>
          <a:bodyPr/>
          <a:lstStyle/>
          <a:p>
            <a:pPr algn="just"/>
            <a:r>
              <a:rPr lang="en-US" dirty="0" smtClean="0"/>
              <a:t>Currently, there are no modification </a:t>
            </a:r>
            <a:r>
              <a:rPr lang="en-US" smtClean="0"/>
              <a:t>on these contents</a:t>
            </a:r>
            <a:r>
              <a:rPr lang="en-US" dirty="0" smtClean="0"/>
              <a:t>.</a:t>
            </a:r>
            <a:endParaRPr lang="en-US" dirty="0"/>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Unit1 - </a:t>
            </a:r>
            <a:fld id="{2E4790E1-2590-4AEE-892D-AB46A7688113}" type="slidenum">
              <a:rPr lang="en-US" smtClean="0"/>
              <a:pPr>
                <a:defRPr/>
              </a:pPr>
              <a:t>5</a:t>
            </a:fld>
            <a:endParaRPr lang="en-US" dirty="0"/>
          </a:p>
        </p:txBody>
      </p:sp>
    </p:spTree>
    <p:extLst>
      <p:ext uri="{BB962C8B-B14F-4D97-AF65-F5344CB8AC3E}">
        <p14:creationId xmlns:p14="http://schemas.microsoft.com/office/powerpoint/2010/main" val="359666422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Unit 18: Searching and Sorting</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 </a:t>
            </a:r>
            <a:r>
              <a:rPr sz="1200" dirty="0" smtClean="0"/>
              <a:t>- </a:t>
            </a:r>
            <a:fld id="{F7EC234A-9094-4BB8-9EA4-75ECDA8A365B}" type="slidenum">
              <a:rPr sz="1200" smtClean="0"/>
              <a:pPr>
                <a:defRPr/>
              </a:pPr>
              <a:t>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9" name="Rectangle 3"/>
          <p:cNvSpPr txBox="1">
            <a:spLocks noChangeArrowheads="1"/>
          </p:cNvSpPr>
          <p:nvPr/>
        </p:nvSpPr>
        <p:spPr>
          <a:xfrm>
            <a:off x="673100" y="1280212"/>
            <a:ext cx="8083442" cy="314319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Bef>
                <a:spcPts val="600"/>
              </a:spcBef>
              <a:spcAft>
                <a:spcPts val="0"/>
              </a:spcAft>
              <a:buSzPct val="120000"/>
              <a:buFont typeface="Wingdings" pitchFamily="2" charset="2"/>
              <a:buNone/>
            </a:pPr>
            <a:r>
              <a:rPr lang="en-GB" sz="2800" dirty="0" smtClean="0">
                <a:solidFill>
                  <a:srgbClr val="C00000"/>
                </a:solidFill>
              </a:rPr>
              <a:t>Objectives:</a:t>
            </a:r>
          </a:p>
          <a:p>
            <a:pPr marL="685800" lvl="1" indent="-411163">
              <a:buClr>
                <a:schemeClr val="tx1">
                  <a:lumMod val="90000"/>
                  <a:lumOff val="10000"/>
                </a:schemeClr>
              </a:buClr>
              <a:buSzPct val="120000"/>
              <a:buFont typeface="Wingdings" pitchFamily="2" charset="2"/>
              <a:buChar char="§"/>
            </a:pPr>
            <a:r>
              <a:rPr lang="en-GB" sz="2400" dirty="0"/>
              <a:t>Understand the basic searching algorithms and sorting </a:t>
            </a:r>
            <a:r>
              <a:rPr lang="en-GB" sz="2400" dirty="0" smtClean="0">
                <a:cs typeface="Arial" charset="0"/>
              </a:rPr>
              <a:t>algorithms</a:t>
            </a:r>
            <a:endParaRPr lang="en-GB" sz="2400" dirty="0">
              <a:cs typeface="Arial" charset="0"/>
            </a:endParaRPr>
          </a:p>
          <a:p>
            <a:pPr marL="685800" lvl="1" indent="-411163">
              <a:buClr>
                <a:schemeClr val="tx1">
                  <a:lumMod val="90000"/>
                  <a:lumOff val="10000"/>
                </a:schemeClr>
              </a:buClr>
              <a:buSzPct val="120000"/>
              <a:buFont typeface="Wingdings" pitchFamily="2" charset="2"/>
              <a:buChar char="§"/>
            </a:pPr>
            <a:r>
              <a:rPr lang="en-GB" sz="2400" dirty="0"/>
              <a:t>Introduce the concept of complexity analysis (</a:t>
            </a:r>
            <a:r>
              <a:rPr lang="en-GB" sz="2400" dirty="0" smtClean="0"/>
              <a:t>informally</a:t>
            </a:r>
            <a:r>
              <a:rPr lang="en-GB" sz="2400" dirty="0">
                <a:cs typeface="Arial" charset="0"/>
              </a:rPr>
              <a:t>)</a:t>
            </a:r>
          </a:p>
          <a:p>
            <a:pPr marL="685800" lvl="1" indent="-411163">
              <a:buClr>
                <a:schemeClr val="tx1">
                  <a:lumMod val="90000"/>
                  <a:lumOff val="10000"/>
                </a:schemeClr>
              </a:buClr>
              <a:buSzPct val="120000"/>
              <a:buFont typeface="Wingdings" pitchFamily="2" charset="2"/>
              <a:buChar char="§"/>
            </a:pPr>
            <a:r>
              <a:rPr lang="en-GB" sz="2400" dirty="0"/>
              <a:t>Implement the searching and sorting algorithms using </a:t>
            </a:r>
            <a:r>
              <a:rPr lang="en-GB" sz="2400" dirty="0" smtClean="0"/>
              <a:t>arrays</a:t>
            </a:r>
            <a:endParaRPr lang="en-GB" sz="2400" dirty="0">
              <a:cs typeface="Arial" charset="0"/>
            </a:endParaRPr>
          </a:p>
        </p:txBody>
      </p:sp>
      <p:sp>
        <p:nvSpPr>
          <p:cNvPr id="10" name="Rectangle 3"/>
          <p:cNvSpPr txBox="1">
            <a:spLocks noChangeArrowheads="1"/>
          </p:cNvSpPr>
          <p:nvPr/>
        </p:nvSpPr>
        <p:spPr bwMode="auto">
          <a:xfrm>
            <a:off x="673100" y="4449076"/>
            <a:ext cx="7620000" cy="1334504"/>
          </a:xfrm>
          <a:prstGeom prst="rect">
            <a:avLst/>
          </a:prstGeom>
          <a:noFill/>
          <a:ln w="9525">
            <a:noFill/>
            <a:miter lim="800000"/>
            <a:headEnd/>
            <a:tailEnd/>
          </a:ln>
        </p:spPr>
        <p:txBody>
          <a:bodyPr/>
          <a:lstStyle/>
          <a:p>
            <a:pPr marL="342900" indent="-342900">
              <a:spcBef>
                <a:spcPct val="20000"/>
              </a:spcBef>
              <a:buClr>
                <a:schemeClr val="bg2"/>
              </a:buClr>
              <a:buSzPct val="120000"/>
              <a:defRPr/>
            </a:pPr>
            <a:r>
              <a:rPr lang="en-GB" sz="2800" kern="0" dirty="0" smtClean="0">
                <a:solidFill>
                  <a:srgbClr val="C00000"/>
                </a:solidFill>
                <a:latin typeface="+mn-lt"/>
                <a:cs typeface="+mn-cs"/>
              </a:rPr>
              <a:t>Reference: </a:t>
            </a:r>
            <a:endParaRPr lang="en-GB" sz="2800" kern="0" dirty="0">
              <a:solidFill>
                <a:srgbClr val="C00000"/>
              </a:solidFill>
              <a:latin typeface="+mn-lt"/>
              <a:cs typeface="+mn-cs"/>
            </a:endParaRPr>
          </a:p>
          <a:p>
            <a:pPr marL="738188" lvl="1" indent="-457200" eaLnBrk="1" hangingPunct="1">
              <a:buClr>
                <a:schemeClr val="tx1">
                  <a:lumMod val="90000"/>
                  <a:lumOff val="10000"/>
                </a:schemeClr>
              </a:buClr>
              <a:buSzPct val="120000"/>
              <a:buFont typeface="Wingdings" pitchFamily="2" charset="2"/>
              <a:buChar char="§"/>
            </a:pPr>
            <a:r>
              <a:rPr lang="en-GB" sz="2400" dirty="0"/>
              <a:t>Chapter </a:t>
            </a:r>
            <a:r>
              <a:rPr lang="en-GB" sz="2400" dirty="0" smtClean="0"/>
              <a:t>6 Numeric Arrays</a:t>
            </a:r>
          </a:p>
          <a:p>
            <a:pPr marL="1195388" lvl="2" indent="-457200">
              <a:buClr>
                <a:schemeClr val="bg1">
                  <a:lumMod val="50000"/>
                </a:schemeClr>
              </a:buClr>
              <a:buSzPct val="120000"/>
              <a:buFont typeface="Wingdings" pitchFamily="2" charset="2"/>
              <a:buChar char="§"/>
            </a:pPr>
            <a:r>
              <a:rPr lang="en-GB" sz="2000" dirty="0" smtClean="0"/>
              <a:t>Lesson 6.6 Bubble Sort, Exchange Maximum Sort</a:t>
            </a:r>
            <a:endParaRPr lang="en-GB" sz="2000" dirty="0"/>
          </a:p>
        </p:txBody>
      </p:sp>
    </p:spTree>
    <p:extLst>
      <p:ext uri="{BB962C8B-B14F-4D97-AF65-F5344CB8AC3E}">
        <p14:creationId xmlns:p14="http://schemas.microsoft.com/office/powerpoint/2010/main" val="2438607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name="PPTLabsHighlightBulletsSlide201409220919398184">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Unit </a:t>
            </a:r>
            <a:r>
              <a:rPr lang="en-GB" sz="3600" dirty="0" smtClean="0">
                <a:solidFill>
                  <a:srgbClr val="0000FF"/>
                </a:solidFill>
              </a:rPr>
              <a:t>18: Searching and Sorting (1/2)</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 </a:t>
            </a:r>
            <a:r>
              <a:rPr sz="1200" dirty="0" smtClean="0"/>
              <a:t>- </a:t>
            </a:r>
            <a:fld id="{F7EC234A-9094-4BB8-9EA4-75ECDA8A365B}" type="slidenum">
              <a:rPr sz="1200" smtClean="0"/>
              <a:pPr>
                <a:defRPr/>
              </a:pPr>
              <a:t>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HighlightTextShape201406201824391195"/>
          <p:cNvSpPr>
            <a:spLocks noGrp="1" noChangeArrowheads="1"/>
          </p:cNvSpPr>
          <p:nvPr>
            <p:ph idx="1"/>
          </p:nvPr>
        </p:nvSpPr>
        <p:spPr>
          <a:xfrm>
            <a:off x="418641" y="1348740"/>
            <a:ext cx="8420559" cy="5360173"/>
          </a:xfrm>
        </p:spPr>
        <p:txBody>
          <a:bodyPr>
            <a:normAutofit/>
          </a:bodyPr>
          <a:lstStyle/>
          <a:p>
            <a:pPr marL="514350" indent="-514350" eaLnBrk="1" hangingPunct="1">
              <a:spcBef>
                <a:spcPts val="1200"/>
              </a:spcBef>
              <a:buClrTx/>
              <a:buSzPct val="100000"/>
              <a:buFont typeface="+mj-lt"/>
              <a:buAutoNum type="arabicPeriod"/>
            </a:pPr>
            <a:r>
              <a:rPr lang="en-GB" dirty="0" smtClean="0">
                <a:solidFill>
                  <a:srgbClr val="C00000"/>
                </a:solidFill>
              </a:rPr>
              <a:t>Overall Introduction</a:t>
            </a:r>
          </a:p>
          <a:p>
            <a:pPr marL="514350" indent="-514350" eaLnBrk="1" hangingPunct="1">
              <a:spcBef>
                <a:spcPts val="600"/>
              </a:spcBef>
              <a:buClrTx/>
              <a:buSzPct val="100000"/>
              <a:buFont typeface="+mj-lt"/>
              <a:buAutoNum type="arabicPeriod"/>
            </a:pPr>
            <a:r>
              <a:rPr lang="en-GB" dirty="0" smtClean="0">
                <a:solidFill>
                  <a:srgbClr val="0000FF"/>
                </a:solidFill>
              </a:rPr>
              <a:t>Introduction to Searching</a:t>
            </a:r>
          </a:p>
          <a:p>
            <a:pPr marL="514350" indent="-514350">
              <a:spcBef>
                <a:spcPts val="600"/>
              </a:spcBef>
              <a:buClrTx/>
              <a:buSzPct val="100000"/>
              <a:buFont typeface="+mj-lt"/>
              <a:buAutoNum type="arabicPeriod"/>
            </a:pPr>
            <a:r>
              <a:rPr lang="en-GB" dirty="0" smtClean="0">
                <a:solidFill>
                  <a:srgbClr val="C00000"/>
                </a:solidFill>
              </a:rPr>
              <a:t>Linear Search</a:t>
            </a:r>
          </a:p>
          <a:p>
            <a:pPr marL="1028700" lvl="1" indent="-411163">
              <a:spcBef>
                <a:spcPts val="600"/>
              </a:spcBef>
              <a:buClrTx/>
              <a:buSzPct val="100000"/>
              <a:buFont typeface="Wingdings" panose="05000000000000000000" pitchFamily="2" charset="2"/>
              <a:buChar char="§"/>
            </a:pPr>
            <a:r>
              <a:rPr lang="en-GB" dirty="0" smtClean="0"/>
              <a:t>Demo #1</a:t>
            </a:r>
          </a:p>
          <a:p>
            <a:pPr marL="1028700" lvl="1" indent="-411163">
              <a:spcBef>
                <a:spcPts val="600"/>
              </a:spcBef>
              <a:buClrTx/>
              <a:buSzPct val="100000"/>
              <a:buFont typeface="Wingdings" panose="05000000000000000000" pitchFamily="2" charset="2"/>
              <a:buChar char="§"/>
            </a:pPr>
            <a:r>
              <a:rPr lang="en-GB" dirty="0" smtClean="0"/>
              <a:t>Performance</a:t>
            </a:r>
          </a:p>
          <a:p>
            <a:pPr marL="514350" indent="-514350">
              <a:spcBef>
                <a:spcPts val="600"/>
              </a:spcBef>
              <a:buClrTx/>
              <a:buSzPct val="100000"/>
              <a:buFont typeface="+mj-lt"/>
              <a:buAutoNum type="arabicPeriod"/>
            </a:pPr>
            <a:r>
              <a:rPr lang="en-GB" dirty="0" smtClean="0">
                <a:solidFill>
                  <a:srgbClr val="0000FF"/>
                </a:solidFill>
              </a:rPr>
              <a:t>Binary Search</a:t>
            </a:r>
          </a:p>
        </p:txBody>
      </p:sp>
      <p:sp>
        <p:nvSpPr>
          <p:cNvPr id="9" name="Rectangle 8"/>
          <p:cNvSpPr/>
          <p:nvPr/>
        </p:nvSpPr>
        <p:spPr>
          <a:xfrm>
            <a:off x="4960024" y="2052935"/>
            <a:ext cx="3850344" cy="769441"/>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cap="all" spc="0" dirty="0" smtClean="0">
                <a:ln w="0"/>
                <a:solidFill>
                  <a:srgbClr val="7030A0"/>
                </a:solidFill>
                <a:effectLst>
                  <a:reflection blurRad="12700" stA="50000" endPos="50000" dist="5000" dir="5400000" sy="-100000" rotWithShape="0"/>
                </a:effectLst>
              </a:rPr>
              <a:t>Searching</a:t>
            </a:r>
            <a:endParaRPr lang="en-US" sz="4400" b="1" cap="all" spc="0" dirty="0">
              <a:ln w="0"/>
              <a:solidFill>
                <a:srgbClr val="7030A0"/>
              </a:solidFill>
              <a:effectLst>
                <a:reflection blurRad="12700" stA="50000" endPos="50000" dist="5000" dir="5400000" sy="-100000" rotWithShape="0"/>
              </a:effectLst>
            </a:endParaRPr>
          </a:p>
        </p:txBody>
      </p:sp>
    </p:spTree>
    <p:extLst>
      <p:ext uri="{BB962C8B-B14F-4D97-AF65-F5344CB8AC3E}">
        <p14:creationId xmlns:p14="http://schemas.microsoft.com/office/powerpoint/2010/main" val="215165727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Unit </a:t>
            </a:r>
            <a:r>
              <a:rPr lang="en-GB" sz="3600" dirty="0" smtClean="0">
                <a:solidFill>
                  <a:srgbClr val="0000FF"/>
                </a:solidFill>
              </a:rPr>
              <a:t>18: Searching and Sorting (2/2)</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Unit18 </a:t>
            </a:r>
            <a:r>
              <a:rPr sz="1200" dirty="0" smtClean="0"/>
              <a:t>- </a:t>
            </a:r>
            <a:fld id="{F7EC234A-9094-4BB8-9EA4-75ECDA8A365B}" type="slidenum">
              <a:rPr sz="1200" smtClean="0"/>
              <a:pPr>
                <a:defRPr/>
              </a:pPr>
              <a:t>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HighlightTextShape201406201824391195"/>
          <p:cNvSpPr>
            <a:spLocks noGrp="1" noChangeArrowheads="1"/>
          </p:cNvSpPr>
          <p:nvPr>
            <p:ph idx="1"/>
          </p:nvPr>
        </p:nvSpPr>
        <p:spPr>
          <a:xfrm>
            <a:off x="418641" y="1348740"/>
            <a:ext cx="8420559" cy="5360173"/>
          </a:xfrm>
        </p:spPr>
        <p:txBody>
          <a:bodyPr>
            <a:normAutofit/>
          </a:bodyPr>
          <a:lstStyle/>
          <a:p>
            <a:pPr marL="514350" indent="-514350" eaLnBrk="1" hangingPunct="1">
              <a:spcBef>
                <a:spcPts val="1200"/>
              </a:spcBef>
              <a:buClrTx/>
              <a:buSzPct val="100000"/>
              <a:buFont typeface="+mj-lt"/>
              <a:buAutoNum type="arabicPeriod" startAt="5"/>
            </a:pPr>
            <a:r>
              <a:rPr lang="en-GB" dirty="0" smtClean="0">
                <a:solidFill>
                  <a:srgbClr val="C00000"/>
                </a:solidFill>
              </a:rPr>
              <a:t>Introduction to Sorting</a:t>
            </a:r>
          </a:p>
          <a:p>
            <a:pPr marL="514350" indent="-514350" eaLnBrk="1" hangingPunct="1">
              <a:spcBef>
                <a:spcPts val="600"/>
              </a:spcBef>
              <a:buClrTx/>
              <a:buSzPct val="100000"/>
              <a:buFont typeface="+mj-lt"/>
              <a:buAutoNum type="arabicPeriod" startAt="5"/>
            </a:pPr>
            <a:r>
              <a:rPr lang="en-GB" dirty="0" smtClean="0">
                <a:solidFill>
                  <a:srgbClr val="0000FF"/>
                </a:solidFill>
              </a:rPr>
              <a:t>Selection Sort</a:t>
            </a:r>
          </a:p>
          <a:p>
            <a:pPr marL="1028700" lvl="1" indent="-400050">
              <a:spcBef>
                <a:spcPts val="600"/>
              </a:spcBef>
              <a:buClrTx/>
              <a:buSzPct val="100000"/>
              <a:buFont typeface="Wingdings" panose="05000000000000000000" pitchFamily="2" charset="2"/>
              <a:buChar char="§"/>
            </a:pPr>
            <a:r>
              <a:rPr lang="en-GB" dirty="0" smtClean="0"/>
              <a:t>Demo #2</a:t>
            </a:r>
          </a:p>
          <a:p>
            <a:pPr marL="1028700" lvl="1" indent="-400050">
              <a:spcBef>
                <a:spcPts val="600"/>
              </a:spcBef>
              <a:buClrTx/>
              <a:buSzPct val="100000"/>
              <a:buFont typeface="Wingdings" panose="05000000000000000000" pitchFamily="2" charset="2"/>
              <a:buChar char="§"/>
            </a:pPr>
            <a:r>
              <a:rPr lang="en-GB" dirty="0" err="1" smtClean="0"/>
              <a:t>Preformance</a:t>
            </a:r>
            <a:endParaRPr lang="en-GB" dirty="0" smtClean="0"/>
          </a:p>
          <a:p>
            <a:pPr marL="514350" indent="-514350">
              <a:spcBef>
                <a:spcPts val="600"/>
              </a:spcBef>
              <a:buClrTx/>
              <a:buSzPct val="100000"/>
              <a:buFont typeface="+mj-lt"/>
              <a:buAutoNum type="arabicPeriod" startAt="5"/>
            </a:pPr>
            <a:r>
              <a:rPr lang="en-GB" dirty="0" smtClean="0">
                <a:solidFill>
                  <a:srgbClr val="C00000"/>
                </a:solidFill>
              </a:rPr>
              <a:t>Bubble Sort</a:t>
            </a:r>
          </a:p>
          <a:p>
            <a:pPr marL="1028700" lvl="1" indent="-411163">
              <a:spcBef>
                <a:spcPts val="600"/>
              </a:spcBef>
              <a:buClrTx/>
              <a:buSzPct val="100000"/>
              <a:buFont typeface="Wingdings" panose="05000000000000000000" pitchFamily="2" charset="2"/>
              <a:buChar char="§"/>
            </a:pPr>
            <a:r>
              <a:rPr lang="en-GB" dirty="0" smtClean="0"/>
              <a:t>Demo #3</a:t>
            </a:r>
          </a:p>
          <a:p>
            <a:pPr marL="1028700" lvl="1" indent="-411163">
              <a:spcBef>
                <a:spcPts val="600"/>
              </a:spcBef>
              <a:buClrTx/>
              <a:buSzPct val="100000"/>
              <a:buFont typeface="Wingdings" panose="05000000000000000000" pitchFamily="2" charset="2"/>
              <a:buChar char="§"/>
            </a:pPr>
            <a:r>
              <a:rPr lang="en-GB" dirty="0" smtClean="0"/>
              <a:t>Performance</a:t>
            </a:r>
          </a:p>
          <a:p>
            <a:pPr marL="514350" indent="-514350">
              <a:spcBef>
                <a:spcPts val="600"/>
              </a:spcBef>
              <a:buClrTx/>
              <a:buSzPct val="100000"/>
              <a:buFont typeface="+mj-lt"/>
              <a:buAutoNum type="arabicPeriod" startAt="5"/>
            </a:pPr>
            <a:r>
              <a:rPr lang="en-GB" dirty="0" smtClean="0">
                <a:solidFill>
                  <a:srgbClr val="0000FF"/>
                </a:solidFill>
              </a:rPr>
              <a:t>More Sorting Algorithms</a:t>
            </a:r>
          </a:p>
          <a:p>
            <a:pPr marL="514350" indent="-514350">
              <a:spcBef>
                <a:spcPts val="600"/>
              </a:spcBef>
              <a:buClrTx/>
              <a:buSzPct val="100000"/>
              <a:buFont typeface="+mj-lt"/>
              <a:buAutoNum type="arabicPeriod" startAt="5"/>
            </a:pPr>
            <a:r>
              <a:rPr lang="en-GB" dirty="0" smtClean="0">
                <a:solidFill>
                  <a:srgbClr val="C00000"/>
                </a:solidFill>
              </a:rPr>
              <a:t>Animated Sorting Algorithms</a:t>
            </a:r>
          </a:p>
        </p:txBody>
      </p:sp>
      <p:sp>
        <p:nvSpPr>
          <p:cNvPr id="9" name="Rectangle 8"/>
          <p:cNvSpPr/>
          <p:nvPr/>
        </p:nvSpPr>
        <p:spPr>
          <a:xfrm>
            <a:off x="4960024" y="2052935"/>
            <a:ext cx="3850344" cy="769441"/>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cap="all" spc="0" dirty="0" err="1" smtClean="0">
                <a:ln w="0"/>
                <a:solidFill>
                  <a:srgbClr val="7030A0"/>
                </a:solidFill>
                <a:effectLst>
                  <a:reflection blurRad="12700" stA="50000" endPos="50000" dist="5000" dir="5400000" sy="-100000" rotWithShape="0"/>
                </a:effectLst>
              </a:rPr>
              <a:t>SORTing</a:t>
            </a:r>
            <a:endParaRPr lang="en-US" sz="4400" b="1" cap="all" spc="0" dirty="0">
              <a:ln w="0"/>
              <a:solidFill>
                <a:srgbClr val="7030A0"/>
              </a:solidFill>
              <a:effectLst>
                <a:reflection blurRad="12700" stA="50000" endPos="50000" dist="5000" dir="5400000" sy="-100000" rotWithShape="0"/>
              </a:effectLst>
            </a:endParaRPr>
          </a:p>
        </p:txBody>
      </p:sp>
    </p:spTree>
    <p:extLst>
      <p:ext uri="{BB962C8B-B14F-4D97-AF65-F5344CB8AC3E}">
        <p14:creationId xmlns:p14="http://schemas.microsoft.com/office/powerpoint/2010/main" val="249798740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1. Overall Introduction</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a:t>
            </a:r>
            <a:r>
              <a:rPr lang="en-US" dirty="0"/>
              <a:t>8</a:t>
            </a:r>
            <a:r>
              <a:rPr lang="en-US" dirty="0" smtClean="0"/>
              <a:t> </a:t>
            </a:r>
            <a:r>
              <a:rPr sz="1200" dirty="0" smtClean="0"/>
              <a:t>- </a:t>
            </a:r>
            <a:fld id="{F7EC234A-9094-4BB8-9EA4-75ECDA8A365B}" type="slidenum">
              <a:rPr sz="1200" smtClean="0"/>
              <a:pPr>
                <a:defRPr/>
              </a:pPr>
              <a:t>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3" name="Content Placeholder 2"/>
          <p:cNvSpPr>
            <a:spLocks noGrp="1"/>
          </p:cNvSpPr>
          <p:nvPr>
            <p:ph idx="1"/>
          </p:nvPr>
        </p:nvSpPr>
        <p:spPr>
          <a:xfrm>
            <a:off x="334962" y="1304924"/>
            <a:ext cx="8443277" cy="5118735"/>
          </a:xfrm>
        </p:spPr>
        <p:txBody>
          <a:bodyPr/>
          <a:lstStyle/>
          <a:p>
            <a:pPr marL="341313" indent="-341313">
              <a:spcBef>
                <a:spcPts val="600"/>
              </a:spcBef>
              <a:buClr>
                <a:schemeClr val="tx1">
                  <a:lumMod val="90000"/>
                  <a:lumOff val="10000"/>
                </a:schemeClr>
              </a:buClr>
              <a:buSzPct val="100000"/>
              <a:buFont typeface="Wingdings" panose="05000000000000000000" pitchFamily="2" charset="2"/>
              <a:buChar char="§"/>
            </a:pPr>
            <a:r>
              <a:rPr lang="en-SG" dirty="0"/>
              <a:t>You have accumulated quite a bit of basic programming experience by now</a:t>
            </a:r>
            <a:r>
              <a:rPr lang="en-US" sz="2400" dirty="0" smtClean="0"/>
              <a:t>.</a:t>
            </a:r>
          </a:p>
          <a:p>
            <a:pPr marL="341313" indent="-341313">
              <a:spcBef>
                <a:spcPts val="600"/>
              </a:spcBef>
              <a:buClr>
                <a:schemeClr val="tx1">
                  <a:lumMod val="90000"/>
                  <a:lumOff val="10000"/>
                </a:schemeClr>
              </a:buClr>
              <a:buSzPct val="100000"/>
              <a:buFont typeface="Wingdings" panose="05000000000000000000" pitchFamily="2" charset="2"/>
              <a:buChar char="§"/>
            </a:pPr>
            <a:r>
              <a:rPr lang="en-US" dirty="0"/>
              <a:t>Today, we will study some simple yet useful classical algorithms which find their place in many CS </a:t>
            </a:r>
            <a:r>
              <a:rPr lang="en-US" dirty="0" smtClean="0"/>
              <a:t>applications</a:t>
            </a:r>
            <a:endParaRPr lang="en-US" sz="2400" dirty="0" smtClean="0"/>
          </a:p>
          <a:p>
            <a:pPr marL="744538" lvl="1" indent="-341313">
              <a:spcBef>
                <a:spcPts val="600"/>
              </a:spcBef>
              <a:buClr>
                <a:schemeClr val="bg1">
                  <a:lumMod val="50000"/>
                </a:schemeClr>
              </a:buClr>
              <a:buSzPct val="100000"/>
              <a:buFont typeface="Wingdings" panose="05000000000000000000" pitchFamily="2" charset="2"/>
              <a:buChar char="§"/>
            </a:pPr>
            <a:r>
              <a:rPr lang="en-SG" dirty="0">
                <a:solidFill>
                  <a:srgbClr val="0000FF"/>
                </a:solidFill>
              </a:rPr>
              <a:t>Searching</a:t>
            </a:r>
            <a:r>
              <a:rPr lang="en-SG" dirty="0"/>
              <a:t> for some data amid very large collection of </a:t>
            </a:r>
            <a:r>
              <a:rPr lang="en-US" dirty="0"/>
              <a:t> </a:t>
            </a:r>
            <a:r>
              <a:rPr lang="en-US" dirty="0" smtClean="0"/>
              <a:t>data</a:t>
            </a:r>
          </a:p>
          <a:p>
            <a:pPr marL="744538" lvl="1" indent="-341313">
              <a:spcBef>
                <a:spcPts val="600"/>
              </a:spcBef>
              <a:buClr>
                <a:schemeClr val="bg1">
                  <a:lumMod val="50000"/>
                </a:schemeClr>
              </a:buClr>
              <a:buSzPct val="100000"/>
              <a:buFont typeface="Wingdings" panose="05000000000000000000" pitchFamily="2" charset="2"/>
              <a:buChar char="§"/>
            </a:pPr>
            <a:r>
              <a:rPr lang="en-US" dirty="0">
                <a:solidFill>
                  <a:srgbClr val="0000FF"/>
                </a:solidFill>
              </a:rPr>
              <a:t>Sorting</a:t>
            </a:r>
            <a:r>
              <a:rPr lang="en-US" dirty="0"/>
              <a:t> very large collection of data according to some </a:t>
            </a:r>
            <a:r>
              <a:rPr lang="en-US" dirty="0" smtClean="0"/>
              <a:t>order</a:t>
            </a:r>
            <a:endParaRPr lang="en-US" sz="2000" dirty="0" smtClean="0"/>
          </a:p>
          <a:p>
            <a:pPr marL="341313" indent="-341313">
              <a:spcBef>
                <a:spcPts val="1200"/>
              </a:spcBef>
              <a:buClr>
                <a:schemeClr val="tx1">
                  <a:lumMod val="90000"/>
                  <a:lumOff val="10000"/>
                </a:schemeClr>
              </a:buClr>
              <a:buSzPct val="100000"/>
              <a:buFont typeface="Wingdings" panose="05000000000000000000" pitchFamily="2" charset="2"/>
              <a:buChar char="§"/>
            </a:pPr>
            <a:r>
              <a:rPr lang="en-US" dirty="0"/>
              <a:t>We will begin with an algorithm (idea), and show how the algorithm is transformed into a C program (</a:t>
            </a:r>
            <a:r>
              <a:rPr lang="en-US" dirty="0" smtClean="0"/>
              <a:t>implementation).</a:t>
            </a:r>
          </a:p>
          <a:p>
            <a:pPr marL="341313" indent="-341313">
              <a:spcBef>
                <a:spcPts val="1200"/>
              </a:spcBef>
              <a:buClr>
                <a:schemeClr val="tx1">
                  <a:lumMod val="90000"/>
                  <a:lumOff val="10000"/>
                </a:schemeClr>
              </a:buClr>
              <a:buSzPct val="100000"/>
              <a:buFont typeface="Wingdings" panose="05000000000000000000" pitchFamily="2" charset="2"/>
              <a:buChar char="§"/>
            </a:pPr>
            <a:r>
              <a:rPr lang="en-US" sz="2400" dirty="0" smtClean="0"/>
              <a:t>T</a:t>
            </a:r>
            <a:r>
              <a:rPr lang="en-US" dirty="0" smtClean="0"/>
              <a:t>his </a:t>
            </a:r>
            <a:r>
              <a:rPr lang="en-US" dirty="0"/>
              <a:t>brings back (reminds you) our very first lecture: the </a:t>
            </a:r>
            <a:r>
              <a:rPr lang="en-US" u="sng" dirty="0">
                <a:solidFill>
                  <a:srgbClr val="C00000"/>
                </a:solidFill>
              </a:rPr>
              <a:t>importance of beginning with an </a:t>
            </a:r>
            <a:r>
              <a:rPr lang="en-US" u="sng" dirty="0" smtClean="0">
                <a:solidFill>
                  <a:srgbClr val="C00000"/>
                </a:solidFill>
              </a:rPr>
              <a:t>algorithm</a:t>
            </a:r>
            <a:r>
              <a:rPr lang="en-US" dirty="0" smtClean="0"/>
              <a:t>.</a:t>
            </a:r>
            <a:endParaRPr lang="en-US" sz="2400" dirty="0" smtClean="0"/>
          </a:p>
        </p:txBody>
      </p:sp>
    </p:spTree>
    <p:extLst>
      <p:ext uri="{BB962C8B-B14F-4D97-AF65-F5344CB8AC3E}">
        <p14:creationId xmlns:p14="http://schemas.microsoft.com/office/powerpoint/2010/main" val="2047881934"/>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22791</TotalTime>
  <Words>2768</Words>
  <Application>Microsoft Office PowerPoint</Application>
  <PresentationFormat>On-screen Show (4:3)</PresentationFormat>
  <Paragraphs>683</Paragraphs>
  <Slides>37</Slides>
  <Notes>34</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ＭＳ Ｐゴシック</vt:lpstr>
      <vt:lpstr>Arial</vt:lpstr>
      <vt:lpstr>Calibri</vt:lpstr>
      <vt:lpstr>Courier New</vt:lpstr>
      <vt:lpstr>Symbol</vt:lpstr>
      <vt:lpstr>Tahoma</vt:lpstr>
      <vt:lpstr>Times New Roman</vt:lpstr>
      <vt:lpstr>Wingdings</vt:lpstr>
      <vt:lpstr>Wingdings 2</vt:lpstr>
      <vt:lpstr>Clarity</vt:lpstr>
      <vt:lpstr>http://www.comp.nus.edu.sg/~cs1010/</vt:lpstr>
      <vt:lpstr>Programming Methodology (phương pháp LẬP TRÌNH) </vt:lpstr>
      <vt:lpstr>Acknowledgement</vt:lpstr>
      <vt:lpstr>Policies for students</vt:lpstr>
      <vt:lpstr>Recording of modifications</vt:lpstr>
      <vt:lpstr>Unit 18: Searching and Sorting</vt:lpstr>
      <vt:lpstr>Unit 18: Searching and Sorting (1/2)</vt:lpstr>
      <vt:lpstr>Unit 18: Searching and Sorting (2/2)</vt:lpstr>
      <vt:lpstr>1. Overall Introduction</vt:lpstr>
      <vt:lpstr>2. Introduction to Searching (1/2)</vt:lpstr>
      <vt:lpstr>2. Introduction to Searching (2/2)</vt:lpstr>
      <vt:lpstr>3. Linear Search (1/3)</vt:lpstr>
      <vt:lpstr>3. Linear Search: Demo #1 (2/3)</vt:lpstr>
      <vt:lpstr>3. Linear Search: Performance (3/3)</vt:lpstr>
      <vt:lpstr>4. Binary Search (1/6)</vt:lpstr>
      <vt:lpstr>4. Binary Search (2/6)</vt:lpstr>
      <vt:lpstr>4. Binary Search (3/6)</vt:lpstr>
      <vt:lpstr>4. Binary Search (4/6)</vt:lpstr>
      <vt:lpstr>4. Binary Search (5/6)</vt:lpstr>
      <vt:lpstr>4. Binary Search (6/6)</vt:lpstr>
      <vt:lpstr>5. Introduction to Sorting (1/2)</vt:lpstr>
      <vt:lpstr>5. Introduction to Sorting (2/2)</vt:lpstr>
      <vt:lpstr>6. Selection Sort (1/6)</vt:lpstr>
      <vt:lpstr>6. Selection Sort (2/6)</vt:lpstr>
      <vt:lpstr>6. Selection Sort (3/6)</vt:lpstr>
      <vt:lpstr>6. Selection Sort: Demo #2 (4/6)</vt:lpstr>
      <vt:lpstr>6. Selection Sort: Performance (5/6)</vt:lpstr>
      <vt:lpstr>6. Selection Sort (6/6)</vt:lpstr>
      <vt:lpstr>7. Bubble Sort (1/5)</vt:lpstr>
      <vt:lpstr>7. Bubble Sort: One Pass of Bubble Sort (2/5)</vt:lpstr>
      <vt:lpstr>7. Bubble Sort: Demo #3 (3/5)</vt:lpstr>
      <vt:lpstr>7. Bubble Sort: Performance (4/5)</vt:lpstr>
      <vt:lpstr>7. Bubble Sort: Enhanced version (5/5)</vt:lpstr>
      <vt:lpstr>8. More Sorting Algorithms</vt:lpstr>
      <vt:lpstr>9. Animated Sorting Algorithms</vt:lpstr>
      <vt:lpstr>Summary</vt:lpstr>
      <vt:lpstr>End of File</vt:lpstr>
    </vt:vector>
  </TitlesOfParts>
  <Company>SoC, NUS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Microsoft account</cp:lastModifiedBy>
  <cp:revision>1657</cp:revision>
  <cp:lastPrinted>2014-07-01T03:51:49Z</cp:lastPrinted>
  <dcterms:created xsi:type="dcterms:W3CDTF">1998-09-05T15:03:32Z</dcterms:created>
  <dcterms:modified xsi:type="dcterms:W3CDTF">2015-08-30T21:28:15Z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