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663" r:id="rId3"/>
    <p:sldId id="664" r:id="rId4"/>
    <p:sldId id="665" r:id="rId5"/>
    <p:sldId id="666" r:id="rId6"/>
    <p:sldId id="468" r:id="rId7"/>
    <p:sldId id="509" r:id="rId8"/>
    <p:sldId id="636" r:id="rId9"/>
    <p:sldId id="582" r:id="rId10"/>
    <p:sldId id="637" r:id="rId11"/>
    <p:sldId id="638" r:id="rId12"/>
    <p:sldId id="639" r:id="rId13"/>
    <p:sldId id="546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11" r:id="rId23"/>
    <p:sldId id="648" r:id="rId24"/>
    <p:sldId id="649" r:id="rId25"/>
    <p:sldId id="630" r:id="rId26"/>
    <p:sldId id="650" r:id="rId27"/>
    <p:sldId id="651" r:id="rId28"/>
    <p:sldId id="652" r:id="rId29"/>
    <p:sldId id="653" r:id="rId30"/>
    <p:sldId id="634" r:id="rId31"/>
    <p:sldId id="655" r:id="rId32"/>
    <p:sldId id="654" r:id="rId33"/>
    <p:sldId id="657" r:id="rId34"/>
    <p:sldId id="658" r:id="rId35"/>
    <p:sldId id="656" r:id="rId36"/>
    <p:sldId id="660" r:id="rId37"/>
    <p:sldId id="659" r:id="rId38"/>
    <p:sldId id="662" r:id="rId39"/>
    <p:sldId id="506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ECFF"/>
    <a:srgbClr val="0000FF"/>
    <a:srgbClr val="FFFF99"/>
    <a:srgbClr val="E6E6E6"/>
    <a:srgbClr val="9900CC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 autoAdjust="0"/>
    <p:restoredTop sz="91652" autoAdjust="0"/>
  </p:normalViewPr>
  <p:slideViewPr>
    <p:cSldViewPr snapToGrid="0">
      <p:cViewPr varScale="1">
        <p:scale>
          <a:sx n="65" d="100"/>
          <a:sy n="65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0609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4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31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95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61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4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02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8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759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273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6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0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977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523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85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618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557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64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73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245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996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61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645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014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5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541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536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01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8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779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45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8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96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7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80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32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6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Structures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901825" y="2930525"/>
            <a:ext cx="6030913" cy="1385888"/>
            <a:chOff x="1901651" y="2525486"/>
            <a:chExt cx="6030685" cy="138630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83486" y="2830286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code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enrolment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module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48"/>
              <a:ext cx="894303" cy="3816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901651" y="3604010"/>
              <a:ext cx="15373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6152103" y="3604010"/>
              <a:ext cx="17802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3" y="4578350"/>
            <a:ext cx="6916737" cy="1389063"/>
            <a:chOff x="1579563" y="4578435"/>
            <a:chExt cx="6916737" cy="1388591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754563" y="5660639"/>
              <a:ext cx="177958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5" y="4578435"/>
              <a:ext cx="803882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3" y="5645763"/>
              <a:ext cx="153742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 smtClean="0"/>
              <a:t>group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person’s birthday is of “date” </a:t>
            </a:r>
            <a:r>
              <a:rPr lang="en-US" sz="2400" dirty="0" smtClean="0"/>
              <a:t>group</a:t>
            </a:r>
            <a:endParaRPr lang="en-US" sz="2400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995613" y="2547938"/>
            <a:ext cx="3171825" cy="966787"/>
            <a:chOff x="2994829" y="2547466"/>
            <a:chExt cx="3172886" cy="96764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36" name="TextBox 55"/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37" name="TextBox 57"/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663700" y="3997325"/>
            <a:ext cx="5676900" cy="1414463"/>
            <a:chOff x="1664402" y="3997582"/>
            <a:chExt cx="5675512" cy="1414677"/>
          </a:xfrm>
        </p:grpSpPr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036199" y="4425726"/>
              <a:ext cx="1913587" cy="592362"/>
              <a:chOff x="1331864" y="4302158"/>
              <a:chExt cx="1913587" cy="592362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TextBox 62"/>
              <p:cNvSpPr txBox="1">
                <a:spLocks noChangeArrowheads="1"/>
              </p:cNvSpPr>
              <p:nvPr/>
            </p:nvSpPr>
            <p:spPr bwMode="auto">
              <a:xfrm>
                <a:off x="1331864" y="4302158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</p:grp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1664402" y="3997582"/>
              <a:ext cx="1004657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person</a:t>
              </a:r>
              <a:endParaRPr lang="en-SG" sz="1400"/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3900991" y="4330958"/>
              <a:ext cx="3172886" cy="967645"/>
              <a:chOff x="3653856" y="5591347"/>
              <a:chExt cx="3172886" cy="967645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TextBox 46"/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6" name="TextBox 55"/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7" name="TextBox 57"/>
              <p:cNvSpPr txBox="1">
                <a:spLocks noChangeArrowheads="1"/>
              </p:cNvSpPr>
              <p:nvPr/>
            </p:nvSpPr>
            <p:spPr bwMode="auto">
              <a:xfrm>
                <a:off x="3653856" y="5591347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birthday</a:t>
                </a:r>
                <a:endParaRPr lang="en-SG" sz="1400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TextBox 46"/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5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Recall Week </a:t>
            </a:r>
            <a:r>
              <a:rPr lang="en-US" sz="2400" dirty="0" smtClean="0"/>
              <a:t>10 </a:t>
            </a:r>
            <a:r>
              <a:rPr lang="en-US" sz="2400" dirty="0"/>
              <a:t>Exercise </a:t>
            </a:r>
            <a:r>
              <a:rPr lang="en-US" sz="2400" dirty="0" smtClean="0"/>
              <a:t>#3: </a:t>
            </a:r>
            <a:r>
              <a:rPr lang="en-US" sz="2400" dirty="0"/>
              <a:t>Module Sorting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5691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4773613" cy="11232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525" y="3982004"/>
            <a:ext cx="3168650" cy="142996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1675" y="3997879"/>
            <a:ext cx="3252788" cy="1733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21933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23889" y="4923529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207477" y="3252199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38467" y="5230346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</a:t>
            </a:r>
            <a:r>
              <a:rPr lang="en-US" sz="2400" dirty="0" smtClean="0"/>
              <a:t>variable!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Three methods to declare structure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 To declare 2 variables </a:t>
            </a:r>
            <a:r>
              <a:rPr lang="en-US" sz="2400" dirty="0">
                <a:solidFill>
                  <a:srgbClr val="0000FF"/>
                </a:solidFill>
              </a:rPr>
              <a:t>player1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player2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78438" y="2768600"/>
            <a:ext cx="3252787" cy="15375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3425" y="2613025"/>
            <a:ext cx="4110038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1 (anonymous structure type)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seldom used</a:t>
            </a:r>
          </a:p>
        </p:txBody>
      </p:sp>
    </p:spTree>
    <p:extLst>
      <p:ext uri="{BB962C8B-B14F-4D97-AF65-F5344CB8AC3E}">
        <p14:creationId xmlns:p14="http://schemas.microsoft.com/office/powerpoint/2010/main" val="833608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2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 the structure </a:t>
            </a:r>
            <a:r>
              <a:rPr lang="en-US" sz="2000" dirty="0" smtClean="0"/>
              <a:t>using a </a:t>
            </a:r>
            <a:r>
              <a:rPr lang="en-US" sz="2000" dirty="0" smtClean="0">
                <a:solidFill>
                  <a:srgbClr val="C00000"/>
                </a:solidFill>
              </a:rPr>
              <a:t>tag</a:t>
            </a:r>
            <a:r>
              <a:rPr lang="en-US" sz="2000" dirty="0" smtClean="0"/>
              <a:t>, </a:t>
            </a:r>
            <a:r>
              <a:rPr lang="en-US" sz="2000" dirty="0"/>
              <a:t>then use the </a:t>
            </a:r>
            <a:r>
              <a:rPr lang="en-US" sz="2000" dirty="0" smtClean="0"/>
              <a:t>tag </a:t>
            </a:r>
            <a:r>
              <a:rPr lang="en-US" sz="2000" dirty="0"/>
              <a:t>name to declare variables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Some </a:t>
            </a:r>
            <a:r>
              <a:rPr lang="en-US" sz="2000" dirty="0"/>
              <a:t>authors prefer to suffix a </a:t>
            </a:r>
            <a:r>
              <a:rPr lang="en-US" sz="2000" dirty="0" smtClean="0"/>
              <a:t>tag name with </a:t>
            </a:r>
            <a:r>
              <a:rPr lang="en-US" sz="2000" dirty="0"/>
              <a:t>“_t” to distinguish it from the variables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50975" y="3471752"/>
            <a:ext cx="5675313" cy="230172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 smtClean="0">
                <a:latin typeface="Courier New" pitchFamily="49" charset="0"/>
              </a:rPr>
              <a:t> {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199860" y="3540642"/>
            <a:ext cx="3258402" cy="1446028"/>
            <a:chOff x="4199418" y="3679093"/>
            <a:chExt cx="3259055" cy="1446402"/>
          </a:xfrm>
        </p:grpSpPr>
        <p:sp>
          <p:nvSpPr>
            <p:cNvPr id="15" name="Right Brace 9"/>
            <p:cNvSpPr>
              <a:spLocks/>
            </p:cNvSpPr>
            <p:nvPr/>
          </p:nvSpPr>
          <p:spPr bwMode="auto">
            <a:xfrm>
              <a:off x="4199418" y="3679093"/>
              <a:ext cx="300010" cy="1446402"/>
            </a:xfrm>
            <a:prstGeom prst="rightBrace">
              <a:avLst>
                <a:gd name="adj1" fmla="val 33150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3102" y="4199523"/>
              <a:ext cx="2845371" cy="339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Usually before all functions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216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</a:t>
            </a:r>
            <a:r>
              <a:rPr lang="en-US" sz="2400" dirty="0" smtClean="0"/>
              <a:t>3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</a:t>
            </a:r>
            <a:r>
              <a:rPr lang="en-US" sz="2000" dirty="0" err="1">
                <a:solidFill>
                  <a:srgbClr val="C00000"/>
                </a:solidFill>
              </a:rPr>
              <a:t>typedef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define and name the structure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335088" y="2811463"/>
            <a:ext cx="5703887" cy="22921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{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035425" y="2917826"/>
            <a:ext cx="3310603" cy="1484054"/>
            <a:chOff x="4136571" y="3672116"/>
            <a:chExt cx="3311267" cy="1484438"/>
          </a:xfrm>
        </p:grpSpPr>
        <p:sp>
          <p:nvSpPr>
            <p:cNvPr id="19" name="Right Brace 9"/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02467" y="4231429"/>
              <a:ext cx="2845371" cy="339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Usually before all functions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89894" y="4067619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>
                <a:solidFill>
                  <a:srgbClr val="C00000"/>
                </a:solidFill>
              </a:rPr>
              <a:t>player_t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0186" y="5399357"/>
            <a:ext cx="4898499" cy="46166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eaLnBrk="0" hangingPunct="0">
              <a:spcBef>
                <a:spcPts val="1200"/>
              </a:spcBef>
              <a:buClr>
                <a:schemeClr val="bg2"/>
              </a:buClr>
              <a:buSzPct val="120000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 will use this syntax in </a:t>
            </a:r>
            <a:r>
              <a:rPr lang="en-US" sz="2400" kern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our module.</a:t>
            </a:r>
            <a:endParaRPr lang="en-GB" sz="2400" kern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3.1 Initializing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 syntax is like array initialization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Examples: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age;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1600" b="1" dirty="0">
                <a:latin typeface="Courier New" pitchFamily="49" charset="0"/>
              </a:rPr>
              <a:t> = { "</a:t>
            </a:r>
            <a:r>
              <a:rPr lang="en-US" sz="1600" b="1" dirty="0" err="1">
                <a:latin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</a:rPr>
              <a:t>", 23, 'M' };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23953" y="2155854"/>
            <a:ext cx="6039294" cy="262879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day, month, year;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char </a:t>
            </a:r>
            <a:r>
              <a:rPr lang="en-US" sz="1600" b="1" dirty="0" err="1" smtClean="0">
                <a:latin typeface="Courier New" pitchFamily="49" charset="0"/>
              </a:rPr>
              <a:t>matric</a:t>
            </a:r>
            <a:r>
              <a:rPr lang="en-US" sz="1600" b="1" dirty="0" smtClean="0">
                <a:latin typeface="Courier New" pitchFamily="49" charset="0"/>
              </a:rPr>
              <a:t>[10];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date_t</a:t>
            </a:r>
            <a:r>
              <a:rPr lang="en-US" sz="1600" b="1" dirty="0" smtClean="0">
                <a:latin typeface="Courier New" pitchFamily="49" charset="0"/>
              </a:rPr>
              <a:t> birthday;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john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{"A0123456Y", {15, 9, 1990}};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3.2 Accessing Members of a Structure Variable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00FF"/>
                </a:solidFill>
              </a:rPr>
              <a:t>dot 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operator</a:t>
            </a:r>
            <a:endParaRPr lang="en-US" sz="24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>
                <a:latin typeface="Courier New" pitchFamily="49" charset="0"/>
              </a:rPr>
              <a:t>(player2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name, "July");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age = 21;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gender = 'F';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2000" b="1" dirty="0" smtClean="0">
                <a:latin typeface="Courier New" pitchFamily="49" charset="0"/>
              </a:rPr>
              <a:t> john = { "A0123456Y", {15, 9} };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john.birthday.year</a:t>
            </a:r>
            <a:r>
              <a:rPr lang="en-US" sz="2000" b="1" dirty="0" smtClean="0">
                <a:latin typeface="Courier New" pitchFamily="49" charset="0"/>
              </a:rPr>
              <a:t> = 1990;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488625" y="3020301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365118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57984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19: Structures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637167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3.3 Demo #1: Initializing and Accessing Members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790575" y="1112838"/>
            <a:ext cx="7392133" cy="5323661"/>
            <a:chOff x="790833" y="1112923"/>
            <a:chExt cx="7392480" cy="5323015"/>
          </a:xfrm>
        </p:grpSpPr>
        <p:sp>
          <p:nvSpPr>
            <p:cNvPr id="20" name="TextBox 19"/>
            <p:cNvSpPr txBox="1"/>
            <p:nvPr/>
          </p:nvSpPr>
          <p:spPr>
            <a:xfrm>
              <a:off x="790833" y="1235145"/>
              <a:ext cx="7392480" cy="52007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name[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age;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gender;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 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player1.name, player1.age, player1.gender);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player2.name, player2.age, player2.gender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6810" y="1112923"/>
              <a:ext cx="1906866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Unit19_Demo1.c</a:t>
              </a:r>
              <a:endParaRPr lang="en-SG" dirty="0"/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076576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/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Type definition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947678" y="2878176"/>
            <a:ext cx="3999022" cy="686279"/>
            <a:chOff x="3398093" y="3174744"/>
            <a:chExt cx="3999455" cy="686056"/>
          </a:xfrm>
        </p:grpSpPr>
        <p:sp>
          <p:nvSpPr>
            <p:cNvPr id="26" name="Line Callout 2 (Border and Accent Bar) 25"/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Initialization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/>
            <p:cNvCxnSpPr>
              <a:cxnSpLocks noChangeShapeType="1"/>
            </p:cNvCxnSpPr>
            <p:nvPr/>
          </p:nvCxnSpPr>
          <p:spPr bwMode="auto">
            <a:xfrm>
              <a:off x="3398093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1354853" y="4145156"/>
            <a:ext cx="5854839" cy="1683073"/>
            <a:chOff x="1354853" y="4145156"/>
            <a:chExt cx="5854839" cy="1683073"/>
          </a:xfrm>
        </p:grpSpPr>
        <p:sp>
          <p:nvSpPr>
            <p:cNvPr id="29" name="Line Callout 2 (Border and Accent Bar) 28"/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12650"/>
                <a:gd name="adj6" fmla="val -14419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Accessing members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/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062136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/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08558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/>
            <p:cNvCxnSpPr>
              <a:cxnSpLocks noChangeShapeType="1"/>
            </p:cNvCxnSpPr>
            <p:nvPr/>
          </p:nvCxnSpPr>
          <p:spPr bwMode="auto">
            <a:xfrm>
              <a:off x="2145882" y="4232628"/>
              <a:ext cx="1499995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/>
            <p:cNvCxnSpPr>
              <a:cxnSpLocks noChangeShapeType="1"/>
            </p:cNvCxnSpPr>
            <p:nvPr/>
          </p:nvCxnSpPr>
          <p:spPr bwMode="auto">
            <a:xfrm>
              <a:off x="1367511" y="4463686"/>
              <a:ext cx="132879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/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71659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/>
          <p:cNvSpPr txBox="1"/>
          <p:nvPr/>
        </p:nvSpPr>
        <p:spPr>
          <a:xfrm>
            <a:off x="3338513" y="1524000"/>
            <a:ext cx="5616575" cy="584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4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3.4 Reading a Structure Member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endParaRPr lang="en-US" sz="20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373188" y="2889250"/>
            <a:ext cx="6708775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("Enter name, age and gender: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</a:rPr>
              <a:t>("%s %d %c", player1.name,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     &amp;player1.age, &amp;player1.gender);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33425" y="5108575"/>
            <a:ext cx="7834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</a:t>
            </a:r>
            <a:r>
              <a:rPr lang="en-US" sz="2400" dirty="0" smtClean="0"/>
              <a:t>is there no </a:t>
            </a:r>
            <a:r>
              <a:rPr lang="en-US" sz="2400" dirty="0"/>
              <a:t>need for </a:t>
            </a:r>
            <a:r>
              <a:rPr lang="en-US" sz="2400" dirty="0">
                <a:solidFill>
                  <a:srgbClr val="C00000"/>
                </a:solidFill>
              </a:rPr>
              <a:t>&amp;</a:t>
            </a:r>
            <a:r>
              <a:rPr lang="en-US" sz="2400" dirty="0"/>
              <a:t> to read in player1’s name?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15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Assigning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the </a:t>
            </a:r>
            <a:r>
              <a:rPr lang="en-US" sz="2400" dirty="0">
                <a:solidFill>
                  <a:srgbClr val="0000FF"/>
                </a:solidFill>
              </a:rPr>
              <a:t>dot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If we use the structure variable’s name, we are referring to the </a:t>
            </a:r>
            <a:r>
              <a:rPr lang="en-US" sz="2400" u="sng" dirty="0"/>
              <a:t>entire structure</a:t>
            </a:r>
            <a:r>
              <a:rPr lang="en-US" sz="2400" dirty="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arrays, we may do assignments with structures</a:t>
            </a:r>
            <a:endParaRPr lang="en-US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latin typeface="Courier New" pitchFamily="49" charset="0"/>
                <a:cs typeface="Arial" charset="0"/>
              </a:rPr>
              <a:t>player2 = player1;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711200" y="4106863"/>
            <a:ext cx="3852863" cy="2112962"/>
            <a:chOff x="711200" y="4107543"/>
            <a:chExt cx="3853545" cy="2111828"/>
          </a:xfrm>
        </p:grpSpPr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975563" y="4389664"/>
              <a:ext cx="3589182" cy="893536"/>
              <a:chOff x="2492305" y="4636407"/>
              <a:chExt cx="3589182" cy="893536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934505" y="5142850"/>
                <a:ext cx="1687811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800147" y="5142850"/>
                <a:ext cx="495388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470191" y="5142850"/>
                <a:ext cx="365190" cy="32843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32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33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34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player1</a:t>
                </a:r>
                <a:endParaRPr lang="en-SG" sz="1400"/>
              </a:p>
            </p:txBody>
          </p:sp>
          <p:sp>
            <p:nvSpPr>
              <p:cNvPr id="35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TextBox 22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"</a:t>
                </a:r>
                <a:r>
                  <a:rPr lang="en-US" dirty="0" err="1"/>
                  <a:t>Brusco</a:t>
                </a:r>
                <a:r>
                  <a:rPr lang="en-US" dirty="0"/>
                  <a:t>"</a:t>
                </a:r>
                <a:endParaRPr lang="en-SG" dirty="0"/>
              </a:p>
            </p:txBody>
          </p:sp>
          <p:sp>
            <p:nvSpPr>
              <p:cNvPr id="37" name="TextBox 24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38" name="TextBox 25"/>
              <p:cNvSpPr txBox="1">
                <a:spLocks noChangeArrowheads="1"/>
              </p:cNvSpPr>
              <p:nvPr/>
            </p:nvSpPr>
            <p:spPr bwMode="auto">
              <a:xfrm>
                <a:off x="5428344" y="5130801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975563" y="5325835"/>
              <a:ext cx="3589182" cy="893536"/>
              <a:chOff x="2492305" y="4636407"/>
              <a:chExt cx="3589182" cy="893536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934505" y="5142801"/>
                <a:ext cx="1687811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4800147" y="5142801"/>
                <a:ext cx="495388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470191" y="5142801"/>
                <a:ext cx="365190" cy="32843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21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22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23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player2</a:t>
                </a:r>
                <a:endParaRPr lang="en-SG" sz="1400"/>
              </a:p>
            </p:txBody>
          </p:sp>
          <p:sp>
            <p:nvSpPr>
              <p:cNvPr id="24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TextBox 37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"July"</a:t>
                </a:r>
                <a:endParaRPr lang="en-SG"/>
              </a:p>
            </p:txBody>
          </p:sp>
          <p:sp>
            <p:nvSpPr>
              <p:cNvPr id="26" name="TextBox 38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21</a:t>
                </a:r>
                <a:endParaRPr lang="en-SG"/>
              </a:p>
            </p:txBody>
          </p:sp>
          <p:sp>
            <p:nvSpPr>
              <p:cNvPr id="27" name="TextBox 39"/>
              <p:cNvSpPr txBox="1">
                <a:spLocks noChangeArrowheads="1"/>
              </p:cNvSpPr>
              <p:nvPr/>
            </p:nvSpPr>
            <p:spPr bwMode="auto">
              <a:xfrm>
                <a:off x="5430995" y="5130801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'F'</a:t>
                </a:r>
                <a:endParaRPr lang="en-SG"/>
              </a:p>
            </p:txBody>
          </p:sp>
        </p:grpSp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711200" y="4107543"/>
              <a:ext cx="1030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Group 67"/>
          <p:cNvGrpSpPr>
            <a:grpSpLocks/>
          </p:cNvGrpSpPr>
          <p:nvPr/>
        </p:nvGrpSpPr>
        <p:grpSpPr bwMode="auto">
          <a:xfrm>
            <a:off x="4826000" y="4173538"/>
            <a:ext cx="3852863" cy="2111375"/>
            <a:chOff x="4826000" y="4172857"/>
            <a:chExt cx="3853545" cy="2111828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5090363" y="4454978"/>
              <a:ext cx="3589182" cy="893536"/>
              <a:chOff x="2492305" y="4636407"/>
              <a:chExt cx="3589182" cy="893536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2934505" y="5141856"/>
                <a:ext cx="1687811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800147" y="5141856"/>
                <a:ext cx="495388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70191" y="5141856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58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59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60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player1</a:t>
                </a:r>
                <a:endParaRPr lang="en-SG" sz="1400"/>
              </a:p>
            </p:txBody>
          </p:sp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TextBox 50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"Brusco"</a:t>
                </a:r>
                <a:endParaRPr lang="en-SG"/>
              </a:p>
            </p:txBody>
          </p:sp>
          <p:sp>
            <p:nvSpPr>
              <p:cNvPr id="63" name="TextBox 51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64" name="TextBox 52"/>
              <p:cNvSpPr txBox="1">
                <a:spLocks noChangeArrowheads="1"/>
              </p:cNvSpPr>
              <p:nvPr/>
            </p:nvSpPr>
            <p:spPr bwMode="auto">
              <a:xfrm>
                <a:off x="5426134" y="5139604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grpSp>
          <p:nvGrpSpPr>
            <p:cNvPr id="41" name="Group 53"/>
            <p:cNvGrpSpPr>
              <a:grpSpLocks/>
            </p:cNvGrpSpPr>
            <p:nvPr/>
          </p:nvGrpSpPr>
          <p:grpSpPr bwMode="auto">
            <a:xfrm>
              <a:off x="5090363" y="5391149"/>
              <a:ext cx="3589182" cy="893536"/>
              <a:chOff x="2492305" y="4636407"/>
              <a:chExt cx="3589182" cy="893536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2934505" y="5142510"/>
                <a:ext cx="1687811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800147" y="5142510"/>
                <a:ext cx="495388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470191" y="5142510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47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48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49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player2</a:t>
                </a:r>
                <a:endParaRPr lang="en-SG" sz="1400"/>
              </a:p>
            </p:txBody>
          </p:sp>
          <p:sp>
            <p:nvSpPr>
              <p:cNvPr id="50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2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"Brusco"</a:t>
                </a:r>
                <a:endParaRPr lang="en-SG"/>
              </a:p>
            </p:txBody>
          </p:sp>
          <p:sp>
            <p:nvSpPr>
              <p:cNvPr id="52" name="TextBox 63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5426133" y="513805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826000" y="4172857"/>
              <a:ext cx="1030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err="1" smtClean="0">
                  <a:latin typeface="Courier New" pitchFamily="49" charset="0"/>
                  <a:cs typeface="Arial" charset="0"/>
                </a:rPr>
                <a:t>strcpy</a:t>
              </a: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(player2.name, player1.name);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player2.age = player1.age;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player2.gender = player1.gender;</a:t>
              </a:r>
              <a:endParaRPr lang="en-US" sz="1400" b="1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 dirty="0" smtClean="0">
                  <a:latin typeface="+mn-lt"/>
                  <a:cs typeface="Arial" charset="0"/>
                </a:rPr>
                <a:t>=</a:t>
              </a:r>
              <a:endParaRPr lang="en-US" b="1" dirty="0">
                <a:latin typeface="+mn-lt"/>
                <a:cs typeface="Arial" charset="0"/>
              </a:endParaRPr>
            </a:p>
            <a:p>
              <a:pPr marL="342900" indent="-342900" algn="ctr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68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5"/>
            <a:ext cx="7834313" cy="46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seen earlier, the entire structure is copied, i.e.,  members of the actual parameter are copied into the corresponding members of the formal </a:t>
            </a:r>
            <a:r>
              <a:rPr lang="en-US" sz="2800" dirty="0" smtClean="0"/>
              <a:t>parameter. </a:t>
            </a:r>
            <a:endParaRPr lang="en-US" sz="28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modify </a:t>
            </a:r>
            <a:r>
              <a:rPr lang="en-US" sz="2800" dirty="0" smtClean="0">
                <a:solidFill>
                  <a:srgbClr val="0000FF"/>
                </a:solidFill>
              </a:rPr>
              <a:t>Unit19_Demo1.c</a:t>
            </a:r>
            <a:r>
              <a:rPr lang="en-US" sz="2800" dirty="0" smtClean="0"/>
              <a:t> </a:t>
            </a:r>
            <a:r>
              <a:rPr lang="en-US" sz="2800" dirty="0"/>
              <a:t>into </a:t>
            </a:r>
            <a:r>
              <a:rPr lang="en-US" sz="2800" dirty="0" smtClean="0">
                <a:solidFill>
                  <a:srgbClr val="0000FF"/>
                </a:solidFill>
              </a:rPr>
              <a:t>Unit19_Demo2.c</a:t>
            </a:r>
            <a:r>
              <a:rPr lang="en-US" sz="2800" dirty="0" smtClean="0"/>
              <a:t> </a:t>
            </a:r>
            <a:r>
              <a:rPr lang="en-US" sz="2800" dirty="0"/>
              <a:t>to illustrate </a:t>
            </a:r>
            <a:r>
              <a:rPr lang="en-US" sz="2800" dirty="0" smtClean="0"/>
              <a:t>this.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054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Demo #2: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112838"/>
            <a:ext cx="7525522" cy="5139682"/>
            <a:chOff x="790833" y="1112923"/>
            <a:chExt cx="7525875" cy="5139058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player2"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597" y="1112923"/>
              <a:ext cx="1932079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222830" y="2842346"/>
            <a:ext cx="3135313" cy="987424"/>
            <a:chOff x="4064000" y="3265713"/>
            <a:chExt cx="3135086" cy="986972"/>
          </a:xfrm>
        </p:grpSpPr>
        <p:sp>
          <p:nvSpPr>
            <p:cNvPr id="15" name="Line Callout 2 (Border and Accent Bar) 14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Passing a structure to a function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893434" y="4432774"/>
            <a:ext cx="3640775" cy="1030287"/>
            <a:chOff x="4230915" y="4506684"/>
            <a:chExt cx="3640306" cy="1030515"/>
          </a:xfrm>
        </p:grpSpPr>
        <p:sp>
          <p:nvSpPr>
            <p:cNvPr id="18" name="Line Callout 2 (Border and Accent Bar) 17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Receiving a structure from the caller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2005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Array of Structures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Combining structures and arrays gives us a lot of flexibility in organizing data</a:t>
            </a:r>
            <a:r>
              <a:rPr lang="en-US" sz="2000" dirty="0" smtClean="0"/>
              <a:t>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example, we may have a structure comprising 2 members: student’s name and an array of 5 test scores he </a:t>
            </a:r>
            <a:r>
              <a:rPr lang="en-US" sz="1800" dirty="0" smtClean="0"/>
              <a:t>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we may have an array whose elements are </a:t>
            </a:r>
            <a:r>
              <a:rPr lang="en-US" sz="1800" dirty="0" smtClean="0"/>
              <a:t>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even more complex combinations such as an array whose elements are structures which comprises array as one of the </a:t>
            </a:r>
            <a:r>
              <a:rPr lang="en-US" sz="1800" dirty="0" smtClean="0"/>
              <a:t>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Recall </a:t>
            </a:r>
            <a:r>
              <a:rPr lang="en-US" sz="2000" dirty="0">
                <a:solidFill>
                  <a:srgbClr val="0000FF"/>
                </a:solidFill>
              </a:rPr>
              <a:t>Week </a:t>
            </a:r>
            <a:r>
              <a:rPr lang="en-US" sz="2000" dirty="0" smtClean="0">
                <a:solidFill>
                  <a:srgbClr val="0000FF"/>
                </a:solidFill>
              </a:rPr>
              <a:t>11 </a:t>
            </a:r>
            <a:r>
              <a:rPr lang="en-US" sz="2000" dirty="0">
                <a:solidFill>
                  <a:srgbClr val="0000FF"/>
                </a:solidFill>
              </a:rPr>
              <a:t>Exercise #3: Module Sorting </a:t>
            </a:r>
            <a:r>
              <a:rPr lang="en-US" sz="2000" dirty="0"/>
              <a:t>(see next </a:t>
            </a:r>
            <a:r>
              <a:rPr lang="en-US" sz="2000" dirty="0" smtClean="0"/>
              <a:t>slide)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Instead of using two parallel arrays </a:t>
            </a:r>
            <a:r>
              <a:rPr lang="en-US" sz="2000" dirty="0">
                <a:solidFill>
                  <a:srgbClr val="C00000"/>
                </a:solidFill>
              </a:rPr>
              <a:t>modules[]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00000"/>
                </a:solidFill>
              </a:rPr>
              <a:t>students[]</a:t>
            </a:r>
            <a:r>
              <a:rPr lang="en-US" sz="2000" dirty="0"/>
              <a:t>, we shall create a structure comprising module code and module enrolment, and use an array of this structure</a:t>
            </a:r>
            <a:r>
              <a:rPr lang="en-US" sz="2000" dirty="0" smtClean="0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itchFamily="18" charset="0"/>
              </a:rPr>
              <a:t>We will show the new implementation in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Unit19_SortModules.c </a:t>
            </a:r>
            <a:r>
              <a:rPr lang="en-US" sz="2000" dirty="0">
                <a:cs typeface="Times New Roman" pitchFamily="18" charset="0"/>
              </a:rPr>
              <a:t>for comparison with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Week11_SortModules.c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(both programs are </a:t>
            </a:r>
            <a:r>
              <a:rPr lang="en-US" sz="2000" dirty="0" smtClean="0">
                <a:cs typeface="Times New Roman" pitchFamily="18" charset="0"/>
              </a:rPr>
              <a:t>given)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1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Array of Structures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1737360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Given an array with 10 elements, each a structure containing the code of a module and the number of students enrolled in that module. Sort the array by the number of students enrolled, using Selection </a:t>
            </a:r>
            <a:r>
              <a:rPr lang="en-US" sz="2000" dirty="0" smtClean="0"/>
              <a:t>Sort</a:t>
            </a:r>
            <a:r>
              <a:rPr lang="en-US" sz="2000" dirty="0"/>
              <a:t>.</a:t>
            </a:r>
            <a:endParaRPr lang="en-US" sz="2000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Sample run</a:t>
            </a:r>
            <a:r>
              <a:rPr lang="en-US" sz="2000" dirty="0">
                <a:cs typeface="Times New Roman" pitchFamily="18" charset="0"/>
              </a:rPr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1438" y="2922282"/>
            <a:ext cx="5484812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number of modules: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module codes and students enrolled: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 292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CS1234 178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CS1010E 358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CS2102 260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IS1103 215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IS2104 93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IS1112 100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GEK1511 83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IT2002 51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MA1101S 123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50" y="3478814"/>
            <a:ext cx="3978275" cy="28003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Sorted by student enrolment: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IT2002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51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GEK1511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83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IS2104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93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IS1112  100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MA1101S 123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CS1234  178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IS1103  215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CS2102  260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  292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CS1010E 358</a:t>
            </a:r>
          </a:p>
        </p:txBody>
      </p:sp>
    </p:spTree>
    <p:extLst>
      <p:ext uri="{BB962C8B-B14F-4D97-AF65-F5344CB8AC3E}">
        <p14:creationId xmlns:p14="http://schemas.microsoft.com/office/powerpoint/2010/main" val="105472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39775" y="1352464"/>
            <a:ext cx="8099425" cy="4954330"/>
            <a:chOff x="624114" y="1333202"/>
            <a:chExt cx="8097517" cy="4954065"/>
          </a:xfrm>
        </p:grpSpPr>
        <p:sp>
          <p:nvSpPr>
            <p:cNvPr id="13" name="TextBox 12"/>
            <p:cNvSpPr txBox="1"/>
            <p:nvPr/>
          </p:nvSpPr>
          <p:spPr>
            <a:xfrm>
              <a:off x="624114" y="1455433"/>
              <a:ext cx="7951501" cy="4831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define MAX_MODULES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maximum number of modules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CODE_LENGTH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length of module code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code[CODE_LENGTH+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enrolment;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here for brevity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modules[MAX_MODULES]; 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(modules);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sortByEnrolment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(modules,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(modules, </a:t>
              </a:r>
              <a:r>
                <a:rPr lang="en-US" sz="1600" b="1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3805" y="1333202"/>
              <a:ext cx="2437826" cy="36986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053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39775" y="1326515"/>
            <a:ext cx="8099425" cy="4998085"/>
            <a:chOff x="624114" y="1287493"/>
            <a:chExt cx="8097517" cy="4996846"/>
          </a:xfrm>
        </p:grpSpPr>
        <p:sp>
          <p:nvSpPr>
            <p:cNvPr id="10" name="TextBox 9"/>
            <p:cNvSpPr txBox="1"/>
            <p:nvPr/>
          </p:nvSpPr>
          <p:spPr>
            <a:xfrm>
              <a:off x="624114" y="1408749"/>
              <a:ext cx="8061014" cy="48755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scanModules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mod[]) 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size,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number of modules: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&amp;size);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module codes and student enrolment: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].code, &amp;mod[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].enrolment);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size;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printModules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mod[],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size)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 by student enrolment: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%s\t%3d\n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].code,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].enrolment);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2378" y="1287493"/>
              <a:ext cx="2449253" cy="3697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60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518985" y="1215351"/>
            <a:ext cx="8320215" cy="5061372"/>
            <a:chOff x="403376" y="1167993"/>
            <a:chExt cx="8318255" cy="5060270"/>
          </a:xfrm>
        </p:grpSpPr>
        <p:sp>
          <p:nvSpPr>
            <p:cNvPr id="13" name="TextBox 12"/>
            <p:cNvSpPr txBox="1"/>
            <p:nvPr/>
          </p:nvSpPr>
          <p:spPr>
            <a:xfrm>
              <a:off x="403376" y="1397223"/>
              <a:ext cx="8236043" cy="4831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Sort by number of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students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sortByEnrolment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mod[]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size)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start,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(start =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start &lt; size-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start++) 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find index of minimum element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start;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start+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&lt; size;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].enrolment &lt; 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].enrolment)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swap minimum element with element at start index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temp = mod[start];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mod[start] = 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60951" y="1167993"/>
              <a:ext cx="2460680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70135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47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7. Passing Address of Structure to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Given this code, what is the output?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60913" y="1355673"/>
            <a:ext cx="7643007" cy="5175616"/>
            <a:chOff x="790833" y="983985"/>
            <a:chExt cx="7643366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2438" y="983985"/>
              <a:ext cx="1931761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Unit19_Demo4.c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8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7. Passing Address of Structure to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1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</a:t>
              </a:r>
              <a:endParaRPr lang="en-SG" sz="1400" dirty="0"/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(player1);</a:t>
            </a:r>
            <a:endParaRPr lang="en-SG" sz="1600" dirty="0">
              <a:latin typeface="Lucida Console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9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"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23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'M'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6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(player.name, "Alexandra");</a:t>
            </a:r>
          </a:p>
          <a:p>
            <a:r>
              <a:rPr lang="en-US" sz="1600" dirty="0" err="1" smtClean="0">
                <a:latin typeface="Lucida Console" pitchFamily="49" charset="0"/>
              </a:rPr>
              <a:t>player.age</a:t>
            </a:r>
            <a:r>
              <a:rPr lang="en-US" sz="1600" dirty="0" smtClean="0">
                <a:latin typeface="Lucida Console" pitchFamily="49" charset="0"/>
              </a:rPr>
              <a:t>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22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8" grpId="1"/>
      <p:bldP spid="39" grpId="0"/>
      <p:bldP spid="39" grpId="1"/>
      <p:bldP spid="40" grpId="0"/>
      <p:bldP spid="41" grpId="0" animBg="1"/>
      <p:bldP spid="42" grpId="0"/>
      <p:bldP spid="43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(3/5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 an ordinary variable (</a:t>
            </a:r>
            <a:r>
              <a:rPr lang="en-US" dirty="0" err="1"/>
              <a:t>eg</a:t>
            </a:r>
            <a:r>
              <a:rPr lang="en-US" dirty="0"/>
              <a:t>: of type </a:t>
            </a:r>
            <a:r>
              <a:rPr lang="en-US" dirty="0" err="1"/>
              <a:t>int</a:t>
            </a:r>
            <a:r>
              <a:rPr lang="en-US" dirty="0"/>
              <a:t>, char), when a structure variable is passed to a function, a </a:t>
            </a:r>
            <a:r>
              <a:rPr lang="en-US" u="sng" dirty="0">
                <a:solidFill>
                  <a:srgbClr val="0000FF"/>
                </a:solidFill>
              </a:rPr>
              <a:t>separate copy of it is made </a:t>
            </a:r>
            <a:r>
              <a:rPr lang="en-US" dirty="0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the original structure variable </a:t>
            </a:r>
            <a:r>
              <a:rPr lang="en-US" u="sng" dirty="0">
                <a:solidFill>
                  <a:srgbClr val="0000FF"/>
                </a:solidFill>
              </a:rPr>
              <a:t>will not be modified by the function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the function to modify the content of the original structure variable, you need to pass in the </a:t>
            </a:r>
            <a:r>
              <a:rPr lang="en-US" dirty="0">
                <a:solidFill>
                  <a:srgbClr val="0000FF"/>
                </a:solidFill>
              </a:rPr>
              <a:t>address (pointer) of the structure variable</a:t>
            </a:r>
            <a:r>
              <a:rPr lang="en-US" dirty="0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 that passing an </a:t>
            </a:r>
            <a:r>
              <a:rPr lang="en-US" u="sng" dirty="0"/>
              <a:t>array</a:t>
            </a:r>
            <a:r>
              <a:rPr lang="en-US" dirty="0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88440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(4/5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Need to pass address of the structure variable</a:t>
            </a:r>
            <a:endParaRPr lang="en-US" sz="20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60913" y="1355673"/>
            <a:ext cx="7706825" cy="5175616"/>
            <a:chOff x="790833" y="983985"/>
            <a:chExt cx="7707187" cy="5174987"/>
          </a:xfrm>
        </p:grpSpPr>
        <p:sp>
          <p:nvSpPr>
            <p:cNvPr id="11" name="TextBox 10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(&amp;player1);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6340" y="983985"/>
              <a:ext cx="198168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Unit19_Demo5.c</a:t>
              </a:r>
              <a:endParaRPr lang="en-SG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Alexandra;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25;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(5/5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 dirty="0" smtClean="0">
                <a:latin typeface="Lucida Console" pitchFamily="49" charset="0"/>
              </a:rPr>
              <a:t>);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).name, "Alexandra");</a:t>
            </a:r>
          </a:p>
          <a:p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).age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player_ptr</a:t>
              </a:r>
              <a:endParaRPr lang="en-SG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4890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Expressions like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name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arrow operator (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 dirty="0"/>
              <a:t>)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82625" y="3211346"/>
            <a:ext cx="7961313" cy="463550"/>
            <a:chOff x="682174" y="3981904"/>
            <a:chExt cx="7961083" cy="463097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&gt;name</a:t>
              </a:r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82625" y="3894889"/>
            <a:ext cx="7961313" cy="461963"/>
            <a:chOff x="682174" y="4729390"/>
            <a:chExt cx="7961083" cy="463097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&gt;age</a:t>
              </a:r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4716379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Can we write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(*</a:t>
            </a:r>
            <a:r>
              <a:rPr lang="en-US" sz="2400" dirty="0" err="1" smtClean="0">
                <a:solidFill>
                  <a:srgbClr val="0000FF"/>
                </a:solidFill>
              </a:rPr>
              <a:t>player_ptr</a:t>
            </a:r>
            <a:r>
              <a:rPr lang="en-US" sz="2400" dirty="0" smtClean="0">
                <a:solidFill>
                  <a:srgbClr val="0000FF"/>
                </a:solidFill>
              </a:rPr>
              <a:t>).name</a:t>
            </a:r>
            <a:r>
              <a:rPr lang="en-US" sz="2400" dirty="0" smtClean="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0000FF"/>
                </a:solidFill>
              </a:rPr>
              <a:t>No</a:t>
            </a:r>
            <a:r>
              <a:rPr lang="en-US" sz="2400" dirty="0" smtClean="0"/>
              <a:t>, because 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(dot) has higher precedence than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, so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means </a:t>
            </a:r>
            <a:r>
              <a:rPr lang="en-US" sz="2400" dirty="0" smtClean="0">
                <a:solidFill>
                  <a:srgbClr val="0000FF"/>
                </a:solidFill>
              </a:rPr>
              <a:t>*(player_ptr.name)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915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</a:rPr>
              <a:t>change_name_and_age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Unit19_Demo5.c</a:t>
            </a:r>
            <a:r>
              <a:rPr lang="en-US" sz="2400" dirty="0" smtClean="0"/>
              <a:t> </a:t>
            </a:r>
            <a:r>
              <a:rPr lang="en-US" sz="2400" dirty="0"/>
              <a:t>modified to use the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/>
              <a:t> </a:t>
            </a:r>
            <a:r>
              <a:rPr lang="en-US" sz="2400" dirty="0" smtClean="0"/>
              <a:t>operator</a:t>
            </a:r>
            <a:r>
              <a:rPr lang="en-US" sz="2400" dirty="0"/>
              <a:t>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283926"/>
            <a:ext cx="7368687" cy="1871908"/>
            <a:chOff x="790833" y="873162"/>
            <a:chExt cx="7369034" cy="1871681"/>
          </a:xfrm>
        </p:grpSpPr>
        <p:sp>
          <p:nvSpPr>
            <p:cNvPr id="21" name="TextBox 20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9536" y="873162"/>
              <a:ext cx="1920331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Unit19_Demo6.c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441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3164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function can return a structure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Define 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structure of type </a:t>
            </a:r>
            <a:r>
              <a:rPr lang="en-US" sz="2400" dirty="0" err="1"/>
              <a:t>player_t</a:t>
            </a:r>
            <a:r>
              <a:rPr lang="en-US" sz="2400" dirty="0"/>
              <a:t>: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93888" y="2889395"/>
            <a:ext cx="5421312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</a:t>
            </a:r>
            <a:r>
              <a:rPr lang="en-US" sz="2000" b="1" dirty="0" smtClean="0">
                <a:latin typeface="Courier New" pitchFamily="49" charset="0"/>
              </a:rPr>
              <a:t>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41363" y="4349895"/>
            <a:ext cx="7834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call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93888" y="4884882"/>
            <a:ext cx="5421313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player3 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2077165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2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Demo #9: Returning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39775" y="1243013"/>
            <a:ext cx="8010686" cy="4738885"/>
            <a:chOff x="624114" y="1112923"/>
            <a:chExt cx="8009480" cy="4737615"/>
          </a:xfrm>
        </p:grpSpPr>
        <p:sp>
          <p:nvSpPr>
            <p:cNvPr id="15" name="TextBox 14"/>
            <p:cNvSpPr txBox="1"/>
            <p:nvPr/>
          </p:nvSpPr>
          <p:spPr>
            <a:xfrm>
              <a:off x="624114" y="1235127"/>
              <a:ext cx="8009480" cy="4615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player1, player2;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1's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player1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2's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player2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. . .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read in particulars of a player and return structure to caller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name, age and gender: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player.name,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Unit19_Demo7.c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4370888" y="4142593"/>
            <a:ext cx="303187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variable player </a:t>
            </a:r>
            <a:r>
              <a:rPr lang="en-US" sz="1600" dirty="0">
                <a:latin typeface="Arial" charset="0"/>
                <a:cs typeface="Arial" charset="0"/>
              </a:rPr>
              <a:t>temporarily stores the user’s inputs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577368" y="5551032"/>
            <a:ext cx="2414588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player is 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90733" y="2564858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player1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69700" y="2301017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9700" y="2765933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32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aggregate data in </a:t>
            </a:r>
            <a:r>
              <a:rPr lang="en-US" sz="2400" dirty="0" smtClean="0"/>
              <a:t>structures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pass structures to </a:t>
            </a:r>
            <a:r>
              <a:rPr lang="en-US" sz="2400" dirty="0" smtClean="0"/>
              <a:t>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How </a:t>
            </a:r>
            <a:r>
              <a:rPr lang="en-US" sz="2400" dirty="0"/>
              <a:t>to return structures in </a:t>
            </a:r>
            <a:r>
              <a:rPr lang="en-US" sz="2400" dirty="0" smtClean="0"/>
              <a:t>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declare arrays of </a:t>
            </a:r>
            <a:r>
              <a:rPr lang="en-US" sz="2400" dirty="0" smtClean="0"/>
              <a:t>structures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62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Unit19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19: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314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Learn how to create and use </a:t>
            </a:r>
            <a:r>
              <a:rPr lang="en-GB" sz="2400" dirty="0" smtClean="0">
                <a:cs typeface="Arial" pitchFamily="34" charset="0"/>
              </a:rPr>
              <a:t>structure</a:t>
            </a:r>
            <a:r>
              <a:rPr lang="en-GB" sz="2400" dirty="0" smtClean="0">
                <a:cs typeface="Arial" charset="0"/>
              </a:rPr>
              <a:t>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Learn how to pass structures to </a:t>
            </a:r>
            <a:r>
              <a:rPr lang="en-GB" sz="2400" dirty="0" smtClean="0">
                <a:cs typeface="Arial" pitchFamily="34" charset="0"/>
              </a:rPr>
              <a:t>function</a:t>
            </a:r>
            <a:r>
              <a:rPr lang="en-GB" sz="2400" dirty="0">
                <a:cs typeface="Arial" charset="0"/>
              </a:rPr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Return structures as results of </a:t>
            </a:r>
            <a:r>
              <a:rPr lang="en-GB" sz="2400" dirty="0" smtClean="0">
                <a:cs typeface="Arial" pitchFamily="34" charset="0"/>
              </a:rPr>
              <a:t>function</a:t>
            </a:r>
            <a:r>
              <a:rPr lang="en-GB" sz="2400" dirty="0" smtClean="0"/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Learn how to use an array of </a:t>
            </a:r>
            <a:r>
              <a:rPr lang="en-GB" sz="2400" dirty="0" smtClean="0">
                <a:cs typeface="Arial" pitchFamily="34" charset="0"/>
              </a:rPr>
              <a:t>structures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449076"/>
            <a:ext cx="7620000" cy="133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8, Lessons 8.1 – 8.5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19: Structures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Organizing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Structure 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.1	Initializing 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.2	Accessing Members of a Structure Variable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3.3	Demo #1: Initializing and Accessing Structure Members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3.4	Reading a Structure Member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Assigning Structures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19: Structures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 smtClean="0">
                <a:solidFill>
                  <a:srgbClr val="C00000"/>
                </a:solidFill>
              </a:rPr>
              <a:t>Passing Structures to Functions (with Demo #2)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 smtClean="0">
                <a:solidFill>
                  <a:srgbClr val="0000FF"/>
                </a:solidFill>
              </a:rPr>
              <a:t>Array of Structures (with Demo #3)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 smtClean="0">
                <a:solidFill>
                  <a:srgbClr val="C00000"/>
                </a:solidFill>
              </a:rPr>
              <a:t>Passing Address of Structure to Functions (with Demos #4 and </a:t>
            </a:r>
            <a:r>
              <a:rPr lang="en-GB" smtClean="0">
                <a:solidFill>
                  <a:srgbClr val="C00000"/>
                </a:solidFill>
              </a:rPr>
              <a:t>#5)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 smtClean="0">
                <a:solidFill>
                  <a:srgbClr val="0000FF"/>
                </a:solidFill>
              </a:rPr>
              <a:t>The Arrow Operator (-&gt;) with Demo #6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 smtClean="0">
                <a:solidFill>
                  <a:srgbClr val="C00000"/>
                </a:solidFill>
              </a:rPr>
              <a:t>Returning Structure from Functions with Demo #7</a:t>
            </a:r>
          </a:p>
        </p:txBody>
      </p:sp>
    </p:spTree>
    <p:extLst>
      <p:ext uri="{BB962C8B-B14F-4D97-AF65-F5344CB8AC3E}">
        <p14:creationId xmlns:p14="http://schemas.microsoft.com/office/powerpoint/2010/main" val="3145615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467225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3"/>
            <a:ext cx="5897562" cy="666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length1, width1, height1;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length2, width2, height2;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3732213"/>
            <a:ext cx="80645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related data as a “box” </a:t>
            </a:r>
            <a:r>
              <a:rPr lang="en-US" sz="2400" i="1" dirty="0"/>
              <a:t>group</a:t>
            </a:r>
            <a:r>
              <a:rPr lang="en-US" sz="2400" dirty="0"/>
              <a:t>, with length, width and height as its components (members). Then declare two variables </a:t>
            </a:r>
            <a:r>
              <a:rPr lang="en-US" sz="2400" dirty="0">
                <a:solidFill>
                  <a:srgbClr val="0000FF"/>
                </a:solidFill>
              </a:rPr>
              <a:t>box1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box2</a:t>
            </a:r>
            <a:r>
              <a:rPr lang="en-US" sz="2400" dirty="0"/>
              <a:t>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162050" y="2865438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341813" y="2865438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197475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197475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23964</TotalTime>
  <Words>2450</Words>
  <Application>Microsoft Office PowerPoint</Application>
  <PresentationFormat>On-screen Show (4:3)</PresentationFormat>
  <Paragraphs>716</Paragraphs>
  <Slides>40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19: Structures</vt:lpstr>
      <vt:lpstr>Unit 19: Structures (1/2)</vt:lpstr>
      <vt:lpstr>Unit 19: Structures (2/2)</vt:lpstr>
      <vt:lpstr>1. Organizing Data (1/4)</vt:lpstr>
      <vt:lpstr>1. Organizing Data (2/4)</vt:lpstr>
      <vt:lpstr>1. Organizing Data (3/4)</vt:lpstr>
      <vt:lpstr>1. Organizing Data (4/4)</vt:lpstr>
      <vt:lpstr>2. Structure Types (1/2)</vt:lpstr>
      <vt:lpstr>2. Structure Types (2/2)</vt:lpstr>
      <vt:lpstr>3. Structure Variables (1/3)</vt:lpstr>
      <vt:lpstr>3. Structure Variables (2/3)</vt:lpstr>
      <vt:lpstr>3. Structure Variables (3/3)</vt:lpstr>
      <vt:lpstr>3.1 Initializing Structure Variables</vt:lpstr>
      <vt:lpstr>3.2 Accessing Members of a Structure Variable</vt:lpstr>
      <vt:lpstr>3.3 Demo #1: Initializing and Accessing Members</vt:lpstr>
      <vt:lpstr>3.4 Reading a Structure Member</vt:lpstr>
      <vt:lpstr>4. Assigning Structures</vt:lpstr>
      <vt:lpstr>5. Passing Structures to Functions</vt:lpstr>
      <vt:lpstr>5. Demo #2: Passing Structures to Functions</vt:lpstr>
      <vt:lpstr>6. Array of Structures (1/2)</vt:lpstr>
      <vt:lpstr>6. Array of Structures (2/2)</vt:lpstr>
      <vt:lpstr>6. Demo #3: Array of Structures (1/3)</vt:lpstr>
      <vt:lpstr>6. Demo #3: Array of Structures (2/3)</vt:lpstr>
      <vt:lpstr>6. Demo #3: Array of Structures (3/3)</vt:lpstr>
      <vt:lpstr>7. Passing Address of Structure to Functions (1/5)</vt:lpstr>
      <vt:lpstr>7. Passing Address of Structure to Functions (2/5)</vt:lpstr>
      <vt:lpstr>7. Passing Address of Structure to Functions (3/5)</vt:lpstr>
      <vt:lpstr>7. Passing Address of Structure to Functions (4/5)</vt:lpstr>
      <vt:lpstr>7. Passing Address of Structure to Functions (5/5)</vt:lpstr>
      <vt:lpstr>8. The Arrow Operator (-&gt;) (1/2)</vt:lpstr>
      <vt:lpstr>8. The Arrow Operator (-&gt;) (2/2)</vt:lpstr>
      <vt:lpstr>9. Returning Structure from Functions</vt:lpstr>
      <vt:lpstr>9. Demo #9: Returning Structure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1697</cp:revision>
  <cp:lastPrinted>2014-07-01T03:51:49Z</cp:lastPrinted>
  <dcterms:created xsi:type="dcterms:W3CDTF">1998-09-05T15:03:32Z</dcterms:created>
  <dcterms:modified xsi:type="dcterms:W3CDTF">2015-08-31T13:39:31Z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