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55"/>
  </p:notesMasterIdLst>
  <p:handoutMasterIdLst>
    <p:handoutMasterId r:id="rId56"/>
  </p:handoutMasterIdLst>
  <p:sldIdLst>
    <p:sldId id="256" r:id="rId2"/>
    <p:sldId id="700" r:id="rId3"/>
    <p:sldId id="701" r:id="rId4"/>
    <p:sldId id="702" r:id="rId5"/>
    <p:sldId id="703" r:id="rId6"/>
    <p:sldId id="468" r:id="rId7"/>
    <p:sldId id="509" r:id="rId8"/>
    <p:sldId id="689" r:id="rId9"/>
    <p:sldId id="582" r:id="rId10"/>
    <p:sldId id="657" r:id="rId11"/>
    <p:sldId id="658" r:id="rId12"/>
    <p:sldId id="656"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 id="676" r:id="rId31"/>
    <p:sldId id="677" r:id="rId32"/>
    <p:sldId id="678" r:id="rId33"/>
    <p:sldId id="679" r:id="rId34"/>
    <p:sldId id="680" r:id="rId35"/>
    <p:sldId id="681" r:id="rId36"/>
    <p:sldId id="682" r:id="rId37"/>
    <p:sldId id="699" r:id="rId38"/>
    <p:sldId id="683" r:id="rId39"/>
    <p:sldId id="684" r:id="rId40"/>
    <p:sldId id="685" r:id="rId41"/>
    <p:sldId id="686" r:id="rId42"/>
    <p:sldId id="687" r:id="rId43"/>
    <p:sldId id="688" r:id="rId44"/>
    <p:sldId id="690" r:id="rId45"/>
    <p:sldId id="691" r:id="rId46"/>
    <p:sldId id="698" r:id="rId47"/>
    <p:sldId id="637" r:id="rId48"/>
    <p:sldId id="694" r:id="rId49"/>
    <p:sldId id="695" r:id="rId50"/>
    <p:sldId id="696" r:id="rId51"/>
    <p:sldId id="506" r:id="rId52"/>
    <p:sldId id="697" r:id="rId53"/>
    <p:sldId id="308" r:id="rId54"/>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E1FF"/>
    <a:srgbClr val="E6E6E6"/>
    <a:srgbClr val="006600"/>
    <a:srgbClr val="CCFFCC"/>
    <a:srgbClr val="CCECFF"/>
    <a:srgbClr val="9900CC"/>
    <a:srgbClr val="99FF99"/>
    <a:srgbClr val="FFFF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3" autoAdjust="0"/>
    <p:restoredTop sz="91652" autoAdjust="0"/>
  </p:normalViewPr>
  <p:slideViewPr>
    <p:cSldViewPr snapToGrid="0">
      <p:cViewPr varScale="1">
        <p:scale>
          <a:sx n="65" d="100"/>
          <a:sy n="65" d="100"/>
        </p:scale>
        <p:origin x="15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3128"/>
        <p:guide pos="2142"/>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851099" y="1"/>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851099"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07760" y="4713288"/>
            <a:ext cx="4982156" cy="4468812"/>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851099"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851099" y="1"/>
            <a:ext cx="2944958" cy="496888"/>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8/31/2015</a:t>
            </a:fld>
            <a:endParaRPr lang="en-US"/>
          </a:p>
        </p:txBody>
      </p:sp>
      <p:sp>
        <p:nvSpPr>
          <p:cNvPr id="9" name="Slide Image Placeholder 8"/>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1" y="1"/>
            <a:ext cx="2944958" cy="496888"/>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3491" name="Rectangle 1026"/>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smtClean="0"/>
          </a:p>
        </p:txBody>
      </p:sp>
    </p:spTree>
    <p:extLst>
      <p:ext uri="{BB962C8B-B14F-4D97-AF65-F5344CB8AC3E}">
        <p14:creationId xmlns:p14="http://schemas.microsoft.com/office/powerpoint/2010/main" val="2953587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57012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885594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445379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77842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075609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87323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8272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4765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056665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07647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extLst>
      <p:ext uri="{BB962C8B-B14F-4D97-AF65-F5344CB8AC3E}">
        <p14:creationId xmlns:p14="http://schemas.microsoft.com/office/powerpoint/2010/main" val="1143487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200411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781352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336985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153874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593941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366377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1618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88150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58202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2260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71013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053243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91135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903356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731961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904535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56020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3691396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45216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567753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345127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36591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185905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415537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939197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9056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255518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2821729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636879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0381560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47624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60473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9102331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111619"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169541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31134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83752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4157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63183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lvl1pPr>
              <a:defRPr/>
            </a:lvl1p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smtClean="0"/>
              <a:t>Unit20 -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smtClean="0"/>
              <a:t>Unit20 -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smtClean="0"/>
              <a:t>Unit20 -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smtClean="0"/>
              <a:t>Unit20 -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smtClean="0"/>
              <a:t>Unit20 -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Unit20 -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IT - TDT</a:t>
            </a:r>
            <a:endParaRPr lang="en-US" dirty="0" smtClean="0"/>
          </a:p>
        </p:txBody>
      </p:sp>
      <p:sp>
        <p:nvSpPr>
          <p:cNvPr id="8" name="Footer Placeholder 7"/>
          <p:cNvSpPr>
            <a:spLocks noGrp="1"/>
          </p:cNvSpPr>
          <p:nvPr>
            <p:ph type="ftr" sz="quarter" idx="11"/>
          </p:nvPr>
        </p:nvSpPr>
        <p:spPr/>
        <p:txBody>
          <a:bodyPr/>
          <a:lstStyle/>
          <a:p>
            <a:pPr algn="l">
              <a:defRPr/>
            </a:pPr>
            <a:r>
              <a:rPr lang="en-US" smtClean="0"/>
              <a:t>Programming Methodology</a:t>
            </a:r>
            <a:endParaRPr lang="en-US" dirty="0"/>
          </a:p>
        </p:txBody>
      </p:sp>
      <p:sp>
        <p:nvSpPr>
          <p:cNvPr id="9" name="Slide Number Placeholder 8"/>
          <p:cNvSpPr>
            <a:spLocks noGrp="1"/>
          </p:cNvSpPr>
          <p:nvPr>
            <p:ph type="sldNum" sz="quarter" idx="12"/>
          </p:nvPr>
        </p:nvSpPr>
        <p:spPr/>
        <p:txBody>
          <a:bodyPr/>
          <a:lstStyle/>
          <a:p>
            <a:pPr>
              <a:defRPr/>
            </a:pPr>
            <a:r>
              <a:rPr lang="en-US" smtClean="0"/>
              <a:t>Unit20 -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IT - TDT</a:t>
            </a:r>
            <a:endParaRPr lang="en-US" dirty="0" smtClean="0"/>
          </a:p>
        </p:txBody>
      </p:sp>
      <p:sp>
        <p:nvSpPr>
          <p:cNvPr id="4" name="Footer Placeholder 3"/>
          <p:cNvSpPr>
            <a:spLocks noGrp="1"/>
          </p:cNvSpPr>
          <p:nvPr>
            <p:ph type="ftr" sz="quarter" idx="11"/>
          </p:nvPr>
        </p:nvSpPr>
        <p:spPr/>
        <p:txBody>
          <a:bodyPr/>
          <a:lstStyle/>
          <a:p>
            <a:pPr algn="l">
              <a:defRPr/>
            </a:pPr>
            <a:r>
              <a:rPr lang="en-US" smtClean="0"/>
              <a:t>Programming Methodology</a:t>
            </a:r>
            <a:endParaRPr lang="en-US" dirty="0"/>
          </a:p>
        </p:txBody>
      </p:sp>
      <p:sp>
        <p:nvSpPr>
          <p:cNvPr id="5" name="Slide Number Placeholder 4"/>
          <p:cNvSpPr>
            <a:spLocks noGrp="1"/>
          </p:cNvSpPr>
          <p:nvPr>
            <p:ph type="sldNum" sz="quarter" idx="12"/>
          </p:nvPr>
        </p:nvSpPr>
        <p:spPr/>
        <p:txBody>
          <a:bodyPr/>
          <a:lstStyle/>
          <a:p>
            <a:pPr>
              <a:defRPr/>
            </a:pPr>
            <a:r>
              <a:rPr lang="en-US" smtClean="0"/>
              <a:t>Unit20 -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IT - TDT</a:t>
            </a:r>
            <a:endParaRPr lang="en-US" dirty="0" smtClean="0"/>
          </a:p>
        </p:txBody>
      </p:sp>
      <p:sp>
        <p:nvSpPr>
          <p:cNvPr id="3" name="Footer Placeholder 2"/>
          <p:cNvSpPr>
            <a:spLocks noGrp="1"/>
          </p:cNvSpPr>
          <p:nvPr>
            <p:ph type="ftr" sz="quarter" idx="11"/>
          </p:nvPr>
        </p:nvSpPr>
        <p:spPr/>
        <p:txBody>
          <a:bodyPr/>
          <a:lstStyle/>
          <a:p>
            <a:pPr algn="l">
              <a:defRPr/>
            </a:pPr>
            <a:r>
              <a:rPr lang="en-US" smtClean="0"/>
              <a:t>Programming Methodology</a:t>
            </a:r>
            <a:endParaRPr lang="en-US" dirty="0"/>
          </a:p>
        </p:txBody>
      </p:sp>
      <p:sp>
        <p:nvSpPr>
          <p:cNvPr id="4" name="Slide Number Placeholder 3"/>
          <p:cNvSpPr>
            <a:spLocks noGrp="1"/>
          </p:cNvSpPr>
          <p:nvPr>
            <p:ph type="sldNum" sz="quarter" idx="12"/>
          </p:nvPr>
        </p:nvSpPr>
        <p:spPr/>
        <p:txBody>
          <a:bodyPr/>
          <a:lstStyle/>
          <a:p>
            <a:pPr>
              <a:defRPr/>
            </a:pPr>
            <a:r>
              <a:rPr lang="en-US" smtClean="0"/>
              <a:t>Unit20 -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Unit20 -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Unit20 -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IT - TDT</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Programming Methodology</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smtClean="0"/>
              <a:t>Unit20 -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http://www.comp.nus.edu.sg/~cs1010"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docs.oracle.com/javase/7/docs/api/"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19667" y="2252133"/>
            <a:ext cx="4004733" cy="364067"/>
          </a:xfrm>
        </p:spPr>
        <p:txBody>
          <a:bodyPr>
            <a:noAutofit/>
          </a:bodyPr>
          <a:lstStyle/>
          <a:p>
            <a:pPr algn="dist" eaLnBrk="1" hangingPunct="1"/>
            <a:r>
              <a:rPr lang="en-GB" sz="1800" cap="none" dirty="0" smtClean="0">
                <a:latin typeface="Calibri" panose="020F0502020204030204" pitchFamily="34" charset="0"/>
                <a:hlinkClick r:id="rId3"/>
              </a:rPr>
              <a:t>http://www.comp.nus.edu.sg/~cs1010/</a:t>
            </a:r>
            <a:endParaRPr lang="en-GB" sz="1800" cap="none" dirty="0" smtClean="0">
              <a:latin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pic>
        <p:nvPicPr>
          <p:cNvPr id="7" name="[Picture 6]">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292" y="1368425"/>
            <a:ext cx="5687149" cy="934508"/>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smtClean="0">
                <a:solidFill>
                  <a:srgbClr val="C00000"/>
                </a:solidFill>
                <a:latin typeface="Calibri" panose="020F0502020204030204" pitchFamily="34" charset="0"/>
              </a:rPr>
              <a:t>UNIT 20</a:t>
            </a:r>
            <a:endParaRPr lang="en-US" sz="2400" dirty="0">
              <a:solidFill>
                <a:srgbClr val="C00000"/>
              </a:solidFill>
              <a:latin typeface="Calibri" panose="020F0502020204030204" pitchFamily="34" charset="0"/>
            </a:endParaRP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smtClean="0">
                <a:solidFill>
                  <a:srgbClr val="C00000"/>
                </a:solidFill>
                <a:latin typeface="Calibri" panose="020F0502020204030204" pitchFamily="34" charset="0"/>
              </a:rPr>
              <a:t>C to Java</a:t>
            </a:r>
            <a:endParaRPr lang="en-US" sz="3200" dirty="0">
              <a:solidFill>
                <a:srgbClr val="C00000"/>
              </a:solidFill>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Introduction </a:t>
            </a:r>
            <a:r>
              <a:rPr lang="en-GB" sz="3600" smtClean="0">
                <a:solidFill>
                  <a:srgbClr val="0000FF"/>
                </a:solidFill>
              </a:rPr>
              <a:t>(2/3)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924871080"/>
              </p:ext>
            </p:extLst>
          </p:nvPr>
        </p:nvGraphicFramePr>
        <p:xfrm>
          <a:off x="563881" y="1259841"/>
          <a:ext cx="8290559" cy="5019039"/>
        </p:xfrm>
        <a:graphic>
          <a:graphicData uri="http://schemas.openxmlformats.org/drawingml/2006/table">
            <a:tbl>
              <a:tblPr firstRow="1" bandRow="1">
                <a:tableStyleId>{5C22544A-7EE6-4342-B048-85BDC9FD1C3A}</a:tableStyleId>
              </a:tblPr>
              <a:tblGrid>
                <a:gridCol w="1672045"/>
                <a:gridCol w="3117669"/>
                <a:gridCol w="3500845"/>
              </a:tblGrid>
              <a:tr h="504297">
                <a:tc>
                  <a:txBody>
                    <a:bodyPr/>
                    <a:lstStyle/>
                    <a:p>
                      <a:endParaRPr lang="en-US" sz="2800" dirty="0"/>
                    </a:p>
                  </a:txBody>
                  <a:tcPr>
                    <a:solidFill>
                      <a:schemeClr val="tx2">
                        <a:lumMod val="75000"/>
                      </a:schemeClr>
                    </a:solidFill>
                  </a:tcPr>
                </a:tc>
                <a:tc>
                  <a:txBody>
                    <a:bodyPr/>
                    <a:lstStyle/>
                    <a:p>
                      <a:r>
                        <a:rPr lang="en-US" sz="2800" dirty="0" smtClean="0"/>
                        <a:t>C</a:t>
                      </a:r>
                      <a:endParaRPr lang="en-US" sz="2800" dirty="0"/>
                    </a:p>
                  </a:txBody>
                  <a:tcPr>
                    <a:solidFill>
                      <a:schemeClr val="tx2">
                        <a:lumMod val="75000"/>
                      </a:schemeClr>
                    </a:solidFill>
                  </a:tcPr>
                </a:tc>
                <a:tc>
                  <a:txBody>
                    <a:bodyPr/>
                    <a:lstStyle/>
                    <a:p>
                      <a:r>
                        <a:rPr lang="en-US" sz="2800" dirty="0" smtClean="0"/>
                        <a:t>Java</a:t>
                      </a:r>
                      <a:endParaRPr lang="en-US" sz="2800" dirty="0"/>
                    </a:p>
                  </a:txBody>
                  <a:tcPr>
                    <a:solidFill>
                      <a:schemeClr val="tx2">
                        <a:lumMod val="75000"/>
                      </a:schemeClr>
                    </a:solidFill>
                  </a:tcPr>
                </a:tc>
              </a:tr>
              <a:tr h="599439">
                <a:tc>
                  <a:txBody>
                    <a:bodyPr/>
                    <a:lstStyle/>
                    <a:p>
                      <a:r>
                        <a:rPr lang="en-US" sz="2800" dirty="0" smtClean="0"/>
                        <a:t>When?</a:t>
                      </a:r>
                      <a:endParaRPr lang="en-US" sz="2800" dirty="0"/>
                    </a:p>
                  </a:txBody>
                  <a:tcPr>
                    <a:solidFill>
                      <a:schemeClr val="tx2">
                        <a:lumMod val="40000"/>
                        <a:lumOff val="60000"/>
                      </a:schemeClr>
                    </a:solidFill>
                  </a:tcPr>
                </a:tc>
                <a:tc>
                  <a:txBody>
                    <a:bodyPr/>
                    <a:lstStyle/>
                    <a:p>
                      <a:r>
                        <a:rPr lang="en-US" sz="2800" dirty="0" smtClean="0"/>
                        <a:t>Created in 1972</a:t>
                      </a:r>
                      <a:endParaRPr lang="en-US" sz="2800" dirty="0"/>
                    </a:p>
                  </a:txBody>
                  <a:tcPr>
                    <a:solidFill>
                      <a:schemeClr val="tx2">
                        <a:lumMod val="40000"/>
                        <a:lumOff val="60000"/>
                      </a:schemeClr>
                    </a:solidFill>
                  </a:tcPr>
                </a:tc>
                <a:tc>
                  <a:txBody>
                    <a:bodyPr/>
                    <a:lstStyle/>
                    <a:p>
                      <a:r>
                        <a:rPr lang="en-US" sz="2800" dirty="0" smtClean="0"/>
                        <a:t>Created in 1995</a:t>
                      </a:r>
                      <a:endParaRPr lang="en-US" sz="2800" dirty="0"/>
                    </a:p>
                  </a:txBody>
                  <a:tcPr>
                    <a:solidFill>
                      <a:schemeClr val="tx2">
                        <a:lumMod val="40000"/>
                        <a:lumOff val="60000"/>
                      </a:schemeClr>
                    </a:solidFill>
                  </a:tcPr>
                </a:tc>
              </a:tr>
              <a:tr h="2621280">
                <a:tc>
                  <a:txBody>
                    <a:bodyPr/>
                    <a:lstStyle/>
                    <a:p>
                      <a:r>
                        <a:rPr lang="en-US" sz="2800" smtClean="0"/>
                        <a:t>Who</a:t>
                      </a:r>
                      <a:r>
                        <a:rPr lang="en-US" sz="2800" dirty="0" smtClean="0"/>
                        <a:t>?</a:t>
                      </a:r>
                      <a:endParaRPr lang="en-US" sz="2800" dirty="0"/>
                    </a:p>
                  </a:txBody>
                  <a:tcPr>
                    <a:solidFill>
                      <a:schemeClr val="tx2">
                        <a:lumMod val="20000"/>
                        <a:lumOff val="80000"/>
                      </a:schemeClr>
                    </a:solidFill>
                  </a:tcPr>
                </a:tc>
                <a:tc>
                  <a:txBody>
                    <a:bodyPr/>
                    <a:lstStyle/>
                    <a:p>
                      <a:r>
                        <a:rPr lang="en-US" sz="2800" dirty="0" smtClean="0"/>
                        <a:t>Dennis Ritchie</a:t>
                      </a:r>
                      <a:endParaRPr lang="en-US" sz="2800" dirty="0"/>
                    </a:p>
                  </a:txBody>
                  <a:tcPr>
                    <a:solidFill>
                      <a:schemeClr val="tx2">
                        <a:lumMod val="20000"/>
                        <a:lumOff val="80000"/>
                      </a:schemeClr>
                    </a:solidFill>
                  </a:tcPr>
                </a:tc>
                <a:tc>
                  <a:txBody>
                    <a:bodyPr/>
                    <a:lstStyle/>
                    <a:p>
                      <a:r>
                        <a:rPr lang="en-US" sz="2800" dirty="0" smtClean="0"/>
                        <a:t>James Gosling</a:t>
                      </a:r>
                      <a:endParaRPr lang="en-US" sz="2800" dirty="0"/>
                    </a:p>
                  </a:txBody>
                  <a:tcPr>
                    <a:solidFill>
                      <a:schemeClr val="tx2">
                        <a:lumMod val="20000"/>
                        <a:lumOff val="80000"/>
                      </a:schemeClr>
                    </a:solidFill>
                  </a:tcPr>
                </a:tc>
              </a:tr>
              <a:tr h="1152193">
                <a:tc>
                  <a:txBody>
                    <a:bodyPr/>
                    <a:lstStyle/>
                    <a:p>
                      <a:r>
                        <a:rPr lang="en-US" sz="2800" dirty="0" smtClean="0"/>
                        <a:t>Where?</a:t>
                      </a:r>
                      <a:endParaRPr lang="en-US" sz="2800" dirty="0"/>
                    </a:p>
                  </a:txBody>
                  <a:tcPr>
                    <a:solidFill>
                      <a:schemeClr val="tx2">
                        <a:lumMod val="40000"/>
                        <a:lumOff val="60000"/>
                      </a:schemeClr>
                    </a:solidFill>
                  </a:tcPr>
                </a:tc>
                <a:tc>
                  <a:txBody>
                    <a:bodyPr/>
                    <a:lstStyle/>
                    <a:p>
                      <a:r>
                        <a:rPr lang="en-US" sz="2800" dirty="0" smtClean="0"/>
                        <a:t>Bell Laboratories</a:t>
                      </a:r>
                      <a:endParaRPr lang="en-US" sz="2800" dirty="0"/>
                    </a:p>
                  </a:txBody>
                  <a:tcPr>
                    <a:solidFill>
                      <a:schemeClr val="tx2">
                        <a:lumMod val="40000"/>
                        <a:lumOff val="60000"/>
                      </a:schemeClr>
                    </a:solidFill>
                  </a:tcPr>
                </a:tc>
                <a:tc>
                  <a:txBody>
                    <a:bodyPr/>
                    <a:lstStyle/>
                    <a:p>
                      <a:r>
                        <a:rPr lang="en-US" sz="2600" baseline="0" dirty="0" smtClean="0"/>
                        <a:t>Sun Microsystems (now merged </a:t>
                      </a:r>
                      <a:r>
                        <a:rPr lang="en-US" sz="2600" baseline="0" smtClean="0"/>
                        <a:t>with Oracle)</a:t>
                      </a:r>
                      <a:endParaRPr lang="en-US" sz="2600" baseline="0" dirty="0"/>
                    </a:p>
                  </a:txBody>
                  <a:tcPr>
                    <a:solidFill>
                      <a:schemeClr val="tx2">
                        <a:lumMod val="40000"/>
                        <a:lumOff val="60000"/>
                      </a:schemeClr>
                    </a:solidFill>
                  </a:tcPr>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961" y="2914650"/>
            <a:ext cx="2778340" cy="190690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760" y="2914650"/>
            <a:ext cx="2484120" cy="1863090"/>
          </a:xfrm>
          <a:prstGeom prst="rect">
            <a:avLst/>
          </a:prstGeom>
        </p:spPr>
      </p:pic>
    </p:spTree>
    <p:extLst>
      <p:ext uri="{BB962C8B-B14F-4D97-AF65-F5344CB8AC3E}">
        <p14:creationId xmlns:p14="http://schemas.microsoft.com/office/powerpoint/2010/main" val="2804030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Introduction </a:t>
            </a:r>
            <a:r>
              <a:rPr lang="en-GB" sz="3600" smtClean="0">
                <a:solidFill>
                  <a:srgbClr val="0000FF"/>
                </a:solidFill>
              </a:rPr>
              <a:t>(3/3)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2200601380"/>
              </p:ext>
            </p:extLst>
          </p:nvPr>
        </p:nvGraphicFramePr>
        <p:xfrm>
          <a:off x="426720" y="1259841"/>
          <a:ext cx="8564879" cy="4154470"/>
        </p:xfrm>
        <a:graphic>
          <a:graphicData uri="http://schemas.openxmlformats.org/drawingml/2006/table">
            <a:tbl>
              <a:tblPr firstRow="1" bandRow="1">
                <a:tableStyleId>{5C22544A-7EE6-4342-B048-85BDC9FD1C3A}</a:tableStyleId>
              </a:tblPr>
              <a:tblGrid>
                <a:gridCol w="1558681"/>
                <a:gridCol w="3290551"/>
                <a:gridCol w="3715647"/>
              </a:tblGrid>
              <a:tr h="504297">
                <a:tc>
                  <a:txBody>
                    <a:bodyPr/>
                    <a:lstStyle/>
                    <a:p>
                      <a:endParaRPr lang="en-US" sz="2800" dirty="0"/>
                    </a:p>
                  </a:txBody>
                  <a:tcPr>
                    <a:solidFill>
                      <a:schemeClr val="tx2">
                        <a:lumMod val="75000"/>
                      </a:schemeClr>
                    </a:solidFill>
                  </a:tcPr>
                </a:tc>
                <a:tc>
                  <a:txBody>
                    <a:bodyPr/>
                    <a:lstStyle/>
                    <a:p>
                      <a:r>
                        <a:rPr lang="en-US" sz="2800" dirty="0" smtClean="0"/>
                        <a:t>C</a:t>
                      </a:r>
                      <a:endParaRPr lang="en-US" sz="2800" dirty="0"/>
                    </a:p>
                  </a:txBody>
                  <a:tcPr>
                    <a:solidFill>
                      <a:schemeClr val="tx2">
                        <a:lumMod val="75000"/>
                      </a:schemeClr>
                    </a:solidFill>
                  </a:tcPr>
                </a:tc>
                <a:tc>
                  <a:txBody>
                    <a:bodyPr/>
                    <a:lstStyle/>
                    <a:p>
                      <a:r>
                        <a:rPr lang="en-US" sz="2800" dirty="0" smtClean="0"/>
                        <a:t>Java</a:t>
                      </a:r>
                      <a:endParaRPr lang="en-US" sz="2800" dirty="0"/>
                    </a:p>
                  </a:txBody>
                  <a:tcPr>
                    <a:solidFill>
                      <a:schemeClr val="tx2">
                        <a:lumMod val="75000"/>
                      </a:schemeClr>
                    </a:solidFill>
                  </a:tcPr>
                </a:tc>
              </a:tr>
              <a:tr h="919479">
                <a:tc>
                  <a:txBody>
                    <a:bodyPr/>
                    <a:lstStyle/>
                    <a:p>
                      <a:r>
                        <a:rPr lang="en-US" sz="2400" smtClean="0"/>
                        <a:t>Type</a:t>
                      </a:r>
                      <a:endParaRPr lang="en-US" sz="2400" dirty="0"/>
                    </a:p>
                  </a:txBody>
                  <a:tcPr>
                    <a:solidFill>
                      <a:schemeClr val="tx2">
                        <a:lumMod val="40000"/>
                        <a:lumOff val="60000"/>
                      </a:schemeClr>
                    </a:solidFill>
                  </a:tcPr>
                </a:tc>
                <a:tc>
                  <a:txBody>
                    <a:bodyPr/>
                    <a:lstStyle/>
                    <a:p>
                      <a:r>
                        <a:rPr lang="en-US" sz="2400" smtClean="0"/>
                        <a:t>Imperative</a:t>
                      </a:r>
                      <a:endParaRPr lang="en-US" sz="2400" dirty="0"/>
                    </a:p>
                  </a:txBody>
                  <a:tcPr>
                    <a:solidFill>
                      <a:schemeClr val="tx2">
                        <a:lumMod val="40000"/>
                        <a:lumOff val="60000"/>
                      </a:schemeClr>
                    </a:solidFill>
                  </a:tcPr>
                </a:tc>
                <a:tc>
                  <a:txBody>
                    <a:bodyPr/>
                    <a:lstStyle/>
                    <a:p>
                      <a:r>
                        <a:rPr lang="en-US" sz="2400" smtClean="0"/>
                        <a:t>Imperative</a:t>
                      </a:r>
                      <a:r>
                        <a:rPr lang="en-US" sz="2400" baseline="0" smtClean="0"/>
                        <a:t> and</a:t>
                      </a:r>
                      <a:r>
                        <a:rPr lang="en-US" sz="2400" smtClean="0"/>
                        <a:t> object-oriented</a:t>
                      </a:r>
                      <a:endParaRPr lang="en-US" sz="2400" dirty="0"/>
                    </a:p>
                  </a:txBody>
                  <a:tcPr>
                    <a:solidFill>
                      <a:schemeClr val="tx2">
                        <a:lumMod val="40000"/>
                        <a:lumOff val="60000"/>
                      </a:schemeClr>
                    </a:solidFill>
                  </a:tcPr>
                </a:tc>
              </a:tr>
              <a:tr h="858519">
                <a:tc>
                  <a:txBody>
                    <a:bodyPr/>
                    <a:lstStyle/>
                    <a:p>
                      <a:r>
                        <a:rPr lang="en-US" sz="2000" smtClean="0"/>
                        <a:t>Compilation</a:t>
                      </a:r>
                      <a:endParaRPr lang="en-US" sz="2000" dirty="0"/>
                    </a:p>
                  </a:txBody>
                  <a:tcPr>
                    <a:solidFill>
                      <a:schemeClr val="tx2">
                        <a:lumMod val="20000"/>
                        <a:lumOff val="80000"/>
                      </a:schemeClr>
                    </a:solidFill>
                  </a:tcPr>
                </a:tc>
                <a:tc>
                  <a:txBody>
                    <a:bodyPr/>
                    <a:lstStyle/>
                    <a:p>
                      <a:r>
                        <a:rPr lang="en-US" sz="2000" smtClean="0">
                          <a:solidFill>
                            <a:srgbClr val="C00000"/>
                          </a:solidFill>
                          <a:latin typeface="Lucida Console" panose="020B0609040504020204" pitchFamily="49" charset="0"/>
                        </a:rPr>
                        <a:t>gcc helloworld.c</a:t>
                      </a:r>
                    </a:p>
                    <a:p>
                      <a:r>
                        <a:rPr lang="en-US" sz="2000" smtClean="0">
                          <a:sym typeface="Wingdings" panose="05000000000000000000" pitchFamily="2" charset="2"/>
                        </a:rPr>
                        <a:t> </a:t>
                      </a:r>
                      <a:r>
                        <a:rPr lang="en-US" sz="2000" smtClean="0">
                          <a:solidFill>
                            <a:srgbClr val="0000FF"/>
                          </a:solidFill>
                          <a:sym typeface="Wingdings" panose="05000000000000000000" pitchFamily="2" charset="2"/>
                        </a:rPr>
                        <a:t>a.out</a:t>
                      </a:r>
                      <a:r>
                        <a:rPr lang="en-US" sz="2000" smtClean="0">
                          <a:sym typeface="Wingdings" panose="05000000000000000000" pitchFamily="2" charset="2"/>
                        </a:rPr>
                        <a:t> (executable code)</a:t>
                      </a:r>
                      <a:endParaRPr lang="en-US" sz="2000" dirty="0"/>
                    </a:p>
                  </a:txBody>
                  <a:tcPr>
                    <a:solidFill>
                      <a:schemeClr val="tx2">
                        <a:lumMod val="20000"/>
                        <a:lumOff val="80000"/>
                      </a:schemeClr>
                    </a:solidFill>
                  </a:tcPr>
                </a:tc>
                <a:tc>
                  <a:txBody>
                    <a:bodyPr/>
                    <a:lstStyle/>
                    <a:p>
                      <a:r>
                        <a:rPr lang="en-US" sz="2000" smtClean="0">
                          <a:solidFill>
                            <a:srgbClr val="C00000"/>
                          </a:solidFill>
                          <a:latin typeface="Lucida Console" panose="020B0609040504020204" pitchFamily="49" charset="0"/>
                        </a:rPr>
                        <a:t>javac</a:t>
                      </a:r>
                      <a:r>
                        <a:rPr lang="en-US" sz="2000" baseline="0" smtClean="0">
                          <a:solidFill>
                            <a:srgbClr val="C00000"/>
                          </a:solidFill>
                          <a:latin typeface="Lucida Console" panose="020B0609040504020204" pitchFamily="49" charset="0"/>
                        </a:rPr>
                        <a:t> HelloWorld.java</a:t>
                      </a:r>
                    </a:p>
                    <a:p>
                      <a:r>
                        <a:rPr lang="en-US" sz="2000" baseline="0" smtClean="0">
                          <a:sym typeface="Wingdings" panose="05000000000000000000" pitchFamily="2" charset="2"/>
                        </a:rPr>
                        <a:t> </a:t>
                      </a:r>
                      <a:r>
                        <a:rPr lang="en-US" sz="2000" baseline="0" smtClean="0">
                          <a:solidFill>
                            <a:srgbClr val="0000FF"/>
                          </a:solidFill>
                          <a:sym typeface="Wingdings" panose="05000000000000000000" pitchFamily="2" charset="2"/>
                        </a:rPr>
                        <a:t>HelloWorld.class</a:t>
                      </a:r>
                      <a:r>
                        <a:rPr lang="en-US" sz="2000" baseline="0" smtClean="0">
                          <a:sym typeface="Wingdings" panose="05000000000000000000" pitchFamily="2" charset="2"/>
                        </a:rPr>
                        <a:t> (bytecode)</a:t>
                      </a:r>
                      <a:endParaRPr lang="en-US" sz="2000" dirty="0"/>
                    </a:p>
                  </a:txBody>
                  <a:tcPr>
                    <a:solidFill>
                      <a:schemeClr val="tx2">
                        <a:lumMod val="20000"/>
                        <a:lumOff val="80000"/>
                      </a:schemeClr>
                    </a:solidFill>
                  </a:tcPr>
                </a:tc>
              </a:tr>
              <a:tr h="706119">
                <a:tc>
                  <a:txBody>
                    <a:bodyPr/>
                    <a:lstStyle/>
                    <a:p>
                      <a:r>
                        <a:rPr lang="en-US" sz="2000" smtClean="0"/>
                        <a:t>Execution</a:t>
                      </a:r>
                      <a:endParaRPr lang="en-US" sz="2000" dirty="0"/>
                    </a:p>
                  </a:txBody>
                  <a:tcPr>
                    <a:solidFill>
                      <a:schemeClr val="tx2">
                        <a:lumMod val="40000"/>
                        <a:lumOff val="60000"/>
                      </a:schemeClr>
                    </a:solidFill>
                  </a:tcPr>
                </a:tc>
                <a:tc>
                  <a:txBody>
                    <a:bodyPr/>
                    <a:lstStyle/>
                    <a:p>
                      <a:r>
                        <a:rPr lang="en-US" sz="2000" smtClean="0">
                          <a:solidFill>
                            <a:srgbClr val="C00000"/>
                          </a:solidFill>
                          <a:latin typeface="Lucida Console" panose="020B0609040504020204" pitchFamily="49" charset="0"/>
                        </a:rPr>
                        <a:t>a.out</a:t>
                      </a:r>
                      <a:endParaRPr lang="en-US" sz="2000" dirty="0">
                        <a:solidFill>
                          <a:srgbClr val="C00000"/>
                        </a:solidFill>
                        <a:latin typeface="Lucida Console" panose="020B0609040504020204" pitchFamily="49" charset="0"/>
                      </a:endParaRPr>
                    </a:p>
                  </a:txBody>
                  <a:tcPr>
                    <a:solidFill>
                      <a:schemeClr val="tx2">
                        <a:lumMod val="40000"/>
                        <a:lumOff val="60000"/>
                      </a:schemeClr>
                    </a:solidFill>
                  </a:tcPr>
                </a:tc>
                <a:tc>
                  <a:txBody>
                    <a:bodyPr/>
                    <a:lstStyle/>
                    <a:p>
                      <a:r>
                        <a:rPr lang="en-US" sz="2000" smtClean="0">
                          <a:solidFill>
                            <a:srgbClr val="C00000"/>
                          </a:solidFill>
                          <a:latin typeface="Lucida Console" panose="020B0609040504020204" pitchFamily="49" charset="0"/>
                        </a:rPr>
                        <a:t>java HelloWorld</a:t>
                      </a:r>
                      <a:endParaRPr lang="en-US" sz="2000" dirty="0">
                        <a:solidFill>
                          <a:srgbClr val="C00000"/>
                        </a:solidFill>
                        <a:latin typeface="Lucida Console" panose="020B0609040504020204" pitchFamily="49" charset="0"/>
                      </a:endParaRPr>
                    </a:p>
                  </a:txBody>
                  <a:tcPr>
                    <a:solidFill>
                      <a:schemeClr val="tx2">
                        <a:lumMod val="40000"/>
                        <a:lumOff val="60000"/>
                      </a:schemeClr>
                    </a:solidFill>
                  </a:tcPr>
                </a:tc>
              </a:tr>
              <a:tr h="1152193">
                <a:tc>
                  <a:txBody>
                    <a:bodyPr/>
                    <a:lstStyle/>
                    <a:p>
                      <a:r>
                        <a:rPr lang="en-US" sz="2000" smtClean="0"/>
                        <a:t>Portibility of compiled code</a:t>
                      </a:r>
                      <a:endParaRPr lang="en-US" sz="2000" dirty="0"/>
                    </a:p>
                  </a:txBody>
                  <a:tcPr>
                    <a:solidFill>
                      <a:schemeClr val="tx2">
                        <a:lumMod val="20000"/>
                        <a:lumOff val="80000"/>
                      </a:schemeClr>
                    </a:solidFill>
                  </a:tcPr>
                </a:tc>
                <a:tc>
                  <a:txBody>
                    <a:bodyPr/>
                    <a:lstStyle/>
                    <a:p>
                      <a:r>
                        <a:rPr lang="en-US" sz="2000" smtClean="0"/>
                        <a:t>No,</a:t>
                      </a:r>
                      <a:r>
                        <a:rPr lang="en-US" sz="2000" baseline="0" smtClean="0"/>
                        <a:t> need to recompile for each architecture.</a:t>
                      </a:r>
                      <a:endParaRPr lang="en-US" sz="2000" dirty="0"/>
                    </a:p>
                  </a:txBody>
                  <a:tcPr>
                    <a:solidFill>
                      <a:schemeClr val="tx2">
                        <a:lumMod val="20000"/>
                        <a:lumOff val="80000"/>
                      </a:schemeClr>
                    </a:solidFill>
                  </a:tcPr>
                </a:tc>
                <a:tc>
                  <a:txBody>
                    <a:bodyPr/>
                    <a:lstStyle/>
                    <a:p>
                      <a:r>
                        <a:rPr lang="en-US" sz="2000" smtClean="0"/>
                        <a:t>Yes, bytecode is “Write-Once, Run-Anywhere”.</a:t>
                      </a:r>
                      <a:endParaRPr lang="en-US" sz="2000" dirty="0"/>
                    </a:p>
                  </a:txBody>
                  <a:tcPr>
                    <a:solidFill>
                      <a:schemeClr val="tx2">
                        <a:lumMod val="20000"/>
                        <a:lumOff val="80000"/>
                      </a:schemeClr>
                    </a:solidFill>
                  </a:tcPr>
                </a:tc>
              </a:tr>
            </a:tbl>
          </a:graphicData>
        </a:graphic>
      </p:graphicFrame>
    </p:spTree>
    <p:extLst>
      <p:ext uri="{BB962C8B-B14F-4D97-AF65-F5344CB8AC3E}">
        <p14:creationId xmlns:p14="http://schemas.microsoft.com/office/powerpoint/2010/main" val="228886702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2. </a:t>
            </a:r>
            <a:r>
              <a:rPr lang="en-GB" sz="3600" dirty="0" smtClean="0">
                <a:solidFill>
                  <a:srgbClr val="0000FF"/>
                </a:solidFill>
              </a:rPr>
              <a:t>Hello </a:t>
            </a:r>
            <a:r>
              <a:rPr lang="en-GB" sz="3600" smtClean="0">
                <a:solidFill>
                  <a:srgbClr val="0000FF"/>
                </a:solidFill>
              </a:rPr>
              <a:t>World!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3" name="Group 2"/>
          <p:cNvGrpSpPr/>
          <p:nvPr/>
        </p:nvGrpSpPr>
        <p:grpSpPr>
          <a:xfrm>
            <a:off x="775724" y="1117427"/>
            <a:ext cx="4762712" cy="1961053"/>
            <a:chOff x="605155" y="1117427"/>
            <a:chExt cx="4762712" cy="1961053"/>
          </a:xfrm>
        </p:grpSpPr>
        <p:sp>
          <p:nvSpPr>
            <p:cNvPr id="6" name="Rectangle 8"/>
            <p:cNvSpPr>
              <a:spLocks noChangeArrowheads="1"/>
            </p:cNvSpPr>
            <p:nvPr/>
          </p:nvSpPr>
          <p:spPr bwMode="auto">
            <a:xfrm>
              <a:off x="605155" y="1302093"/>
              <a:ext cx="4542578" cy="1776387"/>
            </a:xfrm>
            <a:prstGeom prst="rect">
              <a:avLst/>
            </a:prstGeom>
            <a:solidFill>
              <a:schemeClr val="bg1"/>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8775" algn="l"/>
                  <a:tab pos="715963" algn="l"/>
                  <a:tab pos="1074738" algn="l"/>
                </a:tabLst>
                <a:defRPr/>
              </a:pPr>
              <a:r>
                <a:rPr lang="en-US" sz="2000" b="1" smtClean="0">
                  <a:solidFill>
                    <a:srgbClr val="9900CC"/>
                  </a:solidFill>
                  <a:latin typeface="Courier New" pitchFamily="49" charset="0"/>
                  <a:cs typeface="Arial" charset="0"/>
                </a:rPr>
                <a:t>#include </a:t>
              </a:r>
              <a:r>
                <a:rPr lang="en-US" sz="2000" b="1" smtClean="0">
                  <a:solidFill>
                    <a:srgbClr val="006600"/>
                  </a:solidFill>
                  <a:latin typeface="Courier New" pitchFamily="49" charset="0"/>
                  <a:cs typeface="Arial" charset="0"/>
                </a:rPr>
                <a:t>&lt;stdio.h&gt;</a:t>
              </a:r>
            </a:p>
            <a:p>
              <a:pPr>
                <a:tabLst>
                  <a:tab pos="358775" algn="l"/>
                  <a:tab pos="715963" algn="l"/>
                  <a:tab pos="1074738" algn="l"/>
                </a:tabLst>
                <a:defRPr/>
              </a:pPr>
              <a:endParaRPr lang="en-US" sz="1000" b="1" smtClean="0">
                <a:solidFill>
                  <a:srgbClr val="006600"/>
                </a:solidFill>
                <a:latin typeface="Courier New" pitchFamily="49" charset="0"/>
                <a:cs typeface="Arial" charset="0"/>
              </a:endParaRPr>
            </a:p>
            <a:p>
              <a:pPr>
                <a:tabLst>
                  <a:tab pos="358775" algn="l"/>
                  <a:tab pos="715963" algn="l"/>
                  <a:tab pos="1074738" algn="l"/>
                </a:tabLst>
                <a:defRPr/>
              </a:pPr>
              <a:r>
                <a:rPr lang="en-US" sz="2000" b="1" smtClean="0">
                  <a:solidFill>
                    <a:srgbClr val="0000FF"/>
                  </a:solidFill>
                  <a:latin typeface="Courier New" pitchFamily="49" charset="0"/>
                </a:rPr>
                <a:t>int</a:t>
              </a:r>
              <a:r>
                <a:rPr lang="en-US" sz="2000" b="1" smtClean="0">
                  <a:latin typeface="Courier New" pitchFamily="49" charset="0"/>
                </a:rPr>
                <a:t> main(</a:t>
              </a:r>
              <a:r>
                <a:rPr lang="en-US" sz="2000" b="1" smtClean="0">
                  <a:solidFill>
                    <a:srgbClr val="0000FF"/>
                  </a:solidFill>
                  <a:latin typeface="Courier New" pitchFamily="49" charset="0"/>
                </a:rPr>
                <a:t>void</a:t>
              </a:r>
              <a:r>
                <a:rPr lang="en-US" sz="2000" b="1" smtClean="0">
                  <a:latin typeface="Courier New" pitchFamily="49" charset="0"/>
                </a:rPr>
                <a:t>) {</a:t>
              </a:r>
            </a:p>
            <a:p>
              <a:pPr>
                <a:tabLst>
                  <a:tab pos="358775" algn="l"/>
                  <a:tab pos="715963" algn="l"/>
                  <a:tab pos="1074738" algn="l"/>
                </a:tabLst>
                <a:defRPr/>
              </a:pPr>
              <a:r>
                <a:rPr lang="en-US" sz="2000" b="1">
                  <a:latin typeface="Courier New" pitchFamily="49" charset="0"/>
                  <a:cs typeface="Arial" charset="0"/>
                </a:rPr>
                <a:t>	</a:t>
              </a:r>
              <a:r>
                <a:rPr lang="en-US" sz="2000" b="1" smtClean="0">
                  <a:latin typeface="Courier New" pitchFamily="49" charset="0"/>
                  <a:cs typeface="Arial" charset="0"/>
                </a:rPr>
                <a:t>printf(</a:t>
              </a:r>
              <a:r>
                <a:rPr lang="en-US" sz="2000" b="1" smtClean="0">
                  <a:solidFill>
                    <a:srgbClr val="006600"/>
                  </a:solidFill>
                  <a:latin typeface="Courier New" pitchFamily="49" charset="0"/>
                  <a:cs typeface="Arial" charset="0"/>
                </a:rPr>
                <a:t>"Hello World!</a:t>
              </a:r>
              <a:r>
                <a:rPr lang="en-US" sz="2000" b="1" smtClean="0">
                  <a:solidFill>
                    <a:srgbClr val="FF0000"/>
                  </a:solidFill>
                  <a:latin typeface="Courier New" pitchFamily="49" charset="0"/>
                  <a:cs typeface="Arial" charset="0"/>
                </a:rPr>
                <a:t>\n</a:t>
              </a:r>
              <a:r>
                <a:rPr lang="en-US" sz="2000" b="1" smtClean="0">
                  <a:solidFill>
                    <a:srgbClr val="006600"/>
                  </a:solidFill>
                  <a:latin typeface="Courier New" pitchFamily="49" charset="0"/>
                  <a:cs typeface="Arial" charset="0"/>
                </a:rPr>
                <a:t>"</a:t>
              </a:r>
              <a:r>
                <a:rPr lang="en-US" sz="2000" b="1" smtClean="0">
                  <a:latin typeface="Courier New" pitchFamily="49" charset="0"/>
                  <a:cs typeface="Arial" charset="0"/>
                </a:rPr>
                <a:t>);</a:t>
              </a:r>
            </a:p>
            <a:p>
              <a:pPr>
                <a:tabLst>
                  <a:tab pos="358775" algn="l"/>
                  <a:tab pos="715963" algn="l"/>
                  <a:tab pos="1074738" algn="l"/>
                </a:tabLst>
                <a:defRPr/>
              </a:pPr>
              <a:r>
                <a:rPr lang="en-US" sz="2000" b="1">
                  <a:latin typeface="Courier New" pitchFamily="49" charset="0"/>
                </a:rPr>
                <a:t>	</a:t>
              </a:r>
              <a:r>
                <a:rPr lang="en-US" sz="2000" b="1" smtClean="0">
                  <a:solidFill>
                    <a:srgbClr val="0000FF"/>
                  </a:solidFill>
                  <a:latin typeface="Courier New" pitchFamily="49" charset="0"/>
                </a:rPr>
                <a:t>return </a:t>
              </a:r>
              <a:r>
                <a:rPr lang="en-US" sz="2000" b="1" smtClean="0">
                  <a:solidFill>
                    <a:srgbClr val="006600"/>
                  </a:solidFill>
                  <a:latin typeface="Courier New" pitchFamily="49" charset="0"/>
                </a:rPr>
                <a:t>0</a:t>
              </a:r>
              <a:r>
                <a:rPr lang="en-US" sz="2000" b="1" smtClean="0">
                  <a:latin typeface="Courier New" pitchFamily="49" charset="0"/>
                </a:rPr>
                <a:t>;</a:t>
              </a:r>
            </a:p>
            <a:p>
              <a:pPr>
                <a:tabLst>
                  <a:tab pos="358775" algn="l"/>
                  <a:tab pos="715963" algn="l"/>
                  <a:tab pos="1074738" algn="l"/>
                </a:tabLst>
                <a:defRPr/>
              </a:pPr>
              <a:r>
                <a:rPr lang="en-US" sz="2000" b="1" smtClean="0">
                  <a:latin typeface="Courier New" pitchFamily="49" charset="0"/>
                  <a:cs typeface="Arial" charset="0"/>
                </a:rPr>
                <a:t>}</a:t>
              </a:r>
              <a:endParaRPr lang="en-US" sz="2000" b="1" dirty="0">
                <a:latin typeface="Courier New" pitchFamily="49" charset="0"/>
                <a:cs typeface="Arial" charset="0"/>
              </a:endParaRPr>
            </a:p>
          </p:txBody>
        </p:sp>
        <p:sp>
          <p:nvSpPr>
            <p:cNvPr id="2" name="TextBox 1"/>
            <p:cNvSpPr txBox="1"/>
            <p:nvPr/>
          </p:nvSpPr>
          <p:spPr>
            <a:xfrm>
              <a:off x="3718560" y="1117427"/>
              <a:ext cx="1649307"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hello_world.c</a:t>
              </a:r>
              <a:endParaRPr lang="en-US">
                <a:latin typeface="Calibri" panose="020F0502020204030204" pitchFamily="34" charset="0"/>
              </a:endParaRPr>
            </a:p>
          </p:txBody>
        </p:sp>
      </p:grpSp>
      <p:grpSp>
        <p:nvGrpSpPr>
          <p:cNvPr id="4" name="Group 3"/>
          <p:cNvGrpSpPr/>
          <p:nvPr/>
        </p:nvGrpSpPr>
        <p:grpSpPr>
          <a:xfrm>
            <a:off x="1567180" y="3444320"/>
            <a:ext cx="6869853" cy="2641692"/>
            <a:chOff x="1405467" y="3674442"/>
            <a:chExt cx="6869853" cy="2641692"/>
          </a:xfrm>
        </p:grpSpPr>
        <p:sp>
          <p:nvSpPr>
            <p:cNvPr id="8" name="Rectangle 8"/>
            <p:cNvSpPr>
              <a:spLocks noChangeArrowheads="1"/>
            </p:cNvSpPr>
            <p:nvPr/>
          </p:nvSpPr>
          <p:spPr bwMode="auto">
            <a:xfrm>
              <a:off x="1405467" y="3843868"/>
              <a:ext cx="6747933" cy="2472266"/>
            </a:xfrm>
            <a:prstGeom prst="rect">
              <a:avLst/>
            </a:prstGeom>
            <a:solidFill>
              <a:schemeClr val="bg1"/>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8775" algn="l"/>
                  <a:tab pos="715963" algn="l"/>
                  <a:tab pos="1074738" algn="l"/>
                </a:tabLst>
                <a:defRPr/>
              </a:pPr>
              <a:r>
                <a:rPr lang="en-US" sz="2000" b="1">
                  <a:solidFill>
                    <a:srgbClr val="9900CC"/>
                  </a:solidFill>
                  <a:latin typeface="Courier New" pitchFamily="49" charset="0"/>
                </a:rPr>
                <a:t>i</a:t>
              </a:r>
              <a:r>
                <a:rPr lang="en-US" sz="2000" b="1" smtClean="0">
                  <a:solidFill>
                    <a:srgbClr val="9900CC"/>
                  </a:solidFill>
                  <a:latin typeface="Courier New" pitchFamily="49" charset="0"/>
                  <a:cs typeface="Arial" charset="0"/>
                </a:rPr>
                <a:t>mport </a:t>
              </a:r>
              <a:r>
                <a:rPr lang="en-US" sz="2000" b="1" smtClean="0">
                  <a:latin typeface="Courier New" pitchFamily="49" charset="0"/>
                  <a:cs typeface="Arial" charset="0"/>
                </a:rPr>
                <a:t>java.lang.*;</a:t>
              </a:r>
            </a:p>
            <a:p>
              <a:pPr>
                <a:tabLst>
                  <a:tab pos="358775" algn="l"/>
                  <a:tab pos="715963" algn="l"/>
                  <a:tab pos="1074738" algn="l"/>
                </a:tabLst>
                <a:defRPr/>
              </a:pPr>
              <a:endParaRPr lang="en-US" sz="1000" b="1" smtClean="0">
                <a:latin typeface="Courier New" pitchFamily="49" charset="0"/>
                <a:cs typeface="Arial" charset="0"/>
              </a:endParaRPr>
            </a:p>
            <a:p>
              <a:pPr>
                <a:tabLst>
                  <a:tab pos="358775" algn="l"/>
                  <a:tab pos="715963" algn="l"/>
                  <a:tab pos="1074738" algn="l"/>
                </a:tabLst>
                <a:defRPr/>
              </a:pPr>
              <a:r>
                <a:rPr lang="en-US" sz="2000" b="1" smtClean="0">
                  <a:solidFill>
                    <a:srgbClr val="0000FF"/>
                  </a:solidFill>
                  <a:latin typeface="Courier New" pitchFamily="49" charset="0"/>
                </a:rPr>
                <a:t>public class </a:t>
              </a:r>
              <a:r>
                <a:rPr lang="en-US" sz="2000" b="1" smtClean="0">
                  <a:latin typeface="Courier New" pitchFamily="49" charset="0"/>
                </a:rPr>
                <a:t>HelloWorld {</a:t>
              </a:r>
            </a:p>
            <a:p>
              <a:pPr>
                <a:tabLst>
                  <a:tab pos="358775" algn="l"/>
                  <a:tab pos="715963" algn="l"/>
                  <a:tab pos="1074738" algn="l"/>
                </a:tabLst>
                <a:defRPr/>
              </a:pPr>
              <a:endParaRPr lang="en-US" sz="2000" b="1" smtClean="0">
                <a:latin typeface="Courier New" pitchFamily="49" charset="0"/>
              </a:endParaRPr>
            </a:p>
            <a:p>
              <a:pPr>
                <a:tabLst>
                  <a:tab pos="358775" algn="l"/>
                  <a:tab pos="715963" algn="l"/>
                  <a:tab pos="1074738" algn="l"/>
                </a:tabLst>
                <a:defRPr/>
              </a:pPr>
              <a:r>
                <a:rPr lang="en-US" sz="2000" b="1" smtClean="0">
                  <a:solidFill>
                    <a:srgbClr val="0000FF"/>
                  </a:solidFill>
                  <a:latin typeface="Courier New" pitchFamily="49" charset="0"/>
                </a:rPr>
                <a:t>	public static void</a:t>
              </a:r>
              <a:r>
                <a:rPr lang="en-US" sz="2000" b="1" smtClean="0">
                  <a:latin typeface="Courier New" pitchFamily="49" charset="0"/>
                </a:rPr>
                <a:t> main(String[] args) {</a:t>
              </a:r>
            </a:p>
            <a:p>
              <a:pPr>
                <a:tabLst>
                  <a:tab pos="358775" algn="l"/>
                  <a:tab pos="715963" algn="l"/>
                  <a:tab pos="1074738" algn="l"/>
                </a:tabLst>
                <a:defRPr/>
              </a:pPr>
              <a:r>
                <a:rPr lang="en-US" sz="2000" b="1">
                  <a:latin typeface="Courier New" pitchFamily="49" charset="0"/>
                  <a:cs typeface="Arial" charset="0"/>
                </a:rPr>
                <a:t>	</a:t>
              </a:r>
              <a:r>
                <a:rPr lang="en-US" sz="2000" b="1" smtClean="0">
                  <a:latin typeface="Courier New" pitchFamily="49" charset="0"/>
                  <a:cs typeface="Arial" charset="0"/>
                </a:rPr>
                <a:t>	System.out.println(</a:t>
              </a:r>
              <a:r>
                <a:rPr lang="en-US" sz="2000" b="1" smtClean="0">
                  <a:solidFill>
                    <a:srgbClr val="006600"/>
                  </a:solidFill>
                  <a:latin typeface="Courier New" pitchFamily="49" charset="0"/>
                  <a:cs typeface="Arial" charset="0"/>
                </a:rPr>
                <a:t>"Hello World!"</a:t>
              </a:r>
              <a:r>
                <a:rPr lang="en-US" sz="2000" b="1" smtClean="0">
                  <a:latin typeface="Courier New" pitchFamily="49" charset="0"/>
                  <a:cs typeface="Arial" charset="0"/>
                </a:rPr>
                <a:t>);</a:t>
              </a:r>
            </a:p>
            <a:p>
              <a:pPr>
                <a:tabLst>
                  <a:tab pos="358775" algn="l"/>
                  <a:tab pos="715963" algn="l"/>
                  <a:tab pos="1074738" algn="l"/>
                </a:tabLst>
                <a:defRPr/>
              </a:pPr>
              <a:r>
                <a:rPr lang="en-US" sz="2000" b="1" smtClean="0">
                  <a:latin typeface="Courier New" pitchFamily="49" charset="0"/>
                  <a:cs typeface="Arial" charset="0"/>
                </a:rPr>
                <a:t>	}</a:t>
              </a:r>
            </a:p>
            <a:p>
              <a:pPr>
                <a:tabLst>
                  <a:tab pos="358775" algn="l"/>
                  <a:tab pos="715963" algn="l"/>
                  <a:tab pos="1074738" algn="l"/>
                </a:tabLst>
                <a:defRPr/>
              </a:pPr>
              <a:r>
                <a:rPr lang="en-US" sz="2000" b="1">
                  <a:latin typeface="Courier New" pitchFamily="49" charset="0"/>
                </a:rPr>
                <a:t>}</a:t>
              </a:r>
              <a:endParaRPr lang="en-US" sz="2000" b="1" dirty="0">
                <a:latin typeface="Courier New" pitchFamily="49" charset="0"/>
                <a:cs typeface="Arial" charset="0"/>
              </a:endParaRPr>
            </a:p>
          </p:txBody>
        </p:sp>
        <p:sp>
          <p:nvSpPr>
            <p:cNvPr id="9" name="TextBox 8"/>
            <p:cNvSpPr txBox="1"/>
            <p:nvPr/>
          </p:nvSpPr>
          <p:spPr>
            <a:xfrm>
              <a:off x="6483773" y="3674442"/>
              <a:ext cx="1791547"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HelloWorld.java</a:t>
              </a:r>
              <a:endParaRPr lang="en-US">
                <a:latin typeface="Calibri" panose="020F0502020204030204" pitchFamily="34" charset="0"/>
              </a:endParaRPr>
            </a:p>
          </p:txBody>
        </p:sp>
      </p:grpSp>
      <p:sp>
        <p:nvSpPr>
          <p:cNvPr id="5" name="TextBox 4"/>
          <p:cNvSpPr txBox="1"/>
          <p:nvPr/>
        </p:nvSpPr>
        <p:spPr>
          <a:xfrm>
            <a:off x="5597280" y="722225"/>
            <a:ext cx="3185160" cy="584775"/>
          </a:xfrm>
          <a:prstGeom prst="rect">
            <a:avLst/>
          </a:prstGeom>
          <a:solidFill>
            <a:schemeClr val="tx2">
              <a:lumMod val="20000"/>
              <a:lumOff val="80000"/>
            </a:schemeClr>
          </a:solidFill>
          <a:ln>
            <a:solidFill>
              <a:schemeClr val="tx2">
                <a:lumMod val="75000"/>
              </a:schemeClr>
            </a:solidFill>
          </a:ln>
        </p:spPr>
        <p:txBody>
          <a:bodyPr wrap="square" rtlCol="0">
            <a:spAutoFit/>
          </a:bodyPr>
          <a:lstStyle/>
          <a:p>
            <a:r>
              <a:rPr lang="en-US" sz="1600" smtClean="0"/>
              <a:t>C programs: extension </a:t>
            </a:r>
            <a:r>
              <a:rPr lang="en-US" sz="1600" b="1" smtClean="0">
                <a:solidFill>
                  <a:srgbClr val="C00000"/>
                </a:solidFill>
              </a:rPr>
              <a:t>.c</a:t>
            </a:r>
          </a:p>
          <a:p>
            <a:r>
              <a:rPr lang="en-US" sz="1600" smtClean="0"/>
              <a:t>Java programs: extension </a:t>
            </a:r>
            <a:r>
              <a:rPr lang="en-US" sz="1600" b="1" smtClean="0">
                <a:solidFill>
                  <a:srgbClr val="C00000"/>
                </a:solidFill>
              </a:rPr>
              <a:t>.java</a:t>
            </a:r>
            <a:endParaRPr lang="en-US" sz="1600" b="1">
              <a:solidFill>
                <a:srgbClr val="C00000"/>
              </a:solidFill>
            </a:endParaRPr>
          </a:p>
        </p:txBody>
      </p:sp>
      <p:sp>
        <p:nvSpPr>
          <p:cNvPr id="10" name="Oval 9"/>
          <p:cNvSpPr/>
          <p:nvPr/>
        </p:nvSpPr>
        <p:spPr>
          <a:xfrm>
            <a:off x="5237624" y="1133745"/>
            <a:ext cx="255807" cy="3763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27433" y="3444320"/>
            <a:ext cx="487680" cy="3693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597279" y="1459400"/>
            <a:ext cx="3387265" cy="1077218"/>
          </a:xfrm>
          <a:prstGeom prst="rect">
            <a:avLst/>
          </a:prstGeom>
          <a:solidFill>
            <a:srgbClr val="E6E6E6"/>
          </a:solidFill>
          <a:ln>
            <a:solidFill>
              <a:srgbClr val="006600"/>
            </a:solidFill>
          </a:ln>
        </p:spPr>
        <p:txBody>
          <a:bodyPr wrap="square" rtlCol="0">
            <a:spAutoFit/>
          </a:bodyPr>
          <a:lstStyle/>
          <a:p>
            <a:r>
              <a:rPr lang="en-US" sz="1600" dirty="0" smtClean="0"/>
              <a:t>C: Include header file &lt;</a:t>
            </a:r>
            <a:r>
              <a:rPr lang="en-US" sz="1600" dirty="0" err="1" smtClean="0"/>
              <a:t>stdio.h</a:t>
            </a:r>
            <a:r>
              <a:rPr lang="en-US" sz="1600" dirty="0" smtClean="0"/>
              <a:t>&gt; to use </a:t>
            </a:r>
            <a:r>
              <a:rPr lang="en-US" sz="1600" dirty="0" err="1" smtClean="0"/>
              <a:t>printf</a:t>
            </a:r>
            <a:r>
              <a:rPr lang="en-US" sz="1600" dirty="0" smtClean="0"/>
              <a:t>().</a:t>
            </a:r>
          </a:p>
          <a:p>
            <a:r>
              <a:rPr lang="en-US" sz="1600" dirty="0" smtClean="0"/>
              <a:t>Java: Import java.lang.* package to use </a:t>
            </a:r>
            <a:r>
              <a:rPr lang="en-US" sz="1600" dirty="0" err="1" smtClean="0"/>
              <a:t>System.out.print</a:t>
            </a:r>
            <a:r>
              <a:rPr lang="en-US" sz="1600" dirty="0" smtClean="0"/>
              <a:t>()/</a:t>
            </a:r>
            <a:r>
              <a:rPr lang="en-US" sz="1600" dirty="0" err="1" smtClean="0"/>
              <a:t>println</a:t>
            </a:r>
            <a:r>
              <a:rPr lang="en-US" sz="1600" dirty="0" smtClean="0"/>
              <a:t>().</a:t>
            </a:r>
            <a:endParaRPr lang="en-US" sz="1600" dirty="0"/>
          </a:p>
        </p:txBody>
      </p:sp>
      <p:sp>
        <p:nvSpPr>
          <p:cNvPr id="17" name="Rounded Rectangle 16"/>
          <p:cNvSpPr/>
          <p:nvPr/>
        </p:nvSpPr>
        <p:spPr>
          <a:xfrm>
            <a:off x="612529" y="1302093"/>
            <a:ext cx="3136511" cy="389547"/>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424694" y="3598506"/>
            <a:ext cx="3289087" cy="389547"/>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597280" y="2650355"/>
            <a:ext cx="3185160" cy="584775"/>
          </a:xfrm>
          <a:prstGeom prst="rect">
            <a:avLst/>
          </a:prstGeom>
          <a:solidFill>
            <a:srgbClr val="99FF99"/>
          </a:solidFill>
          <a:ln>
            <a:solidFill>
              <a:srgbClr val="006600"/>
            </a:solidFill>
          </a:ln>
        </p:spPr>
        <p:txBody>
          <a:bodyPr wrap="square" rtlCol="0">
            <a:spAutoFit/>
          </a:bodyPr>
          <a:lstStyle/>
          <a:p>
            <a:r>
              <a:rPr lang="en-US" sz="1600" smtClean="0"/>
              <a:t>C: Must have main() function.</a:t>
            </a:r>
          </a:p>
          <a:p>
            <a:r>
              <a:rPr lang="en-US" sz="1600" smtClean="0"/>
              <a:t>Java: Must have main() method.</a:t>
            </a:r>
            <a:endParaRPr lang="en-US" sz="1600"/>
          </a:p>
        </p:txBody>
      </p:sp>
      <p:cxnSp>
        <p:nvCxnSpPr>
          <p:cNvPr id="19" name="Straight Arrow Connector 18"/>
          <p:cNvCxnSpPr/>
          <p:nvPr/>
        </p:nvCxnSpPr>
        <p:spPr>
          <a:xfrm>
            <a:off x="307729" y="1998009"/>
            <a:ext cx="467994" cy="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325920" y="4903863"/>
            <a:ext cx="467994" cy="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303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ssolve">
                                      <p:cBhvr>
                                        <p:cTn id="35" dur="500"/>
                                        <p:tgtEl>
                                          <p:spTgt spid="19"/>
                                        </p:tgtEl>
                                      </p:cBhvr>
                                    </p:animEffect>
                                  </p:childTnLst>
                                </p:cTn>
                              </p:par>
                              <p:par>
                                <p:cTn id="36" presetID="9"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5" grpId="0" animBg="1"/>
      <p:bldP spid="16" grpId="0" animBg="1"/>
      <p:bldP spid="17"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2. </a:t>
            </a:r>
            <a:r>
              <a:rPr lang="en-GB" sz="3600" dirty="0" smtClean="0">
                <a:solidFill>
                  <a:srgbClr val="0000FF"/>
                </a:solidFill>
              </a:rPr>
              <a:t>Hello </a:t>
            </a:r>
            <a:r>
              <a:rPr lang="en-GB" sz="3600" smtClean="0">
                <a:solidFill>
                  <a:srgbClr val="0000FF"/>
                </a:solidFill>
              </a:rPr>
              <a:t>World!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3" name="TextBox 12"/>
          <p:cNvSpPr txBox="1"/>
          <p:nvPr/>
        </p:nvSpPr>
        <p:spPr>
          <a:xfrm>
            <a:off x="2072639" y="1370595"/>
            <a:ext cx="5981755"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smtClean="0">
                <a:latin typeface="Lucida Console" panose="020B0609040504020204" pitchFamily="49" charset="0"/>
              </a:rPr>
              <a:t>happytan$ </a:t>
            </a:r>
            <a:r>
              <a:rPr lang="en-US" sz="2000" smtClean="0">
                <a:solidFill>
                  <a:srgbClr val="0000FF"/>
                </a:solidFill>
                <a:latin typeface="Lucida Console" panose="020B0609040504020204" pitchFamily="49" charset="0"/>
              </a:rPr>
              <a:t>gcc hello_world.c</a:t>
            </a:r>
          </a:p>
          <a:p>
            <a:r>
              <a:rPr lang="en-US" sz="2000" smtClean="0">
                <a:latin typeface="Lucida Console" panose="020B0609040504020204" pitchFamily="49" charset="0"/>
              </a:rPr>
              <a:t>happytan$ </a:t>
            </a:r>
            <a:r>
              <a:rPr lang="en-US" sz="2000" smtClean="0">
                <a:solidFill>
                  <a:srgbClr val="0000FF"/>
                </a:solidFill>
                <a:latin typeface="Lucida Console" panose="020B0609040504020204" pitchFamily="49" charset="0"/>
              </a:rPr>
              <a:t>a.out</a:t>
            </a:r>
          </a:p>
          <a:p>
            <a:r>
              <a:rPr lang="en-US" sz="2000" smtClean="0">
                <a:latin typeface="Lucida Console" panose="020B0609040504020204" pitchFamily="49" charset="0"/>
              </a:rPr>
              <a:t>Hello World!</a:t>
            </a:r>
          </a:p>
        </p:txBody>
      </p:sp>
      <p:sp>
        <p:nvSpPr>
          <p:cNvPr id="2" name="TextBox 1"/>
          <p:cNvSpPr txBox="1"/>
          <p:nvPr/>
        </p:nvSpPr>
        <p:spPr>
          <a:xfrm>
            <a:off x="563880" y="1130746"/>
            <a:ext cx="929640" cy="769441"/>
          </a:xfrm>
          <a:prstGeom prst="rect">
            <a:avLst/>
          </a:prstGeom>
          <a:noFill/>
        </p:spPr>
        <p:txBody>
          <a:bodyPr wrap="square" rtlCol="0">
            <a:spAutoFit/>
          </a:bodyPr>
          <a:lstStyle/>
          <a:p>
            <a:r>
              <a:rPr lang="en-US" sz="4400" smtClean="0">
                <a:solidFill>
                  <a:srgbClr val="C00000"/>
                </a:solidFill>
                <a:latin typeface="Britannic Bold" panose="020B0903060703020204" pitchFamily="34" charset="0"/>
              </a:rPr>
              <a:t>C</a:t>
            </a:r>
            <a:endParaRPr lang="en-US" sz="4400">
              <a:solidFill>
                <a:srgbClr val="C00000"/>
              </a:solidFill>
              <a:latin typeface="Britannic Bold" panose="020B0903060703020204" pitchFamily="34" charset="0"/>
            </a:endParaRPr>
          </a:p>
        </p:txBody>
      </p:sp>
      <p:grpSp>
        <p:nvGrpSpPr>
          <p:cNvPr id="11" name="[Group 2]"/>
          <p:cNvGrpSpPr/>
          <p:nvPr/>
        </p:nvGrpSpPr>
        <p:grpSpPr>
          <a:xfrm>
            <a:off x="1033897" y="2442039"/>
            <a:ext cx="6317517" cy="1041394"/>
            <a:chOff x="1234441" y="1391975"/>
            <a:chExt cx="6317517" cy="1041394"/>
          </a:xfrm>
        </p:grpSpPr>
        <p:grpSp>
          <p:nvGrpSpPr>
            <p:cNvPr id="14" name="Group 38"/>
            <p:cNvGrpSpPr>
              <a:grpSpLocks/>
            </p:cNvGrpSpPr>
            <p:nvPr/>
          </p:nvGrpSpPr>
          <p:grpSpPr bwMode="auto">
            <a:xfrm>
              <a:off x="3938056" y="1576883"/>
              <a:ext cx="1293613" cy="662145"/>
              <a:chOff x="4360415" y="1590583"/>
              <a:chExt cx="1293672" cy="662132"/>
            </a:xfrm>
          </p:grpSpPr>
          <p:sp>
            <p:nvSpPr>
              <p:cNvPr id="23" name="Right Arrow 8"/>
              <p:cNvSpPr>
                <a:spLocks noChangeArrowheads="1"/>
              </p:cNvSpPr>
              <p:nvPr/>
            </p:nvSpPr>
            <p:spPr bwMode="auto">
              <a:xfrm>
                <a:off x="4360415" y="1854114"/>
                <a:ext cx="1293672" cy="398601"/>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24" name="TextBox 9"/>
              <p:cNvSpPr txBox="1">
                <a:spLocks noChangeArrowheads="1"/>
              </p:cNvSpPr>
              <p:nvPr/>
            </p:nvSpPr>
            <p:spPr bwMode="auto">
              <a:xfrm>
                <a:off x="4360415" y="1590583"/>
                <a:ext cx="1173686" cy="369325"/>
              </a:xfrm>
              <a:prstGeom prst="rect">
                <a:avLst/>
              </a:prstGeom>
              <a:noFill/>
              <a:ln w="9525">
                <a:noFill/>
                <a:miter lim="800000"/>
                <a:headEnd/>
                <a:tailEnd/>
              </a:ln>
            </p:spPr>
            <p:txBody>
              <a:bodyPr wrap="square">
                <a:spAutoFit/>
              </a:bodyPr>
              <a:lstStyle/>
              <a:p>
                <a:pPr algn="ctr"/>
                <a:r>
                  <a:rPr lang="en-US" i="1" dirty="0"/>
                  <a:t>produces</a:t>
                </a:r>
                <a:endParaRPr lang="en-SG" i="1" dirty="0"/>
              </a:p>
            </p:txBody>
          </p:sp>
        </p:grpSp>
        <p:grpSp>
          <p:nvGrpSpPr>
            <p:cNvPr id="15" name="Group 41"/>
            <p:cNvGrpSpPr>
              <a:grpSpLocks/>
            </p:cNvGrpSpPr>
            <p:nvPr/>
          </p:nvGrpSpPr>
          <p:grpSpPr bwMode="auto">
            <a:xfrm>
              <a:off x="5511489" y="1391975"/>
              <a:ext cx="2040469" cy="1024792"/>
              <a:chOff x="5577732" y="1458899"/>
              <a:chExt cx="2040563" cy="1024773"/>
            </a:xfrm>
          </p:grpSpPr>
          <p:sp>
            <p:nvSpPr>
              <p:cNvPr id="20" name="Flowchart: Document 11"/>
              <p:cNvSpPr>
                <a:spLocks noChangeArrowheads="1"/>
              </p:cNvSpPr>
              <p:nvPr/>
            </p:nvSpPr>
            <p:spPr bwMode="auto">
              <a:xfrm>
                <a:off x="5577732" y="1797447"/>
                <a:ext cx="2040563" cy="686225"/>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a:p>
            </p:txBody>
          </p:sp>
          <p:sp>
            <p:nvSpPr>
              <p:cNvPr id="21" name="TextBox 12"/>
              <p:cNvSpPr txBox="1">
                <a:spLocks noChangeArrowheads="1"/>
              </p:cNvSpPr>
              <p:nvPr/>
            </p:nvSpPr>
            <p:spPr bwMode="auto">
              <a:xfrm>
                <a:off x="5577732" y="1458899"/>
                <a:ext cx="2040563" cy="369325"/>
              </a:xfrm>
              <a:prstGeom prst="rect">
                <a:avLst/>
              </a:prstGeom>
              <a:noFill/>
              <a:ln w="9525">
                <a:noFill/>
                <a:miter lim="800000"/>
                <a:headEnd/>
                <a:tailEnd/>
              </a:ln>
            </p:spPr>
            <p:txBody>
              <a:bodyPr wrap="square">
                <a:spAutoFit/>
              </a:bodyPr>
              <a:lstStyle/>
              <a:p>
                <a:pPr algn="ctr"/>
                <a:r>
                  <a:rPr lang="en-US" i="1" dirty="0" smtClean="0"/>
                  <a:t>Executable </a:t>
                </a:r>
                <a:r>
                  <a:rPr lang="en-US" i="1" dirty="0"/>
                  <a:t>code</a:t>
                </a:r>
                <a:endParaRPr lang="en-SG" i="1" dirty="0"/>
              </a:p>
            </p:txBody>
          </p:sp>
          <p:sp>
            <p:nvSpPr>
              <p:cNvPr id="22" name="TextBox 13"/>
              <p:cNvSpPr txBox="1">
                <a:spLocks noChangeArrowheads="1"/>
              </p:cNvSpPr>
              <p:nvPr/>
            </p:nvSpPr>
            <p:spPr bwMode="auto">
              <a:xfrm>
                <a:off x="5903648" y="1907335"/>
                <a:ext cx="1348782" cy="369325"/>
              </a:xfrm>
              <a:prstGeom prst="rect">
                <a:avLst/>
              </a:prstGeom>
              <a:noFill/>
              <a:ln w="9525">
                <a:noFill/>
                <a:miter lim="800000"/>
                <a:headEnd/>
                <a:tailEnd/>
              </a:ln>
            </p:spPr>
            <p:txBody>
              <a:bodyPr wrap="square">
                <a:spAutoFit/>
              </a:bodyPr>
              <a:lstStyle/>
              <a:p>
                <a:pPr algn="ctr"/>
                <a:r>
                  <a:rPr lang="en-US" dirty="0" err="1" smtClean="0"/>
                  <a:t>a.out</a:t>
                </a:r>
                <a:r>
                  <a:rPr lang="en-US" dirty="0" smtClean="0"/>
                  <a:t> </a:t>
                </a:r>
                <a:endParaRPr lang="en-SG" dirty="0"/>
              </a:p>
            </p:txBody>
          </p:sp>
        </p:grpSp>
        <p:grpSp>
          <p:nvGrpSpPr>
            <p:cNvPr id="16" name="Group 35"/>
            <p:cNvGrpSpPr>
              <a:grpSpLocks/>
            </p:cNvGrpSpPr>
            <p:nvPr/>
          </p:nvGrpSpPr>
          <p:grpSpPr bwMode="auto">
            <a:xfrm>
              <a:off x="1234441" y="1458913"/>
              <a:ext cx="2346962" cy="974456"/>
              <a:chOff x="2239934" y="1562470"/>
              <a:chExt cx="1852254" cy="665825"/>
            </a:xfrm>
          </p:grpSpPr>
          <p:sp>
            <p:nvSpPr>
              <p:cNvPr id="17" name="Rounded Rectangle 5"/>
              <p:cNvSpPr>
                <a:spLocks noChangeArrowheads="1"/>
              </p:cNvSpPr>
              <p:nvPr/>
            </p:nvSpPr>
            <p:spPr bwMode="auto">
              <a:xfrm>
                <a:off x="2264246" y="1562470"/>
                <a:ext cx="1803631" cy="665825"/>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18" name="TextBox 6"/>
              <p:cNvSpPr txBox="1">
                <a:spLocks noChangeArrowheads="1"/>
              </p:cNvSpPr>
              <p:nvPr/>
            </p:nvSpPr>
            <p:spPr bwMode="auto">
              <a:xfrm>
                <a:off x="2539760" y="1615737"/>
                <a:ext cx="1252602" cy="315446"/>
              </a:xfrm>
              <a:prstGeom prst="rect">
                <a:avLst/>
              </a:prstGeom>
              <a:noFill/>
              <a:ln w="9525">
                <a:noFill/>
                <a:miter lim="800000"/>
                <a:headEnd/>
                <a:tailEnd/>
              </a:ln>
            </p:spPr>
            <p:txBody>
              <a:bodyPr wrap="square">
                <a:spAutoFit/>
              </a:bodyPr>
              <a:lstStyle/>
              <a:p>
                <a:pPr algn="ctr"/>
                <a:r>
                  <a:rPr lang="en-US" sz="2400" dirty="0" smtClean="0"/>
                  <a:t>Compiler</a:t>
                </a:r>
                <a:endParaRPr lang="en-SG" sz="2400" dirty="0"/>
              </a:p>
            </p:txBody>
          </p:sp>
          <p:sp>
            <p:nvSpPr>
              <p:cNvPr id="19" name="TextBox 23"/>
              <p:cNvSpPr txBox="1">
                <a:spLocks noChangeArrowheads="1"/>
              </p:cNvSpPr>
              <p:nvPr/>
            </p:nvSpPr>
            <p:spPr bwMode="auto">
              <a:xfrm>
                <a:off x="2239934" y="1914618"/>
                <a:ext cx="1852254" cy="252357"/>
              </a:xfrm>
              <a:prstGeom prst="rect">
                <a:avLst/>
              </a:prstGeom>
              <a:noFill/>
              <a:ln w="9525">
                <a:noFill/>
                <a:miter lim="800000"/>
                <a:headEnd/>
                <a:tailEnd/>
              </a:ln>
            </p:spPr>
            <p:txBody>
              <a:bodyPr wrap="square">
                <a:spAutoFit/>
              </a:bodyPr>
              <a:lstStyle/>
              <a:p>
                <a:pPr algn="ctr"/>
                <a:r>
                  <a:rPr lang="en-US" smtClean="0">
                    <a:solidFill>
                      <a:srgbClr val="C00000"/>
                    </a:solidFill>
                  </a:rPr>
                  <a:t>gcc hello_world.c</a:t>
                </a:r>
                <a:endParaRPr lang="en-SG" dirty="0">
                  <a:solidFill>
                    <a:srgbClr val="C00000"/>
                  </a:solidFill>
                </a:endParaRPr>
              </a:p>
            </p:txBody>
          </p:sp>
        </p:grpSp>
      </p:grpSp>
      <p:grpSp>
        <p:nvGrpSpPr>
          <p:cNvPr id="6" name="Group 5"/>
          <p:cNvGrpSpPr/>
          <p:nvPr/>
        </p:nvGrpSpPr>
        <p:grpSpPr>
          <a:xfrm>
            <a:off x="381000" y="3628400"/>
            <a:ext cx="8371957" cy="2704823"/>
            <a:chOff x="381000" y="3628400"/>
            <a:chExt cx="8371957" cy="2704823"/>
          </a:xfrm>
        </p:grpSpPr>
        <p:sp>
          <p:nvSpPr>
            <p:cNvPr id="25" name="TextBox 24"/>
            <p:cNvSpPr txBox="1"/>
            <p:nvPr/>
          </p:nvSpPr>
          <p:spPr>
            <a:xfrm>
              <a:off x="2072640" y="4061042"/>
              <a:ext cx="5981754"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smtClean="0">
                  <a:latin typeface="Lucida Console" panose="020B0609040504020204" pitchFamily="49" charset="0"/>
                </a:rPr>
                <a:t>happytan$ </a:t>
              </a:r>
              <a:r>
                <a:rPr lang="en-US" sz="2000" smtClean="0">
                  <a:solidFill>
                    <a:srgbClr val="0000FF"/>
                  </a:solidFill>
                  <a:latin typeface="Lucida Console" panose="020B0609040504020204" pitchFamily="49" charset="0"/>
                </a:rPr>
                <a:t>javac HelloWorld.java</a:t>
              </a:r>
            </a:p>
            <a:p>
              <a:r>
                <a:rPr lang="en-US" sz="2000" smtClean="0">
                  <a:latin typeface="Lucida Console" panose="020B0609040504020204" pitchFamily="49" charset="0"/>
                </a:rPr>
                <a:t>happytan$ </a:t>
              </a:r>
              <a:r>
                <a:rPr lang="en-US" sz="2000" smtClean="0">
                  <a:solidFill>
                    <a:srgbClr val="0000FF"/>
                  </a:solidFill>
                  <a:latin typeface="Lucida Console" panose="020B0609040504020204" pitchFamily="49" charset="0"/>
                </a:rPr>
                <a:t>java HelloWorld</a:t>
              </a:r>
            </a:p>
            <a:p>
              <a:r>
                <a:rPr lang="en-US" sz="2000" smtClean="0">
                  <a:latin typeface="Lucida Console" panose="020B0609040504020204" pitchFamily="49" charset="0"/>
                </a:rPr>
                <a:t>Hello World!</a:t>
              </a:r>
            </a:p>
          </p:txBody>
        </p:sp>
        <p:sp>
          <p:nvSpPr>
            <p:cNvPr id="10" name="TextBox 9"/>
            <p:cNvSpPr txBox="1"/>
            <p:nvPr/>
          </p:nvSpPr>
          <p:spPr>
            <a:xfrm>
              <a:off x="563880" y="3762433"/>
              <a:ext cx="1508760" cy="769441"/>
            </a:xfrm>
            <a:prstGeom prst="rect">
              <a:avLst/>
            </a:prstGeom>
            <a:noFill/>
          </p:spPr>
          <p:txBody>
            <a:bodyPr wrap="square" rtlCol="0">
              <a:spAutoFit/>
            </a:bodyPr>
            <a:lstStyle/>
            <a:p>
              <a:r>
                <a:rPr lang="en-US" sz="4400" smtClean="0">
                  <a:solidFill>
                    <a:srgbClr val="C00000"/>
                  </a:solidFill>
                  <a:latin typeface="Britannic Bold" panose="020B0903060703020204" pitchFamily="34" charset="0"/>
                </a:rPr>
                <a:t>Java</a:t>
              </a:r>
              <a:endParaRPr lang="en-US" sz="4400">
                <a:solidFill>
                  <a:srgbClr val="C00000"/>
                </a:solidFill>
                <a:latin typeface="Britannic Bold" panose="020B0903060703020204" pitchFamily="34" charset="0"/>
              </a:endParaRPr>
            </a:p>
          </p:txBody>
        </p:sp>
        <p:cxnSp>
          <p:nvCxnSpPr>
            <p:cNvPr id="5" name="Straight Connector 4"/>
            <p:cNvCxnSpPr/>
            <p:nvPr/>
          </p:nvCxnSpPr>
          <p:spPr>
            <a:xfrm>
              <a:off x="381000" y="3628400"/>
              <a:ext cx="8371957"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6" name="[Group 2]"/>
            <p:cNvGrpSpPr/>
            <p:nvPr/>
          </p:nvGrpSpPr>
          <p:grpSpPr>
            <a:xfrm>
              <a:off x="914399" y="5291828"/>
              <a:ext cx="6437015" cy="1041395"/>
              <a:chOff x="1114939" y="1391974"/>
              <a:chExt cx="6437015" cy="1041395"/>
            </a:xfrm>
          </p:grpSpPr>
          <p:grpSp>
            <p:nvGrpSpPr>
              <p:cNvPr id="27" name="Group 38"/>
              <p:cNvGrpSpPr>
                <a:grpSpLocks/>
              </p:cNvGrpSpPr>
              <p:nvPr/>
            </p:nvGrpSpPr>
            <p:grpSpPr bwMode="auto">
              <a:xfrm>
                <a:off x="3938056" y="1576883"/>
                <a:ext cx="1293613" cy="662145"/>
                <a:chOff x="4360415" y="1590583"/>
                <a:chExt cx="1293672" cy="662132"/>
              </a:xfrm>
            </p:grpSpPr>
            <p:sp>
              <p:nvSpPr>
                <p:cNvPr id="36" name="Right Arrow 8"/>
                <p:cNvSpPr>
                  <a:spLocks noChangeArrowheads="1"/>
                </p:cNvSpPr>
                <p:nvPr/>
              </p:nvSpPr>
              <p:spPr bwMode="auto">
                <a:xfrm>
                  <a:off x="4360415" y="1854114"/>
                  <a:ext cx="1293672" cy="398601"/>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37" name="TextBox 9"/>
                <p:cNvSpPr txBox="1">
                  <a:spLocks noChangeArrowheads="1"/>
                </p:cNvSpPr>
                <p:nvPr/>
              </p:nvSpPr>
              <p:spPr bwMode="auto">
                <a:xfrm>
                  <a:off x="4360415" y="1590583"/>
                  <a:ext cx="1173686" cy="369325"/>
                </a:xfrm>
                <a:prstGeom prst="rect">
                  <a:avLst/>
                </a:prstGeom>
                <a:noFill/>
                <a:ln w="9525">
                  <a:noFill/>
                  <a:miter lim="800000"/>
                  <a:headEnd/>
                  <a:tailEnd/>
                </a:ln>
              </p:spPr>
              <p:txBody>
                <a:bodyPr wrap="square">
                  <a:spAutoFit/>
                </a:bodyPr>
                <a:lstStyle/>
                <a:p>
                  <a:pPr algn="ctr"/>
                  <a:r>
                    <a:rPr lang="en-US" i="1" dirty="0"/>
                    <a:t>produces</a:t>
                  </a:r>
                  <a:endParaRPr lang="en-SG" i="1" dirty="0"/>
                </a:p>
              </p:txBody>
            </p:sp>
          </p:grpSp>
          <p:grpSp>
            <p:nvGrpSpPr>
              <p:cNvPr id="28" name="Group 41"/>
              <p:cNvGrpSpPr>
                <a:grpSpLocks/>
              </p:cNvGrpSpPr>
              <p:nvPr/>
            </p:nvGrpSpPr>
            <p:grpSpPr bwMode="auto">
              <a:xfrm>
                <a:off x="5511486" y="1391974"/>
                <a:ext cx="2040468" cy="1024791"/>
                <a:chOff x="5577732" y="1458899"/>
                <a:chExt cx="2040563" cy="1024773"/>
              </a:xfrm>
            </p:grpSpPr>
            <p:sp>
              <p:nvSpPr>
                <p:cNvPr id="33" name="Flowchart: Document 11"/>
                <p:cNvSpPr>
                  <a:spLocks noChangeArrowheads="1"/>
                </p:cNvSpPr>
                <p:nvPr/>
              </p:nvSpPr>
              <p:spPr bwMode="auto">
                <a:xfrm>
                  <a:off x="5692233" y="1797447"/>
                  <a:ext cx="1926062" cy="686225"/>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a:p>
              </p:txBody>
            </p:sp>
            <p:sp>
              <p:nvSpPr>
                <p:cNvPr id="34" name="TextBox 12"/>
                <p:cNvSpPr txBox="1">
                  <a:spLocks noChangeArrowheads="1"/>
                </p:cNvSpPr>
                <p:nvPr/>
              </p:nvSpPr>
              <p:spPr bwMode="auto">
                <a:xfrm>
                  <a:off x="5577732" y="1458899"/>
                  <a:ext cx="2040563" cy="369325"/>
                </a:xfrm>
                <a:prstGeom prst="rect">
                  <a:avLst/>
                </a:prstGeom>
                <a:noFill/>
                <a:ln w="9525">
                  <a:noFill/>
                  <a:miter lim="800000"/>
                  <a:headEnd/>
                  <a:tailEnd/>
                </a:ln>
              </p:spPr>
              <p:txBody>
                <a:bodyPr wrap="square">
                  <a:spAutoFit/>
                </a:bodyPr>
                <a:lstStyle/>
                <a:p>
                  <a:pPr algn="ctr"/>
                  <a:r>
                    <a:rPr lang="en-US" i="1" smtClean="0"/>
                    <a:t>Bytecode</a:t>
                  </a:r>
                  <a:endParaRPr lang="en-SG" i="1" dirty="0"/>
                </a:p>
              </p:txBody>
            </p:sp>
            <p:sp>
              <p:nvSpPr>
                <p:cNvPr id="35" name="TextBox 13"/>
                <p:cNvSpPr txBox="1">
                  <a:spLocks noChangeArrowheads="1"/>
                </p:cNvSpPr>
                <p:nvPr/>
              </p:nvSpPr>
              <p:spPr bwMode="auto">
                <a:xfrm>
                  <a:off x="5642680" y="1880788"/>
                  <a:ext cx="1975615" cy="369325"/>
                </a:xfrm>
                <a:prstGeom prst="rect">
                  <a:avLst/>
                </a:prstGeom>
                <a:noFill/>
                <a:ln w="9525">
                  <a:noFill/>
                  <a:miter lim="800000"/>
                  <a:headEnd/>
                  <a:tailEnd/>
                </a:ln>
              </p:spPr>
              <p:txBody>
                <a:bodyPr wrap="square">
                  <a:spAutoFit/>
                </a:bodyPr>
                <a:lstStyle/>
                <a:p>
                  <a:pPr algn="ctr"/>
                  <a:r>
                    <a:rPr lang="en-US" smtClean="0"/>
                    <a:t>HelloWorld.class</a:t>
                  </a:r>
                  <a:endParaRPr lang="en-SG" dirty="0"/>
                </a:p>
              </p:txBody>
            </p:sp>
          </p:grpSp>
          <p:grpSp>
            <p:nvGrpSpPr>
              <p:cNvPr id="29" name="Group 35"/>
              <p:cNvGrpSpPr>
                <a:grpSpLocks/>
              </p:cNvGrpSpPr>
              <p:nvPr/>
            </p:nvGrpSpPr>
            <p:grpSpPr bwMode="auto">
              <a:xfrm>
                <a:off x="1114939" y="1458913"/>
                <a:ext cx="2466463" cy="974456"/>
                <a:chOff x="2145622" y="1562470"/>
                <a:chExt cx="1946566" cy="665825"/>
              </a:xfrm>
            </p:grpSpPr>
            <p:sp>
              <p:nvSpPr>
                <p:cNvPr id="30" name="Rounded Rectangle 5"/>
                <p:cNvSpPr>
                  <a:spLocks noChangeArrowheads="1"/>
                </p:cNvSpPr>
                <p:nvPr/>
              </p:nvSpPr>
              <p:spPr bwMode="auto">
                <a:xfrm>
                  <a:off x="2217819" y="1562470"/>
                  <a:ext cx="1802171" cy="665825"/>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31" name="TextBox 6"/>
                <p:cNvSpPr txBox="1">
                  <a:spLocks noChangeArrowheads="1"/>
                </p:cNvSpPr>
                <p:nvPr/>
              </p:nvSpPr>
              <p:spPr bwMode="auto">
                <a:xfrm>
                  <a:off x="2492604" y="1615737"/>
                  <a:ext cx="1252602" cy="315446"/>
                </a:xfrm>
                <a:prstGeom prst="rect">
                  <a:avLst/>
                </a:prstGeom>
                <a:noFill/>
                <a:ln w="9525">
                  <a:noFill/>
                  <a:miter lim="800000"/>
                  <a:headEnd/>
                  <a:tailEnd/>
                </a:ln>
              </p:spPr>
              <p:txBody>
                <a:bodyPr wrap="square">
                  <a:spAutoFit/>
                </a:bodyPr>
                <a:lstStyle/>
                <a:p>
                  <a:pPr algn="ctr"/>
                  <a:r>
                    <a:rPr lang="en-US" sz="2400" dirty="0" smtClean="0"/>
                    <a:t>Compiler</a:t>
                  </a:r>
                  <a:endParaRPr lang="en-SG" sz="2400" dirty="0"/>
                </a:p>
              </p:txBody>
            </p:sp>
            <p:sp>
              <p:nvSpPr>
                <p:cNvPr id="32" name="TextBox 23"/>
                <p:cNvSpPr txBox="1">
                  <a:spLocks noChangeArrowheads="1"/>
                </p:cNvSpPr>
                <p:nvPr/>
              </p:nvSpPr>
              <p:spPr bwMode="auto">
                <a:xfrm>
                  <a:off x="2145622" y="1914618"/>
                  <a:ext cx="1946566" cy="252357"/>
                </a:xfrm>
                <a:prstGeom prst="rect">
                  <a:avLst/>
                </a:prstGeom>
                <a:noFill/>
                <a:ln w="9525">
                  <a:noFill/>
                  <a:miter lim="800000"/>
                  <a:headEnd/>
                  <a:tailEnd/>
                </a:ln>
              </p:spPr>
              <p:txBody>
                <a:bodyPr wrap="square">
                  <a:spAutoFit/>
                </a:bodyPr>
                <a:lstStyle/>
                <a:p>
                  <a:pPr algn="ctr"/>
                  <a:r>
                    <a:rPr lang="en-US" smtClean="0">
                      <a:solidFill>
                        <a:srgbClr val="C00000"/>
                      </a:solidFill>
                    </a:rPr>
                    <a:t>javac HelloWorld.java</a:t>
                  </a:r>
                  <a:endParaRPr lang="en-SG" dirty="0">
                    <a:solidFill>
                      <a:srgbClr val="C00000"/>
                    </a:solidFill>
                  </a:endParaRPr>
                </a:p>
              </p:txBody>
            </p:sp>
          </p:grpSp>
        </p:grpSp>
      </p:grpSp>
    </p:spTree>
    <p:extLst>
      <p:ext uri="{BB962C8B-B14F-4D97-AF65-F5344CB8AC3E}">
        <p14:creationId xmlns:p14="http://schemas.microsoft.com/office/powerpoint/2010/main" val="15882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 Java</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365760" y="1249680"/>
            <a:ext cx="8458200" cy="51816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Every Java program is a </a:t>
            </a:r>
            <a:r>
              <a:rPr lang="en-US" sz="2400" dirty="0" smtClean="0">
                <a:solidFill>
                  <a:srgbClr val="C00000"/>
                </a:solidFill>
              </a:rPr>
              <a:t>class</a:t>
            </a:r>
            <a:r>
              <a:rPr lang="en-US" sz="2400" dirty="0" smtClean="0"/>
              <a: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In OOP, a class is a template for creating </a:t>
            </a:r>
            <a:r>
              <a:rPr lang="en-US" sz="2400" dirty="0" smtClean="0">
                <a:solidFill>
                  <a:srgbClr val="C00000"/>
                </a:solidFill>
              </a:rPr>
              <a:t>objects</a:t>
            </a:r>
            <a:r>
              <a:rPr lang="en-US" sz="2400" dirty="0" smtClean="0"/>
              <a:t> </a:t>
            </a:r>
            <a:r>
              <a:rPr lang="en-US" sz="2000" dirty="0" smtClean="0"/>
              <a:t>(Analogy in C: structure definition in C is a template for creating structure variables)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Such a class defines its </a:t>
            </a:r>
            <a:r>
              <a:rPr lang="en-US" sz="2400" dirty="0" smtClean="0">
                <a:solidFill>
                  <a:srgbClr val="C00000"/>
                </a:solidFill>
              </a:rPr>
              <a:t>object attributes </a:t>
            </a:r>
            <a:r>
              <a:rPr lang="en-US" sz="2400" dirty="0" smtClean="0"/>
              <a:t>and </a:t>
            </a:r>
            <a:r>
              <a:rPr lang="en-US" sz="2400" dirty="0" smtClean="0">
                <a:solidFill>
                  <a:srgbClr val="C00000"/>
                </a:solidFill>
              </a:rPr>
              <a:t>methods</a:t>
            </a:r>
            <a:r>
              <a:rPr lang="en-US" sz="2400" dirty="0" smtClean="0"/>
              <a:t>. We call it a service class. It does not contain a main() method. </a:t>
            </a:r>
            <a:r>
              <a:rPr lang="en-US" sz="2000" dirty="0" smtClean="0"/>
              <a:t>(We will learn how to write service classes in CS1020.) </a:t>
            </a:r>
            <a:br>
              <a:rPr lang="en-US" sz="2000" dirty="0" smtClean="0"/>
            </a:br>
            <a:r>
              <a:rPr lang="en-US" sz="2000" dirty="0" smtClean="0"/>
              <a:t>(Note: What we call functions in C, we call them </a:t>
            </a:r>
            <a:r>
              <a:rPr lang="en-US" sz="2000" b="1" dirty="0" smtClean="0"/>
              <a:t>methods</a:t>
            </a:r>
            <a:r>
              <a:rPr lang="en-US" sz="2000" dirty="0" smtClean="0"/>
              <a:t> in Java.)</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However, in this unit we are not writing service classes. We are writing classes that do not contain definition of any object attributes and methods. Instead, our classes are application (or client) classes that use other service classes. Such a class must contain the main() method.</a:t>
            </a:r>
            <a:endParaRPr lang="en-US" sz="2400" dirty="0"/>
          </a:p>
        </p:txBody>
      </p:sp>
    </p:spTree>
    <p:extLst>
      <p:ext uri="{BB962C8B-B14F-4D97-AF65-F5344CB8AC3E}">
        <p14:creationId xmlns:p14="http://schemas.microsoft.com/office/powerpoint/2010/main" val="6150081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 Java: Program Structure</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365760" y="1242204"/>
            <a:ext cx="8458200" cy="638354"/>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200" smtClean="0"/>
              <a:t>For the moment just stick to the following program structure:</a:t>
            </a:r>
          </a:p>
        </p:txBody>
      </p:sp>
      <p:sp>
        <p:nvSpPr>
          <p:cNvPr id="10" name="Rectangle 8"/>
          <p:cNvSpPr>
            <a:spLocks noChangeArrowheads="1"/>
          </p:cNvSpPr>
          <p:nvPr/>
        </p:nvSpPr>
        <p:spPr bwMode="auto">
          <a:xfrm>
            <a:off x="1495213" y="1863305"/>
            <a:ext cx="6747933" cy="2240280"/>
          </a:xfrm>
          <a:prstGeom prst="rect">
            <a:avLst/>
          </a:prstGeom>
          <a:solidFill>
            <a:schemeClr val="bg1"/>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8775" algn="l"/>
                <a:tab pos="715963" algn="l"/>
                <a:tab pos="1074738" algn="l"/>
              </a:tabLst>
              <a:defRPr/>
            </a:pPr>
            <a:r>
              <a:rPr lang="en-US" sz="2000" b="1">
                <a:solidFill>
                  <a:srgbClr val="9900CC"/>
                </a:solidFill>
                <a:latin typeface="Courier New" pitchFamily="49" charset="0"/>
              </a:rPr>
              <a:t>i</a:t>
            </a:r>
            <a:r>
              <a:rPr lang="en-US" sz="2000" b="1" smtClean="0">
                <a:solidFill>
                  <a:srgbClr val="9900CC"/>
                </a:solidFill>
                <a:latin typeface="Courier New" pitchFamily="49" charset="0"/>
                <a:cs typeface="Arial" charset="0"/>
              </a:rPr>
              <a:t>mport </a:t>
            </a:r>
            <a:r>
              <a:rPr lang="en-US" sz="2000" b="1" smtClean="0">
                <a:latin typeface="Courier New" pitchFamily="49" charset="0"/>
                <a:cs typeface="Arial" charset="0"/>
              </a:rPr>
              <a:t>java.lang.*;</a:t>
            </a:r>
          </a:p>
          <a:p>
            <a:pPr>
              <a:tabLst>
                <a:tab pos="358775" algn="l"/>
                <a:tab pos="715963" algn="l"/>
                <a:tab pos="1074738" algn="l"/>
              </a:tabLst>
              <a:defRPr/>
            </a:pPr>
            <a:endParaRPr lang="en-US" sz="1000" b="1" smtClean="0">
              <a:latin typeface="Courier New" pitchFamily="49" charset="0"/>
              <a:cs typeface="Arial" charset="0"/>
            </a:endParaRPr>
          </a:p>
          <a:p>
            <a:pPr>
              <a:tabLst>
                <a:tab pos="358775" algn="l"/>
                <a:tab pos="715963" algn="l"/>
                <a:tab pos="1074738" algn="l"/>
              </a:tabLst>
              <a:defRPr/>
            </a:pPr>
            <a:r>
              <a:rPr lang="en-US" sz="2000" b="1" smtClean="0">
                <a:solidFill>
                  <a:srgbClr val="0000FF"/>
                </a:solidFill>
                <a:latin typeface="Courier New" pitchFamily="49" charset="0"/>
              </a:rPr>
              <a:t>public class </a:t>
            </a:r>
            <a:r>
              <a:rPr lang="en-US" sz="2000" b="1" smtClean="0">
                <a:latin typeface="Courier New" pitchFamily="49" charset="0"/>
              </a:rPr>
              <a:t>ClassName {</a:t>
            </a:r>
          </a:p>
          <a:p>
            <a:pPr>
              <a:tabLst>
                <a:tab pos="358775" algn="l"/>
                <a:tab pos="715963" algn="l"/>
                <a:tab pos="1074738" algn="l"/>
              </a:tabLst>
              <a:defRPr/>
            </a:pPr>
            <a:endParaRPr lang="en-US" sz="1050" b="1" smtClean="0">
              <a:latin typeface="Courier New" pitchFamily="49" charset="0"/>
            </a:endParaRPr>
          </a:p>
          <a:p>
            <a:pPr>
              <a:tabLst>
                <a:tab pos="358775" algn="l"/>
                <a:tab pos="715963" algn="l"/>
                <a:tab pos="1074738" algn="l"/>
              </a:tabLst>
              <a:defRPr/>
            </a:pPr>
            <a:r>
              <a:rPr lang="en-US" sz="2000" b="1" smtClean="0">
                <a:solidFill>
                  <a:srgbClr val="0000FF"/>
                </a:solidFill>
                <a:latin typeface="Courier New" pitchFamily="49" charset="0"/>
              </a:rPr>
              <a:t>	public static void</a:t>
            </a:r>
            <a:r>
              <a:rPr lang="en-US" sz="2000" b="1" smtClean="0">
                <a:latin typeface="Courier New" pitchFamily="49" charset="0"/>
              </a:rPr>
              <a:t> main(String[] args) {</a:t>
            </a:r>
          </a:p>
          <a:p>
            <a:pPr>
              <a:tabLst>
                <a:tab pos="358775" algn="l"/>
                <a:tab pos="715963" algn="l"/>
                <a:tab pos="1074738" algn="l"/>
              </a:tabLst>
              <a:defRPr/>
            </a:pPr>
            <a:r>
              <a:rPr lang="en-US" sz="2000" b="1">
                <a:latin typeface="Courier New" pitchFamily="49" charset="0"/>
                <a:cs typeface="Arial" charset="0"/>
              </a:rPr>
              <a:t>	</a:t>
            </a:r>
            <a:r>
              <a:rPr lang="en-US" sz="2000" b="1" smtClean="0">
                <a:latin typeface="Courier New" pitchFamily="49" charset="0"/>
                <a:cs typeface="Arial" charset="0"/>
              </a:rPr>
              <a:t>	</a:t>
            </a:r>
            <a:r>
              <a:rPr lang="en-US" sz="2000" b="1" smtClean="0">
                <a:solidFill>
                  <a:schemeClr val="accent6">
                    <a:lumMod val="75000"/>
                  </a:schemeClr>
                </a:solidFill>
                <a:latin typeface="Courier New" pitchFamily="49" charset="0"/>
                <a:cs typeface="Arial" charset="0"/>
              </a:rPr>
              <a:t>// Body of main() method</a:t>
            </a:r>
          </a:p>
          <a:p>
            <a:pPr>
              <a:tabLst>
                <a:tab pos="358775" algn="l"/>
                <a:tab pos="715963" algn="l"/>
                <a:tab pos="1074738" algn="l"/>
              </a:tabLst>
              <a:defRPr/>
            </a:pPr>
            <a:r>
              <a:rPr lang="en-US" sz="2000" b="1" smtClean="0">
                <a:latin typeface="Courier New" pitchFamily="49" charset="0"/>
                <a:cs typeface="Arial" charset="0"/>
              </a:rPr>
              <a:t>	}</a:t>
            </a:r>
          </a:p>
          <a:p>
            <a:pPr>
              <a:tabLst>
                <a:tab pos="358775" algn="l"/>
                <a:tab pos="715963" algn="l"/>
                <a:tab pos="1074738" algn="l"/>
              </a:tabLst>
              <a:defRPr/>
            </a:pPr>
            <a:r>
              <a:rPr lang="en-US" sz="2000" b="1">
                <a:latin typeface="Courier New" pitchFamily="49" charset="0"/>
              </a:rPr>
              <a:t>}</a:t>
            </a:r>
            <a:endParaRPr lang="en-US" sz="2000" b="1" dirty="0">
              <a:latin typeface="Courier New" pitchFamily="49" charset="0"/>
              <a:cs typeface="Arial" charset="0"/>
            </a:endParaRPr>
          </a:p>
        </p:txBody>
      </p:sp>
      <p:sp>
        <p:nvSpPr>
          <p:cNvPr id="13" name="Rectangle 8"/>
          <p:cNvSpPr>
            <a:spLocks noChangeArrowheads="1"/>
          </p:cNvSpPr>
          <p:nvPr/>
        </p:nvSpPr>
        <p:spPr bwMode="auto">
          <a:xfrm>
            <a:off x="365760" y="4226942"/>
            <a:ext cx="8458200" cy="1155941"/>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200" dirty="0" err="1" smtClean="0">
                <a:solidFill>
                  <a:srgbClr val="0000FF"/>
                </a:solidFill>
              </a:rPr>
              <a:t>java.lang</a:t>
            </a:r>
            <a:r>
              <a:rPr lang="en-US" sz="2200" dirty="0" smtClean="0"/>
              <a:t> is a package that contains the definition of methods such as </a:t>
            </a:r>
            <a:r>
              <a:rPr lang="en-US" sz="2200" dirty="0" err="1" smtClean="0">
                <a:solidFill>
                  <a:srgbClr val="0000FF"/>
                </a:solidFill>
              </a:rPr>
              <a:t>System.out.print</a:t>
            </a:r>
            <a:r>
              <a:rPr lang="en-US" sz="2200" dirty="0" smtClean="0">
                <a:solidFill>
                  <a:srgbClr val="0000FF"/>
                </a:solidFill>
              </a:rPr>
              <a:t>() </a:t>
            </a:r>
            <a:r>
              <a:rPr lang="en-US" sz="2200" dirty="0" smtClean="0"/>
              <a:t>and </a:t>
            </a:r>
            <a:r>
              <a:rPr lang="en-US" sz="2200" dirty="0" err="1" smtClean="0">
                <a:solidFill>
                  <a:srgbClr val="0000FF"/>
                </a:solidFill>
              </a:rPr>
              <a:t>System.out.println</a:t>
            </a:r>
            <a:r>
              <a:rPr lang="en-US" sz="2200" dirty="0" smtClean="0">
                <a:solidFill>
                  <a:srgbClr val="0000FF"/>
                </a:solidFill>
              </a:rPr>
              <a:t>()</a:t>
            </a:r>
            <a:r>
              <a:rPr lang="en-US" sz="2200" dirty="0" smtClean="0"/>
              <a:t>.</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200" dirty="0" smtClean="0"/>
              <a:t>As </a:t>
            </a:r>
            <a:r>
              <a:rPr lang="en-US" sz="2200" dirty="0" err="1" smtClean="0">
                <a:solidFill>
                  <a:srgbClr val="0000FF"/>
                </a:solidFill>
              </a:rPr>
              <a:t>java.lang</a:t>
            </a:r>
            <a:r>
              <a:rPr lang="en-US" sz="2200" dirty="0" smtClean="0"/>
              <a:t> is a default package, importing it is </a:t>
            </a:r>
            <a:r>
              <a:rPr lang="en-US" sz="2200" u="sng" dirty="0" smtClean="0"/>
              <a:t>optional</a:t>
            </a:r>
            <a:r>
              <a:rPr lang="en-US" sz="2200" dirty="0"/>
              <a:t>.</a:t>
            </a:r>
            <a:endParaRPr lang="en-US" sz="2200" dirty="0" smtClean="0"/>
          </a:p>
        </p:txBody>
      </p:sp>
      <p:sp>
        <p:nvSpPr>
          <p:cNvPr id="14" name="Rounded Rectangle 13"/>
          <p:cNvSpPr/>
          <p:nvPr/>
        </p:nvSpPr>
        <p:spPr>
          <a:xfrm>
            <a:off x="1424694" y="1863305"/>
            <a:ext cx="3284465" cy="389547"/>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p:cNvSpPr>
            <a:spLocks noChangeArrowheads="1"/>
          </p:cNvSpPr>
          <p:nvPr/>
        </p:nvSpPr>
        <p:spPr bwMode="auto">
          <a:xfrm>
            <a:off x="365760" y="5382883"/>
            <a:ext cx="8458200" cy="1276710"/>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200" u="sng" dirty="0" smtClean="0"/>
              <a:t>The filename must be the same as the class name</a:t>
            </a:r>
            <a:r>
              <a:rPr lang="en-US" sz="2200" dirty="0" smtClean="0"/>
              <a:t>. Hence, the above program must be named </a:t>
            </a:r>
            <a:r>
              <a:rPr lang="en-US" sz="2200" b="1" dirty="0" smtClean="0"/>
              <a:t>ClassName.java</a:t>
            </a:r>
          </a:p>
          <a:p>
            <a:pPr marL="800100" lvl="1" indent="-342900">
              <a:spcBef>
                <a:spcPts val="0"/>
              </a:spcBef>
              <a:buClr>
                <a:schemeClr val="tx1">
                  <a:lumMod val="90000"/>
                  <a:lumOff val="10000"/>
                </a:schemeClr>
              </a:buClr>
              <a:buSzPct val="100000"/>
              <a:buFont typeface="Wingdings" panose="05000000000000000000" pitchFamily="2" charset="2"/>
              <a:buChar char="§"/>
            </a:pPr>
            <a:r>
              <a:rPr lang="en-US" sz="2000" dirty="0" smtClean="0"/>
              <a:t>(Assuming the file contains one class, and the class is public.)</a:t>
            </a:r>
          </a:p>
        </p:txBody>
      </p:sp>
    </p:spTree>
    <p:extLst>
      <p:ext uri="{BB962C8B-B14F-4D97-AF65-F5344CB8AC3E}">
        <p14:creationId xmlns:p14="http://schemas.microsoft.com/office/powerpoint/2010/main" val="3389145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3.2 Java: Temperature Conversion</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3" name="Group 2"/>
          <p:cNvGrpSpPr/>
          <p:nvPr/>
        </p:nvGrpSpPr>
        <p:grpSpPr>
          <a:xfrm>
            <a:off x="441960" y="1142930"/>
            <a:ext cx="6126481" cy="2529339"/>
            <a:chOff x="441960" y="1142930"/>
            <a:chExt cx="6126481" cy="2529339"/>
          </a:xfrm>
        </p:grpSpPr>
        <p:sp>
          <p:nvSpPr>
            <p:cNvPr id="2" name="TextBox 1"/>
            <p:cNvSpPr txBox="1"/>
            <p:nvPr/>
          </p:nvSpPr>
          <p:spPr>
            <a:xfrm>
              <a:off x="441960" y="1271612"/>
              <a:ext cx="6004560" cy="2400657"/>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1400" b="1">
                  <a:solidFill>
                    <a:srgbClr val="9900CC"/>
                  </a:solidFill>
                  <a:latin typeface="Courier New" panose="02070309020205020404" pitchFamily="49" charset="0"/>
                  <a:cs typeface="Courier New" panose="02070309020205020404" pitchFamily="49" charset="0"/>
                </a:rPr>
                <a:t>#include </a:t>
              </a:r>
              <a:r>
                <a:rPr lang="en-US" sz="1400" b="1">
                  <a:solidFill>
                    <a:srgbClr val="006600"/>
                  </a:solidFill>
                  <a:latin typeface="Courier New" panose="02070309020205020404" pitchFamily="49" charset="0"/>
                  <a:cs typeface="Courier New" panose="02070309020205020404" pitchFamily="49" charset="0"/>
                </a:rPr>
                <a:t>&lt;stdio.h</a:t>
              </a:r>
              <a:r>
                <a:rPr lang="en-US" sz="1400" b="1" smtClean="0">
                  <a:solidFill>
                    <a:srgbClr val="006600"/>
                  </a:solidFill>
                  <a:latin typeface="Courier New" panose="02070309020205020404" pitchFamily="49" charset="0"/>
                  <a:cs typeface="Courier New" panose="02070309020205020404" pitchFamily="49" charset="0"/>
                </a:rPr>
                <a:t>&gt;</a:t>
              </a:r>
              <a:endParaRPr lang="en-US" sz="1400" b="1">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1400" b="1">
                  <a:solidFill>
                    <a:srgbClr val="0000FF"/>
                  </a:solidFill>
                  <a:latin typeface="Courier New" panose="02070309020205020404" pitchFamily="49" charset="0"/>
                  <a:cs typeface="Courier New" panose="02070309020205020404" pitchFamily="49" charset="0"/>
                </a:rPr>
                <a:t>int</a:t>
              </a:r>
              <a:r>
                <a:rPr lang="en-US" sz="1400" b="1">
                  <a:latin typeface="Courier New" panose="02070309020205020404" pitchFamily="49" charset="0"/>
                  <a:cs typeface="Courier New" panose="02070309020205020404" pitchFamily="49" charset="0"/>
                </a:rPr>
                <a:t> main(</a:t>
              </a:r>
              <a:r>
                <a:rPr lang="en-US" sz="1400" b="1">
                  <a:solidFill>
                    <a:srgbClr val="0000FF"/>
                  </a:solidFill>
                  <a:latin typeface="Courier New" panose="02070309020205020404" pitchFamily="49" charset="0"/>
                  <a:cs typeface="Courier New" panose="02070309020205020404" pitchFamily="49" charset="0"/>
                </a:rPr>
                <a:t>void</a:t>
              </a:r>
              <a:r>
                <a:rPr lang="en-US" sz="1400" b="1">
                  <a:latin typeface="Courier New" panose="02070309020205020404" pitchFamily="49" charset="0"/>
                  <a:cs typeface="Courier New" panose="02070309020205020404" pitchFamily="49" charset="0"/>
                </a:rPr>
                <a:t>) {</a:t>
              </a: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	</a:t>
              </a:r>
              <a:r>
                <a:rPr lang="en-US" sz="1400" b="1">
                  <a:solidFill>
                    <a:srgbClr val="0000FF"/>
                  </a:solidFill>
                  <a:latin typeface="Courier New" panose="02070309020205020404" pitchFamily="49" charset="0"/>
                  <a:cs typeface="Courier New" panose="02070309020205020404" pitchFamily="49" charset="0"/>
                </a:rPr>
                <a:t>float</a:t>
              </a:r>
              <a:r>
                <a:rPr lang="en-US" sz="1400" b="1">
                  <a:latin typeface="Courier New" panose="02070309020205020404" pitchFamily="49" charset="0"/>
                  <a:cs typeface="Courier New" panose="02070309020205020404" pitchFamily="49" charset="0"/>
                </a:rPr>
                <a:t> fah, cel; </a:t>
              </a:r>
              <a:r>
                <a:rPr lang="en-US" sz="1400" b="1">
                  <a:solidFill>
                    <a:schemeClr val="accent6">
                      <a:lumMod val="75000"/>
                    </a:schemeClr>
                  </a:solidFill>
                  <a:latin typeface="Courier New" panose="02070309020205020404" pitchFamily="49" charset="0"/>
                  <a:cs typeface="Courier New" panose="02070309020205020404" pitchFamily="49" charset="0"/>
                </a:rPr>
                <a:t>// degrees Fahrenheit and Celsius</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de-DE" sz="1400" b="1">
                  <a:latin typeface="Courier New" panose="02070309020205020404" pitchFamily="49" charset="0"/>
                  <a:cs typeface="Courier New" panose="02070309020205020404" pitchFamily="49" charset="0"/>
                </a:rPr>
                <a:t>	printf(</a:t>
              </a:r>
              <a:r>
                <a:rPr lang="de-DE" sz="1400" b="1">
                  <a:solidFill>
                    <a:srgbClr val="006600"/>
                  </a:solidFill>
                  <a:latin typeface="Courier New" panose="02070309020205020404" pitchFamily="49" charset="0"/>
                  <a:cs typeface="Courier New" panose="02070309020205020404" pitchFamily="49" charset="0"/>
                </a:rPr>
                <a:t>"Enter temperature in Fahrenheit: "</a:t>
              </a:r>
              <a:r>
                <a:rPr lang="de-DE" sz="14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	scanf(</a:t>
              </a:r>
              <a:r>
                <a:rPr lang="en-US" sz="1400" b="1">
                  <a:solidFill>
                    <a:srgbClr val="006600"/>
                  </a:solidFill>
                  <a:latin typeface="Courier New" panose="02070309020205020404" pitchFamily="49" charset="0"/>
                  <a:cs typeface="Courier New" panose="02070309020205020404" pitchFamily="49" charset="0"/>
                </a:rPr>
                <a:t>"</a:t>
              </a:r>
              <a:r>
                <a:rPr lang="en-US" sz="1400" b="1">
                  <a:solidFill>
                    <a:srgbClr val="FF0000"/>
                  </a:solidFill>
                  <a:latin typeface="Courier New" panose="02070309020205020404" pitchFamily="49" charset="0"/>
                  <a:cs typeface="Courier New" panose="02070309020205020404" pitchFamily="49" charset="0"/>
                </a:rPr>
                <a:t>%f</a:t>
              </a:r>
              <a:r>
                <a:rPr lang="en-US" sz="1400" b="1">
                  <a:solidFill>
                    <a:srgbClr val="006600"/>
                  </a:solidFill>
                  <a:latin typeface="Courier New" panose="02070309020205020404" pitchFamily="49" charset="0"/>
                  <a:cs typeface="Courier New" panose="02070309020205020404" pitchFamily="49" charset="0"/>
                </a:rPr>
                <a:t>"</a:t>
              </a:r>
              <a:r>
                <a:rPr lang="en-US" sz="1400" b="1">
                  <a:latin typeface="Courier New" panose="02070309020205020404" pitchFamily="49" charset="0"/>
                  <a:cs typeface="Courier New" panose="02070309020205020404" pitchFamily="49" charset="0"/>
                </a:rPr>
                <a:t>, &amp;fah);</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	cel = (fah - </a:t>
              </a:r>
              <a:r>
                <a:rPr lang="en-US" sz="1400" b="1">
                  <a:solidFill>
                    <a:srgbClr val="006600"/>
                  </a:solidFill>
                  <a:latin typeface="Courier New" panose="02070309020205020404" pitchFamily="49" charset="0"/>
                  <a:cs typeface="Courier New" panose="02070309020205020404" pitchFamily="49" charset="0"/>
                </a:rPr>
                <a:t>32</a:t>
              </a:r>
              <a:r>
                <a:rPr lang="en-US" sz="1400" b="1">
                  <a:latin typeface="Courier New" panose="02070309020205020404" pitchFamily="49" charset="0"/>
                  <a:cs typeface="Courier New" panose="02070309020205020404" pitchFamily="49" charset="0"/>
                </a:rPr>
                <a:t>) * </a:t>
              </a:r>
              <a:r>
                <a:rPr lang="en-US" sz="1400" b="1">
                  <a:solidFill>
                    <a:srgbClr val="006600"/>
                  </a:solidFill>
                  <a:latin typeface="Courier New" panose="02070309020205020404" pitchFamily="49" charset="0"/>
                  <a:cs typeface="Courier New" panose="02070309020205020404" pitchFamily="49" charset="0"/>
                </a:rPr>
                <a:t>5</a:t>
              </a:r>
              <a:r>
                <a:rPr lang="en-US" sz="1400" b="1">
                  <a:latin typeface="Courier New" panose="02070309020205020404" pitchFamily="49" charset="0"/>
                  <a:cs typeface="Courier New" panose="02070309020205020404" pitchFamily="49" charset="0"/>
                </a:rPr>
                <a:t>/</a:t>
              </a:r>
              <a:r>
                <a:rPr lang="en-US" sz="1400" b="1">
                  <a:solidFill>
                    <a:srgbClr val="006600"/>
                  </a:solidFill>
                  <a:latin typeface="Courier New" panose="02070309020205020404" pitchFamily="49" charset="0"/>
                  <a:cs typeface="Courier New" panose="02070309020205020404" pitchFamily="49" charset="0"/>
                </a:rPr>
                <a:t>9</a:t>
              </a:r>
              <a:r>
                <a:rPr lang="en-US" sz="1400" b="1">
                  <a:latin typeface="Courier New" panose="02070309020205020404" pitchFamily="49" charset="0"/>
                  <a:cs typeface="Courier New" panose="02070309020205020404" pitchFamily="49" charset="0"/>
                </a:rPr>
                <a:t>;</a:t>
              </a:r>
            </a:p>
            <a:p>
              <a:pPr>
                <a:tabLst>
                  <a:tab pos="288925" algn="l"/>
                  <a:tab pos="579438" algn="l"/>
                  <a:tab pos="854075" algn="l"/>
                </a:tabLst>
              </a:pPr>
              <a:r>
                <a:rPr lang="it-IT" sz="1400" b="1">
                  <a:latin typeface="Courier New" panose="02070309020205020404" pitchFamily="49" charset="0"/>
                  <a:cs typeface="Courier New" panose="02070309020205020404" pitchFamily="49" charset="0"/>
                </a:rPr>
                <a:t>	printf(</a:t>
              </a:r>
              <a:r>
                <a:rPr lang="it-IT" sz="1400" b="1">
                  <a:solidFill>
                    <a:srgbClr val="006600"/>
                  </a:solidFill>
                  <a:latin typeface="Courier New" panose="02070309020205020404" pitchFamily="49" charset="0"/>
                  <a:cs typeface="Courier New" panose="02070309020205020404" pitchFamily="49" charset="0"/>
                </a:rPr>
                <a:t>"Temperature in Celsius = </a:t>
              </a:r>
              <a:r>
                <a:rPr lang="it-IT" sz="1400" b="1">
                  <a:solidFill>
                    <a:srgbClr val="FF0000"/>
                  </a:solidFill>
                  <a:latin typeface="Courier New" panose="02070309020205020404" pitchFamily="49" charset="0"/>
                  <a:cs typeface="Courier New" panose="02070309020205020404" pitchFamily="49" charset="0"/>
                </a:rPr>
                <a:t>%f\n</a:t>
              </a:r>
              <a:r>
                <a:rPr lang="it-IT" sz="1400" b="1">
                  <a:solidFill>
                    <a:srgbClr val="006600"/>
                  </a:solidFill>
                  <a:latin typeface="Courier New" panose="02070309020205020404" pitchFamily="49" charset="0"/>
                  <a:cs typeface="Courier New" panose="02070309020205020404" pitchFamily="49" charset="0"/>
                </a:rPr>
                <a:t>"</a:t>
              </a:r>
              <a:r>
                <a:rPr lang="it-IT" sz="1400" b="1">
                  <a:latin typeface="Courier New" panose="02070309020205020404" pitchFamily="49" charset="0"/>
                  <a:cs typeface="Courier New" panose="02070309020205020404" pitchFamily="49" charset="0"/>
                </a:rPr>
                <a:t>, cel);</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	</a:t>
              </a:r>
              <a:r>
                <a:rPr lang="en-US" sz="1400" b="1">
                  <a:solidFill>
                    <a:srgbClr val="0000FF"/>
                  </a:solidFill>
                  <a:latin typeface="Courier New" panose="02070309020205020404" pitchFamily="49" charset="0"/>
                  <a:cs typeface="Courier New" panose="02070309020205020404" pitchFamily="49" charset="0"/>
                </a:rPr>
                <a:t>return</a:t>
              </a:r>
              <a:r>
                <a:rPr lang="en-US" sz="1400" b="1">
                  <a:latin typeface="Courier New" panose="02070309020205020404" pitchFamily="49" charset="0"/>
                  <a:cs typeface="Courier New" panose="02070309020205020404" pitchFamily="49" charset="0"/>
                </a:rPr>
                <a:t> </a:t>
              </a:r>
              <a:r>
                <a:rPr lang="en-US" sz="1400" b="1">
                  <a:solidFill>
                    <a:srgbClr val="006600"/>
                  </a:solidFill>
                  <a:latin typeface="Courier New" panose="02070309020205020404" pitchFamily="49" charset="0"/>
                  <a:cs typeface="Courier New" panose="02070309020205020404" pitchFamily="49" charset="0"/>
                </a:rPr>
                <a:t>0</a:t>
              </a:r>
              <a:r>
                <a:rPr lang="en-US" sz="14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a:t>
              </a:r>
            </a:p>
          </p:txBody>
        </p:sp>
        <p:sp>
          <p:nvSpPr>
            <p:cNvPr id="9" name="TextBox 8"/>
            <p:cNvSpPr txBox="1"/>
            <p:nvPr/>
          </p:nvSpPr>
          <p:spPr>
            <a:xfrm>
              <a:off x="4160521" y="1142930"/>
              <a:ext cx="2407920"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temperature_convert.c</a:t>
              </a:r>
              <a:endParaRPr lang="en-US">
                <a:latin typeface="Calibri" panose="020F0502020204030204" pitchFamily="34" charset="0"/>
              </a:endParaRPr>
            </a:p>
          </p:txBody>
        </p:sp>
      </p:grpSp>
      <p:grpSp>
        <p:nvGrpSpPr>
          <p:cNvPr id="4" name="Group 3"/>
          <p:cNvGrpSpPr/>
          <p:nvPr/>
        </p:nvGrpSpPr>
        <p:grpSpPr>
          <a:xfrm>
            <a:off x="1190445" y="3516993"/>
            <a:ext cx="7590096" cy="3170099"/>
            <a:chOff x="1190445" y="3516993"/>
            <a:chExt cx="7590096" cy="3170099"/>
          </a:xfrm>
        </p:grpSpPr>
        <p:sp>
          <p:nvSpPr>
            <p:cNvPr id="10" name="TextBox 9"/>
            <p:cNvSpPr txBox="1"/>
            <p:nvPr/>
          </p:nvSpPr>
          <p:spPr>
            <a:xfrm>
              <a:off x="1190445" y="3516993"/>
              <a:ext cx="7504981" cy="317009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1600" b="1" smtClean="0">
                  <a:solidFill>
                    <a:srgbClr val="9900CC"/>
                  </a:solidFill>
                  <a:latin typeface="Courier New" panose="02070309020205020404" pitchFamily="49" charset="0"/>
                  <a:cs typeface="Courier New" panose="02070309020205020404" pitchFamily="49" charset="0"/>
                </a:rPr>
                <a:t>import </a:t>
              </a:r>
              <a:r>
                <a:rPr lang="en-US" sz="1600" b="1" smtClean="0">
                  <a:latin typeface="Courier New" panose="02070309020205020404" pitchFamily="49" charset="0"/>
                  <a:cs typeface="Courier New" panose="02070309020205020404" pitchFamily="49" charset="0"/>
                </a:rPr>
                <a:t>java.util.*;</a:t>
              </a:r>
            </a:p>
            <a:p>
              <a:pPr>
                <a:tabLst>
                  <a:tab pos="288925" algn="l"/>
                  <a:tab pos="579438" algn="l"/>
                  <a:tab pos="854075" algn="l"/>
                </a:tabLst>
              </a:pPr>
              <a:endParaRPr lang="en-US" sz="800" b="1" smtClean="0">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smtClean="0">
                  <a:solidFill>
                    <a:srgbClr val="0000FF"/>
                  </a:solidFill>
                  <a:latin typeface="Courier New" panose="02070309020205020404" pitchFamily="49" charset="0"/>
                  <a:cs typeface="Courier New" panose="02070309020205020404" pitchFamily="49" charset="0"/>
                </a:rPr>
                <a:t>public class </a:t>
              </a:r>
              <a:r>
                <a:rPr lang="en-US" sz="1600" b="1" smtClean="0">
                  <a:latin typeface="Courier New" panose="02070309020205020404" pitchFamily="49" charset="0"/>
                  <a:cs typeface="Courier New" panose="02070309020205020404" pitchFamily="49" charset="0"/>
                </a:rPr>
                <a:t>TemperatureConvert {</a:t>
              </a:r>
              <a:endParaRPr lang="en-US" sz="16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smtClean="0">
                  <a:solidFill>
                    <a:srgbClr val="0000FF"/>
                  </a:solidFill>
                  <a:latin typeface="Courier New" panose="02070309020205020404" pitchFamily="49" charset="0"/>
                  <a:cs typeface="Courier New" panose="02070309020205020404" pitchFamily="49" charset="0"/>
                </a:rPr>
                <a:t>	public static void</a:t>
              </a:r>
              <a:r>
                <a:rPr lang="en-US" sz="1600" b="1" smtClean="0">
                  <a:latin typeface="Courier New" panose="02070309020205020404" pitchFamily="49" charset="0"/>
                  <a:cs typeface="Courier New" panose="02070309020205020404" pitchFamily="49" charset="0"/>
                </a:rPr>
                <a:t> main(String[] args) {</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Scanner sc = </a:t>
              </a:r>
              <a:r>
                <a:rPr lang="en-US" sz="1600" b="1" smtClean="0">
                  <a:solidFill>
                    <a:srgbClr val="0000FF"/>
                  </a:solidFill>
                  <a:latin typeface="Courier New" panose="02070309020205020404" pitchFamily="49" charset="0"/>
                  <a:cs typeface="Courier New" panose="02070309020205020404" pitchFamily="49" charset="0"/>
                </a:rPr>
                <a:t>new </a:t>
              </a:r>
              <a:r>
                <a:rPr lang="en-US" sz="1600" b="1" smtClean="0">
                  <a:latin typeface="Courier New" panose="02070309020205020404" pitchFamily="49" charset="0"/>
                  <a:cs typeface="Courier New" panose="02070309020205020404" pitchFamily="49" charset="0"/>
                </a:rPr>
                <a:t>Scanner(System.in);</a:t>
              </a:r>
              <a:endParaRPr lang="en-US" sz="16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a:t>
              </a:r>
              <a:r>
                <a:rPr lang="en-US" sz="1600" b="1" smtClean="0">
                  <a:solidFill>
                    <a:srgbClr val="0000FF"/>
                  </a:solidFill>
                  <a:latin typeface="Courier New" panose="02070309020205020404" pitchFamily="49" charset="0"/>
                  <a:cs typeface="Courier New" panose="02070309020205020404" pitchFamily="49" charset="0"/>
                </a:rPr>
                <a:t>float</a:t>
              </a:r>
              <a:r>
                <a:rPr lang="en-US" sz="1600" b="1" smtClean="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fah, cel; </a:t>
              </a:r>
              <a:r>
                <a:rPr lang="en-US" sz="1600" b="1">
                  <a:solidFill>
                    <a:schemeClr val="accent6">
                      <a:lumMod val="75000"/>
                    </a:schemeClr>
                  </a:solidFill>
                  <a:latin typeface="Courier New" panose="02070309020205020404" pitchFamily="49" charset="0"/>
                  <a:cs typeface="Courier New" panose="02070309020205020404" pitchFamily="49" charset="0"/>
                </a:rPr>
                <a:t>// degrees Fahrenheit and Celsius</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de-DE" sz="1600" b="1">
                  <a:latin typeface="Courier New" panose="02070309020205020404" pitchFamily="49" charset="0"/>
                  <a:cs typeface="Courier New" panose="02070309020205020404" pitchFamily="49" charset="0"/>
                </a:rPr>
                <a:t>		</a:t>
              </a:r>
              <a:r>
                <a:rPr lang="de-DE" sz="1600" b="1" smtClean="0">
                  <a:latin typeface="Courier New" panose="02070309020205020404" pitchFamily="49" charset="0"/>
                  <a:cs typeface="Courier New" panose="02070309020205020404" pitchFamily="49" charset="0"/>
                </a:rPr>
                <a:t>System.out.print(</a:t>
              </a:r>
              <a:r>
                <a:rPr lang="de-DE" sz="1600" b="1" smtClean="0">
                  <a:solidFill>
                    <a:srgbClr val="006600"/>
                  </a:solidFill>
                  <a:latin typeface="Courier New" panose="02070309020205020404" pitchFamily="49" charset="0"/>
                  <a:cs typeface="Courier New" panose="02070309020205020404" pitchFamily="49" charset="0"/>
                </a:rPr>
                <a:t>"</a:t>
              </a:r>
              <a:r>
                <a:rPr lang="de-DE" sz="1600" b="1">
                  <a:solidFill>
                    <a:srgbClr val="006600"/>
                  </a:solidFill>
                  <a:latin typeface="Courier New" panose="02070309020205020404" pitchFamily="49" charset="0"/>
                  <a:cs typeface="Courier New" panose="02070309020205020404" pitchFamily="49" charset="0"/>
                </a:rPr>
                <a:t>Enter temperature in Fahrenheit: "</a:t>
              </a:r>
              <a:r>
                <a:rPr lang="de-DE" sz="16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fah = sc.nextFloat();</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cel </a:t>
              </a:r>
              <a:r>
                <a:rPr lang="en-US" sz="1600" b="1">
                  <a:latin typeface="Courier New" panose="02070309020205020404" pitchFamily="49" charset="0"/>
                  <a:cs typeface="Courier New" panose="02070309020205020404" pitchFamily="49" charset="0"/>
                </a:rPr>
                <a:t>= (fah - </a:t>
              </a:r>
              <a:r>
                <a:rPr lang="en-US" sz="1600" b="1">
                  <a:solidFill>
                    <a:srgbClr val="006600"/>
                  </a:solidFill>
                  <a:latin typeface="Courier New" panose="02070309020205020404" pitchFamily="49" charset="0"/>
                  <a:cs typeface="Courier New" panose="02070309020205020404" pitchFamily="49" charset="0"/>
                </a:rPr>
                <a:t>32</a:t>
              </a:r>
              <a:r>
                <a:rPr lang="en-US" sz="1600" b="1">
                  <a:latin typeface="Courier New" panose="02070309020205020404" pitchFamily="49" charset="0"/>
                  <a:cs typeface="Courier New" panose="02070309020205020404" pitchFamily="49" charset="0"/>
                </a:rPr>
                <a:t>) * </a:t>
              </a:r>
              <a:r>
                <a:rPr lang="en-US" sz="1600" b="1">
                  <a:solidFill>
                    <a:srgbClr val="006600"/>
                  </a:solidFill>
                  <a:latin typeface="Courier New" panose="02070309020205020404" pitchFamily="49" charset="0"/>
                  <a:cs typeface="Courier New" panose="02070309020205020404" pitchFamily="49" charset="0"/>
                </a:rPr>
                <a:t>5</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9</a:t>
              </a:r>
              <a:r>
                <a:rPr lang="en-US" sz="1600" b="1">
                  <a:latin typeface="Courier New" panose="02070309020205020404" pitchFamily="49" charset="0"/>
                  <a:cs typeface="Courier New" panose="02070309020205020404" pitchFamily="49" charset="0"/>
                </a:rPr>
                <a:t>;</a:t>
              </a:r>
            </a:p>
            <a:p>
              <a:pPr>
                <a:tabLst>
                  <a:tab pos="288925" algn="l"/>
                  <a:tab pos="579438" algn="l"/>
                  <a:tab pos="854075" algn="l"/>
                </a:tabLst>
              </a:pPr>
              <a:r>
                <a:rPr lang="it-IT" sz="1600" b="1">
                  <a:latin typeface="Courier New" panose="02070309020205020404" pitchFamily="49" charset="0"/>
                  <a:cs typeface="Courier New" panose="02070309020205020404" pitchFamily="49" charset="0"/>
                </a:rPr>
                <a:t>	</a:t>
              </a:r>
              <a:r>
                <a:rPr lang="it-IT" sz="1600" b="1" smtClean="0">
                  <a:latin typeface="Courier New" panose="02070309020205020404" pitchFamily="49" charset="0"/>
                  <a:cs typeface="Courier New" panose="02070309020205020404" pitchFamily="49" charset="0"/>
                </a:rPr>
                <a:t>	System.out.println(</a:t>
              </a:r>
              <a:r>
                <a:rPr lang="it-IT" sz="1600" b="1" smtClean="0">
                  <a:solidFill>
                    <a:srgbClr val="006600"/>
                  </a:solidFill>
                  <a:latin typeface="Courier New" panose="02070309020205020404" pitchFamily="49" charset="0"/>
                  <a:cs typeface="Courier New" panose="02070309020205020404" pitchFamily="49" charset="0"/>
                </a:rPr>
                <a:t>"</a:t>
              </a:r>
              <a:r>
                <a:rPr lang="it-IT" sz="1600" b="1">
                  <a:solidFill>
                    <a:srgbClr val="006600"/>
                  </a:solidFill>
                  <a:latin typeface="Courier New" panose="02070309020205020404" pitchFamily="49" charset="0"/>
                  <a:cs typeface="Courier New" panose="02070309020205020404" pitchFamily="49" charset="0"/>
                </a:rPr>
                <a:t>Temperature in Celsius = </a:t>
              </a:r>
              <a:r>
                <a:rPr lang="it-IT" sz="1600" b="1" smtClean="0">
                  <a:solidFill>
                    <a:srgbClr val="006600"/>
                  </a:solidFill>
                  <a:latin typeface="Courier New" panose="02070309020205020404" pitchFamily="49" charset="0"/>
                  <a:cs typeface="Courier New" panose="02070309020205020404" pitchFamily="49" charset="0"/>
                </a:rPr>
                <a:t>"</a:t>
              </a:r>
              <a:r>
                <a:rPr lang="it-IT" sz="1600" b="1" smtClean="0">
                  <a:latin typeface="Courier New" panose="02070309020205020404" pitchFamily="49" charset="0"/>
                  <a:cs typeface="Courier New" panose="02070309020205020404" pitchFamily="49" charset="0"/>
                </a:rPr>
                <a:t> + cel</a:t>
              </a:r>
              <a:r>
                <a:rPr lang="it-IT" sz="16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a:t>
              </a:r>
            </a:p>
          </p:txBody>
        </p:sp>
        <p:sp>
          <p:nvSpPr>
            <p:cNvPr id="11" name="TextBox 10"/>
            <p:cNvSpPr txBox="1"/>
            <p:nvPr/>
          </p:nvSpPr>
          <p:spPr>
            <a:xfrm>
              <a:off x="6038491" y="3646154"/>
              <a:ext cx="2742050"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TemperatureConvert.java</a:t>
              </a:r>
              <a:endParaRPr lang="en-US">
                <a:latin typeface="Calibri" panose="020F0502020204030204" pitchFamily="34" charset="0"/>
              </a:endParaRPr>
            </a:p>
          </p:txBody>
        </p:sp>
      </p:grpSp>
      <p:sp>
        <p:nvSpPr>
          <p:cNvPr id="13" name="TextBox 1"/>
          <p:cNvSpPr txBox="1"/>
          <p:nvPr/>
        </p:nvSpPr>
        <p:spPr>
          <a:xfrm>
            <a:off x="5638801" y="2148774"/>
            <a:ext cx="3368040" cy="646331"/>
          </a:xfrm>
          <a:prstGeom prst="rect">
            <a:avLst/>
          </a:prstGeom>
          <a:solidFill>
            <a:srgbClr val="CCECFF"/>
          </a:solid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Enter ...: </a:t>
            </a:r>
            <a:r>
              <a:rPr lang="en-US" b="1" dirty="0" smtClean="0">
                <a:solidFill>
                  <a:srgbClr val="0000FF"/>
                </a:solidFill>
                <a:latin typeface="Courier New" panose="02070309020205020404" pitchFamily="49" charset="0"/>
                <a:cs typeface="Courier New" panose="02070309020205020404" pitchFamily="49" charset="0"/>
              </a:rPr>
              <a:t>123.5</a:t>
            </a:r>
          </a:p>
          <a:p>
            <a:r>
              <a:rPr lang="en-US" b="1" dirty="0" smtClean="0">
                <a:latin typeface="Courier New" panose="02070309020205020404" pitchFamily="49" charset="0"/>
                <a:cs typeface="Courier New" panose="02070309020205020404" pitchFamily="49" charset="0"/>
              </a:rPr>
              <a:t>... Celsius = 50.833332 </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1703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3.3 Importing Packages</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3" name="Rectangle 8"/>
          <p:cNvSpPr>
            <a:spLocks noChangeArrowheads="1"/>
          </p:cNvSpPr>
          <p:nvPr/>
        </p:nvSpPr>
        <p:spPr bwMode="auto">
          <a:xfrm>
            <a:off x="518160" y="1249680"/>
            <a:ext cx="8305800" cy="51816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Java comes with many built-in service classes with their methods, available for programmers to use.</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smtClean="0"/>
              <a:t>To use the methods from a service class, you need to </a:t>
            </a:r>
            <a:r>
              <a:rPr lang="en-US" sz="2400" smtClean="0">
                <a:solidFill>
                  <a:srgbClr val="0000FF"/>
                </a:solidFill>
              </a:rPr>
              <a:t>import</a:t>
            </a:r>
            <a:r>
              <a:rPr lang="en-US" sz="2400" smtClean="0"/>
              <a:t> the respective </a:t>
            </a:r>
            <a:r>
              <a:rPr lang="en-US" sz="2400" smtClean="0">
                <a:solidFill>
                  <a:srgbClr val="0000FF"/>
                </a:solidFill>
              </a:rPr>
              <a:t>package</a:t>
            </a:r>
            <a:r>
              <a:rPr lang="en-US" sz="2400" smtClean="0"/>
              <a:t> that contains that class.</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smtClean="0"/>
              <a:t>Examples:</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To use </a:t>
            </a:r>
            <a:r>
              <a:rPr lang="en-US" sz="2000" smtClean="0">
                <a:solidFill>
                  <a:srgbClr val="0000FF"/>
                </a:solidFill>
              </a:rPr>
              <a:t>System.out</a:t>
            </a:r>
            <a:r>
              <a:rPr lang="en-US" sz="2000" smtClean="0"/>
              <a:t> class </a:t>
            </a:r>
            <a:r>
              <a:rPr lang="en-US" sz="2000" smtClean="0">
                <a:sym typeface="Wingdings" panose="05000000000000000000" pitchFamily="2" charset="2"/>
              </a:rPr>
              <a:t> </a:t>
            </a:r>
            <a:r>
              <a:rPr lang="en-US" sz="2000" smtClean="0">
                <a:solidFill>
                  <a:srgbClr val="0000FF"/>
                </a:solidFill>
                <a:latin typeface="Lucida Console" panose="020B0609040504020204" pitchFamily="49" charset="0"/>
                <a:sym typeface="Wingdings" panose="05000000000000000000" pitchFamily="2" charset="2"/>
              </a:rPr>
              <a:t>import java.lang.*; </a:t>
            </a:r>
            <a:r>
              <a:rPr lang="en-US" sz="2000" smtClean="0">
                <a:latin typeface="Arial" panose="020B0604020202020204" pitchFamily="34" charset="0"/>
                <a:cs typeface="Arial" panose="020B0604020202020204" pitchFamily="34" charset="0"/>
                <a:sym typeface="Wingdings" panose="05000000000000000000" pitchFamily="2" charset="2"/>
              </a:rPr>
              <a:t>(default)</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sym typeface="Wingdings" panose="05000000000000000000" pitchFamily="2" charset="2"/>
              </a:rPr>
              <a:t>To use </a:t>
            </a:r>
            <a:r>
              <a:rPr lang="en-US" sz="2000" smtClean="0">
                <a:solidFill>
                  <a:srgbClr val="0000FF"/>
                </a:solidFill>
                <a:sym typeface="Wingdings" panose="05000000000000000000" pitchFamily="2" charset="2"/>
              </a:rPr>
              <a:t>Scanner</a:t>
            </a:r>
            <a:r>
              <a:rPr lang="en-US" sz="2000" smtClean="0">
                <a:sym typeface="Wingdings" panose="05000000000000000000" pitchFamily="2" charset="2"/>
              </a:rPr>
              <a:t> class  </a:t>
            </a:r>
            <a:r>
              <a:rPr lang="en-US" sz="2000" smtClean="0">
                <a:solidFill>
                  <a:srgbClr val="0000FF"/>
                </a:solidFill>
                <a:latin typeface="Lucida Console" panose="020B0609040504020204" pitchFamily="49" charset="0"/>
                <a:sym typeface="Wingdings" panose="05000000000000000000" pitchFamily="2" charset="2"/>
              </a:rPr>
              <a:t>import java.util.*;</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sym typeface="Wingdings" panose="05000000000000000000" pitchFamily="2" charset="2"/>
              </a:rPr>
              <a:t>‘</a:t>
            </a:r>
            <a:r>
              <a:rPr lang="en-US" sz="2000" smtClean="0">
                <a:latin typeface="Lucida Console" panose="020B0609040504020204" pitchFamily="49" charset="0"/>
                <a:sym typeface="Wingdings" panose="05000000000000000000" pitchFamily="2" charset="2"/>
              </a:rPr>
              <a:t>*</a:t>
            </a:r>
            <a:r>
              <a:rPr lang="en-US" sz="2000" smtClean="0">
                <a:sym typeface="Wingdings" panose="05000000000000000000" pitchFamily="2" charset="2"/>
              </a:rPr>
              <a:t>’ is wildcard character, indicating all classes in that package; you may specifically import just that particular class of the package  </a:t>
            </a:r>
            <a:r>
              <a:rPr lang="en-US" sz="2000" smtClean="0">
                <a:solidFill>
                  <a:srgbClr val="0000FF"/>
                </a:solidFill>
                <a:latin typeface="Lucida Console" panose="020B0609040504020204" pitchFamily="49" charset="0"/>
                <a:sym typeface="Wingdings" panose="05000000000000000000" pitchFamily="2" charset="2"/>
              </a:rPr>
              <a:t>import java.util.Scanner; </a:t>
            </a:r>
            <a:endParaRPr lang="en-US" sz="2000" smtClean="0">
              <a:solidFill>
                <a:srgbClr val="0000FF"/>
              </a:solidFill>
              <a:latin typeface="Lucida Console" panose="020B0609040504020204" pitchFamily="49" charset="0"/>
            </a:endParaRPr>
          </a:p>
        </p:txBody>
      </p:sp>
      <p:sp>
        <p:nvSpPr>
          <p:cNvPr id="15" name="TextBox 14"/>
          <p:cNvSpPr txBox="1"/>
          <p:nvPr/>
        </p:nvSpPr>
        <p:spPr>
          <a:xfrm>
            <a:off x="1447800" y="5187434"/>
            <a:ext cx="6659880" cy="144655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1600" b="1" smtClean="0">
                <a:solidFill>
                  <a:srgbClr val="9900CC"/>
                </a:solidFill>
                <a:latin typeface="Courier New" panose="02070309020205020404" pitchFamily="49" charset="0"/>
                <a:cs typeface="Courier New" panose="02070309020205020404" pitchFamily="49" charset="0"/>
              </a:rPr>
              <a:t>import </a:t>
            </a:r>
            <a:r>
              <a:rPr lang="en-US" sz="1600" b="1" smtClean="0">
                <a:latin typeface="Courier New" panose="02070309020205020404" pitchFamily="49" charset="0"/>
                <a:cs typeface="Courier New" panose="02070309020205020404" pitchFamily="49" charset="0"/>
              </a:rPr>
              <a:t>java.util.*; // or import java.util.Scanner;</a:t>
            </a:r>
          </a:p>
          <a:p>
            <a:pPr>
              <a:tabLst>
                <a:tab pos="288925" algn="l"/>
                <a:tab pos="579438" algn="l"/>
                <a:tab pos="854075" algn="l"/>
              </a:tabLst>
            </a:pPr>
            <a:endParaRPr lang="en-US" sz="800" b="1" smtClean="0">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smtClean="0">
                <a:solidFill>
                  <a:srgbClr val="0000FF"/>
                </a:solidFill>
                <a:latin typeface="Courier New" panose="02070309020205020404" pitchFamily="49" charset="0"/>
                <a:cs typeface="Courier New" panose="02070309020205020404" pitchFamily="49" charset="0"/>
              </a:rPr>
              <a:t>public class </a:t>
            </a:r>
            <a:r>
              <a:rPr lang="en-US" sz="1600" b="1" smtClean="0">
                <a:latin typeface="Courier New" panose="02070309020205020404" pitchFamily="49" charset="0"/>
                <a:cs typeface="Courier New" panose="02070309020205020404" pitchFamily="49" charset="0"/>
              </a:rPr>
              <a:t>TemperatureConvert {</a:t>
            </a:r>
            <a:endParaRPr lang="en-US" sz="16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smtClean="0">
                <a:solidFill>
                  <a:srgbClr val="0000FF"/>
                </a:solidFill>
                <a:latin typeface="Courier New" panose="02070309020205020404" pitchFamily="49" charset="0"/>
                <a:cs typeface="Courier New" panose="02070309020205020404" pitchFamily="49" charset="0"/>
              </a:rPr>
              <a:t>	public static void</a:t>
            </a:r>
            <a:r>
              <a:rPr lang="en-US" sz="1600" b="1" smtClean="0">
                <a:latin typeface="Courier New" panose="02070309020205020404" pitchFamily="49" charset="0"/>
                <a:cs typeface="Courier New" panose="02070309020205020404" pitchFamily="49" charset="0"/>
              </a:rPr>
              <a:t> main(String[] args) {</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Scanner sc = </a:t>
            </a:r>
            <a:r>
              <a:rPr lang="en-US" sz="1600" b="1" smtClean="0">
                <a:solidFill>
                  <a:srgbClr val="0000FF"/>
                </a:solidFill>
                <a:latin typeface="Courier New" panose="02070309020205020404" pitchFamily="49" charset="0"/>
                <a:cs typeface="Courier New" panose="02070309020205020404" pitchFamily="49" charset="0"/>
              </a:rPr>
              <a:t>new </a:t>
            </a:r>
            <a:r>
              <a:rPr lang="en-US" sz="1600" b="1" smtClean="0">
                <a:latin typeface="Courier New" panose="02070309020205020404" pitchFamily="49" charset="0"/>
                <a:cs typeface="Courier New" panose="02070309020205020404" pitchFamily="49" charset="0"/>
              </a:rPr>
              <a:t>Scanner(System.in);</a:t>
            </a: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de-DE" sz="1600" b="1">
                <a:latin typeface="Courier New" panose="02070309020205020404" pitchFamily="49" charset="0"/>
                <a:cs typeface="Courier New" panose="02070309020205020404" pitchFamily="49" charset="0"/>
              </a:rPr>
              <a:t>	</a:t>
            </a:r>
            <a:r>
              <a:rPr lang="de-DE" sz="1600" b="1"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3788543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3.4 Input: Using </a:t>
            </a:r>
            <a:r>
              <a:rPr lang="en-GB" sz="3600" smtClean="0">
                <a:solidFill>
                  <a:srgbClr val="C00000"/>
                </a:solidFill>
              </a:rPr>
              <a:t>Scanner</a:t>
            </a:r>
            <a:r>
              <a:rPr lang="en-GB" sz="3600" smtClean="0">
                <a:solidFill>
                  <a:srgbClr val="0000FF"/>
                </a:solidFill>
              </a:rPr>
              <a:t> Class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3" name="Rectangle 8"/>
          <p:cNvSpPr>
            <a:spLocks noChangeArrowheads="1"/>
          </p:cNvSpPr>
          <p:nvPr/>
        </p:nvSpPr>
        <p:spPr bwMode="auto">
          <a:xfrm>
            <a:off x="518160" y="1249680"/>
            <a:ext cx="8305800" cy="16764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Scanner</a:t>
            </a:r>
            <a:r>
              <a:rPr lang="en-US" sz="2400" smtClean="0"/>
              <a:t> class (belongs</a:t>
            </a:r>
            <a:r>
              <a:rPr lang="en-US" sz="2400"/>
              <a:t> </a:t>
            </a:r>
            <a:r>
              <a:rPr lang="en-US" sz="2400" smtClean="0"/>
              <a:t>to package </a:t>
            </a:r>
            <a:r>
              <a:rPr lang="en-US" sz="2400" smtClean="0">
                <a:solidFill>
                  <a:srgbClr val="0000FF"/>
                </a:solidFill>
              </a:rPr>
              <a:t>java.util</a:t>
            </a:r>
            <a:r>
              <a:rPr lang="en-US" sz="2400" smtClean="0"/>
              <a:t>) provides methods to read inputs</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smtClean="0"/>
              <a:t>For interactive input, first, create a Scanner </a:t>
            </a:r>
            <a:r>
              <a:rPr lang="en-US" sz="2400" u="sng" smtClean="0"/>
              <a:t>object</a:t>
            </a:r>
            <a:r>
              <a:rPr lang="en-US" sz="2400" smtClean="0"/>
              <a:t> to read data from System.in (keyboard)</a:t>
            </a:r>
            <a:endParaRPr lang="en-US" sz="2000" smtClean="0">
              <a:solidFill>
                <a:srgbClr val="0000FF"/>
              </a:solidFill>
              <a:latin typeface="Lucida Console" panose="020B0609040504020204" pitchFamily="49" charset="0"/>
            </a:endParaRPr>
          </a:p>
        </p:txBody>
      </p:sp>
      <p:sp>
        <p:nvSpPr>
          <p:cNvPr id="8" name="TextBox 7"/>
          <p:cNvSpPr txBox="1"/>
          <p:nvPr/>
        </p:nvSpPr>
        <p:spPr>
          <a:xfrm>
            <a:off x="1402080" y="2966264"/>
            <a:ext cx="6248400" cy="400110"/>
          </a:xfrm>
          <a:prstGeom prst="rect">
            <a:avLst/>
          </a:prstGeom>
          <a:solidFill>
            <a:srgbClr val="FFFF99"/>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Scanner sc = </a:t>
            </a:r>
            <a:r>
              <a:rPr lang="en-US" sz="2000" b="1" smtClean="0">
                <a:solidFill>
                  <a:srgbClr val="0000FF"/>
                </a:solidFill>
                <a:latin typeface="Courier New" panose="02070309020205020404" pitchFamily="49" charset="0"/>
                <a:cs typeface="Courier New" panose="02070309020205020404" pitchFamily="49" charset="0"/>
              </a:rPr>
              <a:t>new </a:t>
            </a:r>
            <a:r>
              <a:rPr lang="en-US" sz="2000" b="1" smtClean="0">
                <a:latin typeface="Courier New" panose="02070309020205020404" pitchFamily="49" charset="0"/>
                <a:cs typeface="Courier New" panose="02070309020205020404" pitchFamily="49" charset="0"/>
              </a:rPr>
              <a:t>Scanner(System.in);</a:t>
            </a:r>
            <a:endParaRPr lang="en-US" sz="1000" b="1">
              <a:latin typeface="Courier New" panose="02070309020205020404" pitchFamily="49" charset="0"/>
              <a:cs typeface="Courier New" panose="02070309020205020404" pitchFamily="49" charset="0"/>
            </a:endParaRPr>
          </a:p>
        </p:txBody>
      </p:sp>
      <p:sp>
        <p:nvSpPr>
          <p:cNvPr id="9" name="Rectangle 8"/>
          <p:cNvSpPr>
            <a:spLocks noChangeArrowheads="1"/>
          </p:cNvSpPr>
          <p:nvPr/>
        </p:nvSpPr>
        <p:spPr bwMode="auto">
          <a:xfrm>
            <a:off x="518160" y="3627120"/>
            <a:ext cx="8305800" cy="9753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Then, use the appropriate Scanner methods to read the input data. Some examples:</a:t>
            </a:r>
          </a:p>
        </p:txBody>
      </p:sp>
      <p:sp>
        <p:nvSpPr>
          <p:cNvPr id="2" name="TextBox 1"/>
          <p:cNvSpPr txBox="1"/>
          <p:nvPr/>
        </p:nvSpPr>
        <p:spPr>
          <a:xfrm>
            <a:off x="1097280" y="4465320"/>
            <a:ext cx="7406640" cy="1631216"/>
          </a:xfrm>
          <a:prstGeom prst="rect">
            <a:avLst/>
          </a:prstGeom>
          <a:noFill/>
          <a:ln>
            <a:solidFill>
              <a:schemeClr val="tx1"/>
            </a:solidFill>
          </a:ln>
        </p:spPr>
        <p:txBody>
          <a:bodyPr wrap="square" rtlCol="0">
            <a:spAutoFit/>
          </a:bodyPr>
          <a:lstStyle/>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nextInt()</a:t>
            </a:r>
            <a:r>
              <a:rPr lang="en-US" sz="2000" smtClean="0"/>
              <a:t>: To return </a:t>
            </a:r>
            <a:r>
              <a:rPr lang="en-US" sz="2000" smtClean="0">
                <a:solidFill>
                  <a:srgbClr val="C00000"/>
                </a:solidFill>
              </a:rPr>
              <a:t>integer</a:t>
            </a:r>
            <a:r>
              <a:rPr lang="en-US" sz="2000" smtClean="0"/>
              <a:t> read</a:t>
            </a: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nextFloat()</a:t>
            </a:r>
            <a:r>
              <a:rPr lang="en-US" sz="2000" smtClean="0"/>
              <a:t>: To return </a:t>
            </a:r>
            <a:r>
              <a:rPr lang="en-US" sz="2000" smtClean="0">
                <a:solidFill>
                  <a:srgbClr val="C00000"/>
                </a:solidFill>
              </a:rPr>
              <a:t>float</a:t>
            </a:r>
            <a:r>
              <a:rPr lang="en-US" sz="2000" smtClean="0"/>
              <a:t> value read</a:t>
            </a: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nextDouble()</a:t>
            </a:r>
            <a:r>
              <a:rPr lang="en-US" sz="2000" smtClean="0"/>
              <a:t>: To return </a:t>
            </a:r>
            <a:r>
              <a:rPr lang="en-US" sz="2000" smtClean="0">
                <a:solidFill>
                  <a:srgbClr val="C00000"/>
                </a:solidFill>
              </a:rPr>
              <a:t>double</a:t>
            </a:r>
            <a:r>
              <a:rPr lang="en-US" sz="2000" smtClean="0"/>
              <a:t> value read</a:t>
            </a: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a:t>
            </a:r>
            <a:r>
              <a:rPr lang="en-US" sz="2000" smtClean="0"/>
              <a:t>: To return a </a:t>
            </a:r>
            <a:r>
              <a:rPr lang="en-US" sz="2000" smtClean="0">
                <a:solidFill>
                  <a:srgbClr val="C00000"/>
                </a:solidFill>
              </a:rPr>
              <a:t>string</a:t>
            </a:r>
            <a:r>
              <a:rPr lang="en-US" sz="2000" smtClean="0"/>
              <a:t> (delimited by whitespace) read</a:t>
            </a: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nextLine()</a:t>
            </a:r>
            <a:r>
              <a:rPr lang="en-US" sz="2000" smtClean="0"/>
              <a:t>: To return a </a:t>
            </a:r>
            <a:r>
              <a:rPr lang="en-US" sz="2000" smtClean="0">
                <a:solidFill>
                  <a:srgbClr val="C00000"/>
                </a:solidFill>
              </a:rPr>
              <a:t>string</a:t>
            </a:r>
            <a:r>
              <a:rPr lang="en-US" sz="2000" smtClean="0"/>
              <a:t> (delimited by newline) read</a:t>
            </a:r>
            <a:endParaRPr lang="en-US" sz="2000"/>
          </a:p>
        </p:txBody>
      </p:sp>
    </p:spTree>
    <p:extLst>
      <p:ext uri="{BB962C8B-B14F-4D97-AF65-F5344CB8AC3E}">
        <p14:creationId xmlns:p14="http://schemas.microsoft.com/office/powerpoint/2010/main" val="16532486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3.4 Input: Using </a:t>
            </a:r>
            <a:r>
              <a:rPr lang="en-GB" sz="3600" smtClean="0">
                <a:solidFill>
                  <a:srgbClr val="C00000"/>
                </a:solidFill>
              </a:rPr>
              <a:t>Scanner</a:t>
            </a:r>
            <a:r>
              <a:rPr lang="en-GB" sz="3600" smtClean="0">
                <a:solidFill>
                  <a:srgbClr val="0000FF"/>
                </a:solidFill>
              </a:rPr>
              <a:t> Class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4" name="Group 3"/>
          <p:cNvGrpSpPr/>
          <p:nvPr/>
        </p:nvGrpSpPr>
        <p:grpSpPr>
          <a:xfrm>
            <a:off x="807720" y="3672840"/>
            <a:ext cx="3378679" cy="1661994"/>
            <a:chOff x="807720" y="3672840"/>
            <a:chExt cx="3378679" cy="1661994"/>
          </a:xfrm>
        </p:grpSpPr>
        <p:sp>
          <p:nvSpPr>
            <p:cNvPr id="3" name="TextBox 2"/>
            <p:cNvSpPr txBox="1"/>
            <p:nvPr/>
          </p:nvSpPr>
          <p:spPr>
            <a:xfrm>
              <a:off x="807720" y="3672840"/>
              <a:ext cx="2217420" cy="461665"/>
            </a:xfrm>
            <a:prstGeom prst="rect">
              <a:avLst/>
            </a:prstGeom>
            <a:noFill/>
          </p:spPr>
          <p:txBody>
            <a:bodyPr wrap="square" rtlCol="0">
              <a:spAutoFit/>
            </a:bodyPr>
            <a:lstStyle/>
            <a:p>
              <a:r>
                <a:rPr lang="en-US" sz="2400" i="1" smtClean="0"/>
                <a:t>User’s inputs:</a:t>
              </a:r>
              <a:endParaRPr lang="en-US" sz="2400" i="1"/>
            </a:p>
          </p:txBody>
        </p:sp>
        <p:sp>
          <p:nvSpPr>
            <p:cNvPr id="11" name="TextBox 10"/>
            <p:cNvSpPr txBox="1"/>
            <p:nvPr/>
          </p:nvSpPr>
          <p:spPr>
            <a:xfrm>
              <a:off x="1092679" y="4134505"/>
              <a:ext cx="3093720" cy="1200329"/>
            </a:xfrm>
            <a:prstGeom prst="rect">
              <a:avLst/>
            </a:prstGeom>
            <a:solidFill>
              <a:schemeClr val="accent1">
                <a:lumMod val="20000"/>
                <a:lumOff val="80000"/>
              </a:schemeClr>
            </a:solidFill>
            <a:ln>
              <a:solidFill>
                <a:schemeClr val="tx1"/>
              </a:solidFill>
            </a:ln>
          </p:spPr>
          <p:txBody>
            <a:bodyPr wrap="square" rtlCol="0">
              <a:spAutoFit/>
            </a:bodyPr>
            <a:lstStyle/>
            <a:p>
              <a:r>
                <a:rPr lang="en-US" sz="2400" b="1" smtClean="0">
                  <a:latin typeface="Courier New" panose="02070309020205020404" pitchFamily="49" charset="0"/>
                  <a:cs typeface="Courier New" panose="02070309020205020404" pitchFamily="49" charset="0"/>
                </a:rPr>
                <a:t>123</a:t>
              </a:r>
            </a:p>
            <a:p>
              <a:r>
                <a:rPr lang="en-US" sz="2400" b="1" smtClean="0">
                  <a:latin typeface="Courier New" panose="02070309020205020404" pitchFamily="49" charset="0"/>
                  <a:cs typeface="Courier New" panose="02070309020205020404" pitchFamily="49" charset="0"/>
                </a:rPr>
                <a:t>4.56</a:t>
              </a:r>
            </a:p>
            <a:p>
              <a:r>
                <a:rPr lang="en-US" sz="2400" b="1" smtClean="0">
                  <a:latin typeface="Courier New" panose="02070309020205020404" pitchFamily="49" charset="0"/>
                  <a:cs typeface="Courier New" panose="02070309020205020404" pitchFamily="49" charset="0"/>
                </a:rPr>
                <a:t>This is a test.</a:t>
              </a:r>
              <a:endParaRPr lang="en-US" sz="2400" b="1">
                <a:latin typeface="Courier New" panose="02070309020205020404" pitchFamily="49" charset="0"/>
                <a:cs typeface="Courier New" panose="02070309020205020404" pitchFamily="49" charset="0"/>
              </a:endParaRPr>
            </a:p>
          </p:txBody>
        </p:sp>
      </p:grpSp>
      <p:grpSp>
        <p:nvGrpSpPr>
          <p:cNvPr id="5" name="Group 4"/>
          <p:cNvGrpSpPr/>
          <p:nvPr/>
        </p:nvGrpSpPr>
        <p:grpSpPr>
          <a:xfrm>
            <a:off x="4554746" y="3672840"/>
            <a:ext cx="4019911" cy="2031325"/>
            <a:chOff x="4554746" y="3672840"/>
            <a:chExt cx="4019911" cy="2031325"/>
          </a:xfrm>
        </p:grpSpPr>
        <p:sp>
          <p:nvSpPr>
            <p:cNvPr id="14" name="TextBox 13"/>
            <p:cNvSpPr txBox="1"/>
            <p:nvPr/>
          </p:nvSpPr>
          <p:spPr>
            <a:xfrm>
              <a:off x="4554746" y="3672840"/>
              <a:ext cx="2091546" cy="461665"/>
            </a:xfrm>
            <a:prstGeom prst="rect">
              <a:avLst/>
            </a:prstGeom>
            <a:noFill/>
          </p:spPr>
          <p:txBody>
            <a:bodyPr wrap="square" rtlCol="0">
              <a:spAutoFit/>
            </a:bodyPr>
            <a:lstStyle/>
            <a:p>
              <a:r>
                <a:rPr lang="en-US" sz="2400" i="1" smtClean="0"/>
                <a:t>Values read:</a:t>
              </a:r>
              <a:endParaRPr lang="en-US" sz="2400" i="1"/>
            </a:p>
          </p:txBody>
        </p:sp>
        <p:sp>
          <p:nvSpPr>
            <p:cNvPr id="15" name="TextBox 14"/>
            <p:cNvSpPr txBox="1"/>
            <p:nvPr/>
          </p:nvSpPr>
          <p:spPr>
            <a:xfrm>
              <a:off x="4838699" y="4134505"/>
              <a:ext cx="3735958" cy="1569660"/>
            </a:xfrm>
            <a:prstGeom prst="rect">
              <a:avLst/>
            </a:prstGeom>
            <a:solidFill>
              <a:schemeClr val="accent6">
                <a:lumMod val="20000"/>
                <a:lumOff val="80000"/>
              </a:schemeClr>
            </a:solidFill>
            <a:ln>
              <a:solidFill>
                <a:schemeClr val="tx1"/>
              </a:solidFill>
            </a:ln>
          </p:spPr>
          <p:txBody>
            <a:bodyPr wrap="square" rtlCol="0">
              <a:spAutoFit/>
            </a:bodyPr>
            <a:lstStyle/>
            <a:p>
              <a:r>
                <a:rPr lang="en-US" sz="2400" smtClean="0">
                  <a:latin typeface="Arial" panose="020B0604020202020204" pitchFamily="34" charset="0"/>
                  <a:cs typeface="Arial" panose="020B0604020202020204" pitchFamily="34" charset="0"/>
                </a:rPr>
                <a:t>a </a:t>
              </a:r>
              <a:r>
                <a:rPr lang="en-US" sz="2400" smtClean="0">
                  <a:latin typeface="Arial" panose="020B0604020202020204" pitchFamily="34" charset="0"/>
                  <a:cs typeface="Arial" panose="020B0604020202020204" pitchFamily="34" charset="0"/>
                  <a:sym typeface="Wingdings" panose="05000000000000000000" pitchFamily="2" charset="2"/>
                </a:rPr>
                <a:t> 123</a:t>
              </a:r>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b </a:t>
              </a:r>
              <a:r>
                <a:rPr lang="en-US" sz="2400" smtClean="0">
                  <a:latin typeface="Arial" panose="020B0604020202020204" pitchFamily="34" charset="0"/>
                  <a:cs typeface="Arial" panose="020B0604020202020204" pitchFamily="34" charset="0"/>
                  <a:sym typeface="Wingdings" panose="05000000000000000000" pitchFamily="2" charset="2"/>
                </a:rPr>
                <a:t> 4.56</a:t>
              </a:r>
            </a:p>
            <a:p>
              <a:r>
                <a:rPr lang="en-US" sz="2400" smtClean="0">
                  <a:latin typeface="Arial" panose="020B0604020202020204" pitchFamily="34" charset="0"/>
                  <a:cs typeface="Arial" panose="020B0604020202020204" pitchFamily="34" charset="0"/>
                  <a:sym typeface="Wingdings" panose="05000000000000000000" pitchFamily="2" charset="2"/>
                </a:rPr>
                <a:t>str1 </a:t>
              </a:r>
              <a:r>
                <a:rPr lang="en-US" sz="2400" b="1" smtClean="0">
                  <a:latin typeface="Courier New" panose="02070309020205020404" pitchFamily="49" charset="0"/>
                  <a:cs typeface="Courier New" panose="02070309020205020404" pitchFamily="49" charset="0"/>
                </a:rPr>
                <a:t>"This"</a:t>
              </a:r>
            </a:p>
            <a:p>
              <a:r>
                <a:rPr lang="en-US" sz="2400" smtClean="0">
                  <a:latin typeface="Arial" panose="020B0604020202020204" pitchFamily="34" charset="0"/>
                  <a:cs typeface="Arial" panose="020B0604020202020204" pitchFamily="34" charset="0"/>
                  <a:sym typeface="Wingdings" panose="05000000000000000000" pitchFamily="2" charset="2"/>
                </a:rPr>
                <a:t>str2  </a:t>
              </a:r>
              <a:r>
                <a:rPr lang="en-US" sz="2400" b="1" smtClean="0">
                  <a:latin typeface="Courier New" panose="02070309020205020404" pitchFamily="49" charset="0"/>
                  <a:cs typeface="Courier New" panose="02070309020205020404" pitchFamily="49" charset="0"/>
                </a:rPr>
                <a:t>" is a test."</a:t>
              </a:r>
              <a:endParaRPr lang="en-US" sz="2400" b="1">
                <a:latin typeface="Courier New" panose="02070309020205020404" pitchFamily="49" charset="0"/>
                <a:cs typeface="Courier New" panose="02070309020205020404" pitchFamily="49" charset="0"/>
              </a:endParaRPr>
            </a:p>
          </p:txBody>
        </p:sp>
      </p:grpSp>
      <p:grpSp>
        <p:nvGrpSpPr>
          <p:cNvPr id="6" name="Group 5"/>
          <p:cNvGrpSpPr/>
          <p:nvPr/>
        </p:nvGrpSpPr>
        <p:grpSpPr>
          <a:xfrm>
            <a:off x="2804160" y="1142930"/>
            <a:ext cx="6172201" cy="2145696"/>
            <a:chOff x="2804160" y="1142930"/>
            <a:chExt cx="6172201" cy="2145696"/>
          </a:xfrm>
        </p:grpSpPr>
        <p:sp>
          <p:nvSpPr>
            <p:cNvPr id="8" name="TextBox 7"/>
            <p:cNvSpPr txBox="1"/>
            <p:nvPr/>
          </p:nvSpPr>
          <p:spPr>
            <a:xfrm>
              <a:off x="2804160" y="1472744"/>
              <a:ext cx="6096000" cy="1815882"/>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Scanner sc = </a:t>
              </a:r>
              <a:r>
                <a:rPr lang="en-US" sz="2000" b="1" smtClean="0">
                  <a:solidFill>
                    <a:srgbClr val="0000FF"/>
                  </a:solidFill>
                  <a:latin typeface="Courier New" panose="02070309020205020404" pitchFamily="49" charset="0"/>
                  <a:cs typeface="Courier New" panose="02070309020205020404" pitchFamily="49" charset="0"/>
                </a:rPr>
                <a:t>new </a:t>
              </a:r>
              <a:r>
                <a:rPr lang="en-US" sz="2000" b="1" smtClean="0">
                  <a:latin typeface="Courier New" panose="02070309020205020404" pitchFamily="49" charset="0"/>
                  <a:cs typeface="Courier New" panose="02070309020205020404" pitchFamily="49" charset="0"/>
                </a:rPr>
                <a:t>Scanner(System.in);</a:t>
              </a:r>
            </a:p>
            <a:p>
              <a:pPr>
                <a:tabLst>
                  <a:tab pos="288925" algn="l"/>
                  <a:tab pos="579438" algn="l"/>
                  <a:tab pos="854075" algn="l"/>
                </a:tabLst>
              </a:pPr>
              <a:endParaRPr lang="en-US" sz="12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int </a:t>
              </a:r>
              <a:r>
                <a:rPr lang="en-US" sz="2000" b="1" smtClean="0">
                  <a:latin typeface="Courier New" panose="02070309020205020404" pitchFamily="49" charset="0"/>
                  <a:cs typeface="Courier New" panose="02070309020205020404" pitchFamily="49" charset="0"/>
                </a:rPr>
                <a:t>a = sc.nextInt();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b = sc.nextDouble();</a:t>
              </a: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	String str1 = sc.next();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String str2 = sc.nextLine();</a:t>
              </a:r>
            </a:p>
          </p:txBody>
        </p:sp>
        <p:sp>
          <p:nvSpPr>
            <p:cNvPr id="21" name="TextBox 20"/>
            <p:cNvSpPr txBox="1"/>
            <p:nvPr/>
          </p:nvSpPr>
          <p:spPr>
            <a:xfrm>
              <a:off x="6568441" y="1142930"/>
              <a:ext cx="2407920"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InputExamples.java</a:t>
              </a:r>
              <a:endParaRPr lang="en-US">
                <a:latin typeface="Calibri" panose="020F0502020204030204" pitchFamily="34" charset="0"/>
              </a:endParaRPr>
            </a:p>
          </p:txBody>
        </p:sp>
      </p:grpSp>
      <p:grpSp>
        <p:nvGrpSpPr>
          <p:cNvPr id="25" name="Group 24"/>
          <p:cNvGrpSpPr/>
          <p:nvPr/>
        </p:nvGrpSpPr>
        <p:grpSpPr>
          <a:xfrm>
            <a:off x="228600" y="2620686"/>
            <a:ext cx="2796540" cy="923330"/>
            <a:chOff x="228600" y="2620686"/>
            <a:chExt cx="2796540" cy="923330"/>
          </a:xfrm>
        </p:grpSpPr>
        <p:cxnSp>
          <p:nvCxnSpPr>
            <p:cNvPr id="20" name="Straight Arrow Connector 19"/>
            <p:cNvCxnSpPr/>
            <p:nvPr/>
          </p:nvCxnSpPr>
          <p:spPr>
            <a:xfrm flipV="1">
              <a:off x="2514600" y="2804160"/>
              <a:ext cx="510540" cy="19166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514600" y="3052391"/>
              <a:ext cx="510540" cy="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8600" y="2620686"/>
              <a:ext cx="2410939" cy="923330"/>
            </a:xfrm>
            <a:prstGeom prst="rect">
              <a:avLst/>
            </a:prstGeom>
            <a:solidFill>
              <a:srgbClr val="99FF99"/>
            </a:solidFill>
            <a:ln>
              <a:solidFill>
                <a:srgbClr val="006600"/>
              </a:solidFill>
            </a:ln>
          </p:spPr>
          <p:txBody>
            <a:bodyPr wrap="square" rtlCol="0">
              <a:spAutoFit/>
            </a:bodyPr>
            <a:lstStyle/>
            <a:p>
              <a:r>
                <a:rPr lang="en-US" b="1" dirty="0" smtClean="0"/>
                <a:t>String</a:t>
              </a:r>
              <a:r>
                <a:rPr lang="en-US" dirty="0" smtClean="0"/>
                <a:t> is a class in Java, in </a:t>
              </a:r>
              <a:r>
                <a:rPr lang="en-US" dirty="0" err="1" smtClean="0">
                  <a:solidFill>
                    <a:srgbClr val="0000FF"/>
                  </a:solidFill>
                </a:rPr>
                <a:t>java.lang</a:t>
              </a:r>
              <a:r>
                <a:rPr lang="en-US" dirty="0" smtClean="0"/>
                <a:t> package.</a:t>
              </a:r>
              <a:endParaRPr lang="en-US" dirty="0"/>
            </a:p>
          </p:txBody>
        </p:sp>
      </p:grpSp>
      <p:grpSp>
        <p:nvGrpSpPr>
          <p:cNvPr id="24" name="Group 23"/>
          <p:cNvGrpSpPr/>
          <p:nvPr/>
        </p:nvGrpSpPr>
        <p:grpSpPr>
          <a:xfrm>
            <a:off x="228600" y="1356360"/>
            <a:ext cx="2796540" cy="1024325"/>
            <a:chOff x="228600" y="1356360"/>
            <a:chExt cx="2796540" cy="1024325"/>
          </a:xfrm>
        </p:grpSpPr>
        <p:cxnSp>
          <p:nvCxnSpPr>
            <p:cNvPr id="9" name="Straight Arrow Connector 8"/>
            <p:cNvCxnSpPr/>
            <p:nvPr/>
          </p:nvCxnSpPr>
          <p:spPr>
            <a:xfrm>
              <a:off x="2514600" y="1935480"/>
              <a:ext cx="510540" cy="16764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14600" y="2087880"/>
              <a:ext cx="510540" cy="29280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1356360"/>
              <a:ext cx="2410939" cy="923330"/>
            </a:xfrm>
            <a:prstGeom prst="rect">
              <a:avLst/>
            </a:prstGeom>
            <a:solidFill>
              <a:srgbClr val="99FF99"/>
            </a:solidFill>
            <a:ln>
              <a:solidFill>
                <a:srgbClr val="006600"/>
              </a:solidFill>
            </a:ln>
          </p:spPr>
          <p:txBody>
            <a:bodyPr wrap="square" rtlCol="0">
              <a:spAutoFit/>
            </a:bodyPr>
            <a:lstStyle/>
            <a:p>
              <a:r>
                <a:rPr lang="en-US" smtClean="0">
                  <a:solidFill>
                    <a:srgbClr val="0000FF"/>
                  </a:solidFill>
                </a:rPr>
                <a:t>int</a:t>
              </a:r>
              <a:r>
                <a:rPr lang="en-US" smtClean="0"/>
                <a:t>, </a:t>
              </a:r>
              <a:r>
                <a:rPr lang="en-US" smtClean="0">
                  <a:solidFill>
                    <a:srgbClr val="0000FF"/>
                  </a:solidFill>
                </a:rPr>
                <a:t>double</a:t>
              </a:r>
              <a:r>
                <a:rPr lang="en-US" smtClean="0"/>
                <a:t> are </a:t>
              </a:r>
              <a:r>
                <a:rPr lang="en-US" b="1" smtClean="0"/>
                <a:t>primitive data types </a:t>
              </a:r>
              <a:r>
                <a:rPr lang="en-US" smtClean="0"/>
                <a:t>(just like in C)</a:t>
              </a:r>
              <a:endParaRPr lang="en-US"/>
            </a:p>
          </p:txBody>
        </p:sp>
      </p:grpSp>
    </p:spTree>
    <p:extLst>
      <p:ext uri="{BB962C8B-B14F-4D97-AF65-F5344CB8AC3E}">
        <p14:creationId xmlns:p14="http://schemas.microsoft.com/office/powerpoint/2010/main" val="1347467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65222"/>
            <a:ext cx="9144000" cy="1249931"/>
          </a:xfrm>
        </p:spPr>
        <p:txBody>
          <a:bodyPr>
            <a:noAutofit/>
          </a:bodyPr>
          <a:lstStyle/>
          <a:p>
            <a:pPr algn="ctr"/>
            <a:r>
              <a:rPr lang="en-US" sz="4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Programming </a:t>
            </a:r>
            <a:r>
              <a:rPr lang="en-US" sz="4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Methodology</a:t>
            </a: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(phương pháp LẬP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TRÌNH) </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TextBox 7]"/>
          <p:cNvSpPr txBox="1"/>
          <p:nvPr/>
        </p:nvSpPr>
        <p:spPr>
          <a:xfrm>
            <a:off x="1" y="3781012"/>
            <a:ext cx="9143999" cy="769441"/>
          </a:xfrm>
          <a:prstGeom prst="rect">
            <a:avLst/>
          </a:prstGeom>
          <a:noFill/>
        </p:spPr>
        <p:txBody>
          <a:bodyPr wrap="square" rtlCol="0">
            <a:spAutoFit/>
          </a:bodyPr>
          <a:lstStyle/>
          <a:p>
            <a:pPr algn="ctr"/>
            <a:r>
              <a:rPr lang="en-US" sz="4400" b="1">
                <a:solidFill>
                  <a:srgbClr val="C00000"/>
                </a:solidFill>
                <a:latin typeface="Calibri" panose="020F0502020204030204" pitchFamily="34" charset="0"/>
              </a:rPr>
              <a:t>UNIT </a:t>
            </a:r>
            <a:r>
              <a:rPr lang="en-US" sz="4400" b="1" smtClean="0">
                <a:solidFill>
                  <a:srgbClr val="C00000"/>
                </a:solidFill>
                <a:latin typeface="Calibri" panose="020F0502020204030204" pitchFamily="34" charset="0"/>
              </a:rPr>
              <a:t>20</a:t>
            </a:r>
            <a:r>
              <a:rPr lang="en-US" sz="4400" b="1" smtClean="0">
                <a:solidFill>
                  <a:srgbClr val="C00000"/>
                </a:solidFill>
                <a:latin typeface="Calibri" panose="020F0502020204030204" pitchFamily="34" charset="0"/>
              </a:rPr>
              <a:t>: C to Java</a:t>
            </a:r>
            <a:endParaRPr lang="en-US" sz="4400" b="1" dirty="0">
              <a:solidFill>
                <a:srgbClr val="C00000"/>
              </a:solidFill>
              <a:latin typeface="Calibri" panose="020F0502020204030204"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7" y="670904"/>
            <a:ext cx="1747742" cy="965127"/>
          </a:xfrm>
          <a:prstGeom prst="rect">
            <a:avLst/>
          </a:prstGeom>
          <a:ln>
            <a:noFill/>
          </a:ln>
          <a:effectLst/>
        </p:spPr>
      </p:pic>
    </p:spTree>
    <p:extLst>
      <p:ext uri="{BB962C8B-B14F-4D97-AF65-F5344CB8AC3E}">
        <p14:creationId xmlns:p14="http://schemas.microsoft.com/office/powerpoint/2010/main" val="2726859397"/>
      </p:ext>
    </p:extLst>
  </p:cSld>
  <p:clrMapOvr>
    <a:masterClrMapping/>
  </p:clrMapOvr>
  <p:transition>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3.5 Output: Using </a:t>
            </a:r>
            <a:r>
              <a:rPr lang="en-GB" sz="3600" smtClean="0">
                <a:solidFill>
                  <a:srgbClr val="C00000"/>
                </a:solidFill>
              </a:rPr>
              <a:t>System.out</a:t>
            </a:r>
            <a:r>
              <a:rPr lang="en-GB" sz="3600" smtClean="0">
                <a:solidFill>
                  <a:srgbClr val="0000FF"/>
                </a:solidFill>
              </a:rPr>
              <a:t> Class (1/4)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3" name="Rectangle 8"/>
          <p:cNvSpPr>
            <a:spLocks noChangeArrowheads="1"/>
          </p:cNvSpPr>
          <p:nvPr/>
        </p:nvSpPr>
        <p:spPr bwMode="auto">
          <a:xfrm>
            <a:off x="518160" y="1249680"/>
            <a:ext cx="8305800" cy="15240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System.out</a:t>
            </a:r>
            <a:r>
              <a:rPr lang="en-US" sz="2400" smtClean="0"/>
              <a:t> class (belongs</a:t>
            </a:r>
            <a:r>
              <a:rPr lang="en-US" sz="2400"/>
              <a:t> </a:t>
            </a:r>
            <a:r>
              <a:rPr lang="en-US" sz="2400" smtClean="0"/>
              <a:t>to package </a:t>
            </a:r>
            <a:r>
              <a:rPr lang="en-US" sz="2400" smtClean="0">
                <a:solidFill>
                  <a:srgbClr val="0000FF"/>
                </a:solidFill>
              </a:rPr>
              <a:t>java.lang</a:t>
            </a:r>
            <a:r>
              <a:rPr lang="en-US" sz="2400" smtClean="0"/>
              <a:t>) provides methods to print outputs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3 methods:</a:t>
            </a:r>
          </a:p>
        </p:txBody>
      </p:sp>
      <p:sp>
        <p:nvSpPr>
          <p:cNvPr id="9" name="Rectangle 8"/>
          <p:cNvSpPr>
            <a:spLocks noChangeArrowheads="1"/>
          </p:cNvSpPr>
          <p:nvPr/>
        </p:nvSpPr>
        <p:spPr bwMode="auto">
          <a:xfrm>
            <a:off x="518160" y="3962400"/>
            <a:ext cx="8305800" cy="9753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System.out.printf()</a:t>
            </a:r>
            <a:r>
              <a:rPr lang="en-US" sz="2400" smtClean="0"/>
              <a:t> is a relatively new method aiming to emulate the </a:t>
            </a:r>
            <a:r>
              <a:rPr lang="en-US" sz="2400" smtClean="0">
                <a:solidFill>
                  <a:srgbClr val="0000FF"/>
                </a:solidFill>
              </a:rPr>
              <a:t>printf() </a:t>
            </a:r>
            <a:r>
              <a:rPr lang="en-US" sz="2400" smtClean="0"/>
              <a:t>function in C.</a:t>
            </a:r>
          </a:p>
        </p:txBody>
      </p:sp>
      <p:sp>
        <p:nvSpPr>
          <p:cNvPr id="2" name="TextBox 1"/>
          <p:cNvSpPr txBox="1"/>
          <p:nvPr/>
        </p:nvSpPr>
        <p:spPr>
          <a:xfrm>
            <a:off x="1783080" y="2717631"/>
            <a:ext cx="4069080" cy="1015663"/>
          </a:xfrm>
          <a:prstGeom prst="rect">
            <a:avLst/>
          </a:prstGeom>
          <a:noFill/>
          <a:ln>
            <a:solidFill>
              <a:schemeClr val="tx1"/>
            </a:solidFill>
          </a:ln>
        </p:spPr>
        <p:txBody>
          <a:bodyPr wrap="square" rtlCol="0">
            <a:spAutoFit/>
          </a:bodyPr>
          <a:lstStyle/>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System.out.print()</a:t>
            </a:r>
            <a:endParaRPr lang="en-US" sz="2000" smtClean="0">
              <a:latin typeface="Lucida Console" panose="020B0609040504020204" pitchFamily="49" charset="0"/>
            </a:endParaRP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System.out.println()</a:t>
            </a:r>
            <a:endParaRPr lang="en-US" sz="2000" smtClean="0">
              <a:latin typeface="Lucida Console" panose="020B0609040504020204" pitchFamily="49" charset="0"/>
            </a:endParaRP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System.out.printf()</a:t>
            </a:r>
            <a:endParaRPr lang="en-US" sz="2000" smtClean="0">
              <a:latin typeface="Lucida Console" panose="020B0609040504020204" pitchFamily="49" charset="0"/>
            </a:endParaRPr>
          </a:p>
        </p:txBody>
      </p:sp>
    </p:spTree>
    <p:extLst>
      <p:ext uri="{BB962C8B-B14F-4D97-AF65-F5344CB8AC3E}">
        <p14:creationId xmlns:p14="http://schemas.microsoft.com/office/powerpoint/2010/main" val="3541336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3.5 Output: Using </a:t>
            </a:r>
            <a:r>
              <a:rPr lang="en-GB" sz="3600" smtClean="0">
                <a:solidFill>
                  <a:srgbClr val="C00000"/>
                </a:solidFill>
              </a:rPr>
              <a:t>System.out </a:t>
            </a:r>
            <a:r>
              <a:rPr lang="en-GB" sz="3600" smtClean="0">
                <a:solidFill>
                  <a:srgbClr val="0000FF"/>
                </a:solidFill>
              </a:rPr>
              <a:t>Class (2/4)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3" name="Group 2"/>
          <p:cNvGrpSpPr/>
          <p:nvPr/>
        </p:nvGrpSpPr>
        <p:grpSpPr>
          <a:xfrm>
            <a:off x="1021080" y="1142930"/>
            <a:ext cx="7588082" cy="3595448"/>
            <a:chOff x="1021080" y="1142930"/>
            <a:chExt cx="7588082" cy="3595448"/>
          </a:xfrm>
        </p:grpSpPr>
        <p:sp>
          <p:nvSpPr>
            <p:cNvPr id="10" name="TextBox 9"/>
            <p:cNvSpPr txBox="1"/>
            <p:nvPr/>
          </p:nvSpPr>
          <p:spPr>
            <a:xfrm>
              <a:off x="1021080" y="1260503"/>
              <a:ext cx="7381048" cy="3477875"/>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solidFill>
                    <a:srgbClr val="0000FF"/>
                  </a:solidFill>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int </a:t>
              </a:r>
              <a:r>
                <a:rPr lang="en-US" sz="2000" b="1">
                  <a:latin typeface="Courier New" panose="02070309020205020404" pitchFamily="49" charset="0"/>
                  <a:cs typeface="Courier New" panose="02070309020205020404" pitchFamily="49" charset="0"/>
                </a:rPr>
                <a:t>a = </a:t>
              </a:r>
              <a:r>
                <a:rPr lang="en-US" sz="2000" b="1">
                  <a:solidFill>
                    <a:srgbClr val="006600"/>
                  </a:solidFill>
                  <a:latin typeface="Courier New" panose="02070309020205020404" pitchFamily="49" charset="0"/>
                  <a:cs typeface="Courier New" panose="02070309020205020404" pitchFamily="49" charset="0"/>
                </a:rPr>
                <a:t>123</a:t>
              </a:r>
              <a:r>
                <a:rPr lang="en-US" sz="2000" b="1">
                  <a:latin typeface="Courier New" panose="02070309020205020404" pitchFamily="49" charset="0"/>
                  <a:cs typeface="Courier New" panose="02070309020205020404" pitchFamily="49" charset="0"/>
                </a:rPr>
                <a:t>, b = </a:t>
              </a:r>
              <a:r>
                <a:rPr lang="en-US" sz="2000" b="1">
                  <a:solidFill>
                    <a:srgbClr val="006600"/>
                  </a:solidFill>
                  <a:latin typeface="Courier New" panose="02070309020205020404" pitchFamily="49" charset="0"/>
                  <a:cs typeface="Courier New" panose="02070309020205020404" pitchFamily="49" charset="0"/>
                </a:rPr>
                <a:t>456</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x = </a:t>
              </a:r>
              <a:r>
                <a:rPr lang="en-US" sz="2000" b="1">
                  <a:solidFill>
                    <a:srgbClr val="006600"/>
                  </a:solidFill>
                  <a:latin typeface="Courier New" panose="02070309020205020404" pitchFamily="49" charset="0"/>
                  <a:cs typeface="Courier New" panose="02070309020205020404" pitchFamily="49" charset="0"/>
                </a:rPr>
                <a:t>78.9</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String </a:t>
              </a:r>
              <a:r>
                <a:rPr lang="en-US" sz="2000" b="1">
                  <a:latin typeface="Courier New" panose="02070309020205020404" pitchFamily="49" charset="0"/>
                  <a:cs typeface="Courier New" panose="02070309020205020404" pitchFamily="49" charset="0"/>
                </a:rPr>
                <a:t>str = </a:t>
              </a:r>
              <a:r>
                <a:rPr lang="en-US" sz="2000" b="1">
                  <a:solidFill>
                    <a:srgbClr val="006600"/>
                  </a:solidFill>
                  <a:latin typeface="Courier New" panose="02070309020205020404" pitchFamily="49" charset="0"/>
                  <a:cs typeface="Courier New" panose="02070309020205020404" pitchFamily="49" charset="0"/>
                </a:rPr>
                <a:t>"Hello world!"</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"a = " </a:t>
              </a:r>
              <a:r>
                <a:rPr lang="en-US" sz="2000" b="1">
                  <a:latin typeface="Courier New" panose="02070309020205020404" pitchFamily="49" charset="0"/>
                  <a:cs typeface="Courier New" panose="02070309020205020404" pitchFamily="49" charset="0"/>
                </a:rPr>
                <a:t>+ a);</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 b = " </a:t>
              </a:r>
              <a:r>
                <a:rPr lang="en-US" sz="2000" b="1">
                  <a:latin typeface="Courier New" panose="02070309020205020404" pitchFamily="49" charset="0"/>
                  <a:cs typeface="Courier New" panose="02070309020205020404" pitchFamily="49" charset="0"/>
                </a:rPr>
                <a:t>+ b);</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"x = " </a:t>
              </a:r>
              <a:r>
                <a:rPr lang="en-US" sz="2000" b="1">
                  <a:latin typeface="Courier New" panose="02070309020205020404" pitchFamily="49" charset="0"/>
                  <a:cs typeface="Courier New" panose="02070309020205020404" pitchFamily="49" charset="0"/>
                </a:rPr>
                <a:t>+ x + </a:t>
              </a:r>
              <a:r>
                <a:rPr lang="en-US" sz="2000" b="1">
                  <a:solidFill>
                    <a:srgbClr val="006600"/>
                  </a:solidFill>
                  <a:latin typeface="Courier New" panose="02070309020205020404" pitchFamily="49" charset="0"/>
                  <a:cs typeface="Courier New" panose="02070309020205020404" pitchFamily="49" charset="0"/>
                </a:rPr>
                <a:t>" and "</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"str = " </a:t>
              </a:r>
              <a:r>
                <a:rPr lang="en-US" sz="2000" b="1">
                  <a:latin typeface="Courier New" panose="02070309020205020404" pitchFamily="49" charset="0"/>
                  <a:cs typeface="Courier New" panose="02070309020205020404" pitchFamily="49" charset="0"/>
                </a:rPr>
                <a:t>+ str);</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pt-BR" sz="2000" b="1">
                  <a:latin typeface="Courier New" panose="02070309020205020404" pitchFamily="49" charset="0"/>
                  <a:cs typeface="Courier New" panose="02070309020205020404" pitchFamily="49" charset="0"/>
                </a:rPr>
                <a:t>	</a:t>
              </a:r>
              <a:r>
                <a:rPr lang="pt-BR" sz="2000" b="1" smtClean="0">
                  <a:latin typeface="Courier New" panose="02070309020205020404" pitchFamily="49" charset="0"/>
                  <a:cs typeface="Courier New" panose="02070309020205020404" pitchFamily="49" charset="0"/>
                </a:rPr>
                <a:t>System.out.printf</a:t>
              </a:r>
              <a:r>
                <a:rPr lang="pt-BR" sz="2000" b="1">
                  <a:latin typeface="Courier New" panose="02070309020205020404" pitchFamily="49" charset="0"/>
                  <a:cs typeface="Courier New" panose="02070309020205020404" pitchFamily="49" charset="0"/>
                </a:rPr>
                <a:t>(</a:t>
              </a:r>
              <a:r>
                <a:rPr lang="pt-BR" sz="2000" b="1">
                  <a:solidFill>
                    <a:srgbClr val="006600"/>
                  </a:solidFill>
                  <a:latin typeface="Courier New" panose="02070309020205020404" pitchFamily="49" charset="0"/>
                  <a:cs typeface="Courier New" panose="02070309020205020404" pitchFamily="49" charset="0"/>
                </a:rPr>
                <a:t>"a = %d; b = %d</a:t>
              </a:r>
              <a:r>
                <a:rPr lang="pt-BR" sz="2000" b="1">
                  <a:solidFill>
                    <a:srgbClr val="FF0000"/>
                  </a:solidFill>
                  <a:latin typeface="Courier New" panose="02070309020205020404" pitchFamily="49" charset="0"/>
                  <a:cs typeface="Courier New" panose="02070309020205020404" pitchFamily="49" charset="0"/>
                </a:rPr>
                <a:t>\n</a:t>
              </a:r>
              <a:r>
                <a:rPr lang="pt-BR" sz="2000" b="1">
                  <a:latin typeface="Courier New" panose="02070309020205020404" pitchFamily="49" charset="0"/>
                  <a:cs typeface="Courier New" panose="02070309020205020404" pitchFamily="49" charset="0"/>
                </a:rPr>
                <a:t>", a, b);</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System.out.printf</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"x = %f and "</a:t>
              </a:r>
              <a:r>
                <a:rPr lang="en-US" sz="2000" b="1">
                  <a:latin typeface="Courier New" panose="02070309020205020404" pitchFamily="49" charset="0"/>
                  <a:cs typeface="Courier New" panose="02070309020205020404" pitchFamily="49" charset="0"/>
                </a:rPr>
                <a:t>, x);</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System.out.printf</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"str = %s</a:t>
              </a:r>
              <a:r>
                <a:rPr lang="en-US" sz="2000" b="1">
                  <a:solidFill>
                    <a:srgbClr val="FF0000"/>
                  </a:solidFill>
                  <a:latin typeface="Courier New" panose="02070309020205020404" pitchFamily="49" charset="0"/>
                  <a:cs typeface="Courier New" panose="02070309020205020404" pitchFamily="49" charset="0"/>
                </a:rPr>
                <a:t>\n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str);</a:t>
              </a:r>
              <a:endParaRPr lang="en-US" sz="2000" b="1" smtClean="0">
                <a:latin typeface="Courier New" panose="02070309020205020404" pitchFamily="49" charset="0"/>
                <a:cs typeface="Courier New" panose="02070309020205020404" pitchFamily="49" charset="0"/>
              </a:endParaRPr>
            </a:p>
          </p:txBody>
        </p:sp>
        <p:sp>
          <p:nvSpPr>
            <p:cNvPr id="11" name="TextBox 10"/>
            <p:cNvSpPr txBox="1"/>
            <p:nvPr/>
          </p:nvSpPr>
          <p:spPr>
            <a:xfrm>
              <a:off x="6107501" y="1142930"/>
              <a:ext cx="2501661"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OutputExamples1.java</a:t>
              </a:r>
              <a:endParaRPr lang="en-US">
                <a:latin typeface="Calibri" panose="020F0502020204030204" pitchFamily="34" charset="0"/>
              </a:endParaRPr>
            </a:p>
          </p:txBody>
        </p:sp>
      </p:grpSp>
      <p:grpSp>
        <p:nvGrpSpPr>
          <p:cNvPr id="14" name="Group 13"/>
          <p:cNvGrpSpPr/>
          <p:nvPr/>
        </p:nvGrpSpPr>
        <p:grpSpPr>
          <a:xfrm>
            <a:off x="640151" y="4876758"/>
            <a:ext cx="8142906" cy="1569660"/>
            <a:chOff x="573656" y="4045385"/>
            <a:chExt cx="8142906" cy="1569660"/>
          </a:xfrm>
        </p:grpSpPr>
        <p:sp>
          <p:nvSpPr>
            <p:cNvPr id="15" name="TextBox 14"/>
            <p:cNvSpPr txBox="1"/>
            <p:nvPr/>
          </p:nvSpPr>
          <p:spPr>
            <a:xfrm>
              <a:off x="573656" y="4045385"/>
              <a:ext cx="1297124" cy="400110"/>
            </a:xfrm>
            <a:prstGeom prst="rect">
              <a:avLst/>
            </a:prstGeom>
            <a:noFill/>
          </p:spPr>
          <p:txBody>
            <a:bodyPr wrap="square" rtlCol="0">
              <a:spAutoFit/>
            </a:bodyPr>
            <a:lstStyle/>
            <a:p>
              <a:r>
                <a:rPr lang="en-US" sz="2000" i="1" smtClean="0"/>
                <a:t>Output:</a:t>
              </a:r>
              <a:endParaRPr lang="en-US" sz="2000" i="1"/>
            </a:p>
          </p:txBody>
        </p:sp>
        <p:sp>
          <p:nvSpPr>
            <p:cNvPr id="16" name="TextBox 15"/>
            <p:cNvSpPr txBox="1"/>
            <p:nvPr/>
          </p:nvSpPr>
          <p:spPr>
            <a:xfrm>
              <a:off x="1694660" y="4045385"/>
              <a:ext cx="7021902" cy="1569660"/>
            </a:xfrm>
            <a:prstGeom prst="rect">
              <a:avLst/>
            </a:prstGeom>
            <a:solidFill>
              <a:srgbClr val="CCECFF"/>
            </a:solidFill>
            <a:ln>
              <a:solidFill>
                <a:schemeClr val="tx1"/>
              </a:solidFill>
            </a:ln>
          </p:spPr>
          <p:txBody>
            <a:bodyPr wrap="square" rtlCol="0">
              <a:spAutoFit/>
            </a:bodyPr>
            <a:lstStyle/>
            <a:p>
              <a:r>
                <a:rPr lang="en-US" sz="2400" b="1" smtClean="0">
                  <a:latin typeface="Courier New" panose="02070309020205020404" pitchFamily="49" charset="0"/>
                  <a:cs typeface="Courier New" panose="02070309020205020404" pitchFamily="49" charset="0"/>
                </a:rPr>
                <a:t>a = 123; b = 456</a:t>
              </a:r>
            </a:p>
            <a:p>
              <a:r>
                <a:rPr lang="en-US" sz="2400" b="1" smtClean="0">
                  <a:latin typeface="Courier New" panose="02070309020205020404" pitchFamily="49" charset="0"/>
                  <a:cs typeface="Courier New" panose="02070309020205020404" pitchFamily="49" charset="0"/>
                </a:rPr>
                <a:t>x = 78.9 and str = Hello world!</a:t>
              </a:r>
            </a:p>
            <a:p>
              <a:r>
                <a:rPr lang="en-US" sz="2400" b="1">
                  <a:latin typeface="Courier New" panose="02070309020205020404" pitchFamily="49" charset="0"/>
                  <a:cs typeface="Courier New" panose="02070309020205020404" pitchFamily="49" charset="0"/>
                </a:rPr>
                <a:t>a = 123; b = 456</a:t>
              </a:r>
            </a:p>
            <a:p>
              <a:r>
                <a:rPr lang="en-US" sz="2400" b="1">
                  <a:latin typeface="Courier New" panose="02070309020205020404" pitchFamily="49" charset="0"/>
                  <a:cs typeface="Courier New" panose="02070309020205020404" pitchFamily="49" charset="0"/>
                </a:rPr>
                <a:t>x = </a:t>
              </a:r>
              <a:r>
                <a:rPr lang="en-US" sz="2400" b="1" smtClean="0">
                  <a:latin typeface="Courier New" panose="02070309020205020404" pitchFamily="49" charset="0"/>
                  <a:cs typeface="Courier New" panose="02070309020205020404" pitchFamily="49" charset="0"/>
                </a:rPr>
                <a:t>78.900000 </a:t>
              </a:r>
              <a:r>
                <a:rPr lang="en-US" sz="2400" b="1">
                  <a:latin typeface="Courier New" panose="02070309020205020404" pitchFamily="49" charset="0"/>
                  <a:cs typeface="Courier New" panose="02070309020205020404" pitchFamily="49" charset="0"/>
                </a:rPr>
                <a:t>and str = Hello world!</a:t>
              </a:r>
            </a:p>
          </p:txBody>
        </p:sp>
      </p:grpSp>
      <p:sp>
        <p:nvSpPr>
          <p:cNvPr id="4" name="TextBox 3"/>
          <p:cNvSpPr txBox="1"/>
          <p:nvPr/>
        </p:nvSpPr>
        <p:spPr>
          <a:xfrm>
            <a:off x="241539" y="5246089"/>
            <a:ext cx="1519615" cy="1200329"/>
          </a:xfrm>
          <a:prstGeom prst="rect">
            <a:avLst/>
          </a:prstGeom>
          <a:noFill/>
        </p:spPr>
        <p:txBody>
          <a:bodyPr wrap="square" rtlCol="0">
            <a:spAutoFit/>
          </a:bodyPr>
          <a:lstStyle/>
          <a:p>
            <a:r>
              <a:rPr lang="en-US" smtClean="0">
                <a:solidFill>
                  <a:srgbClr val="0000FF"/>
                </a:solidFill>
              </a:rPr>
              <a:t>Note the difference in the display of x’s value.</a:t>
            </a:r>
            <a:endParaRPr lang="en-US">
              <a:solidFill>
                <a:srgbClr val="0000FF"/>
              </a:solidFill>
            </a:endParaRPr>
          </a:p>
        </p:txBody>
      </p:sp>
    </p:spTree>
    <p:extLst>
      <p:ext uri="{BB962C8B-B14F-4D97-AF65-F5344CB8AC3E}">
        <p14:creationId xmlns:p14="http://schemas.microsoft.com/office/powerpoint/2010/main" val="27436171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3.5 Output: Using </a:t>
            </a:r>
            <a:r>
              <a:rPr lang="en-GB" sz="3600" smtClean="0">
                <a:solidFill>
                  <a:srgbClr val="C00000"/>
                </a:solidFill>
              </a:rPr>
              <a:t>System.out</a:t>
            </a:r>
            <a:r>
              <a:rPr lang="en-GB" sz="3600" smtClean="0">
                <a:solidFill>
                  <a:srgbClr val="0000FF"/>
                </a:solidFill>
              </a:rPr>
              <a:t> Class (3/4)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3" name="Rectangle 8"/>
          <p:cNvSpPr>
            <a:spLocks noChangeArrowheads="1"/>
          </p:cNvSpPr>
          <p:nvPr/>
        </p:nvSpPr>
        <p:spPr bwMode="auto">
          <a:xfrm>
            <a:off x="518160" y="1249680"/>
            <a:ext cx="8305800" cy="13716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What if you want to print a real number with a specific number of decimal places?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Example: </a:t>
            </a:r>
            <a:r>
              <a:rPr lang="en-US" sz="2400" smtClean="0">
                <a:solidFill>
                  <a:srgbClr val="006600"/>
                </a:solidFill>
              </a:rPr>
              <a:t>2.37609</a:t>
            </a:r>
            <a:r>
              <a:rPr lang="en-US" sz="2400" smtClean="0"/>
              <a:t> to display as </a:t>
            </a:r>
            <a:r>
              <a:rPr lang="en-US" sz="2400" smtClean="0">
                <a:solidFill>
                  <a:srgbClr val="006600"/>
                </a:solidFill>
              </a:rPr>
              <a:t>2.38</a:t>
            </a:r>
            <a:r>
              <a:rPr lang="en-US" sz="2400" smtClean="0"/>
              <a:t>?</a:t>
            </a:r>
          </a:p>
        </p:txBody>
      </p:sp>
      <p:sp>
        <p:nvSpPr>
          <p:cNvPr id="10" name="Rectangle 8"/>
          <p:cNvSpPr>
            <a:spLocks noChangeArrowheads="1"/>
          </p:cNvSpPr>
          <p:nvPr/>
        </p:nvSpPr>
        <p:spPr bwMode="auto">
          <a:xfrm>
            <a:off x="518160" y="2804160"/>
            <a:ext cx="8305800" cy="50292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One way: using </a:t>
            </a:r>
            <a:r>
              <a:rPr lang="en-US" sz="2400" smtClean="0">
                <a:solidFill>
                  <a:srgbClr val="0000FF"/>
                </a:solidFill>
              </a:rPr>
              <a:t>System.out.printf()</a:t>
            </a:r>
          </a:p>
        </p:txBody>
      </p:sp>
      <p:sp>
        <p:nvSpPr>
          <p:cNvPr id="14" name="TextBox 13"/>
          <p:cNvSpPr txBox="1"/>
          <p:nvPr/>
        </p:nvSpPr>
        <p:spPr>
          <a:xfrm>
            <a:off x="980536" y="3307080"/>
            <a:ext cx="6426104" cy="70788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y </a:t>
            </a:r>
            <a:r>
              <a:rPr lang="en-US" sz="2000" b="1">
                <a:latin typeface="Courier New" panose="02070309020205020404" pitchFamily="49" charset="0"/>
                <a:cs typeface="Courier New" panose="02070309020205020404" pitchFamily="49" charset="0"/>
              </a:rPr>
              <a:t>= </a:t>
            </a:r>
            <a:r>
              <a:rPr lang="en-US" sz="2000" b="1" smtClean="0">
                <a:solidFill>
                  <a:srgbClr val="006600"/>
                </a:solidFill>
                <a:latin typeface="Courier New" panose="02070309020205020404" pitchFamily="49" charset="0"/>
                <a:cs typeface="Courier New" panose="02070309020205020404" pitchFamily="49" charset="0"/>
              </a:rPr>
              <a:t>2.37609</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System.out.printf(</a:t>
            </a:r>
            <a:r>
              <a:rPr lang="en-US" sz="2000" b="1" smtClean="0">
                <a:solidFill>
                  <a:srgbClr val="006600"/>
                </a:solidFill>
                <a:latin typeface="Courier New" panose="02070309020205020404" pitchFamily="49" charset="0"/>
                <a:cs typeface="Courier New" panose="02070309020205020404" pitchFamily="49" charset="0"/>
              </a:rPr>
              <a:t>"y </a:t>
            </a:r>
            <a:r>
              <a:rPr lang="en-US" sz="2000" b="1">
                <a:solidFill>
                  <a:srgbClr val="006600"/>
                </a:solidFill>
                <a:latin typeface="Courier New" panose="02070309020205020404" pitchFamily="49" charset="0"/>
                <a:cs typeface="Courier New" panose="02070309020205020404" pitchFamily="49" charset="0"/>
              </a:rPr>
              <a:t>= </a:t>
            </a:r>
            <a:r>
              <a:rPr lang="en-US" sz="2000" b="1" smtClean="0">
                <a:solidFill>
                  <a:srgbClr val="006600"/>
                </a:solidFill>
                <a:latin typeface="Courier New" panose="02070309020205020404" pitchFamily="49" charset="0"/>
                <a:cs typeface="Courier New" panose="02070309020205020404" pitchFamily="49" charset="0"/>
              </a:rPr>
              <a:t>%.2f</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 y);</a:t>
            </a:r>
            <a:endParaRPr lang="en-US" sz="2000" b="1">
              <a:latin typeface="Courier New" panose="02070309020205020404" pitchFamily="49" charset="0"/>
              <a:cs typeface="Courier New" panose="02070309020205020404" pitchFamily="49" charset="0"/>
            </a:endParaRPr>
          </a:p>
        </p:txBody>
      </p:sp>
      <p:sp>
        <p:nvSpPr>
          <p:cNvPr id="16" name="Rectangle 8"/>
          <p:cNvSpPr>
            <a:spLocks noChangeArrowheads="1"/>
          </p:cNvSpPr>
          <p:nvPr/>
        </p:nvSpPr>
        <p:spPr bwMode="auto">
          <a:xfrm>
            <a:off x="518160" y="4419600"/>
            <a:ext cx="8305800" cy="163068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a:t>How about </a:t>
            </a:r>
            <a:r>
              <a:rPr lang="en-US" sz="2400">
                <a:solidFill>
                  <a:srgbClr val="0000FF"/>
                </a:solidFill>
              </a:rPr>
              <a:t>System.out.print() </a:t>
            </a:r>
            <a:r>
              <a:rPr lang="en-US" sz="2400"/>
              <a:t>or </a:t>
            </a:r>
            <a:r>
              <a:rPr lang="en-US" sz="2400" smtClean="0">
                <a:solidFill>
                  <a:srgbClr val="0000FF"/>
                </a:solidFill>
              </a:rPr>
              <a:t>System.out.println()</a:t>
            </a:r>
            <a:r>
              <a:rPr lang="en-US" sz="2400" smtClean="0"/>
              <a: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Use the </a:t>
            </a:r>
            <a:r>
              <a:rPr lang="en-US" sz="2400" smtClean="0">
                <a:solidFill>
                  <a:srgbClr val="0000FF"/>
                </a:solidFill>
              </a:rPr>
              <a:t>DecimalFormat</a:t>
            </a:r>
            <a:r>
              <a:rPr lang="en-US" sz="2400" smtClean="0"/>
              <a:t> class (in </a:t>
            </a:r>
            <a:r>
              <a:rPr lang="en-US" sz="2400" smtClean="0">
                <a:solidFill>
                  <a:srgbClr val="0000FF"/>
                </a:solidFill>
              </a:rPr>
              <a:t>java.text</a:t>
            </a:r>
            <a:r>
              <a:rPr lang="en-US" sz="2400" smtClean="0"/>
              <a:t> package)</a:t>
            </a:r>
            <a:endParaRPr lang="en-US" sz="2400"/>
          </a:p>
        </p:txBody>
      </p:sp>
    </p:spTree>
    <p:extLst>
      <p:ext uri="{BB962C8B-B14F-4D97-AF65-F5344CB8AC3E}">
        <p14:creationId xmlns:p14="http://schemas.microsoft.com/office/powerpoint/2010/main" val="594086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2800" smtClean="0">
                <a:solidFill>
                  <a:srgbClr val="0000FF"/>
                </a:solidFill>
              </a:rPr>
              <a:t>3.5 Output: Using </a:t>
            </a:r>
            <a:r>
              <a:rPr lang="en-GB" sz="2800" smtClean="0">
                <a:solidFill>
                  <a:srgbClr val="C00000"/>
                </a:solidFill>
              </a:rPr>
              <a:t>System.out</a:t>
            </a:r>
            <a:r>
              <a:rPr lang="en-GB" sz="2800" smtClean="0">
                <a:solidFill>
                  <a:srgbClr val="0000FF"/>
                </a:solidFill>
              </a:rPr>
              <a:t> with </a:t>
            </a:r>
            <a:r>
              <a:rPr lang="en-GB" sz="2800" smtClean="0">
                <a:solidFill>
                  <a:srgbClr val="C00000"/>
                </a:solidFill>
              </a:rPr>
              <a:t>DecimalFormat</a:t>
            </a:r>
            <a:r>
              <a:rPr lang="en-GB" sz="2800" smtClean="0">
                <a:solidFill>
                  <a:srgbClr val="0000FF"/>
                </a:solidFill>
              </a:rPr>
              <a:t> (4/4)</a:t>
            </a:r>
            <a:endParaRPr lang="en-GB" sz="28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11" name="Group 10"/>
          <p:cNvGrpSpPr/>
          <p:nvPr/>
        </p:nvGrpSpPr>
        <p:grpSpPr>
          <a:xfrm>
            <a:off x="116505" y="1075836"/>
            <a:ext cx="8955995" cy="3791587"/>
            <a:chOff x="116505" y="1075836"/>
            <a:chExt cx="8955995" cy="3791587"/>
          </a:xfrm>
        </p:grpSpPr>
        <p:sp>
          <p:nvSpPr>
            <p:cNvPr id="15" name="TextBox 14"/>
            <p:cNvSpPr txBox="1"/>
            <p:nvPr/>
          </p:nvSpPr>
          <p:spPr>
            <a:xfrm>
              <a:off x="116505" y="1358770"/>
              <a:ext cx="8798943" cy="3508653"/>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df1 = </a:t>
              </a:r>
              <a:r>
                <a:rPr lang="en-US" b="1">
                  <a:solidFill>
                    <a:srgbClr val="0000FF"/>
                  </a:solidFill>
                  <a:latin typeface="Courier New" panose="02070309020205020404" pitchFamily="49" charset="0"/>
                  <a:cs typeface="Courier New" panose="02070309020205020404" pitchFamily="49" charset="0"/>
                </a:rPr>
                <a:t>new</a:t>
              </a:r>
              <a:r>
                <a:rPr lang="en-US" b="1">
                  <a:latin typeface="Courier New" panose="02070309020205020404" pitchFamily="49" charset="0"/>
                  <a:cs typeface="Courier New" panose="02070309020205020404" pitchFamily="49" charset="0"/>
                </a:rPr>
                <a:t> DecimalFormat("000.00");</a:t>
              </a:r>
            </a:p>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df2 = </a:t>
              </a:r>
              <a:r>
                <a:rPr lang="en-US" b="1">
                  <a:solidFill>
                    <a:srgbClr val="0000FF"/>
                  </a:solidFill>
                  <a:latin typeface="Courier New" panose="02070309020205020404" pitchFamily="49" charset="0"/>
                  <a:cs typeface="Courier New" panose="02070309020205020404" pitchFamily="49" charset="0"/>
                </a:rPr>
                <a:t>new </a:t>
              </a:r>
              <a:r>
                <a:rPr lang="en-US" b="1">
                  <a:latin typeface="Courier New" panose="02070309020205020404" pitchFamily="49" charset="0"/>
                  <a:cs typeface="Courier New" panose="02070309020205020404" pitchFamily="49" charset="0"/>
                </a:rPr>
                <a:t>DecimalFormat("###.##");</a:t>
              </a:r>
            </a:p>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df3 = </a:t>
              </a:r>
              <a:r>
                <a:rPr lang="en-US" b="1">
                  <a:solidFill>
                    <a:srgbClr val="0000FF"/>
                  </a:solidFill>
                  <a:latin typeface="Courier New" panose="02070309020205020404" pitchFamily="49" charset="0"/>
                  <a:cs typeface="Courier New" panose="02070309020205020404" pitchFamily="49" charset="0"/>
                </a:rPr>
                <a:t>new</a:t>
              </a:r>
              <a:r>
                <a:rPr lang="en-US" b="1">
                  <a:latin typeface="Courier New" panose="02070309020205020404" pitchFamily="49" charset="0"/>
                  <a:cs typeface="Courier New" panose="02070309020205020404" pitchFamily="49" charset="0"/>
                </a:rPr>
                <a:t> DecimalFormat("0.0%");</a:t>
              </a:r>
            </a:p>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df4 = </a:t>
              </a:r>
              <a:r>
                <a:rPr lang="en-US" b="1">
                  <a:solidFill>
                    <a:srgbClr val="0000FF"/>
                  </a:solidFill>
                  <a:latin typeface="Courier New" panose="02070309020205020404" pitchFamily="49" charset="0"/>
                  <a:cs typeface="Courier New" panose="02070309020205020404" pitchFamily="49" charset="0"/>
                </a:rPr>
                <a:t>new</a:t>
              </a:r>
              <a:r>
                <a:rPr lang="en-US" b="1">
                  <a:latin typeface="Courier New" panose="02070309020205020404" pitchFamily="49" charset="0"/>
                  <a:cs typeface="Courier New" panose="02070309020205020404" pitchFamily="49" charset="0"/>
                </a:rPr>
                <a:t> DecimalFormat("0,000");</a:t>
              </a:r>
            </a:p>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df5 = </a:t>
              </a:r>
              <a:r>
                <a:rPr lang="en-US" b="1">
                  <a:solidFill>
                    <a:srgbClr val="0000FF"/>
                  </a:solidFill>
                  <a:latin typeface="Courier New" panose="02070309020205020404" pitchFamily="49" charset="0"/>
                  <a:cs typeface="Courier New" panose="02070309020205020404" pitchFamily="49" charset="0"/>
                </a:rPr>
                <a:t>new</a:t>
              </a:r>
              <a:r>
                <a:rPr lang="en-US" b="1">
                  <a:latin typeface="Courier New" panose="02070309020205020404" pitchFamily="49" charset="0"/>
                  <a:cs typeface="Courier New" panose="02070309020205020404" pitchFamily="49" charset="0"/>
                </a:rPr>
                <a:t> DecimalFormat("#,###");</a:t>
              </a:r>
            </a:p>
            <a:p>
              <a:endParaRPr lang="en-US" sz="800" b="1">
                <a:latin typeface="Courier New" panose="02070309020205020404" pitchFamily="49" charset="0"/>
                <a:cs typeface="Courier New" panose="02070309020205020404" pitchFamily="49" charset="0"/>
              </a:endParaRPr>
            </a:p>
            <a:p>
              <a:r>
                <a:rPr lang="fr-FR" b="1" smtClean="0">
                  <a:solidFill>
                    <a:srgbClr val="0000FF"/>
                  </a:solidFill>
                  <a:latin typeface="Courier New" panose="02070309020205020404" pitchFamily="49" charset="0"/>
                  <a:cs typeface="Courier New" panose="02070309020205020404" pitchFamily="49" charset="0"/>
                </a:rPr>
                <a:t>double</a:t>
              </a:r>
              <a:r>
                <a:rPr lang="fr-FR" b="1" smtClean="0">
                  <a:latin typeface="Courier New" panose="02070309020205020404" pitchFamily="49" charset="0"/>
                  <a:cs typeface="Courier New" panose="02070309020205020404" pitchFamily="49" charset="0"/>
                </a:rPr>
                <a:t> </a:t>
              </a:r>
              <a:r>
                <a:rPr lang="fr-FR" b="1">
                  <a:latin typeface="Courier New" panose="02070309020205020404" pitchFamily="49" charset="0"/>
                  <a:cs typeface="Courier New" panose="02070309020205020404" pitchFamily="49" charset="0"/>
                </a:rPr>
                <a:t>y = </a:t>
              </a:r>
              <a:r>
                <a:rPr lang="fr-FR" b="1" smtClean="0">
                  <a:solidFill>
                    <a:srgbClr val="006600"/>
                  </a:solidFill>
                  <a:latin typeface="Courier New" panose="02070309020205020404" pitchFamily="49" charset="0"/>
                  <a:cs typeface="Courier New" panose="02070309020205020404" pitchFamily="49" charset="0"/>
                </a:rPr>
                <a:t>2.37609</a:t>
              </a:r>
              <a:r>
                <a:rPr lang="fr-FR" b="1">
                  <a:latin typeface="Courier New" panose="02070309020205020404" pitchFamily="49" charset="0"/>
                  <a:cs typeface="Courier New" panose="02070309020205020404" pitchFamily="49" charset="0"/>
                </a:rPr>
                <a:t>, z = </a:t>
              </a:r>
              <a:r>
                <a:rPr lang="fr-FR" b="1">
                  <a:solidFill>
                    <a:srgbClr val="006600"/>
                  </a:solidFill>
                  <a:latin typeface="Courier New" panose="02070309020205020404" pitchFamily="49" charset="0"/>
                  <a:cs typeface="Courier New" panose="02070309020205020404" pitchFamily="49" charset="0"/>
                </a:rPr>
                <a:t>36.9</a:t>
              </a:r>
              <a:r>
                <a:rPr lang="fr-FR" b="1">
                  <a:latin typeface="Courier New" panose="02070309020205020404" pitchFamily="49" charset="0"/>
                  <a:cs typeface="Courier New" panose="02070309020205020404" pitchFamily="49" charset="0"/>
                </a:rPr>
                <a:t>;</a:t>
              </a:r>
            </a:p>
            <a:p>
              <a:r>
                <a:rPr lang="en-US" b="1" smtClean="0">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a = </a:t>
              </a:r>
              <a:r>
                <a:rPr lang="en-US" b="1">
                  <a:solidFill>
                    <a:srgbClr val="006600"/>
                  </a:solidFill>
                  <a:latin typeface="Courier New" panose="02070309020205020404" pitchFamily="49" charset="0"/>
                  <a:cs typeface="Courier New" panose="02070309020205020404" pitchFamily="49" charset="0"/>
                </a:rPr>
                <a:t>1234567</a:t>
              </a:r>
              <a:r>
                <a:rPr lang="en-US" b="1">
                  <a:latin typeface="Courier New" panose="02070309020205020404" pitchFamily="49" charset="0"/>
                  <a:cs typeface="Courier New" panose="02070309020205020404" pitchFamily="49" charset="0"/>
                </a:rPr>
                <a:t>, b = </a:t>
              </a:r>
              <a:r>
                <a:rPr lang="en-US" b="1" smtClean="0">
                  <a:solidFill>
                    <a:srgbClr val="006600"/>
                  </a:solidFill>
                  <a:latin typeface="Courier New" panose="02070309020205020404" pitchFamily="49" charset="0"/>
                  <a:cs typeface="Courier New" panose="02070309020205020404" pitchFamily="49" charset="0"/>
                </a:rPr>
                <a:t>89</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endParaRPr lang="en-US" sz="800" b="1">
                <a:latin typeface="Courier New" panose="02070309020205020404" pitchFamily="49" charset="0"/>
                <a:cs typeface="Courier New" panose="02070309020205020404" pitchFamily="49" charset="0"/>
              </a:endParaRP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"y = " </a:t>
              </a:r>
              <a:r>
                <a:rPr lang="en-US" sz="1600" b="1">
                  <a:latin typeface="Courier New" panose="02070309020205020404" pitchFamily="49" charset="0"/>
                  <a:cs typeface="Courier New" panose="02070309020205020404" pitchFamily="49" charset="0"/>
                </a:rPr>
                <a:t>+ df1.format(y) + </a:t>
              </a:r>
              <a:r>
                <a:rPr lang="en-US" sz="1600" b="1">
                  <a:solidFill>
                    <a:srgbClr val="006600"/>
                  </a:solidFill>
                  <a:latin typeface="Courier New" panose="02070309020205020404" pitchFamily="49" charset="0"/>
                  <a:cs typeface="Courier New" panose="02070309020205020404" pitchFamily="49" charset="0"/>
                </a:rPr>
                <a:t>"; z = "</a:t>
              </a:r>
              <a:r>
                <a:rPr lang="en-US" sz="1600" b="1">
                  <a:latin typeface="Courier New" panose="02070309020205020404" pitchFamily="49" charset="0"/>
                  <a:cs typeface="Courier New" panose="02070309020205020404" pitchFamily="49" charset="0"/>
                </a:rPr>
                <a:t> + df1.format(z));</a:t>
              </a: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"y = " </a:t>
              </a:r>
              <a:r>
                <a:rPr lang="en-US" sz="1600" b="1">
                  <a:latin typeface="Courier New" panose="02070309020205020404" pitchFamily="49" charset="0"/>
                  <a:cs typeface="Courier New" panose="02070309020205020404" pitchFamily="49" charset="0"/>
                </a:rPr>
                <a:t>+ df2.format(y) + </a:t>
              </a:r>
              <a:r>
                <a:rPr lang="en-US" sz="1600" b="1">
                  <a:solidFill>
                    <a:srgbClr val="006600"/>
                  </a:solidFill>
                  <a:latin typeface="Courier New" panose="02070309020205020404" pitchFamily="49" charset="0"/>
                  <a:cs typeface="Courier New" panose="02070309020205020404" pitchFamily="49" charset="0"/>
                </a:rPr>
                <a:t>"; z = " </a:t>
              </a:r>
              <a:r>
                <a:rPr lang="en-US" sz="1600" b="1">
                  <a:latin typeface="Courier New" panose="02070309020205020404" pitchFamily="49" charset="0"/>
                  <a:cs typeface="Courier New" panose="02070309020205020404" pitchFamily="49" charset="0"/>
                </a:rPr>
                <a:t>+ df2.format(z));</a:t>
              </a: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"y = " </a:t>
              </a:r>
              <a:r>
                <a:rPr lang="en-US" sz="1600" b="1">
                  <a:latin typeface="Courier New" panose="02070309020205020404" pitchFamily="49" charset="0"/>
                  <a:cs typeface="Courier New" panose="02070309020205020404" pitchFamily="49" charset="0"/>
                </a:rPr>
                <a:t>+ df3.format(y) + </a:t>
              </a:r>
              <a:r>
                <a:rPr lang="en-US" sz="1600" b="1">
                  <a:solidFill>
                    <a:srgbClr val="006600"/>
                  </a:solidFill>
                  <a:latin typeface="Courier New" panose="02070309020205020404" pitchFamily="49" charset="0"/>
                  <a:cs typeface="Courier New" panose="02070309020205020404" pitchFamily="49" charset="0"/>
                </a:rPr>
                <a:t>"; z = " </a:t>
              </a:r>
              <a:r>
                <a:rPr lang="en-US" sz="1600" b="1">
                  <a:latin typeface="Courier New" panose="02070309020205020404" pitchFamily="49" charset="0"/>
                  <a:cs typeface="Courier New" panose="02070309020205020404" pitchFamily="49" charset="0"/>
                </a:rPr>
                <a:t>+ df3.format(z));</a:t>
              </a: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"a = " </a:t>
              </a:r>
              <a:r>
                <a:rPr lang="en-US" sz="1600" b="1">
                  <a:latin typeface="Courier New" panose="02070309020205020404" pitchFamily="49" charset="0"/>
                  <a:cs typeface="Courier New" panose="02070309020205020404" pitchFamily="49" charset="0"/>
                </a:rPr>
                <a:t>+ df4.format(a) + </a:t>
              </a:r>
              <a:r>
                <a:rPr lang="en-US" sz="1600" b="1">
                  <a:solidFill>
                    <a:srgbClr val="006600"/>
                  </a:solidFill>
                  <a:latin typeface="Courier New" panose="02070309020205020404" pitchFamily="49" charset="0"/>
                  <a:cs typeface="Courier New" panose="02070309020205020404" pitchFamily="49" charset="0"/>
                </a:rPr>
                <a:t>"; b = " </a:t>
              </a:r>
              <a:r>
                <a:rPr lang="en-US" sz="1600" b="1">
                  <a:latin typeface="Courier New" panose="02070309020205020404" pitchFamily="49" charset="0"/>
                  <a:cs typeface="Courier New" panose="02070309020205020404" pitchFamily="49" charset="0"/>
                </a:rPr>
                <a:t>+ df4.format(b));</a:t>
              </a: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"a = " </a:t>
              </a:r>
              <a:r>
                <a:rPr lang="en-US" sz="1600" b="1">
                  <a:latin typeface="Courier New" panose="02070309020205020404" pitchFamily="49" charset="0"/>
                  <a:cs typeface="Courier New" panose="02070309020205020404" pitchFamily="49" charset="0"/>
                </a:rPr>
                <a:t>+ df5.format(a) + </a:t>
              </a:r>
              <a:r>
                <a:rPr lang="en-US" sz="1600" b="1">
                  <a:solidFill>
                    <a:srgbClr val="006600"/>
                  </a:solidFill>
                  <a:latin typeface="Courier New" panose="02070309020205020404" pitchFamily="49" charset="0"/>
                  <a:cs typeface="Courier New" panose="02070309020205020404" pitchFamily="49" charset="0"/>
                </a:rPr>
                <a:t>"; b = " </a:t>
              </a:r>
              <a:r>
                <a:rPr lang="en-US" sz="1600" b="1">
                  <a:latin typeface="Courier New" panose="02070309020205020404" pitchFamily="49" charset="0"/>
                  <a:cs typeface="Courier New" panose="02070309020205020404" pitchFamily="49" charset="0"/>
                </a:rPr>
                <a:t>+ df5.format(b));</a:t>
              </a:r>
              <a:endParaRPr lang="en-US" sz="1600" b="1" smtClean="0">
                <a:latin typeface="Courier New" panose="02070309020205020404" pitchFamily="49" charset="0"/>
                <a:cs typeface="Courier New" panose="02070309020205020404" pitchFamily="49" charset="0"/>
              </a:endParaRPr>
            </a:p>
          </p:txBody>
        </p:sp>
        <p:sp>
          <p:nvSpPr>
            <p:cNvPr id="17" name="TextBox 16"/>
            <p:cNvSpPr txBox="1"/>
            <p:nvPr/>
          </p:nvSpPr>
          <p:spPr>
            <a:xfrm>
              <a:off x="6642339" y="1075836"/>
              <a:ext cx="2430161"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OutputExamples2.java</a:t>
              </a:r>
              <a:endParaRPr lang="en-US">
                <a:latin typeface="Calibri" panose="020F0502020204030204" pitchFamily="34" charset="0"/>
              </a:endParaRPr>
            </a:p>
          </p:txBody>
        </p:sp>
      </p:grpSp>
      <p:grpSp>
        <p:nvGrpSpPr>
          <p:cNvPr id="18" name="Group 17"/>
          <p:cNvGrpSpPr/>
          <p:nvPr/>
        </p:nvGrpSpPr>
        <p:grpSpPr>
          <a:xfrm>
            <a:off x="640151" y="4876758"/>
            <a:ext cx="8142906" cy="1938992"/>
            <a:chOff x="573656" y="4045385"/>
            <a:chExt cx="8142906" cy="1938992"/>
          </a:xfrm>
        </p:grpSpPr>
        <p:sp>
          <p:nvSpPr>
            <p:cNvPr id="19" name="TextBox 18"/>
            <p:cNvSpPr txBox="1"/>
            <p:nvPr/>
          </p:nvSpPr>
          <p:spPr>
            <a:xfrm>
              <a:off x="573656" y="4045385"/>
              <a:ext cx="1297124" cy="400110"/>
            </a:xfrm>
            <a:prstGeom prst="rect">
              <a:avLst/>
            </a:prstGeom>
            <a:noFill/>
          </p:spPr>
          <p:txBody>
            <a:bodyPr wrap="square" rtlCol="0">
              <a:spAutoFit/>
            </a:bodyPr>
            <a:lstStyle/>
            <a:p>
              <a:r>
                <a:rPr lang="en-US" sz="2000" i="1" smtClean="0"/>
                <a:t>Output:</a:t>
              </a:r>
              <a:endParaRPr lang="en-US" sz="2000" i="1"/>
            </a:p>
          </p:txBody>
        </p:sp>
        <p:sp>
          <p:nvSpPr>
            <p:cNvPr id="20" name="TextBox 19"/>
            <p:cNvSpPr txBox="1"/>
            <p:nvPr/>
          </p:nvSpPr>
          <p:spPr>
            <a:xfrm>
              <a:off x="1694660" y="4045385"/>
              <a:ext cx="7021902" cy="1938992"/>
            </a:xfrm>
            <a:prstGeom prst="rect">
              <a:avLst/>
            </a:prstGeom>
            <a:solidFill>
              <a:srgbClr val="CCECFF"/>
            </a:solidFill>
            <a:ln>
              <a:solidFill>
                <a:schemeClr val="tx1"/>
              </a:solidFill>
            </a:ln>
          </p:spPr>
          <p:txBody>
            <a:bodyPr wrap="square" rtlCol="0">
              <a:spAutoFit/>
            </a:bodyPr>
            <a:lstStyle/>
            <a:p>
              <a:r>
                <a:rPr lang="en-US" sz="2400" b="1">
                  <a:latin typeface="Courier New" panose="02070309020205020404" pitchFamily="49" charset="0"/>
                  <a:cs typeface="Courier New" panose="02070309020205020404" pitchFamily="49" charset="0"/>
                </a:rPr>
                <a:t>y</a:t>
              </a:r>
              <a:r>
                <a:rPr lang="en-US" sz="2400" b="1" smtClean="0">
                  <a:latin typeface="Courier New" panose="02070309020205020404" pitchFamily="49" charset="0"/>
                  <a:cs typeface="Courier New" panose="02070309020205020404" pitchFamily="49" charset="0"/>
                </a:rPr>
                <a:t> = 002.38; z = 036.90</a:t>
              </a:r>
            </a:p>
            <a:p>
              <a:r>
                <a:rPr lang="en-US" sz="2400" b="1">
                  <a:latin typeface="Courier New" panose="02070309020205020404" pitchFamily="49" charset="0"/>
                  <a:cs typeface="Courier New" panose="02070309020205020404" pitchFamily="49" charset="0"/>
                </a:rPr>
                <a:t>y = </a:t>
              </a:r>
              <a:r>
                <a:rPr lang="en-US" sz="2400" b="1" smtClean="0">
                  <a:latin typeface="Courier New" panose="02070309020205020404" pitchFamily="49" charset="0"/>
                  <a:cs typeface="Courier New" panose="02070309020205020404" pitchFamily="49" charset="0"/>
                </a:rPr>
                <a:t>2.38</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z </a:t>
              </a:r>
              <a:r>
                <a:rPr lang="en-US" sz="2400" b="1">
                  <a:latin typeface="Courier New" panose="02070309020205020404" pitchFamily="49" charset="0"/>
                  <a:cs typeface="Courier New" panose="02070309020205020404" pitchFamily="49" charset="0"/>
                </a:rPr>
                <a:t>= 3</a:t>
              </a:r>
              <a:r>
                <a:rPr lang="en-US" sz="2400" b="1" smtClean="0">
                  <a:latin typeface="Courier New" panose="02070309020205020404" pitchFamily="49" charset="0"/>
                  <a:cs typeface="Courier New" panose="02070309020205020404" pitchFamily="49" charset="0"/>
                </a:rPr>
                <a:t>6.9</a:t>
              </a:r>
              <a:endParaRPr lang="en-US" sz="2400" b="1">
                <a:latin typeface="Courier New" panose="02070309020205020404" pitchFamily="49" charset="0"/>
                <a:cs typeface="Courier New" panose="02070309020205020404" pitchFamily="49" charset="0"/>
              </a:endParaRPr>
            </a:p>
            <a:p>
              <a:r>
                <a:rPr lang="en-US" sz="2400" b="1">
                  <a:latin typeface="Courier New" panose="02070309020205020404" pitchFamily="49" charset="0"/>
                  <a:cs typeface="Courier New" panose="02070309020205020404" pitchFamily="49" charset="0"/>
                </a:rPr>
                <a:t>y = </a:t>
              </a:r>
              <a:r>
                <a:rPr lang="en-US" sz="2400" b="1" smtClean="0">
                  <a:latin typeface="Courier New" panose="02070309020205020404" pitchFamily="49" charset="0"/>
                  <a:cs typeface="Courier New" panose="02070309020205020404" pitchFamily="49" charset="0"/>
                </a:rPr>
                <a:t>237.6%; z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3690.0%</a:t>
              </a:r>
              <a:endParaRPr lang="en-US" sz="2400" b="1">
                <a:latin typeface="Courier New" panose="02070309020205020404" pitchFamily="49" charset="0"/>
                <a:cs typeface="Courier New" panose="02070309020205020404" pitchFamily="49" charset="0"/>
              </a:endParaRPr>
            </a:p>
            <a:p>
              <a:r>
                <a:rPr lang="en-US" sz="2400" b="1">
                  <a:latin typeface="Courier New" panose="02070309020205020404" pitchFamily="49" charset="0"/>
                  <a:cs typeface="Courier New" panose="02070309020205020404" pitchFamily="49" charset="0"/>
                </a:rPr>
                <a:t>a</a:t>
              </a:r>
              <a:r>
                <a:rPr lang="en-US" sz="2400" b="1" smtClean="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1,234,567; b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0,089</a:t>
              </a:r>
            </a:p>
            <a:p>
              <a:r>
                <a:rPr lang="en-US" sz="2400" b="1" smtClean="0">
                  <a:latin typeface="Courier New" panose="02070309020205020404" pitchFamily="49" charset="0"/>
                  <a:cs typeface="Courier New" panose="02070309020205020404" pitchFamily="49" charset="0"/>
                </a:rPr>
                <a:t>a = 1,234,567; b = 89</a:t>
              </a:r>
              <a:endParaRPr lang="en-US" sz="2400" b="1">
                <a:latin typeface="Courier New" panose="02070309020205020404" pitchFamily="49" charset="0"/>
                <a:cs typeface="Courier New" panose="02070309020205020404" pitchFamily="49" charset="0"/>
              </a:endParaRPr>
            </a:p>
          </p:txBody>
        </p:sp>
      </p:grpSp>
      <p:sp>
        <p:nvSpPr>
          <p:cNvPr id="2" name="TextBox 1"/>
          <p:cNvSpPr txBox="1"/>
          <p:nvPr/>
        </p:nvSpPr>
        <p:spPr>
          <a:xfrm>
            <a:off x="7056582" y="1791855"/>
            <a:ext cx="1726475" cy="830997"/>
          </a:xfrm>
          <a:prstGeom prst="rect">
            <a:avLst/>
          </a:prstGeom>
          <a:solidFill>
            <a:srgbClr val="CCFFCC"/>
          </a:solidFill>
          <a:ln>
            <a:solidFill>
              <a:schemeClr val="tx1"/>
            </a:solidFill>
          </a:ln>
        </p:spPr>
        <p:txBody>
          <a:bodyPr wrap="square" rtlCol="0">
            <a:spAutoFit/>
          </a:bodyPr>
          <a:lstStyle/>
          <a:p>
            <a:r>
              <a:rPr lang="en-US" sz="1600" i="1" dirty="0" smtClean="0"/>
              <a:t>Many other format patterns available.</a:t>
            </a:r>
            <a:endParaRPr lang="en-US" sz="1600" i="1" dirty="0"/>
          </a:p>
        </p:txBody>
      </p:sp>
    </p:spTree>
    <p:extLst>
      <p:ext uri="{BB962C8B-B14F-4D97-AF65-F5344CB8AC3E}">
        <p14:creationId xmlns:p14="http://schemas.microsoft.com/office/powerpoint/2010/main" val="1347478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3.6 Using </a:t>
            </a:r>
            <a:r>
              <a:rPr lang="en-GB" sz="3600" smtClean="0">
                <a:solidFill>
                  <a:srgbClr val="C00000"/>
                </a:solidFill>
              </a:rPr>
              <a:t>Math</a:t>
            </a:r>
            <a:r>
              <a:rPr lang="en-GB" sz="3600" smtClean="0">
                <a:solidFill>
                  <a:srgbClr val="0000FF"/>
                </a:solidFill>
              </a:rPr>
              <a:t> Class (1/3)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44196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You have written C programs that use math functions in &lt;math.h&gt;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Java provides the service class </a:t>
            </a:r>
            <a:r>
              <a:rPr lang="en-US" sz="2400" smtClean="0">
                <a:solidFill>
                  <a:srgbClr val="0000FF"/>
                </a:solidFill>
              </a:rPr>
              <a:t>Math</a:t>
            </a:r>
            <a:r>
              <a:rPr lang="en-US" sz="2400" smtClean="0"/>
              <a:t> (in </a:t>
            </a:r>
            <a:r>
              <a:rPr lang="en-US" sz="2400" smtClean="0">
                <a:solidFill>
                  <a:srgbClr val="0000FF"/>
                </a:solidFill>
              </a:rPr>
              <a:t>java.lang</a:t>
            </a:r>
            <a:r>
              <a:rPr lang="en-US" sz="2400" smtClean="0"/>
              <a:t> package) </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 </a:t>
            </a:r>
            <a:r>
              <a:rPr lang="en-US" sz="2400" smtClean="0">
                <a:solidFill>
                  <a:srgbClr val="0000FF"/>
                </a:solidFill>
              </a:rPr>
              <a:t>Math</a:t>
            </a:r>
            <a:r>
              <a:rPr lang="en-US" sz="2400" smtClean="0"/>
              <a:t> class provides many math methods, and also some constants such as </a:t>
            </a:r>
            <a:r>
              <a:rPr lang="en-US" sz="2400" smtClean="0">
                <a:solidFill>
                  <a:srgbClr val="0000FF"/>
                </a:solidFill>
              </a:rPr>
              <a:t>PI</a:t>
            </a:r>
            <a:r>
              <a:rPr lang="en-US" sz="2400" smtClean="0"/>
              <a: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Unlike in C where you need to compile a program that uses Math functions with the </a:t>
            </a:r>
            <a:r>
              <a:rPr lang="en-US" sz="2400" smtClean="0">
                <a:solidFill>
                  <a:srgbClr val="0000FF"/>
                </a:solidFill>
              </a:rPr>
              <a:t>–lm </a:t>
            </a:r>
            <a:r>
              <a:rPr lang="en-US" sz="2400" smtClean="0"/>
              <a:t>option, no special option is required when you compile a Java program that uses </a:t>
            </a:r>
            <a:r>
              <a:rPr lang="en-US" sz="2400" smtClean="0">
                <a:solidFill>
                  <a:srgbClr val="0000FF"/>
                </a:solidFill>
              </a:rPr>
              <a:t>Math</a:t>
            </a:r>
            <a:r>
              <a:rPr lang="en-US" sz="2400" smtClean="0"/>
              <a:t> methods.</a:t>
            </a:r>
          </a:p>
        </p:txBody>
      </p:sp>
    </p:spTree>
    <p:extLst>
      <p:ext uri="{BB962C8B-B14F-4D97-AF65-F5344CB8AC3E}">
        <p14:creationId xmlns:p14="http://schemas.microsoft.com/office/powerpoint/2010/main" val="333736149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3.6 Using </a:t>
            </a:r>
            <a:r>
              <a:rPr lang="en-GB" sz="3600" smtClean="0">
                <a:solidFill>
                  <a:srgbClr val="C00000"/>
                </a:solidFill>
              </a:rPr>
              <a:t>Math</a:t>
            </a:r>
            <a:r>
              <a:rPr lang="en-GB" sz="3600" smtClean="0">
                <a:solidFill>
                  <a:srgbClr val="0000FF"/>
                </a:solidFill>
              </a:rPr>
              <a:t> Class (2/3)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8" name="Group 7"/>
          <p:cNvGrpSpPr/>
          <p:nvPr/>
        </p:nvGrpSpPr>
        <p:grpSpPr>
          <a:xfrm>
            <a:off x="441960" y="1248046"/>
            <a:ext cx="5897880" cy="4050264"/>
            <a:chOff x="441960" y="1248046"/>
            <a:chExt cx="5897880" cy="4050264"/>
          </a:xfrm>
        </p:grpSpPr>
        <p:sp>
          <p:nvSpPr>
            <p:cNvPr id="9" name="TextBox 8"/>
            <p:cNvSpPr txBox="1"/>
            <p:nvPr/>
          </p:nvSpPr>
          <p:spPr>
            <a:xfrm>
              <a:off x="441960" y="1358770"/>
              <a:ext cx="5760720" cy="393954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solidFill>
                    <a:srgbClr val="9900CC"/>
                  </a:solidFill>
                  <a:latin typeface="Courier New" panose="02070309020205020404" pitchFamily="49" charset="0"/>
                  <a:cs typeface="Courier New" panose="02070309020205020404" pitchFamily="49" charset="0"/>
                </a:rPr>
                <a:t>#include </a:t>
              </a:r>
              <a:r>
                <a:rPr lang="en-US" sz="2000" b="1">
                  <a:solidFill>
                    <a:srgbClr val="006600"/>
                  </a:solidFill>
                  <a:latin typeface="Courier New" panose="02070309020205020404" pitchFamily="49" charset="0"/>
                  <a:cs typeface="Courier New" panose="02070309020205020404" pitchFamily="49" charset="0"/>
                </a:rPr>
                <a:t>&lt;stdio.h&gt;</a:t>
              </a:r>
            </a:p>
            <a:p>
              <a:pPr>
                <a:tabLst>
                  <a:tab pos="288925" algn="l"/>
                  <a:tab pos="579438" algn="l"/>
                  <a:tab pos="854075" algn="l"/>
                </a:tabLst>
              </a:pPr>
              <a:r>
                <a:rPr lang="en-US" sz="2000" b="1">
                  <a:solidFill>
                    <a:srgbClr val="9900CC"/>
                  </a:solidFill>
                  <a:latin typeface="Courier New" panose="02070309020205020404" pitchFamily="49" charset="0"/>
                  <a:cs typeface="Courier New" panose="02070309020205020404" pitchFamily="49" charset="0"/>
                </a:rPr>
                <a:t>#include </a:t>
              </a:r>
              <a:r>
                <a:rPr lang="en-US" sz="2000" b="1">
                  <a:solidFill>
                    <a:srgbClr val="006600"/>
                  </a:solidFill>
                  <a:latin typeface="Courier New" panose="02070309020205020404" pitchFamily="49" charset="0"/>
                  <a:cs typeface="Courier New" panose="02070309020205020404" pitchFamily="49" charset="0"/>
                </a:rPr>
                <a:t>&lt;math.h&gt;</a:t>
              </a:r>
            </a:p>
            <a:p>
              <a:pPr>
                <a:tabLst>
                  <a:tab pos="288925" algn="l"/>
                  <a:tab pos="579438" algn="l"/>
                  <a:tab pos="854075" algn="l"/>
                </a:tabLst>
              </a:pPr>
              <a:r>
                <a:rPr lang="en-US" sz="2000" b="1">
                  <a:solidFill>
                    <a:srgbClr val="9900CC"/>
                  </a:solidFill>
                  <a:latin typeface="Courier New" panose="02070309020205020404" pitchFamily="49" charset="0"/>
                  <a:cs typeface="Courier New" panose="02070309020205020404" pitchFamily="49" charset="0"/>
                </a:rPr>
                <a:t>#define PI </a:t>
              </a:r>
              <a:r>
                <a:rPr lang="en-US" sz="2000" b="1">
                  <a:solidFill>
                    <a:srgbClr val="006600"/>
                  </a:solidFill>
                  <a:latin typeface="Courier New" panose="02070309020205020404" pitchFamily="49" charset="0"/>
                  <a:cs typeface="Courier New" panose="02070309020205020404" pitchFamily="49" charset="0"/>
                </a:rPr>
                <a:t>3.14159</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main(</a:t>
              </a:r>
              <a:r>
                <a:rPr lang="en-US" sz="2000" b="1">
                  <a:solidFill>
                    <a:srgbClr val="0000FF"/>
                  </a:solidFill>
                  <a:latin typeface="Courier New" panose="02070309020205020404" pitchFamily="49" charset="0"/>
                  <a:cs typeface="Courier New" panose="02070309020205020404" pitchFamily="49" charset="0"/>
                </a:rPr>
                <a:t>void</a:t>
              </a:r>
              <a:r>
                <a:rPr lang="en-US" sz="2000" b="1">
                  <a:latin typeface="Courier New" panose="02070309020205020404" pitchFamily="49" charset="0"/>
                  <a:cs typeface="Courier New" panose="02070309020205020404" pitchFamily="49" charset="0"/>
                </a:rPr>
                <a:t>) {</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 </a:t>
              </a:r>
              <a:r>
                <a:rPr lang="en-US" sz="2000" b="1">
                  <a:latin typeface="Courier New" panose="02070309020205020404" pitchFamily="49" charset="0"/>
                  <a:cs typeface="Courier New" panose="02070309020205020404" pitchFamily="49" charset="0"/>
                </a:rPr>
                <a:t>radius, area;</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"Enter radius: "</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scanf(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%lf</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&amp;radius);</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area = PI * pow(radius, 2);</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"Area = </a:t>
              </a:r>
              <a:r>
                <a:rPr lang="en-US" sz="2000" b="1">
                  <a:solidFill>
                    <a:srgbClr val="FF0000"/>
                  </a:solidFill>
                  <a:latin typeface="Courier New" panose="02070309020205020404" pitchFamily="49" charset="0"/>
                  <a:cs typeface="Courier New" panose="02070309020205020404" pitchFamily="49" charset="0"/>
                </a:rPr>
                <a:t>%.3f\n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area</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solidFill>
                    <a:srgbClr val="0000FF"/>
                  </a:solidFill>
                  <a:latin typeface="Courier New" panose="02070309020205020404" pitchFamily="49" charset="0"/>
                  <a:cs typeface="Courier New" panose="02070309020205020404" pitchFamily="49" charset="0"/>
                </a:rPr>
                <a:t>	return </a:t>
              </a:r>
              <a:r>
                <a:rPr lang="en-US" sz="2000" b="1">
                  <a:solidFill>
                    <a:srgbClr val="0066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a:t>
              </a:r>
              <a:endParaRPr lang="en-US" b="1" smtClean="0">
                <a:latin typeface="Courier New" panose="02070309020205020404" pitchFamily="49" charset="0"/>
                <a:cs typeface="Courier New" panose="02070309020205020404" pitchFamily="49" charset="0"/>
              </a:endParaRPr>
            </a:p>
          </p:txBody>
        </p:sp>
        <p:sp>
          <p:nvSpPr>
            <p:cNvPr id="10" name="TextBox 9"/>
            <p:cNvSpPr txBox="1"/>
            <p:nvPr/>
          </p:nvSpPr>
          <p:spPr>
            <a:xfrm>
              <a:off x="4450080" y="1248046"/>
              <a:ext cx="1889760"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area_of_circle.c</a:t>
              </a:r>
              <a:endParaRPr lang="en-US">
                <a:latin typeface="Calibri" panose="020F0502020204030204" pitchFamily="34" charset="0"/>
              </a:endParaRPr>
            </a:p>
          </p:txBody>
        </p:sp>
      </p:grpSp>
      <p:sp>
        <p:nvSpPr>
          <p:cNvPr id="2" name="TextBox 1"/>
          <p:cNvSpPr txBox="1"/>
          <p:nvPr/>
        </p:nvSpPr>
        <p:spPr>
          <a:xfrm>
            <a:off x="5394960" y="2926080"/>
            <a:ext cx="3368040" cy="707886"/>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Enter radius: </a:t>
            </a:r>
            <a:r>
              <a:rPr lang="en-US" sz="2000" b="1" smtClean="0">
                <a:solidFill>
                  <a:srgbClr val="0000FF"/>
                </a:solidFill>
                <a:latin typeface="Courier New" panose="02070309020205020404" pitchFamily="49" charset="0"/>
                <a:cs typeface="Courier New" panose="02070309020205020404" pitchFamily="49" charset="0"/>
              </a:rPr>
              <a:t>20.5</a:t>
            </a:r>
          </a:p>
          <a:p>
            <a:r>
              <a:rPr lang="en-US" sz="2000" b="1" smtClean="0">
                <a:latin typeface="Courier New" panose="02070309020205020404" pitchFamily="49" charset="0"/>
                <a:cs typeface="Courier New" panose="02070309020205020404" pitchFamily="49" charset="0"/>
              </a:rPr>
              <a:t>Area = 1320.253 </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903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3.6 Using </a:t>
            </a:r>
            <a:r>
              <a:rPr lang="en-GB" sz="3600" smtClean="0">
                <a:solidFill>
                  <a:srgbClr val="C00000"/>
                </a:solidFill>
              </a:rPr>
              <a:t>Math</a:t>
            </a:r>
            <a:r>
              <a:rPr lang="en-GB" sz="3600" smtClean="0">
                <a:solidFill>
                  <a:srgbClr val="0000FF"/>
                </a:solidFill>
              </a:rPr>
              <a:t> Class (3/3)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8" name="Group 7"/>
          <p:cNvGrpSpPr/>
          <p:nvPr/>
        </p:nvGrpSpPr>
        <p:grpSpPr>
          <a:xfrm>
            <a:off x="441960" y="1248046"/>
            <a:ext cx="8336280" cy="4973594"/>
            <a:chOff x="441960" y="1248046"/>
            <a:chExt cx="8026956" cy="4973594"/>
          </a:xfrm>
        </p:grpSpPr>
        <p:sp>
          <p:nvSpPr>
            <p:cNvPr id="9" name="TextBox 8"/>
            <p:cNvSpPr txBox="1"/>
            <p:nvPr/>
          </p:nvSpPr>
          <p:spPr>
            <a:xfrm>
              <a:off x="441960" y="1358770"/>
              <a:ext cx="8026956" cy="486287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a:t>
              </a:r>
              <a:r>
                <a:rPr lang="en-US" sz="2000" b="1">
                  <a:latin typeface="Courier New" panose="02070309020205020404" pitchFamily="49" charset="0"/>
                  <a:cs typeface="Courier New" panose="02070309020205020404" pitchFamily="49" charset="0"/>
                </a:rPr>
                <a:t> java.util.*;</a:t>
              </a:r>
            </a:p>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 </a:t>
              </a:r>
              <a:r>
                <a:rPr lang="en-US" sz="2000" b="1">
                  <a:latin typeface="Courier New" panose="02070309020205020404" pitchFamily="49" charset="0"/>
                  <a:cs typeface="Courier New" panose="02070309020205020404" pitchFamily="49" charset="0"/>
                </a:rPr>
                <a:t>java.text.*;</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solidFill>
                    <a:srgbClr val="0000FF"/>
                  </a:solidFill>
                  <a:latin typeface="Courier New" panose="02070309020205020404" pitchFamily="49" charset="0"/>
                  <a:cs typeface="Courier New" panose="02070309020205020404" pitchFamily="49" charset="0"/>
                </a:rPr>
                <a:t>public class </a:t>
              </a:r>
              <a:r>
                <a:rPr lang="en-US" sz="2000" b="1">
                  <a:latin typeface="Courier New" panose="02070309020205020404" pitchFamily="49" charset="0"/>
                  <a:cs typeface="Courier New" panose="02070309020205020404" pitchFamily="49" charset="0"/>
                </a:rPr>
                <a:t>AreaOfCircle {</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public static void </a:t>
              </a:r>
              <a:r>
                <a:rPr lang="en-US" sz="2000" b="1">
                  <a:latin typeface="Courier New" panose="02070309020205020404" pitchFamily="49" charset="0"/>
                  <a:cs typeface="Courier New" panose="02070309020205020404" pitchFamily="49" charset="0"/>
                </a:rPr>
                <a:t>main(String[] args)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DecimalFormat df = </a:t>
              </a:r>
              <a:r>
                <a:rPr lang="en-US" sz="2000" b="1">
                  <a:solidFill>
                    <a:srgbClr val="0000FF"/>
                  </a:solidFill>
                  <a:latin typeface="Courier New" panose="02070309020205020404" pitchFamily="49" charset="0"/>
                  <a:cs typeface="Courier New" panose="02070309020205020404" pitchFamily="49" charset="0"/>
                </a:rPr>
                <a:t>new</a:t>
              </a:r>
              <a:r>
                <a:rPr lang="en-US" sz="2000" b="1">
                  <a:latin typeface="Courier New" panose="02070309020205020404" pitchFamily="49" charset="0"/>
                  <a:cs typeface="Courier New" panose="02070309020205020404" pitchFamily="49" charset="0"/>
                </a:rPr>
                <a:t> DecimalFormat(</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Scanner sc =</a:t>
              </a:r>
              <a:r>
                <a:rPr lang="en-US" sz="2000" b="1">
                  <a:solidFill>
                    <a:srgbClr val="0000FF"/>
                  </a:solidFill>
                  <a:latin typeface="Courier New" panose="02070309020205020404" pitchFamily="49" charset="0"/>
                  <a:cs typeface="Courier New" panose="02070309020205020404" pitchFamily="49" charset="0"/>
                </a:rPr>
                <a:t> new </a:t>
              </a:r>
              <a:r>
                <a:rPr lang="en-US" sz="2000" b="1">
                  <a:latin typeface="Courier New" panose="02070309020205020404" pitchFamily="49" charset="0"/>
                  <a:cs typeface="Courier New" panose="02070309020205020404" pitchFamily="49" charset="0"/>
                </a:rPr>
                <a:t>Scanner(System.in);</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radius, area;</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a:t>
              </a:r>
              <a:r>
                <a:rPr lang="en-US" sz="2000" b="1">
                  <a:solidFill>
                    <a:srgbClr val="006600"/>
                  </a:solidFill>
                  <a:latin typeface="Courier New" panose="02070309020205020404" pitchFamily="49" charset="0"/>
                  <a:cs typeface="Courier New" panose="02070309020205020404" pitchFamily="49" charset="0"/>
                </a:rPr>
                <a:t>"Enter radius: "</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radius = sc.nextDouble();</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area = Math.PI * Math.pow(radius, 2);</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System.out.println(</a:t>
              </a:r>
              <a:r>
                <a:rPr lang="en-US" sz="2000" b="1">
                  <a:solidFill>
                    <a:srgbClr val="006600"/>
                  </a:solidFill>
                  <a:latin typeface="Courier New" panose="02070309020205020404" pitchFamily="49" charset="0"/>
                  <a:cs typeface="Courier New" panose="02070309020205020404" pitchFamily="49" charset="0"/>
                </a:rPr>
                <a:t>"Area = " </a:t>
              </a:r>
              <a:r>
                <a:rPr lang="en-US" sz="2000" b="1">
                  <a:latin typeface="Courier New" panose="02070309020205020404" pitchFamily="49" charset="0"/>
                  <a:cs typeface="Courier New" panose="02070309020205020404" pitchFamily="49" charset="0"/>
                </a:rPr>
                <a:t>+ df.format(area));</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a:t>
              </a:r>
            </a:p>
          </p:txBody>
        </p:sp>
        <p:sp>
          <p:nvSpPr>
            <p:cNvPr id="10" name="TextBox 9"/>
            <p:cNvSpPr txBox="1"/>
            <p:nvPr/>
          </p:nvSpPr>
          <p:spPr>
            <a:xfrm>
              <a:off x="6579156" y="1248046"/>
              <a:ext cx="1889760"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AreaOfCircle.java</a:t>
              </a:r>
              <a:endParaRPr lang="en-US">
                <a:latin typeface="Calibri" panose="020F0502020204030204" pitchFamily="34" charset="0"/>
              </a:endParaRPr>
            </a:p>
          </p:txBody>
        </p:sp>
      </p:grpSp>
      <p:sp>
        <p:nvSpPr>
          <p:cNvPr id="11" name="TextBox 10"/>
          <p:cNvSpPr txBox="1"/>
          <p:nvPr/>
        </p:nvSpPr>
        <p:spPr>
          <a:xfrm>
            <a:off x="5585827" y="1798320"/>
            <a:ext cx="3368040" cy="707886"/>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Enter radius: </a:t>
            </a:r>
            <a:r>
              <a:rPr lang="en-US" sz="2000" b="1" smtClean="0">
                <a:solidFill>
                  <a:srgbClr val="0000FF"/>
                </a:solidFill>
                <a:latin typeface="Courier New" panose="02070309020205020404" pitchFamily="49" charset="0"/>
                <a:cs typeface="Courier New" panose="02070309020205020404" pitchFamily="49" charset="0"/>
              </a:rPr>
              <a:t>20.5</a:t>
            </a:r>
          </a:p>
          <a:p>
            <a:r>
              <a:rPr lang="en-US" sz="2000" b="1" smtClean="0">
                <a:latin typeface="Courier New" panose="02070309020205020404" pitchFamily="49" charset="0"/>
                <a:cs typeface="Courier New" panose="02070309020205020404" pitchFamily="49" charset="0"/>
              </a:rPr>
              <a:t>Area = 1320.254 </a:t>
            </a:r>
            <a:endParaRPr lang="en-US" sz="2000" b="1">
              <a:latin typeface="Courier New" panose="02070309020205020404" pitchFamily="49" charset="0"/>
              <a:cs typeface="Courier New" panose="02070309020205020404" pitchFamily="49" charset="0"/>
            </a:endParaRPr>
          </a:p>
        </p:txBody>
      </p:sp>
      <p:grpSp>
        <p:nvGrpSpPr>
          <p:cNvPr id="5" name="Group 4"/>
          <p:cNvGrpSpPr/>
          <p:nvPr/>
        </p:nvGrpSpPr>
        <p:grpSpPr>
          <a:xfrm>
            <a:off x="5273039" y="2506206"/>
            <a:ext cx="3680827" cy="4007821"/>
            <a:chOff x="5273039" y="2506206"/>
            <a:chExt cx="3680827" cy="4007821"/>
          </a:xfrm>
        </p:grpSpPr>
        <p:cxnSp>
          <p:nvCxnSpPr>
            <p:cNvPr id="4" name="Straight Arrow Connector 3"/>
            <p:cNvCxnSpPr/>
            <p:nvPr/>
          </p:nvCxnSpPr>
          <p:spPr>
            <a:xfrm flipH="1" flipV="1">
              <a:off x="8092440" y="2506206"/>
              <a:ext cx="426720" cy="319355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273039" y="5590697"/>
              <a:ext cx="3680827" cy="923330"/>
            </a:xfrm>
            <a:prstGeom prst="rect">
              <a:avLst/>
            </a:prstGeom>
            <a:solidFill>
              <a:schemeClr val="bg1"/>
            </a:solidFill>
            <a:ln>
              <a:solidFill>
                <a:schemeClr val="tx1"/>
              </a:solidFill>
            </a:ln>
          </p:spPr>
          <p:txBody>
            <a:bodyPr wrap="square" rtlCol="0">
              <a:spAutoFit/>
            </a:bodyPr>
            <a:lstStyle/>
            <a:p>
              <a:r>
                <a:rPr lang="en-US" smtClean="0"/>
                <a:t>Area is slightly different from that in </a:t>
              </a:r>
              <a:r>
                <a:rPr lang="en-US" smtClean="0">
                  <a:solidFill>
                    <a:srgbClr val="0000FF"/>
                  </a:solidFill>
                </a:rPr>
                <a:t>area_of_circle.c</a:t>
              </a:r>
              <a:r>
                <a:rPr lang="en-US" smtClean="0"/>
                <a:t> due to different values of PI.</a:t>
              </a:r>
              <a:endParaRPr lang="en-US"/>
            </a:p>
          </p:txBody>
        </p:sp>
      </p:grpSp>
      <p:grpSp>
        <p:nvGrpSpPr>
          <p:cNvPr id="14" name="Group 13"/>
          <p:cNvGrpSpPr/>
          <p:nvPr/>
        </p:nvGrpSpPr>
        <p:grpSpPr>
          <a:xfrm>
            <a:off x="213361" y="4907280"/>
            <a:ext cx="2560319" cy="1612820"/>
            <a:chOff x="4358641" y="4624207"/>
            <a:chExt cx="2560319" cy="1612820"/>
          </a:xfrm>
        </p:grpSpPr>
        <p:cxnSp>
          <p:nvCxnSpPr>
            <p:cNvPr id="15" name="Straight Arrow Connector 14"/>
            <p:cNvCxnSpPr/>
            <p:nvPr/>
          </p:nvCxnSpPr>
          <p:spPr>
            <a:xfrm flipV="1">
              <a:off x="6080760" y="4624207"/>
              <a:ext cx="838200" cy="114508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8641" y="5590696"/>
              <a:ext cx="2255520" cy="646331"/>
            </a:xfrm>
            <a:prstGeom prst="rect">
              <a:avLst/>
            </a:prstGeom>
            <a:solidFill>
              <a:schemeClr val="bg1"/>
            </a:solidFill>
            <a:ln>
              <a:solidFill>
                <a:schemeClr val="tx1"/>
              </a:solidFill>
            </a:ln>
          </p:spPr>
          <p:txBody>
            <a:bodyPr wrap="square" rtlCol="0">
              <a:spAutoFit/>
            </a:bodyPr>
            <a:lstStyle/>
            <a:p>
              <a:r>
                <a:rPr lang="en-US" smtClean="0"/>
                <a:t>Constant </a:t>
              </a:r>
              <a:r>
                <a:rPr lang="en-US" smtClean="0">
                  <a:solidFill>
                    <a:srgbClr val="0000FF"/>
                  </a:solidFill>
                </a:rPr>
                <a:t>PI</a:t>
              </a:r>
              <a:r>
                <a:rPr lang="en-US" smtClean="0"/>
                <a:t> defined in </a:t>
              </a:r>
              <a:r>
                <a:rPr lang="en-US" smtClean="0">
                  <a:solidFill>
                    <a:srgbClr val="0000FF"/>
                  </a:solidFill>
                </a:rPr>
                <a:t>Math</a:t>
              </a:r>
              <a:r>
                <a:rPr lang="en-US" smtClean="0"/>
                <a:t> class.</a:t>
              </a:r>
              <a:endParaRPr lang="en-US"/>
            </a:p>
          </p:txBody>
        </p:sp>
      </p:grpSp>
      <p:grpSp>
        <p:nvGrpSpPr>
          <p:cNvPr id="19" name="Group 18"/>
          <p:cNvGrpSpPr/>
          <p:nvPr/>
        </p:nvGrpSpPr>
        <p:grpSpPr>
          <a:xfrm>
            <a:off x="2773680" y="4907280"/>
            <a:ext cx="2255520" cy="1597876"/>
            <a:chOff x="4998720" y="4502287"/>
            <a:chExt cx="2255520" cy="1597876"/>
          </a:xfrm>
        </p:grpSpPr>
        <p:cxnSp>
          <p:nvCxnSpPr>
            <p:cNvPr id="20" name="Straight Arrow Connector 19"/>
            <p:cNvCxnSpPr/>
            <p:nvPr/>
          </p:nvCxnSpPr>
          <p:spPr>
            <a:xfrm flipV="1">
              <a:off x="6736080" y="4502287"/>
              <a:ext cx="99060" cy="138648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98720" y="5453832"/>
              <a:ext cx="2255520" cy="646331"/>
            </a:xfrm>
            <a:prstGeom prst="rect">
              <a:avLst/>
            </a:prstGeom>
            <a:solidFill>
              <a:schemeClr val="bg1"/>
            </a:solidFill>
            <a:ln>
              <a:solidFill>
                <a:schemeClr val="tx1"/>
              </a:solidFill>
            </a:ln>
          </p:spPr>
          <p:txBody>
            <a:bodyPr wrap="square" rtlCol="0">
              <a:spAutoFit/>
            </a:bodyPr>
            <a:lstStyle/>
            <a:p>
              <a:r>
                <a:rPr lang="en-US" smtClean="0"/>
                <a:t>Method </a:t>
              </a:r>
              <a:r>
                <a:rPr lang="en-US" smtClean="0">
                  <a:solidFill>
                    <a:srgbClr val="0000FF"/>
                  </a:solidFill>
                </a:rPr>
                <a:t>pow() </a:t>
              </a:r>
              <a:r>
                <a:rPr lang="en-US" smtClean="0"/>
                <a:t>in </a:t>
              </a:r>
              <a:r>
                <a:rPr lang="en-US" smtClean="0">
                  <a:solidFill>
                    <a:srgbClr val="0000FF"/>
                  </a:solidFill>
                </a:rPr>
                <a:t>Math</a:t>
              </a:r>
              <a:r>
                <a:rPr lang="en-US" smtClean="0"/>
                <a:t> class.</a:t>
              </a:r>
              <a:endParaRPr lang="en-US"/>
            </a:p>
          </p:txBody>
        </p:sp>
      </p:grpSp>
    </p:spTree>
    <p:extLst>
      <p:ext uri="{BB962C8B-B14F-4D97-AF65-F5344CB8AC3E}">
        <p14:creationId xmlns:p14="http://schemas.microsoft.com/office/powerpoint/2010/main" val="1964146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3.7 User-defined Constants (1/3)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8" name="Group 7"/>
          <p:cNvGrpSpPr/>
          <p:nvPr/>
        </p:nvGrpSpPr>
        <p:grpSpPr>
          <a:xfrm>
            <a:off x="441960" y="1248046"/>
            <a:ext cx="7284720" cy="3896376"/>
            <a:chOff x="441960" y="1248046"/>
            <a:chExt cx="7284720" cy="3896376"/>
          </a:xfrm>
        </p:grpSpPr>
        <p:sp>
          <p:nvSpPr>
            <p:cNvPr id="9" name="TextBox 8"/>
            <p:cNvSpPr txBox="1"/>
            <p:nvPr/>
          </p:nvSpPr>
          <p:spPr>
            <a:xfrm>
              <a:off x="441960" y="1358770"/>
              <a:ext cx="7056120" cy="3785652"/>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solidFill>
                    <a:srgbClr val="9900CC"/>
                  </a:solidFill>
                  <a:latin typeface="Courier New" panose="02070309020205020404" pitchFamily="49" charset="0"/>
                  <a:cs typeface="Courier New" panose="02070309020205020404" pitchFamily="49" charset="0"/>
                </a:rPr>
                <a:t>#include </a:t>
              </a:r>
              <a:r>
                <a:rPr lang="en-US" sz="2000" b="1">
                  <a:solidFill>
                    <a:srgbClr val="006600"/>
                  </a:solidFill>
                  <a:latin typeface="Courier New" panose="02070309020205020404" pitchFamily="49" charset="0"/>
                  <a:cs typeface="Courier New" panose="02070309020205020404" pitchFamily="49" charset="0"/>
                </a:rPr>
                <a:t>&lt;stdio.h&gt;</a:t>
              </a:r>
            </a:p>
            <a:p>
              <a:r>
                <a:rPr lang="en-US" sz="2000" b="1" smtClean="0">
                  <a:solidFill>
                    <a:srgbClr val="9900CC"/>
                  </a:solidFill>
                  <a:latin typeface="Courier New" panose="02070309020205020404" pitchFamily="49" charset="0"/>
                  <a:cs typeface="Courier New" panose="02070309020205020404" pitchFamily="49" charset="0"/>
                </a:rPr>
                <a:t>#</a:t>
              </a:r>
              <a:r>
                <a:rPr lang="en-US" sz="2000" b="1">
                  <a:solidFill>
                    <a:srgbClr val="9900CC"/>
                  </a:solidFill>
                  <a:latin typeface="Courier New" panose="02070309020205020404" pitchFamily="49" charset="0"/>
                  <a:cs typeface="Courier New" panose="02070309020205020404" pitchFamily="49" charset="0"/>
                </a:rPr>
                <a:t>define SGD_TO_MYR </a:t>
              </a:r>
              <a:r>
                <a:rPr lang="en-US" sz="2000" b="1">
                  <a:solidFill>
                    <a:srgbClr val="006600"/>
                  </a:solidFill>
                  <a:latin typeface="Courier New" panose="02070309020205020404" pitchFamily="49" charset="0"/>
                  <a:cs typeface="Courier New" panose="02070309020205020404" pitchFamily="49" charset="0"/>
                </a:rPr>
                <a:t>2.5569</a:t>
              </a:r>
            </a:p>
            <a:p>
              <a:pPr>
                <a:tabLst>
                  <a:tab pos="288925" algn="l"/>
                  <a:tab pos="579438" algn="l"/>
                  <a:tab pos="854075" algn="l"/>
                </a:tabLst>
              </a:pPr>
              <a:endParaRPr lang="en-US" sz="1000" b="1" smtClean="0">
                <a:solidFill>
                  <a:srgbClr val="0000FF"/>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solidFill>
                    <a:srgbClr val="0000FF"/>
                  </a:solidFill>
                  <a:latin typeface="Courier New" panose="02070309020205020404" pitchFamily="49" charset="0"/>
                  <a:cs typeface="Courier New" panose="02070309020205020404" pitchFamily="49" charset="0"/>
                </a:rPr>
                <a:t>int</a:t>
              </a:r>
              <a:r>
                <a:rPr lang="en-US" sz="2000" b="1" smtClean="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main(</a:t>
              </a:r>
              <a:r>
                <a:rPr lang="en-US" sz="2000" b="1">
                  <a:solidFill>
                    <a:srgbClr val="0000FF"/>
                  </a:solidFill>
                  <a:latin typeface="Courier New" panose="02070309020205020404" pitchFamily="49" charset="0"/>
                  <a:cs typeface="Courier New" panose="02070309020205020404" pitchFamily="49" charset="0"/>
                </a:rPr>
                <a:t>void</a:t>
              </a:r>
              <a:r>
                <a:rPr lang="en-US" sz="2000" b="1">
                  <a:latin typeface="Courier New" panose="02070309020205020404" pitchFamily="49" charset="0"/>
                  <a:cs typeface="Courier New" panose="02070309020205020404" pitchFamily="49" charset="0"/>
                </a:rPr>
                <a:t>) {</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 </a:t>
              </a:r>
              <a:r>
                <a:rPr lang="en-US" sz="2000" b="1">
                  <a:latin typeface="Courier New" panose="02070309020205020404" pitchFamily="49" charset="0"/>
                  <a:cs typeface="Courier New" panose="02070309020205020404" pitchFamily="49" charset="0"/>
                </a:rPr>
                <a:t>sing_dollar, ringgit;</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	printf</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"Enter currency: S$"</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scanf(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%lf</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&amp;sing_dollar);</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ringgit = SGD_TO_MYR * sing_dollar;</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"That's </a:t>
              </a:r>
              <a:r>
                <a:rPr lang="en-US" sz="2000" b="1">
                  <a:solidFill>
                    <a:srgbClr val="FF0000"/>
                  </a:solidFill>
                  <a:latin typeface="Courier New" panose="02070309020205020404" pitchFamily="49" charset="0"/>
                  <a:cs typeface="Courier New" panose="02070309020205020404" pitchFamily="49" charset="0"/>
                </a:rPr>
                <a:t>%.2f </a:t>
              </a:r>
              <a:r>
                <a:rPr lang="en-US" sz="2000" b="1">
                  <a:solidFill>
                    <a:srgbClr val="006600"/>
                  </a:solidFill>
                  <a:latin typeface="Courier New" panose="02070309020205020404" pitchFamily="49" charset="0"/>
                  <a:cs typeface="Courier New" panose="02070309020205020404" pitchFamily="49" charset="0"/>
                </a:rPr>
                <a:t>ringgit.</a:t>
              </a:r>
              <a:r>
                <a:rPr lang="en-US" sz="2000" b="1">
                  <a:solidFill>
                    <a:srgbClr val="FF0000"/>
                  </a:solidFill>
                  <a:latin typeface="Courier New" panose="02070309020205020404" pitchFamily="49" charset="0"/>
                  <a:cs typeface="Courier New" panose="02070309020205020404" pitchFamily="49" charset="0"/>
                </a:rPr>
                <a:t>\n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ringgit);</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solidFill>
                    <a:srgbClr val="0000FF"/>
                  </a:solidFill>
                  <a:latin typeface="Courier New" panose="02070309020205020404" pitchFamily="49" charset="0"/>
                  <a:cs typeface="Courier New" panose="02070309020205020404" pitchFamily="49" charset="0"/>
                </a:rPr>
                <a:t>	return </a:t>
              </a:r>
              <a:r>
                <a:rPr lang="en-US" sz="2000" b="1">
                  <a:solidFill>
                    <a:srgbClr val="0066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a:t>
              </a:r>
              <a:endParaRPr lang="en-US" b="1" smtClean="0">
                <a:latin typeface="Courier New" panose="02070309020205020404" pitchFamily="49" charset="0"/>
                <a:cs typeface="Courier New" panose="02070309020205020404" pitchFamily="49" charset="0"/>
              </a:endParaRPr>
            </a:p>
          </p:txBody>
        </p:sp>
        <p:sp>
          <p:nvSpPr>
            <p:cNvPr id="10" name="TextBox 9"/>
            <p:cNvSpPr txBox="1"/>
            <p:nvPr/>
          </p:nvSpPr>
          <p:spPr>
            <a:xfrm>
              <a:off x="6217920" y="1248046"/>
              <a:ext cx="1508760" cy="372943"/>
            </a:xfrm>
            <a:prstGeom prst="rect">
              <a:avLst/>
            </a:prstGeom>
            <a:solidFill>
              <a:srgbClr val="FFFF99"/>
            </a:solidFill>
            <a:ln>
              <a:solidFill>
                <a:schemeClr val="tx2">
                  <a:lumMod val="75000"/>
                </a:schemeClr>
              </a:solidFill>
            </a:ln>
          </p:spPr>
          <p:txBody>
            <a:bodyPr wrap="square" rtlCol="0">
              <a:spAutoFit/>
            </a:bodyPr>
            <a:lstStyle/>
            <a:p>
              <a:pPr algn="ctr"/>
              <a:r>
                <a:rPr lang="en-US">
                  <a:latin typeface="Calibri" panose="020F0502020204030204" pitchFamily="34" charset="0"/>
                </a:rPr>
                <a:t>c</a:t>
              </a:r>
              <a:r>
                <a:rPr lang="en-US" smtClean="0">
                  <a:latin typeface="Calibri" panose="020F0502020204030204" pitchFamily="34" charset="0"/>
                </a:rPr>
                <a:t>urrency.c</a:t>
              </a:r>
              <a:endParaRPr lang="en-US">
                <a:latin typeface="Calibri" panose="020F0502020204030204" pitchFamily="34" charset="0"/>
              </a:endParaRPr>
            </a:p>
          </p:txBody>
        </p:sp>
      </p:grpSp>
      <p:sp>
        <p:nvSpPr>
          <p:cNvPr id="13" name="Rounded Rectangle 12"/>
          <p:cNvSpPr/>
          <p:nvPr/>
        </p:nvSpPr>
        <p:spPr>
          <a:xfrm>
            <a:off x="386535" y="1718810"/>
            <a:ext cx="4200705" cy="34505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484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3.7 User-defined Constants (2/3)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11" name="Group 10"/>
          <p:cNvGrpSpPr/>
          <p:nvPr/>
        </p:nvGrpSpPr>
        <p:grpSpPr>
          <a:xfrm>
            <a:off x="441960" y="1248046"/>
            <a:ext cx="8460500" cy="5435259"/>
            <a:chOff x="441960" y="1248046"/>
            <a:chExt cx="8146567" cy="5435259"/>
          </a:xfrm>
        </p:grpSpPr>
        <p:sp>
          <p:nvSpPr>
            <p:cNvPr id="13" name="TextBox 12"/>
            <p:cNvSpPr txBox="1"/>
            <p:nvPr/>
          </p:nvSpPr>
          <p:spPr>
            <a:xfrm>
              <a:off x="441960" y="1358770"/>
              <a:ext cx="8026956" cy="5324535"/>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a:t>
              </a:r>
              <a:r>
                <a:rPr lang="en-US" sz="2000" b="1">
                  <a:latin typeface="Courier New" panose="02070309020205020404" pitchFamily="49" charset="0"/>
                  <a:cs typeface="Courier New" panose="02070309020205020404" pitchFamily="49" charset="0"/>
                </a:rPr>
                <a:t> java.util.*;</a:t>
              </a:r>
            </a:p>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 </a:t>
              </a:r>
              <a:r>
                <a:rPr lang="en-US" sz="2000" b="1">
                  <a:latin typeface="Courier New" panose="02070309020205020404" pitchFamily="49" charset="0"/>
                  <a:cs typeface="Courier New" panose="02070309020205020404" pitchFamily="49" charset="0"/>
                </a:rPr>
                <a:t>java.text.*;</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solidFill>
                    <a:srgbClr val="0000FF"/>
                  </a:solidFill>
                  <a:latin typeface="Courier New" panose="02070309020205020404" pitchFamily="49" charset="0"/>
                  <a:cs typeface="Courier New" panose="02070309020205020404" pitchFamily="49" charset="0"/>
                </a:rPr>
                <a:t>public class </a:t>
              </a:r>
              <a:r>
                <a:rPr lang="en-US" sz="2000" b="1" smtClean="0">
                  <a:latin typeface="Courier New" panose="02070309020205020404" pitchFamily="49" charset="0"/>
                  <a:cs typeface="Courier New" panose="02070309020205020404" pitchFamily="49" charset="0"/>
                </a:rPr>
                <a:t>Currency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private static final double </a:t>
              </a:r>
              <a:r>
                <a:rPr lang="en-US" sz="2000" b="1" smtClean="0">
                  <a:latin typeface="Courier New" panose="02070309020205020404" pitchFamily="49" charset="0"/>
                  <a:cs typeface="Courier New" panose="02070309020205020404" pitchFamily="49" charset="0"/>
                </a:rPr>
                <a:t>SGD_TO_MYR = </a:t>
              </a:r>
              <a:r>
                <a:rPr lang="en-US" sz="2000" b="1" smtClean="0">
                  <a:solidFill>
                    <a:srgbClr val="006600"/>
                  </a:solidFill>
                  <a:latin typeface="Courier New" panose="02070309020205020404" pitchFamily="49" charset="0"/>
                  <a:cs typeface="Courier New" panose="02070309020205020404" pitchFamily="49" charset="0"/>
                </a:rPr>
                <a:t>2.5569</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public static void </a:t>
              </a:r>
              <a:r>
                <a:rPr lang="en-US" sz="2000" b="1">
                  <a:latin typeface="Courier New" panose="02070309020205020404" pitchFamily="49" charset="0"/>
                  <a:cs typeface="Courier New" panose="02070309020205020404" pitchFamily="49" charset="0"/>
                </a:rPr>
                <a:t>main(String[] args)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DecimalFormat df = </a:t>
              </a:r>
              <a:r>
                <a:rPr lang="en-US" sz="2000" b="1">
                  <a:solidFill>
                    <a:srgbClr val="0000FF"/>
                  </a:solidFill>
                  <a:latin typeface="Courier New" panose="02070309020205020404" pitchFamily="49" charset="0"/>
                  <a:cs typeface="Courier New" panose="02070309020205020404" pitchFamily="49" charset="0"/>
                </a:rPr>
                <a:t>new</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DecimalFormat(</a:t>
              </a:r>
              <a:r>
                <a:rPr lang="en-US" sz="2000" b="1" smtClean="0">
                  <a:solidFill>
                    <a:srgbClr val="006600"/>
                  </a:solidFill>
                  <a:latin typeface="Courier New" panose="02070309020205020404" pitchFamily="49" charset="0"/>
                  <a:cs typeface="Courier New" panose="02070309020205020404" pitchFamily="49" charset="0"/>
                </a:rPr>
                <a:t>"0.00"</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Scanner sc =</a:t>
              </a:r>
              <a:r>
                <a:rPr lang="en-US" sz="2000" b="1">
                  <a:solidFill>
                    <a:srgbClr val="0000FF"/>
                  </a:solidFill>
                  <a:latin typeface="Courier New" panose="02070309020205020404" pitchFamily="49" charset="0"/>
                  <a:cs typeface="Courier New" panose="02070309020205020404" pitchFamily="49" charset="0"/>
                </a:rPr>
                <a:t> new </a:t>
              </a:r>
              <a:r>
                <a:rPr lang="en-US" sz="2000" b="1">
                  <a:latin typeface="Courier New" panose="02070309020205020404" pitchFamily="49" charset="0"/>
                  <a:cs typeface="Courier New" panose="02070309020205020404" pitchFamily="49" charset="0"/>
                </a:rPr>
                <a:t>Scanner(System.in);</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singDollar, ringgit;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a:t>
              </a:r>
              <a:r>
                <a:rPr lang="en-US" sz="2000" b="1">
                  <a:solidFill>
                    <a:srgbClr val="006600"/>
                  </a:solidFill>
                  <a:latin typeface="Courier New" panose="02070309020205020404" pitchFamily="49" charset="0"/>
                  <a:cs typeface="Courier New" panose="02070309020205020404" pitchFamily="49" charset="0"/>
                </a:rPr>
                <a:t>"Enter </a:t>
              </a:r>
              <a:r>
                <a:rPr lang="en-US" sz="2000" b="1" smtClean="0">
                  <a:solidFill>
                    <a:srgbClr val="006600"/>
                  </a:solidFill>
                  <a:latin typeface="Courier New" panose="02070309020205020404" pitchFamily="49" charset="0"/>
                  <a:cs typeface="Courier New" panose="02070309020205020404" pitchFamily="49" charset="0"/>
                </a:rPr>
                <a:t>currency: S$"</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singDollar </a:t>
              </a:r>
              <a:r>
                <a:rPr lang="en-US" sz="2000" b="1">
                  <a:latin typeface="Courier New" panose="02070309020205020404" pitchFamily="49" charset="0"/>
                  <a:cs typeface="Courier New" panose="02070309020205020404" pitchFamily="49" charset="0"/>
                </a:rPr>
                <a:t>= sc.nextDouble</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ringgit </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SGD_TO_MYR * singDollar;</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System.out.println</a:t>
              </a:r>
              <a:r>
                <a:rPr lang="en-US" sz="2000" b="1" smtClean="0">
                  <a:latin typeface="Courier New" panose="02070309020205020404" pitchFamily="49" charset="0"/>
                  <a:cs typeface="Courier New" panose="02070309020205020404" pitchFamily="49" charset="0"/>
                </a:rPr>
                <a:t>(</a:t>
              </a:r>
              <a:r>
                <a:rPr lang="en-US" sz="2000" b="1" smtClean="0">
                  <a:solidFill>
                    <a:srgbClr val="006600"/>
                  </a:solidFill>
                  <a:latin typeface="Courier New" panose="02070309020205020404" pitchFamily="49" charset="0"/>
                  <a:cs typeface="Courier New" panose="02070309020205020404" pitchFamily="49" charset="0"/>
                </a:rPr>
                <a:t>"That's </a:t>
              </a:r>
              <a:r>
                <a:rPr lang="en-US" sz="2000" b="1">
                  <a:solidFill>
                    <a:srgbClr val="006600"/>
                  </a:solidFill>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df.format(ringgit)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	                   + </a:t>
              </a:r>
              <a:r>
                <a:rPr lang="en-US" sz="2000" b="1" smtClean="0">
                  <a:solidFill>
                    <a:srgbClr val="006600"/>
                  </a:solidFill>
                  <a:latin typeface="Courier New" panose="02070309020205020404" pitchFamily="49" charset="0"/>
                  <a:cs typeface="Courier New" panose="02070309020205020404" pitchFamily="49" charset="0"/>
                </a:rPr>
                <a:t>" ringgit."</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a:t>
              </a:r>
            </a:p>
          </p:txBody>
        </p:sp>
        <p:sp>
          <p:nvSpPr>
            <p:cNvPr id="14" name="TextBox 13"/>
            <p:cNvSpPr txBox="1"/>
            <p:nvPr/>
          </p:nvSpPr>
          <p:spPr>
            <a:xfrm>
              <a:off x="6927262" y="1248046"/>
              <a:ext cx="1661265"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Currency.java</a:t>
              </a:r>
              <a:endParaRPr lang="en-US">
                <a:latin typeface="Calibri" panose="020F0502020204030204" pitchFamily="34" charset="0"/>
              </a:endParaRPr>
            </a:p>
          </p:txBody>
        </p:sp>
      </p:grpSp>
      <p:sp>
        <p:nvSpPr>
          <p:cNvPr id="2" name="Rounded Rectangle 1"/>
          <p:cNvSpPr/>
          <p:nvPr/>
        </p:nvSpPr>
        <p:spPr>
          <a:xfrm>
            <a:off x="638355" y="2484408"/>
            <a:ext cx="7850037" cy="34505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229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3.7 User-defined Constants (3/3)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3" name="TextBox 12"/>
          <p:cNvSpPr txBox="1"/>
          <p:nvPr/>
        </p:nvSpPr>
        <p:spPr>
          <a:xfrm>
            <a:off x="441960" y="1358770"/>
            <a:ext cx="833628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private static final double </a:t>
            </a:r>
            <a:r>
              <a:rPr lang="en-US" sz="2000" b="1" smtClean="0">
                <a:latin typeface="Courier New" panose="02070309020205020404" pitchFamily="49" charset="0"/>
                <a:cs typeface="Courier New" panose="02070309020205020404" pitchFamily="49" charset="0"/>
              </a:rPr>
              <a:t>SGD_TO_MYR = </a:t>
            </a:r>
            <a:r>
              <a:rPr lang="en-US" sz="2000" b="1" smtClean="0">
                <a:solidFill>
                  <a:srgbClr val="006600"/>
                </a:solidFill>
                <a:latin typeface="Courier New" panose="02070309020205020404" pitchFamily="49" charset="0"/>
                <a:cs typeface="Courier New" panose="02070309020205020404" pitchFamily="49" charset="0"/>
              </a:rPr>
              <a:t>2.5569</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10" name="Rectangle 8"/>
          <p:cNvSpPr>
            <a:spLocks noChangeArrowheads="1"/>
          </p:cNvSpPr>
          <p:nvPr/>
        </p:nvSpPr>
        <p:spPr bwMode="auto">
          <a:xfrm>
            <a:off x="518160" y="1920240"/>
            <a:ext cx="8305800" cy="45567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 keyword </a:t>
            </a:r>
            <a:r>
              <a:rPr lang="en-US" sz="2400" smtClean="0">
                <a:solidFill>
                  <a:srgbClr val="0000FF"/>
                </a:solidFill>
              </a:rPr>
              <a:t>final</a:t>
            </a:r>
            <a:r>
              <a:rPr lang="en-US" sz="2400" smtClean="0"/>
              <a:t> indicates that the value assigned is final, that is, it cannot be altered.</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 keyword </a:t>
            </a:r>
            <a:r>
              <a:rPr lang="en-US" sz="2400" smtClean="0">
                <a:solidFill>
                  <a:srgbClr val="0000FF"/>
                </a:solidFill>
              </a:rPr>
              <a:t>private</a:t>
            </a:r>
            <a:r>
              <a:rPr lang="en-US" sz="2400" smtClean="0"/>
              <a:t> indicates that constant </a:t>
            </a:r>
            <a:r>
              <a:rPr lang="en-US" sz="2400" smtClean="0">
                <a:solidFill>
                  <a:srgbClr val="C00000"/>
                </a:solidFill>
              </a:rPr>
              <a:t>SGD_TO_MYR</a:t>
            </a:r>
            <a:r>
              <a:rPr lang="en-US" sz="2400" smtClean="0"/>
              <a:t> can only be used in this program.</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If you want to allow </a:t>
            </a:r>
            <a:r>
              <a:rPr lang="en-US" sz="2400" smtClean="0">
                <a:solidFill>
                  <a:srgbClr val="C00000"/>
                </a:solidFill>
              </a:rPr>
              <a:t>SGD_TO_MYR</a:t>
            </a:r>
            <a:r>
              <a:rPr lang="en-US" sz="2400" smtClean="0"/>
              <a:t> to be used by other programs, declare it as </a:t>
            </a:r>
            <a:r>
              <a:rPr lang="en-US" sz="2400" smtClean="0">
                <a:solidFill>
                  <a:srgbClr val="0000FF"/>
                </a:solidFill>
              </a:rPr>
              <a:t>public</a:t>
            </a:r>
            <a:r>
              <a:rPr lang="en-US" sz="2400" smtClean="0"/>
              <a:t> instead. (Just like the </a:t>
            </a:r>
            <a:r>
              <a:rPr lang="en-US" sz="2400" smtClean="0">
                <a:solidFill>
                  <a:srgbClr val="C00000"/>
                </a:solidFill>
              </a:rPr>
              <a:t>PI</a:t>
            </a:r>
            <a:r>
              <a:rPr lang="en-US" sz="2400" smtClean="0"/>
              <a:t> constant in the Math class which is a public constant)</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Other programs can then use this constant by referring to it as </a:t>
            </a:r>
            <a:r>
              <a:rPr lang="en-US" sz="2000" b="1" smtClean="0"/>
              <a:t>Currency.SGD_TO_MYR</a:t>
            </a:r>
            <a:r>
              <a:rPr lang="en-US" sz="2000" smtClean="0"/>
              <a:t>, just like </a:t>
            </a:r>
            <a:r>
              <a:rPr lang="en-US" sz="2000" b="1" smtClean="0"/>
              <a:t>Math.PI</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 keyword </a:t>
            </a:r>
            <a:r>
              <a:rPr lang="en-US" sz="2400" smtClean="0">
                <a:solidFill>
                  <a:srgbClr val="0000FF"/>
                </a:solidFill>
              </a:rPr>
              <a:t>static</a:t>
            </a:r>
            <a:r>
              <a:rPr lang="en-US" sz="2400" smtClean="0"/>
              <a:t> is not within the scope of this unit.</a:t>
            </a:r>
          </a:p>
        </p:txBody>
      </p:sp>
      <p:sp>
        <p:nvSpPr>
          <p:cNvPr id="3" name="Rounded Rectangle 2"/>
          <p:cNvSpPr/>
          <p:nvPr/>
        </p:nvSpPr>
        <p:spPr>
          <a:xfrm>
            <a:off x="3048000" y="1358770"/>
            <a:ext cx="899160" cy="4001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46760" y="1358770"/>
            <a:ext cx="1203960" cy="4001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334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dissolve">
                                      <p:cBhvr>
                                        <p:cTn id="16" dur="500"/>
                                        <p:tgtEl>
                                          <p:spTgt spid="10">
                                            <p:txEl>
                                              <p:pRg st="1" end="1"/>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dissolve">
                                      <p:cBhvr>
                                        <p:cTn id="25" dur="500"/>
                                        <p:tgtEl>
                                          <p:spTgt spid="10">
                                            <p:txEl>
                                              <p:pRg st="2" end="2"/>
                                            </p:txEl>
                                          </p:spTgt>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dissolve">
                                      <p:cBhvr>
                                        <p:cTn id="29" dur="500"/>
                                        <p:tgtEl>
                                          <p:spTgt spid="1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dissolve">
                                      <p:cBhvr>
                                        <p:cTn id="34"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3"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pPr algn="just"/>
            <a:r>
              <a:rPr lang="en-US" dirty="0"/>
              <a:t>The </a:t>
            </a:r>
            <a:r>
              <a:rPr lang="en-US" dirty="0" smtClean="0"/>
              <a:t>contents </a:t>
            </a:r>
            <a:r>
              <a:rPr lang="en-US" dirty="0"/>
              <a:t>of these slides have origin from </a:t>
            </a:r>
            <a:r>
              <a:rPr lang="en-US" dirty="0" smtClean="0"/>
              <a:t>School of Computing, </a:t>
            </a:r>
            <a:r>
              <a:rPr lang="en-US" dirty="0"/>
              <a:t>National University of </a:t>
            </a:r>
            <a:r>
              <a:rPr lang="en-US" dirty="0" smtClean="0"/>
              <a:t>Singapore.</a:t>
            </a:r>
          </a:p>
          <a:p>
            <a:pPr algn="just"/>
            <a:r>
              <a:rPr lang="en-US" dirty="0"/>
              <a:t>We greatly appreciate support from Mr. Aaron </a:t>
            </a:r>
            <a:r>
              <a:rPr lang="en-US" dirty="0" smtClean="0"/>
              <a:t>Tan </a:t>
            </a:r>
            <a:r>
              <a:rPr lang="en-US" smtClean="0"/>
              <a:t>Tuck Choy for </a:t>
            </a:r>
            <a:r>
              <a:rPr lang="en-US" dirty="0" smtClean="0"/>
              <a:t>kindly sharing these materials.</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3</a:t>
            </a:fld>
            <a:endParaRPr lang="en-US" dirty="0"/>
          </a:p>
        </p:txBody>
      </p:sp>
    </p:spTree>
    <p:extLst>
      <p:ext uri="{BB962C8B-B14F-4D97-AF65-F5344CB8AC3E}">
        <p14:creationId xmlns:p14="http://schemas.microsoft.com/office/powerpoint/2010/main" val="35343559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3.8 Java Naming Convention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505968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Java has a rather comprehensive naming convention on naming of classes, objects, methods, constants, etc.</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Some </a:t>
            </a:r>
            <a:r>
              <a:rPr lang="en-US" sz="2400" smtClean="0"/>
              <a:t>definitions: upper camel case, lower camel case</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Upper camel case</a:t>
            </a:r>
            <a:r>
              <a:rPr lang="en-US" sz="2400" smtClean="0"/>
              <a:t>:</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First letter of each word is capitalised, the rest are in lower case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Examples: </a:t>
            </a:r>
            <a:r>
              <a:rPr lang="en-US" sz="2000" smtClean="0">
                <a:solidFill>
                  <a:srgbClr val="C00000"/>
                </a:solidFill>
              </a:rPr>
              <a:t>ThisIsAnExample</a:t>
            </a:r>
            <a:r>
              <a:rPr lang="en-US" sz="2000" smtClean="0"/>
              <a:t>, </a:t>
            </a:r>
            <a:r>
              <a:rPr lang="en-US" sz="2000" smtClean="0">
                <a:solidFill>
                  <a:srgbClr val="C00000"/>
                </a:solidFill>
              </a:rPr>
              <a:t>AreaOfCircle</a:t>
            </a:r>
            <a:r>
              <a:rPr lang="en-US" sz="2000" smtClean="0"/>
              <a:t>, </a:t>
            </a:r>
            <a:r>
              <a:rPr lang="en-US" sz="2000" smtClean="0">
                <a:solidFill>
                  <a:srgbClr val="C00000"/>
                </a:solidFill>
              </a:rPr>
              <a:t>TemperatureConvert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Lower camel case</a:t>
            </a:r>
            <a:r>
              <a:rPr lang="en-US" sz="2400" smtClean="0"/>
              <a:t>:</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Same as upper camel case, except that the first letter of the first word is in lower case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Examples: </a:t>
            </a:r>
            <a:r>
              <a:rPr lang="en-US" sz="2000" smtClean="0">
                <a:solidFill>
                  <a:srgbClr val="C00000"/>
                </a:solidFill>
              </a:rPr>
              <a:t>thisIsAnExample</a:t>
            </a:r>
            <a:r>
              <a:rPr lang="en-US" sz="2000" smtClean="0"/>
              <a:t>, </a:t>
            </a:r>
            <a:r>
              <a:rPr lang="en-US" sz="2000" smtClean="0">
                <a:solidFill>
                  <a:srgbClr val="C00000"/>
                </a:solidFill>
              </a:rPr>
              <a:t>singDollar</a:t>
            </a:r>
            <a:r>
              <a:rPr lang="en-US" sz="2000" smtClean="0"/>
              <a:t>, </a:t>
            </a:r>
            <a:r>
              <a:rPr lang="en-US" sz="2000" smtClean="0">
                <a:solidFill>
                  <a:srgbClr val="C00000"/>
                </a:solidFill>
              </a:rPr>
              <a:t>maxValue</a:t>
            </a:r>
          </a:p>
        </p:txBody>
      </p:sp>
    </p:spTree>
    <p:extLst>
      <p:ext uri="{BB962C8B-B14F-4D97-AF65-F5344CB8AC3E}">
        <p14:creationId xmlns:p14="http://schemas.microsoft.com/office/powerpoint/2010/main" val="114694423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3.8 Java Naming Convention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505968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Names of classes should be in upper camel case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Examples: </a:t>
            </a:r>
            <a:r>
              <a:rPr lang="en-US" sz="2000" smtClean="0">
                <a:solidFill>
                  <a:srgbClr val="C00000"/>
                </a:solidFill>
              </a:rPr>
              <a:t>AreaOfCircle</a:t>
            </a:r>
            <a:r>
              <a:rPr lang="en-US" sz="2000" smtClean="0"/>
              <a:t>, </a:t>
            </a:r>
            <a:r>
              <a:rPr lang="en-US" sz="2000" smtClean="0">
                <a:solidFill>
                  <a:srgbClr val="C00000"/>
                </a:solidFill>
              </a:rPr>
              <a:t>TemperatureConvert, Currency</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a:t>Names of </a:t>
            </a:r>
            <a:r>
              <a:rPr lang="en-US" sz="2400" smtClean="0"/>
              <a:t>variables, methods, parameters and objects should </a:t>
            </a:r>
            <a:r>
              <a:rPr lang="en-US" sz="2400"/>
              <a:t>be in </a:t>
            </a:r>
            <a:r>
              <a:rPr lang="en-US" sz="2400" smtClean="0"/>
              <a:t>lower </a:t>
            </a:r>
            <a:r>
              <a:rPr lang="en-US" sz="2400"/>
              <a:t>camel </a:t>
            </a:r>
            <a:r>
              <a:rPr lang="en-US" sz="2400" smtClean="0"/>
              <a:t>case: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Examples: </a:t>
            </a:r>
            <a:r>
              <a:rPr lang="en-US" sz="2000" smtClean="0">
                <a:solidFill>
                  <a:srgbClr val="C00000"/>
                </a:solidFill>
              </a:rPr>
              <a:t>singDollar</a:t>
            </a:r>
            <a:r>
              <a:rPr lang="en-US" sz="2000" smtClean="0"/>
              <a:t>, </a:t>
            </a:r>
            <a:r>
              <a:rPr lang="en-US" sz="2000" smtClean="0">
                <a:solidFill>
                  <a:srgbClr val="C00000"/>
                </a:solidFill>
              </a:rPr>
              <a:t>studentName</a:t>
            </a:r>
            <a:r>
              <a:rPr lang="en-US" sz="2000" smtClean="0"/>
              <a:t>, </a:t>
            </a:r>
            <a:r>
              <a:rPr lang="en-US" sz="2000" smtClean="0">
                <a:solidFill>
                  <a:srgbClr val="C00000"/>
                </a:solidFill>
              </a:rPr>
              <a:t>printArray()</a:t>
            </a:r>
            <a:r>
              <a:rPr lang="en-US" sz="2000" smtClean="0"/>
              <a:t> , </a:t>
            </a:r>
            <a:r>
              <a:rPr lang="en-US" sz="2000" smtClean="0">
                <a:solidFill>
                  <a:srgbClr val="C00000"/>
                </a:solidFill>
              </a:rPr>
              <a:t>bankAcct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a:t>Names of </a:t>
            </a:r>
            <a:r>
              <a:rPr lang="en-US" sz="2400" smtClean="0"/>
              <a:t>constants should be in all upper case, with underscore (_) separating words:</a:t>
            </a:r>
            <a:endParaRPr lang="en-US" sz="2400"/>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a:t>Examples: </a:t>
            </a:r>
            <a:r>
              <a:rPr lang="en-US" sz="2000" smtClean="0">
                <a:solidFill>
                  <a:srgbClr val="C00000"/>
                </a:solidFill>
              </a:rPr>
              <a:t>PI, SGD_TO_MYR</a:t>
            </a:r>
            <a:endParaRPr lang="en-US" sz="2000">
              <a:solidFill>
                <a:srgbClr val="C00000"/>
              </a:solidFill>
            </a:endParaRPr>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smtClean="0">
              <a:solidFill>
                <a:srgbClr val="C00000"/>
              </a:solidFill>
            </a:endParaRPr>
          </a:p>
        </p:txBody>
      </p:sp>
    </p:spTree>
    <p:extLst>
      <p:ext uri="{BB962C8B-B14F-4D97-AF65-F5344CB8AC3E}">
        <p14:creationId xmlns:p14="http://schemas.microsoft.com/office/powerpoint/2010/main" val="342857929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3.9 Writing Java Methods (1/6)</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505968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What we call functions in C are called methods in Java.</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There are two kinds of methods in Java: instance methods and class methods.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rPr>
              <a:t>Instance methods</a:t>
            </a:r>
            <a:r>
              <a:rPr lang="en-US" sz="2400" dirty="0" smtClean="0"/>
              <a:t>: An instance method requires an object to apply (pass message) to.</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rPr>
              <a:t>Class methods</a:t>
            </a:r>
            <a:r>
              <a:rPr lang="en-US" sz="2400" dirty="0" smtClean="0"/>
              <a:t>: A class method does not require an object to apply (pass message) to.</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As we are not doing OOP here, we will write only class methods here.</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Class methods are distinguished from instance methods by the presence of the keyword </a:t>
            </a:r>
            <a:r>
              <a:rPr lang="en-US" sz="2400" dirty="0" smtClean="0">
                <a:solidFill>
                  <a:srgbClr val="C00000"/>
                </a:solidFill>
              </a:rPr>
              <a:t>static</a:t>
            </a:r>
            <a:r>
              <a:rPr lang="en-US" sz="2400" dirty="0" smtClean="0"/>
              <a:t>. </a:t>
            </a:r>
            <a:endParaRPr lang="en-US" sz="2000" dirty="0"/>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dirty="0" smtClean="0">
              <a:solidFill>
                <a:srgbClr val="C00000"/>
              </a:solidFill>
            </a:endParaRPr>
          </a:p>
        </p:txBody>
      </p:sp>
    </p:spTree>
    <p:extLst>
      <p:ext uri="{BB962C8B-B14F-4D97-AF65-F5344CB8AC3E}">
        <p14:creationId xmlns:p14="http://schemas.microsoft.com/office/powerpoint/2010/main" val="102621307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a:t>
            </a:r>
            <a:r>
              <a:rPr lang="en-GB" sz="3600" dirty="0">
                <a:solidFill>
                  <a:srgbClr val="0000FF"/>
                </a:solidFill>
              </a:rPr>
              <a:t>(</a:t>
            </a:r>
            <a:r>
              <a:rPr lang="en-GB" sz="3600" dirty="0" smtClean="0">
                <a:solidFill>
                  <a:srgbClr val="0000FF"/>
                </a:solidFill>
              </a:rPr>
              <a:t>2/6)</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518160" y="1249680"/>
            <a:ext cx="8305800" cy="96012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800" smtClean="0"/>
              <a:t>If </a:t>
            </a:r>
            <a:r>
              <a:rPr lang="en-US" sz="2800" i="1" smtClean="0"/>
              <a:t>a</a:t>
            </a:r>
            <a:r>
              <a:rPr lang="en-US" sz="2800" smtClean="0"/>
              <a:t> is the length of the square, what is the area of the circle? </a:t>
            </a:r>
          </a:p>
        </p:txBody>
      </p:sp>
      <p:grpSp>
        <p:nvGrpSpPr>
          <p:cNvPr id="9" name="Group 9"/>
          <p:cNvGrpSpPr>
            <a:grpSpLocks/>
          </p:cNvGrpSpPr>
          <p:nvPr/>
        </p:nvGrpSpPr>
        <p:grpSpPr bwMode="auto">
          <a:xfrm>
            <a:off x="952500" y="2219325"/>
            <a:ext cx="2209800" cy="2057400"/>
            <a:chOff x="3168" y="2688"/>
            <a:chExt cx="1392" cy="1296"/>
          </a:xfrm>
        </p:grpSpPr>
        <p:sp>
          <p:nvSpPr>
            <p:cNvPr id="10" name="Oval 10"/>
            <p:cNvSpPr>
              <a:spLocks noChangeArrowheads="1"/>
            </p:cNvSpPr>
            <p:nvPr/>
          </p:nvSpPr>
          <p:spPr bwMode="auto">
            <a:xfrm>
              <a:off x="3168" y="2688"/>
              <a:ext cx="1392" cy="1296"/>
            </a:xfrm>
            <a:prstGeom prst="ellipse">
              <a:avLst/>
            </a:prstGeom>
            <a:noFill/>
            <a:ln w="22225">
              <a:solidFill>
                <a:srgbClr val="0000CC"/>
              </a:solidFill>
              <a:round/>
              <a:headEnd/>
              <a:tailEnd/>
            </a:ln>
          </p:spPr>
          <p:txBody>
            <a:bodyPr/>
            <a:lstStyle/>
            <a:p>
              <a:endParaRPr lang="en-US"/>
            </a:p>
          </p:txBody>
        </p:sp>
        <p:sp>
          <p:nvSpPr>
            <p:cNvPr id="13" name="Rectangle 11"/>
            <p:cNvSpPr>
              <a:spLocks noChangeArrowheads="1"/>
            </p:cNvSpPr>
            <p:nvPr/>
          </p:nvSpPr>
          <p:spPr bwMode="auto">
            <a:xfrm>
              <a:off x="3400" y="2850"/>
              <a:ext cx="928" cy="972"/>
            </a:xfrm>
            <a:prstGeom prst="rect">
              <a:avLst/>
            </a:prstGeom>
            <a:noFill/>
            <a:ln w="22225">
              <a:solidFill>
                <a:srgbClr val="800000"/>
              </a:solidFill>
              <a:miter lim="800000"/>
              <a:headEnd/>
              <a:tailEnd/>
            </a:ln>
          </p:spPr>
          <p:txBody>
            <a:bodyPr/>
            <a:lstStyle/>
            <a:p>
              <a:endParaRPr lang="en-US"/>
            </a:p>
          </p:txBody>
        </p:sp>
        <p:sp>
          <p:nvSpPr>
            <p:cNvPr id="14" name="Text Box 12"/>
            <p:cNvSpPr txBox="1">
              <a:spLocks noChangeArrowheads="1"/>
            </p:cNvSpPr>
            <p:nvPr/>
          </p:nvSpPr>
          <p:spPr bwMode="auto">
            <a:xfrm>
              <a:off x="3732" y="3504"/>
              <a:ext cx="287" cy="288"/>
            </a:xfrm>
            <a:prstGeom prst="rect">
              <a:avLst/>
            </a:prstGeom>
            <a:noFill/>
            <a:ln w="9525">
              <a:noFill/>
              <a:miter lim="800000"/>
              <a:headEnd/>
              <a:tailEnd/>
            </a:ln>
          </p:spPr>
          <p:txBody>
            <a:bodyPr/>
            <a:lstStyle/>
            <a:p>
              <a:pPr algn="ctr" eaLnBrk="0" hangingPunct="0"/>
              <a:r>
                <a:rPr lang="en-US" i="1" smtClean="0"/>
                <a:t>a</a:t>
              </a:r>
              <a:endParaRPr lang="en-US" i="1"/>
            </a:p>
          </p:txBody>
        </p:sp>
        <p:sp>
          <p:nvSpPr>
            <p:cNvPr id="15" name="Line 13"/>
            <p:cNvSpPr>
              <a:spLocks noChangeShapeType="1"/>
            </p:cNvSpPr>
            <p:nvPr/>
          </p:nvSpPr>
          <p:spPr bwMode="auto">
            <a:xfrm flipH="1">
              <a:off x="3400" y="3660"/>
              <a:ext cx="309" cy="0"/>
            </a:xfrm>
            <a:prstGeom prst="line">
              <a:avLst/>
            </a:prstGeom>
            <a:noFill/>
            <a:ln w="19050">
              <a:solidFill>
                <a:srgbClr val="000000"/>
              </a:solidFill>
              <a:round/>
              <a:headEnd/>
              <a:tailEnd type="triangle" w="sm" len="lg"/>
            </a:ln>
          </p:spPr>
          <p:txBody>
            <a:bodyPr/>
            <a:lstStyle/>
            <a:p>
              <a:endParaRPr lang="en-SG"/>
            </a:p>
          </p:txBody>
        </p:sp>
        <p:sp>
          <p:nvSpPr>
            <p:cNvPr id="16" name="Line 14"/>
            <p:cNvSpPr>
              <a:spLocks noChangeShapeType="1"/>
            </p:cNvSpPr>
            <p:nvPr/>
          </p:nvSpPr>
          <p:spPr bwMode="auto">
            <a:xfrm>
              <a:off x="4019" y="3660"/>
              <a:ext cx="309" cy="0"/>
            </a:xfrm>
            <a:prstGeom prst="line">
              <a:avLst/>
            </a:prstGeom>
            <a:noFill/>
            <a:ln w="19050">
              <a:solidFill>
                <a:srgbClr val="000000"/>
              </a:solidFill>
              <a:round/>
              <a:headEnd/>
              <a:tailEnd type="triangle" w="sm" len="lg"/>
            </a:ln>
          </p:spPr>
          <p:txBody>
            <a:bodyPr/>
            <a:lstStyle/>
            <a:p>
              <a:endParaRPr lang="en-SG"/>
            </a:p>
          </p:txBody>
        </p:sp>
      </p:grpSp>
      <p:sp>
        <p:nvSpPr>
          <p:cNvPr id="2" name="TextBox 1"/>
          <p:cNvSpPr txBox="1"/>
          <p:nvPr/>
        </p:nvSpPr>
        <p:spPr>
          <a:xfrm>
            <a:off x="3489960" y="2331720"/>
            <a:ext cx="4632960" cy="4001095"/>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2400" dirty="0" smtClean="0"/>
              <a:t>Let radius of circle </a:t>
            </a:r>
            <a:r>
              <a:rPr lang="en-US" sz="2400" dirty="0"/>
              <a:t>be </a:t>
            </a:r>
            <a:r>
              <a:rPr lang="en-US" sz="2400" i="1" dirty="0" smtClean="0"/>
              <a:t>r</a:t>
            </a:r>
            <a:endParaRPr lang="en-US" sz="2400" dirty="0" smtClean="0"/>
          </a:p>
          <a:p>
            <a:pPr marL="285750" indent="-285750">
              <a:spcBef>
                <a:spcPts val="1200"/>
              </a:spcBef>
              <a:buFont typeface="Wingdings" panose="05000000000000000000" pitchFamily="2" charset="2"/>
              <a:buChar char="§"/>
            </a:pPr>
            <a:r>
              <a:rPr lang="en-US" sz="2400" dirty="0" smtClean="0">
                <a:solidFill>
                  <a:srgbClr val="0000FF"/>
                </a:solidFill>
              </a:rPr>
              <a:t>Pythagoras’ theorem</a:t>
            </a:r>
          </a:p>
          <a:p>
            <a:pPr>
              <a:spcBef>
                <a:spcPts val="1200"/>
              </a:spcBef>
              <a:tabLst>
                <a:tab pos="1143000" algn="l"/>
                <a:tab pos="1493838" algn="l"/>
              </a:tabLst>
            </a:pPr>
            <a:r>
              <a:rPr lang="en-US" sz="2400" dirty="0"/>
              <a:t>	</a:t>
            </a:r>
            <a:r>
              <a:rPr lang="en-US" sz="2400" i="1" dirty="0" smtClean="0"/>
              <a:t>r</a:t>
            </a:r>
            <a:r>
              <a:rPr lang="en-US" sz="2400" baseline="30000" dirty="0" smtClean="0"/>
              <a:t>2</a:t>
            </a:r>
            <a:r>
              <a:rPr lang="en-US" sz="2400" dirty="0" smtClean="0"/>
              <a:t> 	= (</a:t>
            </a:r>
            <a:r>
              <a:rPr lang="en-US" sz="2400" i="1" dirty="0" smtClean="0"/>
              <a:t>a</a:t>
            </a:r>
            <a:r>
              <a:rPr lang="en-US" sz="2400" dirty="0" smtClean="0"/>
              <a:t>/2)</a:t>
            </a:r>
            <a:r>
              <a:rPr lang="en-US" sz="2400" baseline="30000" dirty="0" smtClean="0"/>
              <a:t>2</a:t>
            </a:r>
            <a:r>
              <a:rPr lang="en-US" sz="2400" dirty="0" smtClean="0"/>
              <a:t> + (</a:t>
            </a:r>
            <a:r>
              <a:rPr lang="en-US" sz="2400" i="1" dirty="0" smtClean="0"/>
              <a:t>a</a:t>
            </a:r>
            <a:r>
              <a:rPr lang="en-US" sz="2400" dirty="0" smtClean="0"/>
              <a:t>/2)</a:t>
            </a:r>
            <a:r>
              <a:rPr lang="en-US" sz="2400" baseline="30000" dirty="0" smtClean="0"/>
              <a:t>2</a:t>
            </a:r>
            <a:r>
              <a:rPr lang="en-US" sz="2400" dirty="0" smtClean="0"/>
              <a:t> </a:t>
            </a:r>
          </a:p>
          <a:p>
            <a:pPr>
              <a:spcBef>
                <a:spcPts val="1200"/>
              </a:spcBef>
              <a:tabLst>
                <a:tab pos="1143000" algn="l"/>
                <a:tab pos="1493838" algn="l"/>
              </a:tabLst>
            </a:pPr>
            <a:r>
              <a:rPr lang="en-US" sz="2400" dirty="0"/>
              <a:t>	</a:t>
            </a:r>
            <a:r>
              <a:rPr lang="en-US" sz="2400" dirty="0" smtClean="0"/>
              <a:t>	= </a:t>
            </a:r>
            <a:r>
              <a:rPr lang="en-US" sz="2400" i="1" dirty="0" smtClean="0"/>
              <a:t>a</a:t>
            </a:r>
            <a:r>
              <a:rPr lang="en-US" sz="2400" baseline="30000" dirty="0" smtClean="0"/>
              <a:t>2</a:t>
            </a:r>
            <a:r>
              <a:rPr lang="en-US" sz="2400" dirty="0" smtClean="0"/>
              <a:t>/2</a:t>
            </a:r>
          </a:p>
          <a:p>
            <a:pPr marL="285750" indent="-285750">
              <a:spcBef>
                <a:spcPts val="1200"/>
              </a:spcBef>
              <a:buFont typeface="Wingdings" panose="05000000000000000000" pitchFamily="2" charset="2"/>
              <a:buChar char="§"/>
            </a:pPr>
            <a:r>
              <a:rPr lang="en-US" sz="2400" dirty="0" smtClean="0"/>
              <a:t>Hence, area of circle, </a:t>
            </a:r>
            <a:r>
              <a:rPr lang="en-US" sz="2400" i="1" dirty="0" smtClean="0"/>
              <a:t>C</a:t>
            </a:r>
            <a:r>
              <a:rPr lang="en-US" sz="2400" dirty="0" smtClean="0"/>
              <a:t>, is</a:t>
            </a:r>
          </a:p>
          <a:p>
            <a:pPr>
              <a:spcBef>
                <a:spcPts val="1200"/>
              </a:spcBef>
              <a:tabLst>
                <a:tab pos="1143000" algn="l"/>
                <a:tab pos="1493838" algn="l"/>
              </a:tabLst>
            </a:pPr>
            <a:r>
              <a:rPr lang="en-US" sz="2400" dirty="0"/>
              <a:t>	</a:t>
            </a:r>
            <a:r>
              <a:rPr lang="en-US" sz="3200" i="1" dirty="0" smtClean="0">
                <a:solidFill>
                  <a:srgbClr val="C00000"/>
                </a:solidFill>
              </a:rPr>
              <a:t>C</a:t>
            </a:r>
            <a:r>
              <a:rPr lang="en-US" sz="3200" dirty="0" smtClean="0">
                <a:solidFill>
                  <a:srgbClr val="C00000"/>
                </a:solidFill>
              </a:rPr>
              <a:t> = </a:t>
            </a:r>
            <a:r>
              <a:rPr lang="en-US" sz="3200" dirty="0" smtClean="0">
                <a:solidFill>
                  <a:srgbClr val="C00000"/>
                </a:solidFill>
                <a:latin typeface="Symbol" panose="05050102010706020507" pitchFamily="18" charset="2"/>
              </a:rPr>
              <a:t>p</a:t>
            </a:r>
            <a:r>
              <a:rPr lang="en-US" sz="3200" dirty="0" smtClean="0">
                <a:solidFill>
                  <a:srgbClr val="C00000"/>
                </a:solidFill>
              </a:rPr>
              <a:t> </a:t>
            </a:r>
            <a:r>
              <a:rPr lang="en-US" sz="3200" dirty="0" smtClean="0">
                <a:solidFill>
                  <a:srgbClr val="C00000"/>
                </a:solidFill>
                <a:latin typeface="Times New Roman"/>
                <a:cs typeface="Times New Roman"/>
              </a:rPr>
              <a:t>×</a:t>
            </a:r>
            <a:r>
              <a:rPr lang="en-US" sz="3200" dirty="0" smtClean="0">
                <a:solidFill>
                  <a:srgbClr val="C00000"/>
                </a:solidFill>
              </a:rPr>
              <a:t> </a:t>
            </a:r>
            <a:r>
              <a:rPr lang="en-US" sz="3200" i="1" dirty="0">
                <a:solidFill>
                  <a:srgbClr val="C00000"/>
                </a:solidFill>
              </a:rPr>
              <a:t>a</a:t>
            </a:r>
            <a:r>
              <a:rPr lang="en-US" sz="3200" baseline="30000" dirty="0">
                <a:solidFill>
                  <a:srgbClr val="C00000"/>
                </a:solidFill>
              </a:rPr>
              <a:t>2</a:t>
            </a:r>
            <a:r>
              <a:rPr lang="en-US" sz="3200" dirty="0">
                <a:solidFill>
                  <a:srgbClr val="C00000"/>
                </a:solidFill>
              </a:rPr>
              <a:t>/2</a:t>
            </a:r>
          </a:p>
          <a:p>
            <a:pPr>
              <a:spcBef>
                <a:spcPts val="1200"/>
              </a:spcBef>
              <a:tabLst>
                <a:tab pos="1143000" algn="l"/>
                <a:tab pos="1493838" algn="l"/>
              </a:tabLst>
            </a:pPr>
            <a:endParaRPr lang="en-US" sz="2400" dirty="0" smtClean="0"/>
          </a:p>
          <a:p>
            <a:pPr marL="285750" indent="-285750">
              <a:buFont typeface="Wingdings" panose="05000000000000000000" pitchFamily="2" charset="2"/>
              <a:buChar char="§"/>
            </a:pPr>
            <a:endParaRPr lang="en-US" dirty="0"/>
          </a:p>
        </p:txBody>
      </p:sp>
      <p:grpSp>
        <p:nvGrpSpPr>
          <p:cNvPr id="17" name="Group 14"/>
          <p:cNvGrpSpPr>
            <a:grpSpLocks/>
          </p:cNvGrpSpPr>
          <p:nvPr/>
        </p:nvGrpSpPr>
        <p:grpSpPr bwMode="auto">
          <a:xfrm>
            <a:off x="914400" y="4543425"/>
            <a:ext cx="2209800" cy="2057400"/>
            <a:chOff x="624" y="1824"/>
            <a:chExt cx="1392" cy="1296"/>
          </a:xfrm>
        </p:grpSpPr>
        <p:sp>
          <p:nvSpPr>
            <p:cNvPr id="18" name="Oval 15"/>
            <p:cNvSpPr>
              <a:spLocks noChangeArrowheads="1"/>
            </p:cNvSpPr>
            <p:nvPr/>
          </p:nvSpPr>
          <p:spPr bwMode="auto">
            <a:xfrm>
              <a:off x="624" y="1824"/>
              <a:ext cx="1392" cy="1296"/>
            </a:xfrm>
            <a:prstGeom prst="ellipse">
              <a:avLst/>
            </a:prstGeom>
            <a:noFill/>
            <a:ln w="22225">
              <a:solidFill>
                <a:srgbClr val="0000CC"/>
              </a:solidFill>
              <a:round/>
              <a:headEnd/>
              <a:tailEnd/>
            </a:ln>
          </p:spPr>
          <p:txBody>
            <a:bodyPr/>
            <a:lstStyle/>
            <a:p>
              <a:endParaRPr lang="en-US"/>
            </a:p>
          </p:txBody>
        </p:sp>
        <p:sp>
          <p:nvSpPr>
            <p:cNvPr id="19" name="Rectangle 16"/>
            <p:cNvSpPr>
              <a:spLocks noChangeArrowheads="1"/>
            </p:cNvSpPr>
            <p:nvPr/>
          </p:nvSpPr>
          <p:spPr bwMode="auto">
            <a:xfrm>
              <a:off x="856" y="1986"/>
              <a:ext cx="928" cy="972"/>
            </a:xfrm>
            <a:prstGeom prst="rect">
              <a:avLst/>
            </a:prstGeom>
            <a:noFill/>
            <a:ln w="22225">
              <a:solidFill>
                <a:srgbClr val="800000"/>
              </a:solidFill>
              <a:miter lim="800000"/>
              <a:headEnd/>
              <a:tailEnd/>
            </a:ln>
          </p:spPr>
          <p:txBody>
            <a:bodyPr/>
            <a:lstStyle/>
            <a:p>
              <a:endParaRPr lang="en-US"/>
            </a:p>
          </p:txBody>
        </p:sp>
        <p:sp>
          <p:nvSpPr>
            <p:cNvPr id="20" name="Text Box 17"/>
            <p:cNvSpPr txBox="1">
              <a:spLocks noChangeArrowheads="1"/>
            </p:cNvSpPr>
            <p:nvPr/>
          </p:nvSpPr>
          <p:spPr bwMode="auto">
            <a:xfrm>
              <a:off x="1355" y="2448"/>
              <a:ext cx="421" cy="288"/>
            </a:xfrm>
            <a:prstGeom prst="rect">
              <a:avLst/>
            </a:prstGeom>
            <a:noFill/>
            <a:ln w="9525">
              <a:noFill/>
              <a:miter lim="800000"/>
              <a:headEnd/>
              <a:tailEnd/>
            </a:ln>
          </p:spPr>
          <p:txBody>
            <a:bodyPr/>
            <a:lstStyle/>
            <a:p>
              <a:pPr algn="ctr" eaLnBrk="0" hangingPunct="0"/>
              <a:r>
                <a:rPr lang="en-US" i="1" smtClean="0"/>
                <a:t>a</a:t>
              </a:r>
              <a:r>
                <a:rPr lang="en-US" smtClean="0"/>
                <a:t>/2</a:t>
              </a:r>
              <a:endParaRPr lang="en-US"/>
            </a:p>
          </p:txBody>
        </p:sp>
        <p:sp>
          <p:nvSpPr>
            <p:cNvPr id="21" name="Line 18"/>
            <p:cNvSpPr>
              <a:spLocks noChangeShapeType="1"/>
            </p:cNvSpPr>
            <p:nvPr/>
          </p:nvSpPr>
          <p:spPr bwMode="auto">
            <a:xfrm>
              <a:off x="1296" y="2496"/>
              <a:ext cx="480" cy="0"/>
            </a:xfrm>
            <a:prstGeom prst="line">
              <a:avLst/>
            </a:prstGeom>
            <a:noFill/>
            <a:ln w="22225">
              <a:solidFill>
                <a:srgbClr val="339966"/>
              </a:solidFill>
              <a:prstDash val="dash"/>
              <a:round/>
              <a:headEnd type="none" w="sm" len="sm"/>
              <a:tailEnd type="none" w="sm" len="sm"/>
            </a:ln>
          </p:spPr>
          <p:txBody>
            <a:bodyPr wrap="none" anchor="ctr"/>
            <a:lstStyle/>
            <a:p>
              <a:endParaRPr lang="en-SG"/>
            </a:p>
          </p:txBody>
        </p:sp>
        <p:sp>
          <p:nvSpPr>
            <p:cNvPr id="22" name="Line 19"/>
            <p:cNvSpPr>
              <a:spLocks noChangeShapeType="1"/>
            </p:cNvSpPr>
            <p:nvPr/>
          </p:nvSpPr>
          <p:spPr bwMode="auto">
            <a:xfrm>
              <a:off x="1296" y="2016"/>
              <a:ext cx="0" cy="480"/>
            </a:xfrm>
            <a:prstGeom prst="line">
              <a:avLst/>
            </a:prstGeom>
            <a:noFill/>
            <a:ln w="22225">
              <a:solidFill>
                <a:srgbClr val="339966"/>
              </a:solidFill>
              <a:prstDash val="dash"/>
              <a:round/>
              <a:headEnd type="none" w="sm" len="sm"/>
              <a:tailEnd type="none" w="sm" len="sm"/>
            </a:ln>
          </p:spPr>
          <p:txBody>
            <a:bodyPr wrap="none" anchor="ctr"/>
            <a:lstStyle/>
            <a:p>
              <a:endParaRPr lang="en-SG"/>
            </a:p>
          </p:txBody>
        </p:sp>
        <p:sp>
          <p:nvSpPr>
            <p:cNvPr id="23" name="Text Box 20"/>
            <p:cNvSpPr txBox="1">
              <a:spLocks noChangeArrowheads="1"/>
            </p:cNvSpPr>
            <p:nvPr/>
          </p:nvSpPr>
          <p:spPr bwMode="auto">
            <a:xfrm>
              <a:off x="1035" y="2112"/>
              <a:ext cx="320" cy="288"/>
            </a:xfrm>
            <a:prstGeom prst="rect">
              <a:avLst/>
            </a:prstGeom>
            <a:noFill/>
            <a:ln w="9525">
              <a:noFill/>
              <a:miter lim="800000"/>
              <a:headEnd/>
              <a:tailEnd/>
            </a:ln>
          </p:spPr>
          <p:txBody>
            <a:bodyPr/>
            <a:lstStyle/>
            <a:p>
              <a:pPr eaLnBrk="0" hangingPunct="0"/>
              <a:r>
                <a:rPr lang="en-US" i="1" smtClean="0"/>
                <a:t>a</a:t>
              </a:r>
              <a:r>
                <a:rPr lang="en-US" smtClean="0"/>
                <a:t>/2</a:t>
              </a:r>
              <a:endParaRPr lang="en-US"/>
            </a:p>
          </p:txBody>
        </p:sp>
        <p:sp>
          <p:nvSpPr>
            <p:cNvPr id="24" name="Line 21"/>
            <p:cNvSpPr>
              <a:spLocks noChangeShapeType="1"/>
            </p:cNvSpPr>
            <p:nvPr/>
          </p:nvSpPr>
          <p:spPr bwMode="auto">
            <a:xfrm flipV="1">
              <a:off x="1296" y="1968"/>
              <a:ext cx="480" cy="528"/>
            </a:xfrm>
            <a:prstGeom prst="line">
              <a:avLst/>
            </a:prstGeom>
            <a:noFill/>
            <a:ln w="22225">
              <a:solidFill>
                <a:srgbClr val="339966"/>
              </a:solidFill>
              <a:prstDash val="dash"/>
              <a:round/>
              <a:headEnd type="none" w="sm" len="sm"/>
              <a:tailEnd type="none" w="sm" len="sm"/>
            </a:ln>
          </p:spPr>
          <p:txBody>
            <a:bodyPr wrap="none" anchor="ctr"/>
            <a:lstStyle/>
            <a:p>
              <a:endParaRPr lang="en-SG"/>
            </a:p>
          </p:txBody>
        </p:sp>
        <p:sp>
          <p:nvSpPr>
            <p:cNvPr id="25" name="Text Box 22"/>
            <p:cNvSpPr txBox="1">
              <a:spLocks noChangeArrowheads="1"/>
            </p:cNvSpPr>
            <p:nvPr/>
          </p:nvSpPr>
          <p:spPr bwMode="auto">
            <a:xfrm>
              <a:off x="1392" y="2064"/>
              <a:ext cx="288" cy="288"/>
            </a:xfrm>
            <a:prstGeom prst="rect">
              <a:avLst/>
            </a:prstGeom>
            <a:noFill/>
            <a:ln w="9525">
              <a:noFill/>
              <a:miter lim="800000"/>
              <a:headEnd/>
              <a:tailEnd/>
            </a:ln>
          </p:spPr>
          <p:txBody>
            <a:bodyPr/>
            <a:lstStyle/>
            <a:p>
              <a:pPr eaLnBrk="0" hangingPunct="0"/>
              <a:r>
                <a:rPr lang="en-US" i="1"/>
                <a:t>r</a:t>
              </a:r>
              <a:endParaRPr lang="en-US"/>
            </a:p>
          </p:txBody>
        </p:sp>
      </p:grpSp>
    </p:spTree>
    <p:extLst>
      <p:ext uri="{BB962C8B-B14F-4D97-AF65-F5344CB8AC3E}">
        <p14:creationId xmlns:p14="http://schemas.microsoft.com/office/powerpoint/2010/main" val="3233740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dissolve">
                                      <p:cBhvr>
                                        <p:cTn id="16" dur="500"/>
                                        <p:tgtEl>
                                          <p:spTgt spid="2">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dissolve">
                                      <p:cBhvr>
                                        <p:cTn id="19" dur="500"/>
                                        <p:tgtEl>
                                          <p:spTgt spid="2">
                                            <p:txEl>
                                              <p:pRg st="2" end="2"/>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dissolve">
                                      <p:cBhvr>
                                        <p:cTn id="27" dur="500"/>
                                        <p:tgtEl>
                                          <p:spTgt spid="2">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dissolve">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a:t>
            </a:r>
            <a:r>
              <a:rPr lang="en-GB" sz="3600" dirty="0">
                <a:solidFill>
                  <a:srgbClr val="0000FF"/>
                </a:solidFill>
              </a:rPr>
              <a:t>(</a:t>
            </a:r>
            <a:r>
              <a:rPr lang="en-GB" sz="3600" dirty="0" smtClean="0">
                <a:solidFill>
                  <a:srgbClr val="0000FF"/>
                </a:solidFill>
              </a:rPr>
              <a:t>3/6)</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26" name="Group 25"/>
          <p:cNvGrpSpPr/>
          <p:nvPr/>
        </p:nvGrpSpPr>
        <p:grpSpPr>
          <a:xfrm>
            <a:off x="579120" y="1080406"/>
            <a:ext cx="7284720" cy="5589147"/>
            <a:chOff x="441960" y="1248046"/>
            <a:chExt cx="7284720" cy="5589147"/>
          </a:xfrm>
        </p:grpSpPr>
        <p:sp>
          <p:nvSpPr>
            <p:cNvPr id="27" name="TextBox 26"/>
            <p:cNvSpPr txBox="1"/>
            <p:nvPr/>
          </p:nvSpPr>
          <p:spPr>
            <a:xfrm>
              <a:off x="441960" y="1358770"/>
              <a:ext cx="7056120" cy="5478423"/>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solidFill>
                    <a:srgbClr val="9900CC"/>
                  </a:solidFill>
                  <a:latin typeface="Courier New" panose="02070309020205020404" pitchFamily="49" charset="0"/>
                  <a:cs typeface="Courier New" panose="02070309020205020404" pitchFamily="49" charset="0"/>
                </a:rPr>
                <a:t>#include </a:t>
              </a:r>
              <a:r>
                <a:rPr lang="en-US" sz="2000" b="1">
                  <a:solidFill>
                    <a:srgbClr val="006600"/>
                  </a:solidFill>
                  <a:latin typeface="Courier New" panose="02070309020205020404" pitchFamily="49" charset="0"/>
                  <a:cs typeface="Courier New" panose="02070309020205020404" pitchFamily="49" charset="0"/>
                </a:rPr>
                <a:t>&lt;stdio.h&gt;</a:t>
              </a:r>
            </a:p>
            <a:p>
              <a:r>
                <a:rPr lang="en-US" sz="2000" b="1" smtClean="0">
                  <a:solidFill>
                    <a:srgbClr val="9900CC"/>
                  </a:solidFill>
                  <a:latin typeface="Courier New" panose="02070309020205020404" pitchFamily="49" charset="0"/>
                  <a:cs typeface="Courier New" panose="02070309020205020404" pitchFamily="49" charset="0"/>
                </a:rPr>
                <a:t>#</a:t>
              </a:r>
              <a:r>
                <a:rPr lang="en-US" sz="2000" b="1">
                  <a:solidFill>
                    <a:srgbClr val="9900CC"/>
                  </a:solidFill>
                  <a:latin typeface="Courier New" panose="02070309020205020404" pitchFamily="49" charset="0"/>
                  <a:cs typeface="Courier New" panose="02070309020205020404" pitchFamily="49" charset="0"/>
                </a:rPr>
                <a:t>define </a:t>
              </a:r>
              <a:r>
                <a:rPr lang="en-US" sz="2000" b="1" smtClean="0">
                  <a:solidFill>
                    <a:srgbClr val="9900CC"/>
                  </a:solidFill>
                  <a:latin typeface="Courier New" panose="02070309020205020404" pitchFamily="49" charset="0"/>
                  <a:cs typeface="Courier New" panose="02070309020205020404" pitchFamily="49" charset="0"/>
                </a:rPr>
                <a:t>PI </a:t>
              </a:r>
              <a:r>
                <a:rPr lang="en-US" sz="2000" b="1" smtClean="0">
                  <a:solidFill>
                    <a:srgbClr val="006600"/>
                  </a:solidFill>
                  <a:latin typeface="Courier New" panose="02070309020205020404" pitchFamily="49" charset="0"/>
                  <a:cs typeface="Courier New" panose="02070309020205020404" pitchFamily="49" charset="0"/>
                </a:rPr>
                <a:t>3.14159</a:t>
              </a:r>
              <a:endParaRPr lang="en-US" sz="2000" b="1">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Lst>
              </a:pPr>
              <a:endParaRPr lang="en-US" sz="1000" b="1" smtClean="0">
                <a:solidFill>
                  <a:srgbClr val="0000FF"/>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compute_area(</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endParaRPr lang="en-US" sz="1000" b="1" smtClean="0">
                <a:solidFill>
                  <a:srgbClr val="0000FF"/>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solidFill>
                    <a:srgbClr val="0000FF"/>
                  </a:solidFill>
                  <a:latin typeface="Courier New" panose="02070309020205020404" pitchFamily="49" charset="0"/>
                  <a:cs typeface="Courier New" panose="02070309020205020404" pitchFamily="49" charset="0"/>
                </a:rPr>
                <a:t>int</a:t>
              </a:r>
              <a:r>
                <a:rPr lang="en-US" sz="2000" b="1" smtClean="0">
                  <a:latin typeface="Courier New" panose="02070309020205020404" pitchFamily="49" charset="0"/>
                  <a:cs typeface="Courier New" panose="02070309020205020404" pitchFamily="49" charset="0"/>
                </a:rPr>
                <a:t> main(</a:t>
              </a:r>
              <a:r>
                <a:rPr lang="en-US" sz="2000" b="1" smtClean="0">
                  <a:solidFill>
                    <a:srgbClr val="0000FF"/>
                  </a:solidFill>
                  <a:latin typeface="Courier New" panose="02070309020205020404" pitchFamily="49" charset="0"/>
                  <a:cs typeface="Courier New" panose="02070309020205020404" pitchFamily="49" charset="0"/>
                </a:rPr>
                <a:t>void</a:t>
              </a:r>
              <a:r>
                <a:rPr lang="en-US" sz="2000" b="1">
                  <a:latin typeface="Courier New" panose="02070309020205020404" pitchFamily="49" charset="0"/>
                  <a:cs typeface="Courier New" panose="02070309020205020404" pitchFamily="49" charset="0"/>
                </a:rPr>
                <a:t>) {</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 </a:t>
              </a:r>
              <a:r>
                <a:rPr lang="en-US" sz="2000" b="1" smtClean="0">
                  <a:latin typeface="Courier New" panose="02070309020205020404" pitchFamily="49" charset="0"/>
                  <a:cs typeface="Courier New" panose="02070309020205020404" pitchFamily="49" charset="0"/>
                </a:rPr>
                <a:t>length; </a:t>
              </a:r>
              <a:r>
                <a:rPr lang="en-US" sz="2000" b="1" smtClean="0">
                  <a:solidFill>
                    <a:schemeClr val="accent6">
                      <a:lumMod val="75000"/>
                    </a:schemeClr>
                  </a:solidFill>
                  <a:latin typeface="Courier New" panose="02070309020205020404" pitchFamily="49" charset="0"/>
                  <a:cs typeface="Courier New" panose="02070309020205020404" pitchFamily="49" charset="0"/>
                </a:rPr>
                <a:t>// length of the square</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area;   </a:t>
              </a:r>
              <a:r>
                <a:rPr lang="en-US" sz="2000" b="1" smtClean="0">
                  <a:solidFill>
                    <a:schemeClr val="accent6">
                      <a:lumMod val="75000"/>
                    </a:schemeClr>
                  </a:solidFill>
                  <a:latin typeface="Courier New" panose="02070309020205020404" pitchFamily="49" charset="0"/>
                  <a:cs typeface="Courier New" panose="02070309020205020404" pitchFamily="49" charset="0"/>
                </a:rPr>
                <a:t>// area of the circle</a:t>
              </a:r>
              <a:endParaRPr lang="en-US" sz="2000" b="1">
                <a:solidFill>
                  <a:schemeClr val="accent6">
                    <a:lumMod val="75000"/>
                  </a:schemeClr>
                </a:solidFill>
                <a:latin typeface="Courier New" panose="02070309020205020404" pitchFamily="49" charset="0"/>
                <a:cs typeface="Courier New" panose="02070309020205020404" pitchFamily="49" charset="0"/>
              </a:endParaRP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	printf</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"Enter </a:t>
              </a:r>
              <a:r>
                <a:rPr lang="en-US" sz="2000" b="1" smtClean="0">
                  <a:solidFill>
                    <a:srgbClr val="006600"/>
                  </a:solidFill>
                  <a:latin typeface="Courier New" panose="02070309020205020404" pitchFamily="49" charset="0"/>
                  <a:cs typeface="Courier New" panose="02070309020205020404" pitchFamily="49" charset="0"/>
                </a:rPr>
                <a:t>length of square: "</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scanf(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%lf</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&amp;length);</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area = compute_area(length);</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printf</a:t>
              </a:r>
              <a:r>
                <a:rPr lang="en-US" sz="2000" b="1" smtClean="0">
                  <a:latin typeface="Courier New" panose="02070309020205020404" pitchFamily="49" charset="0"/>
                  <a:cs typeface="Courier New" panose="02070309020205020404" pitchFamily="49" charset="0"/>
                </a:rPr>
                <a:t>(</a:t>
              </a:r>
              <a:r>
                <a:rPr lang="en-US" sz="2000" b="1" smtClean="0">
                  <a:solidFill>
                    <a:srgbClr val="006600"/>
                  </a:solidFill>
                  <a:latin typeface="Courier New" panose="02070309020205020404" pitchFamily="49" charset="0"/>
                  <a:cs typeface="Courier New" panose="02070309020205020404" pitchFamily="49" charset="0"/>
                </a:rPr>
                <a:t>"Area of circle = </a:t>
              </a:r>
              <a:r>
                <a:rPr lang="en-US" sz="2000" b="1" smtClean="0">
                  <a:solidFill>
                    <a:srgbClr val="FF0000"/>
                  </a:solidFill>
                  <a:latin typeface="Courier New" panose="02070309020205020404" pitchFamily="49" charset="0"/>
                  <a:cs typeface="Courier New" panose="02070309020205020404" pitchFamily="49" charset="0"/>
                </a:rPr>
                <a:t>%.3f\n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area);</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solidFill>
                    <a:srgbClr val="0000FF"/>
                  </a:solidFill>
                  <a:latin typeface="Courier New" panose="02070309020205020404" pitchFamily="49" charset="0"/>
                  <a:cs typeface="Courier New" panose="02070309020205020404" pitchFamily="49" charset="0"/>
                </a:rPr>
                <a:t>	return </a:t>
              </a:r>
              <a:r>
                <a:rPr lang="en-US" sz="2000" b="1">
                  <a:solidFill>
                    <a:srgbClr val="0066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compute_area(</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length) {</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return</a:t>
              </a:r>
              <a:r>
                <a:rPr lang="en-US" sz="2000" b="1" smtClean="0">
                  <a:latin typeface="Courier New" panose="02070309020205020404" pitchFamily="49" charset="0"/>
                  <a:cs typeface="Courier New" panose="02070309020205020404" pitchFamily="49" charset="0"/>
                </a:rPr>
                <a:t> PI * (length * length)/</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a:t>
              </a:r>
              <a:endParaRPr lang="en-US" b="1" smtClean="0">
                <a:latin typeface="Courier New" panose="02070309020205020404" pitchFamily="49" charset="0"/>
                <a:cs typeface="Courier New" panose="02070309020205020404" pitchFamily="49" charset="0"/>
              </a:endParaRPr>
            </a:p>
          </p:txBody>
        </p:sp>
        <p:sp>
          <p:nvSpPr>
            <p:cNvPr id="28" name="TextBox 27"/>
            <p:cNvSpPr txBox="1"/>
            <p:nvPr/>
          </p:nvSpPr>
          <p:spPr>
            <a:xfrm>
              <a:off x="5410200" y="1248046"/>
              <a:ext cx="2316480" cy="369332"/>
            </a:xfrm>
            <a:prstGeom prst="rect">
              <a:avLst/>
            </a:prstGeom>
            <a:solidFill>
              <a:srgbClr val="FFFF99"/>
            </a:solidFill>
            <a:ln>
              <a:solidFill>
                <a:schemeClr val="tx2">
                  <a:lumMod val="75000"/>
                </a:schemeClr>
              </a:solidFill>
            </a:ln>
          </p:spPr>
          <p:txBody>
            <a:bodyPr wrap="square" rtlCol="0">
              <a:spAutoFit/>
            </a:bodyPr>
            <a:lstStyle/>
            <a:p>
              <a:pPr algn="ctr"/>
              <a:r>
                <a:rPr lang="en-US">
                  <a:latin typeface="Calibri" panose="020F0502020204030204" pitchFamily="34" charset="0"/>
                </a:rPr>
                <a:t>s</a:t>
              </a:r>
              <a:r>
                <a:rPr lang="en-US" smtClean="0">
                  <a:latin typeface="Calibri" panose="020F0502020204030204" pitchFamily="34" charset="0"/>
                </a:rPr>
                <a:t>quare_and_circle.c</a:t>
              </a:r>
              <a:endParaRPr lang="en-US">
                <a:latin typeface="Calibri" panose="020F0502020204030204" pitchFamily="34" charset="0"/>
              </a:endParaRPr>
            </a:p>
          </p:txBody>
        </p:sp>
      </p:grpSp>
    </p:spTree>
    <p:extLst>
      <p:ext uri="{BB962C8B-B14F-4D97-AF65-F5344CB8AC3E}">
        <p14:creationId xmlns:p14="http://schemas.microsoft.com/office/powerpoint/2010/main" val="309714897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a:t>
            </a:r>
            <a:r>
              <a:rPr lang="en-GB" sz="3600" dirty="0">
                <a:solidFill>
                  <a:srgbClr val="0000FF"/>
                </a:solidFill>
              </a:rPr>
              <a:t>(</a:t>
            </a:r>
            <a:r>
              <a:rPr lang="en-GB" sz="3600" dirty="0" smtClean="0">
                <a:solidFill>
                  <a:srgbClr val="0000FF"/>
                </a:solidFill>
              </a:rPr>
              <a:t>4/6)</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9" name="Group 8"/>
          <p:cNvGrpSpPr/>
          <p:nvPr/>
        </p:nvGrpSpPr>
        <p:grpSpPr>
          <a:xfrm>
            <a:off x="441960" y="1248046"/>
            <a:ext cx="8460500" cy="5281370"/>
            <a:chOff x="441960" y="1248046"/>
            <a:chExt cx="8146567" cy="5281370"/>
          </a:xfrm>
        </p:grpSpPr>
        <p:sp>
          <p:nvSpPr>
            <p:cNvPr id="10" name="TextBox 9"/>
            <p:cNvSpPr txBox="1"/>
            <p:nvPr/>
          </p:nvSpPr>
          <p:spPr>
            <a:xfrm>
              <a:off x="441960" y="1358770"/>
              <a:ext cx="8026956" cy="517064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a:t>
              </a:r>
              <a:r>
                <a:rPr lang="en-US" sz="2000" b="1">
                  <a:latin typeface="Courier New" panose="02070309020205020404" pitchFamily="49" charset="0"/>
                  <a:cs typeface="Courier New" panose="02070309020205020404" pitchFamily="49" charset="0"/>
                </a:rPr>
                <a:t> java.util.*;</a:t>
              </a:r>
            </a:p>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 </a:t>
              </a:r>
              <a:r>
                <a:rPr lang="en-US" sz="2000" b="1">
                  <a:latin typeface="Courier New" panose="02070309020205020404" pitchFamily="49" charset="0"/>
                  <a:cs typeface="Courier New" panose="02070309020205020404" pitchFamily="49" charset="0"/>
                </a:rPr>
                <a:t>java.text.*;</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solidFill>
                    <a:srgbClr val="0000FF"/>
                  </a:solidFill>
                  <a:latin typeface="Courier New" panose="02070309020205020404" pitchFamily="49" charset="0"/>
                  <a:cs typeface="Courier New" panose="02070309020205020404" pitchFamily="49" charset="0"/>
                </a:rPr>
                <a:t>public class </a:t>
              </a:r>
              <a:r>
                <a:rPr lang="en-US" sz="2000" b="1" smtClean="0">
                  <a:latin typeface="Courier New" panose="02070309020205020404" pitchFamily="49" charset="0"/>
                  <a:cs typeface="Courier New" panose="02070309020205020404" pitchFamily="49" charset="0"/>
                </a:rPr>
                <a:t>SquareAndCircle {</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public static void </a:t>
              </a:r>
              <a:r>
                <a:rPr lang="en-US" sz="2000" b="1">
                  <a:latin typeface="Courier New" panose="02070309020205020404" pitchFamily="49" charset="0"/>
                  <a:cs typeface="Courier New" panose="02070309020205020404" pitchFamily="49" charset="0"/>
                </a:rPr>
                <a:t>main(String[] args)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DecimalFormat df = </a:t>
              </a:r>
              <a:r>
                <a:rPr lang="en-US" sz="2000" b="1">
                  <a:solidFill>
                    <a:srgbClr val="0000FF"/>
                  </a:solidFill>
                  <a:latin typeface="Courier New" panose="02070309020205020404" pitchFamily="49" charset="0"/>
                  <a:cs typeface="Courier New" panose="02070309020205020404" pitchFamily="49" charset="0"/>
                </a:rPr>
                <a:t>new</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DecimalFormat(</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Scanner sc =</a:t>
              </a:r>
              <a:r>
                <a:rPr lang="en-US" sz="2000" b="1">
                  <a:solidFill>
                    <a:srgbClr val="0000FF"/>
                  </a:solidFill>
                  <a:latin typeface="Courier New" panose="02070309020205020404" pitchFamily="49" charset="0"/>
                  <a:cs typeface="Courier New" panose="02070309020205020404" pitchFamily="49" charset="0"/>
                </a:rPr>
                <a:t> new </a:t>
              </a:r>
              <a:r>
                <a:rPr lang="en-US" sz="2000" b="1">
                  <a:latin typeface="Courier New" panose="02070309020205020404" pitchFamily="49" charset="0"/>
                  <a:cs typeface="Courier New" panose="02070309020205020404" pitchFamily="49" charset="0"/>
                </a:rPr>
                <a:t>Scanner(System.in);</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length; </a:t>
              </a:r>
              <a:r>
                <a:rPr lang="en-US" sz="2000" b="1" smtClean="0">
                  <a:solidFill>
                    <a:schemeClr val="accent6">
                      <a:lumMod val="75000"/>
                    </a:schemeClr>
                  </a:solidFill>
                  <a:latin typeface="Courier New" panose="02070309020205020404" pitchFamily="49" charset="0"/>
                  <a:cs typeface="Courier New" panose="02070309020205020404" pitchFamily="49" charset="0"/>
                </a:rPr>
                <a:t>// length of the square</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	double </a:t>
              </a:r>
              <a:r>
                <a:rPr lang="en-US" sz="2000" b="1" smtClean="0">
                  <a:latin typeface="Courier New" panose="02070309020205020404" pitchFamily="49" charset="0"/>
                  <a:cs typeface="Courier New" panose="02070309020205020404" pitchFamily="49" charset="0"/>
                </a:rPr>
                <a:t>area;   </a:t>
              </a:r>
              <a:r>
                <a:rPr lang="en-US" sz="2000" b="1" smtClean="0">
                  <a:solidFill>
                    <a:schemeClr val="accent6">
                      <a:lumMod val="75000"/>
                    </a:schemeClr>
                  </a:solidFill>
                  <a:latin typeface="Courier New" panose="02070309020205020404" pitchFamily="49" charset="0"/>
                  <a:cs typeface="Courier New" panose="02070309020205020404" pitchFamily="49" charset="0"/>
                </a:rPr>
                <a:t>// area of the circle</a:t>
              </a:r>
              <a:endParaRPr lang="en-US" sz="2000" b="1">
                <a:solidFill>
                  <a:schemeClr val="accent6">
                    <a:lumMod val="75000"/>
                  </a:schemeClr>
                </a:solidFill>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a:t>
              </a:r>
              <a:r>
                <a:rPr lang="en-US" sz="2000" b="1">
                  <a:solidFill>
                    <a:srgbClr val="006600"/>
                  </a:solidFill>
                  <a:latin typeface="Courier New" panose="02070309020205020404" pitchFamily="49" charset="0"/>
                  <a:cs typeface="Courier New" panose="02070309020205020404" pitchFamily="49" charset="0"/>
                </a:rPr>
                <a:t>"Enter </a:t>
              </a:r>
              <a:r>
                <a:rPr lang="en-US" sz="2000" b="1" smtClean="0">
                  <a:solidFill>
                    <a:srgbClr val="006600"/>
                  </a:solidFill>
                  <a:latin typeface="Courier New" panose="02070309020205020404" pitchFamily="49" charset="0"/>
                  <a:cs typeface="Courier New" panose="02070309020205020404" pitchFamily="49" charset="0"/>
                </a:rPr>
                <a:t>length of square"</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length </a:t>
              </a:r>
              <a:r>
                <a:rPr lang="en-US" sz="2000" b="1">
                  <a:latin typeface="Courier New" panose="02070309020205020404" pitchFamily="49" charset="0"/>
                  <a:cs typeface="Courier New" panose="02070309020205020404" pitchFamily="49" charset="0"/>
                </a:rPr>
                <a:t>= sc.nextDouble</a:t>
              </a:r>
              <a:r>
                <a:rPr lang="en-US" sz="2000" b="1" smtClean="0">
                  <a:latin typeface="Courier New" panose="02070309020205020404" pitchFamily="49" charset="0"/>
                  <a:cs typeface="Courier New" panose="02070309020205020404" pitchFamily="49" charset="0"/>
                </a:rPr>
                <a:t>();</a:t>
              </a: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area </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computeArea(length);</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System.out.println</a:t>
              </a:r>
              <a:r>
                <a:rPr lang="en-US" sz="2000" b="1" smtClean="0">
                  <a:latin typeface="Courier New" panose="02070309020205020404" pitchFamily="49" charset="0"/>
                  <a:cs typeface="Courier New" panose="02070309020205020404" pitchFamily="49" charset="0"/>
                </a:rPr>
                <a:t>(</a:t>
              </a:r>
              <a:r>
                <a:rPr lang="en-US" sz="2000" b="1" smtClean="0">
                  <a:solidFill>
                    <a:srgbClr val="006600"/>
                  </a:solidFill>
                  <a:latin typeface="Courier New" panose="02070309020205020404" pitchFamily="49" charset="0"/>
                  <a:cs typeface="Courier New" panose="02070309020205020404" pitchFamily="49" charset="0"/>
                </a:rPr>
                <a:t>"Area </a:t>
              </a:r>
              <a:r>
                <a:rPr lang="en-US" sz="2000" b="1">
                  <a:solidFill>
                    <a:srgbClr val="006600"/>
                  </a:solidFill>
                  <a:latin typeface="Courier New" panose="02070309020205020404" pitchFamily="49" charset="0"/>
                  <a:cs typeface="Courier New" panose="02070309020205020404" pitchFamily="49" charset="0"/>
                </a:rPr>
                <a:t>of circle " </a:t>
              </a:r>
              <a:endParaRPr lang="en-US" sz="2000" b="1" smtClean="0">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solidFill>
                    <a:srgbClr val="006600"/>
                  </a:solidFill>
                  <a:latin typeface="Courier New" panose="02070309020205020404" pitchFamily="49" charset="0"/>
                  <a:cs typeface="Courier New" panose="02070309020205020404" pitchFamily="49" charset="0"/>
                </a:rPr>
                <a:t>	</a:t>
              </a:r>
              <a:r>
                <a:rPr lang="en-US" sz="2000" b="1" smtClean="0">
                  <a:solidFill>
                    <a:srgbClr val="006600"/>
                  </a:solidFill>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 df.format(area));</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solidFill>
                    <a:schemeClr val="accent6">
                      <a:lumMod val="75000"/>
                    </a:schemeClr>
                  </a:solidFill>
                  <a:latin typeface="Courier New" panose="02070309020205020404" pitchFamily="49" charset="0"/>
                  <a:cs typeface="Courier New" panose="02070309020205020404" pitchFamily="49" charset="0"/>
                </a:rPr>
                <a:t>// continue on next page</a:t>
              </a:r>
              <a:endParaRPr lang="en-US" sz="2000" b="1">
                <a:solidFill>
                  <a:schemeClr val="accent6">
                    <a:lumMod val="75000"/>
                  </a:schemeClr>
                </a:solidFill>
                <a:latin typeface="Courier New" panose="02070309020205020404" pitchFamily="49" charset="0"/>
                <a:cs typeface="Courier New" panose="02070309020205020404" pitchFamily="49" charset="0"/>
              </a:endParaRPr>
            </a:p>
          </p:txBody>
        </p:sp>
        <p:sp>
          <p:nvSpPr>
            <p:cNvPr id="11" name="TextBox 10"/>
            <p:cNvSpPr txBox="1"/>
            <p:nvPr/>
          </p:nvSpPr>
          <p:spPr>
            <a:xfrm>
              <a:off x="6341113" y="1248046"/>
              <a:ext cx="2247414"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SquareAndCircle.java</a:t>
              </a:r>
              <a:endParaRPr lang="en-US">
                <a:latin typeface="Calibri" panose="020F0502020204030204" pitchFamily="34" charset="0"/>
              </a:endParaRPr>
            </a:p>
          </p:txBody>
        </p:sp>
      </p:grpSp>
    </p:spTree>
    <p:extLst>
      <p:ext uri="{BB962C8B-B14F-4D97-AF65-F5344CB8AC3E}">
        <p14:creationId xmlns:p14="http://schemas.microsoft.com/office/powerpoint/2010/main" val="422965212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a:t>
            </a:r>
            <a:r>
              <a:rPr lang="en-GB" sz="3600" dirty="0">
                <a:solidFill>
                  <a:srgbClr val="0000FF"/>
                </a:solidFill>
              </a:rPr>
              <a:t>(</a:t>
            </a:r>
            <a:r>
              <a:rPr lang="en-GB" sz="3600" dirty="0" smtClean="0">
                <a:solidFill>
                  <a:srgbClr val="0000FF"/>
                </a:solidFill>
              </a:rPr>
              <a:t>5/6)</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9" name="Group 8"/>
          <p:cNvGrpSpPr/>
          <p:nvPr/>
        </p:nvGrpSpPr>
        <p:grpSpPr>
          <a:xfrm>
            <a:off x="441960" y="1248046"/>
            <a:ext cx="8460500" cy="3588599"/>
            <a:chOff x="441960" y="1248046"/>
            <a:chExt cx="8146567" cy="3588599"/>
          </a:xfrm>
        </p:grpSpPr>
        <p:sp>
          <p:nvSpPr>
            <p:cNvPr id="10" name="TextBox 9"/>
            <p:cNvSpPr txBox="1"/>
            <p:nvPr/>
          </p:nvSpPr>
          <p:spPr>
            <a:xfrm>
              <a:off x="441960" y="1358770"/>
              <a:ext cx="8026956" cy="3477875"/>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public </a:t>
              </a:r>
              <a:r>
                <a:rPr lang="en-US" sz="2000" b="1">
                  <a:solidFill>
                    <a:srgbClr val="0000FF"/>
                  </a:solidFill>
                  <a:latin typeface="Courier New" panose="02070309020205020404" pitchFamily="49" charset="0"/>
                  <a:cs typeface="Courier New" panose="02070309020205020404" pitchFamily="49" charset="0"/>
                </a:rPr>
                <a:t>class </a:t>
              </a:r>
              <a:r>
                <a:rPr lang="en-US" sz="2000" b="1" smtClean="0">
                  <a:latin typeface="Courier New" panose="02070309020205020404" pitchFamily="49" charset="0"/>
                  <a:cs typeface="Courier New" panose="02070309020205020404" pitchFamily="49" charset="0"/>
                </a:rPr>
                <a:t>SquareAndCircle {</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public static void </a:t>
              </a:r>
              <a:r>
                <a:rPr lang="en-US" sz="2000" b="1">
                  <a:latin typeface="Courier New" panose="02070309020205020404" pitchFamily="49" charset="0"/>
                  <a:cs typeface="Courier New" panose="02070309020205020404" pitchFamily="49" charset="0"/>
                </a:rPr>
                <a:t>main(String[] args)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 .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area </a:t>
              </a:r>
              <a:r>
                <a:rPr lang="en-US" sz="2000" b="1">
                  <a:latin typeface="Courier New" panose="02070309020205020404" pitchFamily="49" charset="0"/>
                  <a:cs typeface="Courier New" panose="02070309020205020404" pitchFamily="49" charset="0"/>
                </a:rPr>
                <a:t>= computeArea(length</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	. . .</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	public </a:t>
              </a:r>
              <a:r>
                <a:rPr lang="en-US" sz="2000" b="1">
                  <a:solidFill>
                    <a:srgbClr val="0000FF"/>
                  </a:solidFill>
                  <a:latin typeface="Courier New" panose="02070309020205020404" pitchFamily="49" charset="0"/>
                  <a:cs typeface="Courier New" panose="02070309020205020404" pitchFamily="49" charset="0"/>
                </a:rPr>
                <a:t>static </a:t>
              </a:r>
              <a:r>
                <a:rPr lang="en-US" sz="2000" b="1" smtClean="0">
                  <a:solidFill>
                    <a:srgbClr val="0000FF"/>
                  </a:solidFill>
                  <a:latin typeface="Courier New" panose="02070309020205020404" pitchFamily="49" charset="0"/>
                  <a:cs typeface="Courier New" panose="02070309020205020404" pitchFamily="49" charset="0"/>
                </a:rPr>
                <a:t>double </a:t>
              </a:r>
              <a:r>
                <a:rPr lang="en-US" sz="2000" b="1" smtClean="0">
                  <a:latin typeface="Courier New" panose="02070309020205020404" pitchFamily="49" charset="0"/>
                  <a:cs typeface="Courier New" panose="02070309020205020404" pitchFamily="49" charset="0"/>
                </a:rPr>
                <a:t>computeArea(</a:t>
              </a:r>
              <a:r>
                <a:rPr lang="en-US" sz="2000" b="1" smtClean="0">
                  <a:solidFill>
                    <a:srgbClr val="0000FF"/>
                  </a:solidFill>
                  <a:latin typeface="Courier New" panose="02070309020205020404" pitchFamily="49" charset="0"/>
                  <a:cs typeface="Courier New" panose="02070309020205020404" pitchFamily="49" charset="0"/>
                </a:rPr>
                <a:t>double </a:t>
              </a:r>
              <a:r>
                <a:rPr lang="en-US" sz="2000" b="1" smtClean="0">
                  <a:latin typeface="Courier New" panose="02070309020205020404" pitchFamily="49" charset="0"/>
                  <a:cs typeface="Courier New" panose="02070309020205020404" pitchFamily="49" charset="0"/>
                </a:rPr>
                <a:t>length) </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return</a:t>
              </a:r>
              <a:r>
                <a:rPr lang="en-US" sz="2000" b="1" smtClean="0">
                  <a:latin typeface="Courier New" panose="02070309020205020404" pitchFamily="49" charset="0"/>
                  <a:cs typeface="Courier New" panose="02070309020205020404" pitchFamily="49" charset="0"/>
                </a:rPr>
                <a:t> Math.PI * (length * length)/</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11" name="TextBox 10"/>
            <p:cNvSpPr txBox="1"/>
            <p:nvPr/>
          </p:nvSpPr>
          <p:spPr>
            <a:xfrm>
              <a:off x="6341113" y="1248046"/>
              <a:ext cx="2247414"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SquareAndCircle.java</a:t>
              </a:r>
              <a:endParaRPr lang="en-US">
                <a:latin typeface="Calibri" panose="020F0502020204030204" pitchFamily="34" charset="0"/>
              </a:endParaRPr>
            </a:p>
          </p:txBody>
        </p:sp>
      </p:grpSp>
      <p:sp>
        <p:nvSpPr>
          <p:cNvPr id="2" name="TextBox 1"/>
          <p:cNvSpPr txBox="1"/>
          <p:nvPr/>
        </p:nvSpPr>
        <p:spPr>
          <a:xfrm>
            <a:off x="556260" y="5013959"/>
            <a:ext cx="8107680" cy="1277273"/>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US" sz="2400" dirty="0" smtClean="0"/>
              <a:t>Almost like function in C; function prototype not needed</a:t>
            </a:r>
          </a:p>
          <a:p>
            <a:pPr marL="285750" indent="-285750">
              <a:spcBef>
                <a:spcPts val="600"/>
              </a:spcBef>
              <a:buFont typeface="Wingdings" panose="05000000000000000000" pitchFamily="2" charset="2"/>
              <a:buChar char="§"/>
            </a:pPr>
            <a:r>
              <a:rPr lang="en-US" sz="2400" dirty="0" smtClean="0"/>
              <a:t>Add keywords </a:t>
            </a:r>
            <a:r>
              <a:rPr lang="en-US" sz="2400" dirty="0" smtClean="0">
                <a:solidFill>
                  <a:srgbClr val="0000FF"/>
                </a:solidFill>
              </a:rPr>
              <a:t>public</a:t>
            </a:r>
            <a:r>
              <a:rPr lang="en-US" sz="2400" dirty="0" smtClean="0"/>
              <a:t> (change to </a:t>
            </a:r>
            <a:r>
              <a:rPr lang="en-US" sz="2400" dirty="0" smtClean="0">
                <a:solidFill>
                  <a:srgbClr val="0000FF"/>
                </a:solidFill>
              </a:rPr>
              <a:t>private</a:t>
            </a:r>
            <a:r>
              <a:rPr lang="en-US" sz="2400" dirty="0" smtClean="0"/>
              <a:t> if you don’t want to share this method) and </a:t>
            </a:r>
            <a:r>
              <a:rPr lang="en-US" sz="2400" dirty="0" smtClean="0">
                <a:solidFill>
                  <a:srgbClr val="0000FF"/>
                </a:solidFill>
              </a:rPr>
              <a:t>static</a:t>
            </a:r>
            <a:r>
              <a:rPr lang="en-US" sz="2400" dirty="0" smtClean="0"/>
              <a:t> (not in scope here)</a:t>
            </a:r>
          </a:p>
        </p:txBody>
      </p:sp>
      <p:sp>
        <p:nvSpPr>
          <p:cNvPr id="13" name="Rounded Rectangle 12"/>
          <p:cNvSpPr/>
          <p:nvPr/>
        </p:nvSpPr>
        <p:spPr>
          <a:xfrm>
            <a:off x="556260" y="3429000"/>
            <a:ext cx="8107680" cy="10820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830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(6/6)</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2" name="TextBox 1"/>
          <p:cNvSpPr txBox="1"/>
          <p:nvPr/>
        </p:nvSpPr>
        <p:spPr>
          <a:xfrm>
            <a:off x="556260" y="1367789"/>
            <a:ext cx="8107680" cy="2539157"/>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US" sz="2400" dirty="0" smtClean="0"/>
              <a:t>In C, for a function to pass back more than one value to the caller, we use pointer parameters.</a:t>
            </a:r>
          </a:p>
          <a:p>
            <a:pPr marL="285750" indent="-285750">
              <a:spcBef>
                <a:spcPts val="600"/>
              </a:spcBef>
              <a:buFont typeface="Wingdings" panose="05000000000000000000" pitchFamily="2" charset="2"/>
              <a:buChar char="§"/>
            </a:pPr>
            <a:r>
              <a:rPr lang="en-US" sz="2400" dirty="0" smtClean="0"/>
              <a:t>There are no pointers in Java.</a:t>
            </a:r>
          </a:p>
          <a:p>
            <a:pPr marL="285750" indent="-285750">
              <a:spcBef>
                <a:spcPts val="600"/>
              </a:spcBef>
              <a:buFont typeface="Wingdings" panose="05000000000000000000" pitchFamily="2" charset="2"/>
              <a:buChar char="§"/>
            </a:pPr>
            <a:r>
              <a:rPr lang="en-US" sz="2400" dirty="0" smtClean="0"/>
              <a:t>In Java, we create an object to hold the values, and pass the reference of the object to the method.</a:t>
            </a:r>
          </a:p>
          <a:p>
            <a:pPr marL="285750" indent="-285750">
              <a:spcBef>
                <a:spcPts val="600"/>
              </a:spcBef>
              <a:buFont typeface="Wingdings" panose="05000000000000000000" pitchFamily="2" charset="2"/>
              <a:buChar char="§"/>
            </a:pPr>
            <a:r>
              <a:rPr lang="en-US" sz="2400" dirty="0" smtClean="0"/>
              <a:t>This is outside the scope of this unit.</a:t>
            </a:r>
          </a:p>
        </p:txBody>
      </p:sp>
    </p:spTree>
    <p:extLst>
      <p:ext uri="{BB962C8B-B14F-4D97-AF65-F5344CB8AC3E}">
        <p14:creationId xmlns:p14="http://schemas.microsoft.com/office/powerpoint/2010/main" val="80063089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3.10 Boolean Data Type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57912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Java provides the </a:t>
            </a:r>
            <a:r>
              <a:rPr lang="en-US" sz="2400" dirty="0" err="1" smtClean="0">
                <a:solidFill>
                  <a:srgbClr val="0000FF"/>
                </a:solidFill>
              </a:rPr>
              <a:t>boolean</a:t>
            </a:r>
            <a:r>
              <a:rPr lang="en-US" sz="2400" dirty="0" smtClean="0"/>
              <a:t> data type, which is absent in ANSI C</a:t>
            </a:r>
            <a:endParaRPr lang="en-US" sz="2000" dirty="0"/>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dirty="0" smtClean="0">
              <a:solidFill>
                <a:srgbClr val="C00000"/>
              </a:solidFill>
            </a:endParaRPr>
          </a:p>
        </p:txBody>
      </p:sp>
      <p:grpSp>
        <p:nvGrpSpPr>
          <p:cNvPr id="8" name="Group 7"/>
          <p:cNvGrpSpPr/>
          <p:nvPr/>
        </p:nvGrpSpPr>
        <p:grpSpPr>
          <a:xfrm>
            <a:off x="441960" y="2002226"/>
            <a:ext cx="8460501" cy="3126934"/>
            <a:chOff x="441959" y="1248046"/>
            <a:chExt cx="8146567" cy="3126934"/>
          </a:xfrm>
        </p:grpSpPr>
        <p:sp>
          <p:nvSpPr>
            <p:cNvPr id="9" name="TextBox 8"/>
            <p:cNvSpPr txBox="1"/>
            <p:nvPr/>
          </p:nvSpPr>
          <p:spPr>
            <a:xfrm>
              <a:off x="441959" y="1358770"/>
              <a:ext cx="8026956" cy="30162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dirty="0" smtClean="0">
                  <a:solidFill>
                    <a:srgbClr val="0000FF"/>
                  </a:solidFill>
                  <a:latin typeface="Courier New" panose="02070309020205020404" pitchFamily="49" charset="0"/>
                  <a:cs typeface="Courier New" panose="02070309020205020404" pitchFamily="49" charset="0"/>
                </a:rPr>
                <a:t>public </a:t>
              </a:r>
              <a:r>
                <a:rPr lang="en-US" sz="2000" b="1" dirty="0">
                  <a:solidFill>
                    <a:srgbClr val="0000FF"/>
                  </a:solidFill>
                  <a:latin typeface="Courier New" panose="02070309020205020404" pitchFamily="49" charset="0"/>
                  <a:cs typeface="Courier New" panose="02070309020205020404" pitchFamily="49" charset="0"/>
                </a:rPr>
                <a:t>class </a:t>
              </a:r>
              <a:r>
                <a:rPr lang="en-US" sz="2000" b="1" dirty="0" err="1" smtClean="0">
                  <a:latin typeface="Courier New" panose="02070309020205020404" pitchFamily="49" charset="0"/>
                  <a:cs typeface="Courier New" panose="02070309020205020404" pitchFamily="49" charset="0"/>
                </a:rPr>
                <a:t>BooleanType</a:t>
              </a:r>
              <a:r>
                <a:rPr lang="en-US" sz="2000" b="1" dirty="0"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endParaRPr lang="en-US" sz="1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public static void </a:t>
              </a:r>
              <a:r>
                <a:rPr lang="en-US" sz="2000" b="1" dirty="0">
                  <a:latin typeface="Courier New" panose="02070309020205020404" pitchFamily="49" charset="0"/>
                  <a:cs typeface="Courier New" panose="02070309020205020404" pitchFamily="49" charset="0"/>
                </a:rPr>
                <a:t>main(String[]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Scanner </a:t>
              </a:r>
              <a:r>
                <a:rPr lang="en-US" sz="2000" b="1" dirty="0" err="1" smtClean="0">
                  <a:latin typeface="Courier New" panose="02070309020205020404" pitchFamily="49" charset="0"/>
                  <a:cs typeface="Courier New" panose="02070309020205020404" pitchFamily="49" charset="0"/>
                </a:rPr>
                <a:t>sc</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00FF"/>
                  </a:solidFill>
                  <a:latin typeface="Courier New" panose="02070309020205020404" pitchFamily="49" charset="0"/>
                  <a:cs typeface="Courier New" panose="02070309020205020404" pitchFamily="49" charset="0"/>
                </a:rPr>
                <a:t>new</a:t>
              </a:r>
              <a:r>
                <a:rPr lang="en-US" sz="2000" b="1" dirty="0" smtClean="0">
                  <a:latin typeface="Courier New" panose="02070309020205020404" pitchFamily="49" charset="0"/>
                  <a:cs typeface="Courier New" panose="02070309020205020404" pitchFamily="49" charset="0"/>
                </a:rPr>
                <a:t> Scanner(System.in);</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System.out.print</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"Enter a: "</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 = </a:t>
              </a:r>
              <a:r>
                <a:rPr lang="en-US" sz="2000" b="1" dirty="0" err="1" smtClean="0">
                  <a:latin typeface="Courier New" panose="02070309020205020404" pitchFamily="49" charset="0"/>
                  <a:cs typeface="Courier New" panose="02070309020205020404" pitchFamily="49" charset="0"/>
                </a:rPr>
                <a:t>sc.nextInt</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boolean</a:t>
              </a:r>
              <a:r>
                <a:rPr lang="en-US" sz="2000" b="1" dirty="0" smtClean="0">
                  <a:latin typeface="Courier New" panose="02070309020205020404" pitchFamily="49" charset="0"/>
                  <a:cs typeface="Courier New" panose="02070309020205020404" pitchFamily="49" charset="0"/>
                </a:rPr>
                <a:t> b = (a &gt; </a:t>
              </a:r>
              <a:r>
                <a:rPr lang="en-US" sz="2000" b="1" dirty="0" smtClean="0">
                  <a:solidFill>
                    <a:srgbClr val="006600"/>
                  </a:solidFill>
                  <a:latin typeface="Courier New" panose="02070309020205020404" pitchFamily="49" charset="0"/>
                  <a:cs typeface="Courier New" panose="02070309020205020404" pitchFamily="49" charset="0"/>
                </a:rPr>
                <a:t>0</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System.out.println</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"(a &gt; 0) is " </a:t>
              </a:r>
              <a:r>
                <a:rPr lang="en-US" sz="2000" b="1" dirty="0" smtClean="0">
                  <a:latin typeface="Courier New" panose="02070309020205020404" pitchFamily="49" charset="0"/>
                  <a:cs typeface="Courier New" panose="02070309020205020404" pitchFamily="49" charset="0"/>
                </a:rPr>
                <a:t>+ b);</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10" name="TextBox 9"/>
            <p:cNvSpPr txBox="1"/>
            <p:nvPr/>
          </p:nvSpPr>
          <p:spPr>
            <a:xfrm>
              <a:off x="6644844" y="1248046"/>
              <a:ext cx="1943682"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BooleanType.java</a:t>
              </a:r>
              <a:endParaRPr lang="en-US">
                <a:latin typeface="Calibri" panose="020F0502020204030204" pitchFamily="34" charset="0"/>
              </a:endParaRPr>
            </a:p>
          </p:txBody>
        </p:sp>
      </p:grpSp>
      <p:sp>
        <p:nvSpPr>
          <p:cNvPr id="13" name="TextBox 12"/>
          <p:cNvSpPr txBox="1"/>
          <p:nvPr/>
        </p:nvSpPr>
        <p:spPr>
          <a:xfrm>
            <a:off x="1303020" y="4901913"/>
            <a:ext cx="3368040" cy="707886"/>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Enter a: </a:t>
            </a:r>
            <a:r>
              <a:rPr lang="en-US" sz="2000" b="1" smtClean="0">
                <a:solidFill>
                  <a:srgbClr val="0000FF"/>
                </a:solidFill>
                <a:latin typeface="Courier New" panose="02070309020205020404" pitchFamily="49" charset="0"/>
                <a:cs typeface="Courier New" panose="02070309020205020404" pitchFamily="49" charset="0"/>
              </a:rPr>
              <a:t>20</a:t>
            </a:r>
          </a:p>
          <a:p>
            <a:r>
              <a:rPr lang="en-US" sz="2000" b="1" smtClean="0">
                <a:latin typeface="Courier New" panose="02070309020205020404" pitchFamily="49" charset="0"/>
                <a:cs typeface="Courier New" panose="02070309020205020404" pitchFamily="49" charset="0"/>
              </a:rPr>
              <a:t>(a &gt; 0) is true </a:t>
            </a:r>
            <a:endParaRPr lang="en-US" sz="2000" b="1">
              <a:latin typeface="Courier New" panose="02070309020205020404" pitchFamily="49" charset="0"/>
              <a:cs typeface="Courier New" panose="02070309020205020404" pitchFamily="49" charset="0"/>
            </a:endParaRPr>
          </a:p>
        </p:txBody>
      </p:sp>
      <p:sp>
        <p:nvSpPr>
          <p:cNvPr id="14" name="TextBox 13"/>
          <p:cNvSpPr txBox="1"/>
          <p:nvPr/>
        </p:nvSpPr>
        <p:spPr>
          <a:xfrm>
            <a:off x="5265420" y="4908759"/>
            <a:ext cx="3368040" cy="707886"/>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Enter a: </a:t>
            </a:r>
            <a:r>
              <a:rPr lang="en-US" sz="2000" b="1" smtClean="0">
                <a:solidFill>
                  <a:srgbClr val="0000FF"/>
                </a:solidFill>
                <a:latin typeface="Courier New" panose="02070309020205020404" pitchFamily="49" charset="0"/>
                <a:cs typeface="Courier New" panose="02070309020205020404" pitchFamily="49" charset="0"/>
              </a:rPr>
              <a:t>-3</a:t>
            </a:r>
          </a:p>
          <a:p>
            <a:r>
              <a:rPr lang="en-US" sz="2000" b="1" smtClean="0">
                <a:latin typeface="Courier New" panose="02070309020205020404" pitchFamily="49" charset="0"/>
                <a:cs typeface="Courier New" panose="02070309020205020404" pitchFamily="49" charset="0"/>
              </a:rPr>
              <a:t>(a &gt; 0) is false </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1784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3.10 Boolean Data Type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39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8382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In ANSI C, zero represents false and any other value represents true.</a:t>
            </a:r>
            <a:endParaRPr lang="en-US" sz="2000"/>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smtClean="0">
              <a:solidFill>
                <a:srgbClr val="C00000"/>
              </a:solidFill>
            </a:endParaRPr>
          </a:p>
        </p:txBody>
      </p:sp>
      <p:sp>
        <p:nvSpPr>
          <p:cNvPr id="15" name="TextBox 14"/>
          <p:cNvSpPr txBox="1"/>
          <p:nvPr/>
        </p:nvSpPr>
        <p:spPr>
          <a:xfrm>
            <a:off x="518160" y="2220120"/>
            <a:ext cx="4008120" cy="132343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 == </a:t>
            </a:r>
            <a:r>
              <a:rPr lang="en-US" sz="2000" b="1" smtClean="0">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printf(</a:t>
            </a:r>
            <a:r>
              <a:rPr lang="en-US" sz="2000" b="1" smtClean="0">
                <a:solidFill>
                  <a:srgbClr val="006600"/>
                </a:solidFill>
                <a:latin typeface="Courier New" panose="02070309020205020404" pitchFamily="49" charset="0"/>
                <a:cs typeface="Courier New" panose="02070309020205020404" pitchFamily="49" charset="0"/>
              </a:rPr>
              <a:t>"a is even</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else</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"a is </a:t>
            </a:r>
            <a:r>
              <a:rPr lang="en-US" sz="2000" b="1" smtClean="0">
                <a:solidFill>
                  <a:srgbClr val="006600"/>
                </a:solidFill>
                <a:latin typeface="Courier New" panose="02070309020205020404" pitchFamily="49" charset="0"/>
                <a:cs typeface="Courier New" panose="02070309020205020404" pitchFamily="49" charset="0"/>
              </a:rPr>
              <a:t>odd</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16" name="TextBox 15"/>
          <p:cNvSpPr txBox="1"/>
          <p:nvPr/>
        </p:nvSpPr>
        <p:spPr>
          <a:xfrm>
            <a:off x="4815840" y="2203320"/>
            <a:ext cx="4008120" cy="132343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printf(</a:t>
            </a:r>
            <a:r>
              <a:rPr lang="en-US" sz="2000" b="1" smtClean="0">
                <a:solidFill>
                  <a:srgbClr val="006600"/>
                </a:solidFill>
                <a:latin typeface="Courier New" panose="02070309020205020404" pitchFamily="49" charset="0"/>
                <a:cs typeface="Courier New" panose="02070309020205020404" pitchFamily="49" charset="0"/>
              </a:rPr>
              <a:t>"a is odd</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else</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"a is </a:t>
            </a:r>
            <a:r>
              <a:rPr lang="en-US" sz="2000" b="1" smtClean="0">
                <a:solidFill>
                  <a:srgbClr val="006600"/>
                </a:solidFill>
                <a:latin typeface="Courier New" panose="02070309020205020404" pitchFamily="49" charset="0"/>
                <a:cs typeface="Courier New" panose="02070309020205020404" pitchFamily="49" charset="0"/>
              </a:rPr>
              <a:t>even</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17" name="Rectangle 8"/>
          <p:cNvSpPr>
            <a:spLocks noChangeArrowheads="1"/>
          </p:cNvSpPr>
          <p:nvPr/>
        </p:nvSpPr>
        <p:spPr bwMode="auto">
          <a:xfrm>
            <a:off x="518160" y="3810000"/>
            <a:ext cx="8305800" cy="5943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This is not the case for Java.</a:t>
            </a:r>
            <a:endParaRPr lang="en-US" sz="2000"/>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smtClean="0">
              <a:solidFill>
                <a:srgbClr val="C00000"/>
              </a:solidFill>
            </a:endParaRPr>
          </a:p>
        </p:txBody>
      </p:sp>
      <p:pic>
        <p:nvPicPr>
          <p:cNvPr id="25"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0945" y="1864680"/>
            <a:ext cx="433015" cy="545600"/>
          </a:xfrm>
          <a:prstGeom prst="rect">
            <a:avLst/>
          </a:prstGeom>
        </p:spPr>
      </p:pic>
      <p:pic>
        <p:nvPicPr>
          <p:cNvPr id="26"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312" y="1849440"/>
            <a:ext cx="433015" cy="545600"/>
          </a:xfrm>
          <a:prstGeom prst="rect">
            <a:avLst/>
          </a:prstGeom>
        </p:spPr>
      </p:pic>
      <p:sp>
        <p:nvSpPr>
          <p:cNvPr id="27" name="TextBox 26"/>
          <p:cNvSpPr txBox="1"/>
          <p:nvPr/>
        </p:nvSpPr>
        <p:spPr>
          <a:xfrm>
            <a:off x="1234440" y="4404360"/>
            <a:ext cx="7373012" cy="70788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 == </a:t>
            </a:r>
            <a:r>
              <a:rPr lang="en-US" sz="2000" b="1" smtClean="0">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 System.out.println(</a:t>
            </a:r>
            <a:r>
              <a:rPr lang="en-US" sz="2000" b="1" smtClean="0">
                <a:solidFill>
                  <a:srgbClr val="006600"/>
                </a:solidFill>
                <a:latin typeface="Courier New" panose="02070309020205020404" pitchFamily="49" charset="0"/>
                <a:cs typeface="Courier New" panose="02070309020205020404" pitchFamily="49" charset="0"/>
              </a:rPr>
              <a:t>"a is even"</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solidFill>
                  <a:srgbClr val="0000FF"/>
                </a:solidFill>
                <a:latin typeface="Courier New" panose="02070309020205020404" pitchFamily="49" charset="0"/>
                <a:cs typeface="Courier New" panose="02070309020205020404" pitchFamily="49" charset="0"/>
              </a:rPr>
              <a:t>e</a:t>
            </a:r>
            <a:r>
              <a:rPr lang="en-US" sz="2000" b="1" smtClean="0">
                <a:solidFill>
                  <a:srgbClr val="0000FF"/>
                </a:solidFill>
                <a:latin typeface="Courier New" panose="02070309020205020404" pitchFamily="49" charset="0"/>
                <a:cs typeface="Courier New" panose="02070309020205020404" pitchFamily="49" charset="0"/>
              </a:rPr>
              <a:t>lse          </a:t>
            </a:r>
            <a:r>
              <a:rPr lang="en-US" sz="2000" b="1" smtClean="0">
                <a:latin typeface="Courier New" panose="02070309020205020404" pitchFamily="49" charset="0"/>
                <a:cs typeface="Courier New" panose="02070309020205020404" pitchFamily="49" charset="0"/>
              </a:rPr>
              <a:t>System.out.println(</a:t>
            </a:r>
            <a:r>
              <a:rPr lang="en-US" sz="2000" b="1" smtClean="0">
                <a:solidFill>
                  <a:srgbClr val="006600"/>
                </a:solidFill>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a is </a:t>
            </a:r>
            <a:r>
              <a:rPr lang="en-US" sz="2000" b="1" smtClean="0">
                <a:solidFill>
                  <a:srgbClr val="006600"/>
                </a:solidFill>
                <a:latin typeface="Courier New" panose="02070309020205020404" pitchFamily="49" charset="0"/>
                <a:cs typeface="Courier New" panose="02070309020205020404" pitchFamily="49" charset="0"/>
              </a:rPr>
              <a:t>odd"</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29" name="TextBox 28"/>
          <p:cNvSpPr txBox="1"/>
          <p:nvPr/>
        </p:nvSpPr>
        <p:spPr>
          <a:xfrm>
            <a:off x="1234440" y="5379332"/>
            <a:ext cx="7373012" cy="70788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 System.out.println(</a:t>
            </a:r>
            <a:r>
              <a:rPr lang="en-US" sz="2000" b="1" smtClean="0">
                <a:solidFill>
                  <a:srgbClr val="006600"/>
                </a:solidFill>
                <a:latin typeface="Courier New" panose="02070309020205020404" pitchFamily="49" charset="0"/>
                <a:cs typeface="Courier New" panose="02070309020205020404" pitchFamily="49" charset="0"/>
              </a:rPr>
              <a:t>"a is odd"</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else     </a:t>
            </a:r>
            <a:r>
              <a:rPr lang="en-US" sz="2000" b="1" smtClean="0">
                <a:latin typeface="Courier New" panose="02070309020205020404" pitchFamily="49" charset="0"/>
                <a:cs typeface="Courier New" panose="02070309020205020404" pitchFamily="49" charset="0"/>
              </a:rPr>
              <a:t>System.out.println(</a:t>
            </a:r>
            <a:r>
              <a:rPr lang="en-US" sz="2000" b="1" smtClean="0">
                <a:solidFill>
                  <a:srgbClr val="006600"/>
                </a:solidFill>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a is </a:t>
            </a:r>
            <a:r>
              <a:rPr lang="en-US" sz="2000" b="1" smtClean="0">
                <a:solidFill>
                  <a:srgbClr val="006600"/>
                </a:solidFill>
                <a:latin typeface="Courier New" panose="02070309020205020404" pitchFamily="49" charset="0"/>
                <a:cs typeface="Courier New" panose="02070309020205020404" pitchFamily="49" charset="0"/>
              </a:rPr>
              <a:t>even"</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pic>
        <p:nvPicPr>
          <p:cNvPr id="2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7778" y="5700280"/>
            <a:ext cx="572253" cy="773876"/>
          </a:xfrm>
          <a:prstGeom prst="rect">
            <a:avLst/>
          </a:prstGeom>
        </p:spPr>
      </p:pic>
      <p:pic>
        <p:nvPicPr>
          <p:cNvPr id="2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7398" y="4131560"/>
            <a:ext cx="433015" cy="545600"/>
          </a:xfrm>
          <a:prstGeom prst="rect">
            <a:avLst/>
          </a:prstGeom>
        </p:spPr>
      </p:pic>
      <p:sp>
        <p:nvSpPr>
          <p:cNvPr id="3" name="TextBox 2"/>
          <p:cNvSpPr txBox="1"/>
          <p:nvPr/>
        </p:nvSpPr>
        <p:spPr>
          <a:xfrm>
            <a:off x="5471159" y="6087218"/>
            <a:ext cx="2697481" cy="400110"/>
          </a:xfrm>
          <a:prstGeom prst="rect">
            <a:avLst/>
          </a:prstGeom>
          <a:noFill/>
        </p:spPr>
        <p:txBody>
          <a:bodyPr wrap="square" rtlCol="0">
            <a:spAutoFit/>
          </a:bodyPr>
          <a:lstStyle/>
          <a:p>
            <a:r>
              <a:rPr lang="en-US" sz="2000" b="1" smtClean="0">
                <a:solidFill>
                  <a:srgbClr val="C00000"/>
                </a:solidFill>
              </a:rPr>
              <a:t>Compilation error!</a:t>
            </a:r>
            <a:endParaRPr lang="en-US" sz="2000" b="1">
              <a:solidFill>
                <a:srgbClr val="C00000"/>
              </a:solidFill>
            </a:endParaRPr>
          </a:p>
        </p:txBody>
      </p:sp>
      <p:sp>
        <p:nvSpPr>
          <p:cNvPr id="18" name="TextBox 17"/>
          <p:cNvSpPr txBox="1"/>
          <p:nvPr/>
        </p:nvSpPr>
        <p:spPr>
          <a:xfrm>
            <a:off x="182880" y="4181056"/>
            <a:ext cx="105156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Java</a:t>
            </a:r>
            <a:endParaRPr lang="en-US" sz="3200">
              <a:solidFill>
                <a:srgbClr val="C00000"/>
              </a:solidFill>
              <a:latin typeface="Britannic Bold" panose="020B0903060703020204" pitchFamily="34" charset="0"/>
            </a:endParaRPr>
          </a:p>
        </p:txBody>
      </p:sp>
      <p:sp>
        <p:nvSpPr>
          <p:cNvPr id="19" name="TextBox 18"/>
          <p:cNvSpPr txBox="1"/>
          <p:nvPr/>
        </p:nvSpPr>
        <p:spPr>
          <a:xfrm>
            <a:off x="190500" y="1668780"/>
            <a:ext cx="65532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C</a:t>
            </a:r>
            <a:endParaRPr lang="en-US" sz="3200">
              <a:solidFill>
                <a:srgbClr val="C00000"/>
              </a:solidFill>
              <a:latin typeface="Britannic Bold" panose="020B0903060703020204" pitchFamily="34" charset="0"/>
            </a:endParaRPr>
          </a:p>
        </p:txBody>
      </p:sp>
    </p:spTree>
    <p:extLst>
      <p:ext uri="{BB962C8B-B14F-4D97-AF65-F5344CB8AC3E}">
        <p14:creationId xmlns:p14="http://schemas.microsoft.com/office/powerpoint/2010/main" val="3058847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ssolve">
                                      <p:cBhvr>
                                        <p:cTn id="24" dur="500"/>
                                        <p:tgtEl>
                                          <p:spTgt spid="27"/>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dissolve">
                                      <p:cBhvr>
                                        <p:cTn id="38" dur="500"/>
                                        <p:tgtEl>
                                          <p:spTgt spid="22"/>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dissolve">
                                      <p:cBhvr>
                                        <p:cTn id="4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animBg="1"/>
      <p:bldP spid="29"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for students</a:t>
            </a:r>
            <a:endParaRPr lang="en-US" dirty="0"/>
          </a:p>
        </p:txBody>
      </p:sp>
      <p:sp>
        <p:nvSpPr>
          <p:cNvPr id="3" name="Content Placeholder 2"/>
          <p:cNvSpPr>
            <a:spLocks noGrp="1"/>
          </p:cNvSpPr>
          <p:nvPr>
            <p:ph idx="1"/>
          </p:nvPr>
        </p:nvSpPr>
        <p:spPr/>
        <p:txBody>
          <a:bodyPr/>
          <a:lstStyle/>
          <a:p>
            <a:pPr algn="just"/>
            <a:r>
              <a:rPr lang="en-US" dirty="0" smtClean="0"/>
              <a:t>These contents are only used for students PERSONALLY.</a:t>
            </a:r>
          </a:p>
          <a:p>
            <a:pPr algn="just"/>
            <a:r>
              <a:rPr lang="en-US" dirty="0"/>
              <a:t>Students are NOT allowed to </a:t>
            </a:r>
            <a:r>
              <a:rPr lang="en-US" dirty="0" smtClean="0"/>
              <a:t>modify or deliver these </a:t>
            </a:r>
            <a:r>
              <a:rPr lang="en-US" dirty="0"/>
              <a:t>contents to anywhere or </a:t>
            </a:r>
            <a:r>
              <a:rPr lang="en-US" dirty="0" smtClean="0"/>
              <a:t>anyone for any purpose.</a:t>
            </a:r>
            <a:endParaRPr lang="en-US" dirty="0"/>
          </a:p>
          <a:p>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4</a:t>
            </a:fld>
            <a:endParaRPr lang="en-US" dirty="0"/>
          </a:p>
        </p:txBody>
      </p:sp>
    </p:spTree>
    <p:extLst>
      <p:ext uri="{BB962C8B-B14F-4D97-AF65-F5344CB8AC3E}">
        <p14:creationId xmlns:p14="http://schemas.microsoft.com/office/powerpoint/2010/main" val="42583361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3.11 Selection Statements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40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8382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Selection statements in Java – ‘</a:t>
            </a:r>
            <a:r>
              <a:rPr lang="en-US" sz="2400" smtClean="0">
                <a:solidFill>
                  <a:srgbClr val="C00000"/>
                </a:solidFill>
              </a:rPr>
              <a:t>if-else</a:t>
            </a:r>
            <a:r>
              <a:rPr lang="en-US" sz="2400" smtClean="0"/>
              <a:t>’ and ‘</a:t>
            </a:r>
            <a:r>
              <a:rPr lang="en-US" sz="2400" smtClean="0">
                <a:solidFill>
                  <a:srgbClr val="C00000"/>
                </a:solidFill>
              </a:rPr>
              <a:t>switch</a:t>
            </a:r>
            <a:r>
              <a:rPr lang="en-US" sz="2400" smtClean="0"/>
              <a:t>’ – are the same as those in C</a:t>
            </a:r>
            <a:endParaRPr lang="en-US" sz="2000" smtClean="0">
              <a:solidFill>
                <a:srgbClr val="C00000"/>
              </a:solidFill>
            </a:endParaRPr>
          </a:p>
        </p:txBody>
      </p:sp>
      <p:sp>
        <p:nvSpPr>
          <p:cNvPr id="8" name="TextBox 7"/>
          <p:cNvSpPr txBox="1"/>
          <p:nvPr/>
        </p:nvSpPr>
        <p:spPr>
          <a:xfrm>
            <a:off x="304800" y="2082960"/>
            <a:ext cx="8519160" cy="132343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((age &lt; </a:t>
            </a:r>
            <a:r>
              <a:rPr lang="en-US" sz="2000" b="1" smtClean="0">
                <a:solidFill>
                  <a:srgbClr val="006600"/>
                </a:solidFill>
                <a:latin typeface="Courier New" panose="02070309020205020404" pitchFamily="49" charset="0"/>
                <a:cs typeface="Courier New" panose="02070309020205020404" pitchFamily="49" charset="0"/>
              </a:rPr>
              <a:t>1</a:t>
            </a:r>
            <a:r>
              <a:rPr lang="en-US" sz="2000" b="1" smtClean="0">
                <a:latin typeface="Courier New" panose="02070309020205020404" pitchFamily="49" charset="0"/>
                <a:cs typeface="Courier New" panose="02070309020205020404" pitchFamily="49" charset="0"/>
              </a:rPr>
              <a:t>) || (age &gt; </a:t>
            </a:r>
            <a:r>
              <a:rPr lang="en-US" sz="2000" b="1" smtClean="0">
                <a:solidFill>
                  <a:srgbClr val="006600"/>
                </a:solidFill>
                <a:latin typeface="Courier New" panose="02070309020205020404" pitchFamily="49" charset="0"/>
                <a:cs typeface="Courier New" panose="02070309020205020404" pitchFamily="49" charset="0"/>
              </a:rPr>
              <a:t>120</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a:t>
            </a:r>
            <a:r>
              <a:rPr lang="en-US" sz="2000" b="1" smtClean="0">
                <a:solidFill>
                  <a:srgbClr val="006600"/>
                </a:solidFill>
                <a:latin typeface="Courier New" panose="02070309020205020404" pitchFamily="49" charset="0"/>
                <a:cs typeface="Courier New" panose="02070309020205020404" pitchFamily="49" charset="0"/>
              </a:rPr>
              <a:t>"Invalid age."</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else if </a:t>
            </a:r>
            <a:r>
              <a:rPr lang="en-US" sz="2000" b="1" smtClean="0">
                <a:latin typeface="Courier New" panose="02070309020205020404" pitchFamily="49" charset="0"/>
                <a:cs typeface="Courier New" panose="02070309020205020404" pitchFamily="49" charset="0"/>
              </a:rPr>
              <a:t>(age &gt;= </a:t>
            </a:r>
            <a:r>
              <a:rPr lang="en-US" sz="2000" b="1" smtClean="0">
                <a:solidFill>
                  <a:srgbClr val="006600"/>
                </a:solidFill>
                <a:latin typeface="Courier New" panose="02070309020205020404" pitchFamily="49" charset="0"/>
                <a:cs typeface="Courier New" panose="02070309020205020404" pitchFamily="49" charset="0"/>
              </a:rPr>
              <a:t>18</a:t>
            </a:r>
            <a:r>
              <a:rPr lang="en-US" sz="2000" b="1" smtClean="0">
                <a:latin typeface="Courier New" panose="02070309020205020404" pitchFamily="49" charset="0"/>
                <a:cs typeface="Courier New" panose="02070309020205020404" pitchFamily="49" charset="0"/>
              </a:rPr>
              <a:t>)</a:t>
            </a:r>
            <a:endParaRPr lang="en-US" sz="2000" b="1" smtClean="0">
              <a:solidFill>
                <a:srgbClr val="0000FF"/>
              </a:solidFill>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a:t>
            </a:r>
            <a:r>
              <a:rPr lang="en-US" sz="2000" b="1" smtClean="0">
                <a:solidFill>
                  <a:srgbClr val="006600"/>
                </a:solidFill>
                <a:latin typeface="Courier New" panose="02070309020205020404" pitchFamily="49" charset="0"/>
                <a:cs typeface="Courier New" panose="02070309020205020404" pitchFamily="49" charset="0"/>
              </a:rPr>
              <a:t>"Eligible for driving licence."</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grpSp>
        <p:nvGrpSpPr>
          <p:cNvPr id="2" name="Group 1"/>
          <p:cNvGrpSpPr/>
          <p:nvPr/>
        </p:nvGrpSpPr>
        <p:grpSpPr>
          <a:xfrm>
            <a:off x="304800" y="3529034"/>
            <a:ext cx="8597661" cy="3170099"/>
            <a:chOff x="304800" y="3529034"/>
            <a:chExt cx="8597661" cy="3170099"/>
          </a:xfrm>
        </p:grpSpPr>
        <p:sp>
          <p:nvSpPr>
            <p:cNvPr id="9" name="TextBox 8"/>
            <p:cNvSpPr txBox="1"/>
            <p:nvPr/>
          </p:nvSpPr>
          <p:spPr>
            <a:xfrm>
              <a:off x="304800" y="3529034"/>
              <a:ext cx="8519160" cy="317009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dirty="0" err="1">
                  <a:latin typeface="Courier New" panose="02070309020205020404" pitchFamily="49" charset="0"/>
                  <a:cs typeface="Courier New" panose="02070309020205020404" pitchFamily="49" charset="0"/>
                </a:rPr>
                <a:t>System.out.println</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"Enter marks (0-100): "</a:t>
              </a:r>
              <a:r>
                <a:rPr lang="en-US" sz="2000" b="1" dirty="0"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dirty="0" err="1" smtClean="0">
                  <a:solidFill>
                    <a:srgbClr val="0000FF"/>
                  </a:solidFill>
                  <a:latin typeface="Courier New" panose="02070309020205020404" pitchFamily="49" charset="0"/>
                  <a:cs typeface="Courier New" panose="02070309020205020404" pitchFamily="49" charset="0"/>
                </a:rPr>
                <a:t>int</a:t>
              </a:r>
              <a:r>
                <a:rPr lang="en-US" sz="2000" b="1" dirty="0" smtClean="0">
                  <a:solidFill>
                    <a:srgbClr val="0000FF"/>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marks = </a:t>
              </a:r>
              <a:r>
                <a:rPr lang="en-US" sz="2000" b="1" dirty="0" err="1" smtClean="0">
                  <a:latin typeface="Courier New" panose="02070309020205020404" pitchFamily="49" charset="0"/>
                  <a:cs typeface="Courier New" panose="02070309020205020404" pitchFamily="49" charset="0"/>
                </a:rPr>
                <a:t>sc.nextInt</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solidFill>
                    <a:srgbClr val="0000FF"/>
                  </a:solidFill>
                  <a:latin typeface="Courier New" panose="02070309020205020404" pitchFamily="49" charset="0"/>
                  <a:cs typeface="Courier New" panose="02070309020205020404" pitchFamily="49" charset="0"/>
                </a:rPr>
                <a:t>c</a:t>
              </a:r>
              <a:r>
                <a:rPr lang="en-US" sz="2000" b="1" dirty="0" smtClean="0">
                  <a:solidFill>
                    <a:srgbClr val="0000FF"/>
                  </a:solidFill>
                  <a:latin typeface="Courier New" panose="02070309020205020404" pitchFamily="49" charset="0"/>
                  <a:cs typeface="Courier New" panose="02070309020205020404" pitchFamily="49" charset="0"/>
                </a:rPr>
                <a:t>har </a:t>
              </a:r>
              <a:r>
                <a:rPr lang="en-US" sz="2000" b="1" dirty="0" smtClean="0">
                  <a:latin typeface="Courier New" panose="02070309020205020404" pitchFamily="49" charset="0"/>
                  <a:cs typeface="Courier New" panose="02070309020205020404" pitchFamily="49" charset="0"/>
                </a:rPr>
                <a:t>grade;</a:t>
              </a:r>
            </a:p>
            <a:p>
              <a:pPr>
                <a:tabLst>
                  <a:tab pos="288925" algn="l"/>
                  <a:tab pos="579438" algn="l"/>
                  <a:tab pos="854075" algn="l"/>
                  <a:tab pos="1143000" algn="l"/>
                </a:tabLst>
              </a:pPr>
              <a:r>
                <a:rPr lang="en-US" sz="2000" b="1" dirty="0" smtClean="0">
                  <a:solidFill>
                    <a:srgbClr val="0000FF"/>
                  </a:solidFill>
                  <a:latin typeface="Courier New" panose="02070309020205020404" pitchFamily="49" charset="0"/>
                  <a:cs typeface="Courier New" panose="02070309020205020404" pitchFamily="49" charset="0"/>
                </a:rPr>
                <a:t>switch</a:t>
              </a:r>
              <a:r>
                <a:rPr lang="en-US" sz="2000" b="1" dirty="0" smtClean="0">
                  <a:latin typeface="Courier New" panose="02070309020205020404" pitchFamily="49" charset="0"/>
                  <a:cs typeface="Courier New" panose="02070309020205020404" pitchFamily="49" charset="0"/>
                </a:rPr>
                <a:t> (marks/</a:t>
              </a:r>
              <a:r>
                <a:rPr lang="en-US" sz="2000" b="1" dirty="0" smtClean="0">
                  <a:solidFill>
                    <a:srgbClr val="006600"/>
                  </a:solidFill>
                  <a:latin typeface="Courier New" panose="02070309020205020404" pitchFamily="49" charset="0"/>
                  <a:cs typeface="Courier New" panose="02070309020205020404" pitchFamily="49" charset="0"/>
                </a:rPr>
                <a:t>10</a:t>
              </a:r>
              <a:r>
                <a:rPr lang="en-US" sz="2000" b="1" dirty="0"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case</a:t>
              </a:r>
              <a:r>
                <a:rPr lang="en-US" sz="2000" b="1" dirty="0" smtClean="0">
                  <a:latin typeface="Courier New" panose="02070309020205020404" pitchFamily="49" charset="0"/>
                  <a:cs typeface="Courier New" panose="02070309020205020404" pitchFamily="49" charset="0"/>
                </a:rPr>
                <a:t>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case </a:t>
              </a:r>
              <a:r>
                <a:rPr lang="en-US" sz="2000" b="1" dirty="0">
                  <a:solidFill>
                    <a:srgbClr val="006600"/>
                  </a:solidFill>
                  <a:latin typeface="Courier New" panose="02070309020205020404" pitchFamily="49" charset="0"/>
                  <a:cs typeface="Courier New" panose="02070309020205020404" pitchFamily="49" charset="0"/>
                </a:rPr>
                <a:t>9</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case </a:t>
              </a:r>
              <a:r>
                <a:rPr lang="en-US" sz="2000" b="1" dirty="0" smtClean="0">
                  <a:solidFill>
                    <a:srgbClr val="006600"/>
                  </a:solidFill>
                  <a:latin typeface="Courier New" panose="02070309020205020404" pitchFamily="49" charset="0"/>
                  <a:cs typeface="Courier New" panose="02070309020205020404" pitchFamily="49" charset="0"/>
                </a:rPr>
                <a:t>10</a:t>
              </a:r>
              <a:r>
                <a:rPr lang="en-US" sz="2000" b="1" dirty="0" smtClean="0">
                  <a:latin typeface="Courier New" panose="02070309020205020404" pitchFamily="49" charset="0"/>
                  <a:cs typeface="Courier New" panose="02070309020205020404" pitchFamily="49" charset="0"/>
                </a:rPr>
                <a:t>: grade = </a:t>
              </a:r>
              <a:r>
                <a:rPr lang="en-US" sz="2000" b="1" dirty="0" smtClean="0">
                  <a:solidFill>
                    <a:srgbClr val="006600"/>
                  </a:solidFill>
                  <a:latin typeface="Courier New" panose="02070309020205020404" pitchFamily="49" charset="0"/>
                  <a:cs typeface="Courier New" panose="02070309020205020404" pitchFamily="49" charset="0"/>
                </a:rPr>
                <a:t>'A'</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break</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case</a:t>
              </a:r>
              <a:r>
                <a:rPr lang="en-US" sz="2000" b="1" dirty="0">
                  <a:latin typeface="Courier New" panose="02070309020205020404" pitchFamily="49" charset="0"/>
                  <a:cs typeface="Courier New" panose="02070309020205020404" pitchFamily="49" charset="0"/>
                </a:rPr>
                <a:t> </a:t>
              </a:r>
              <a:r>
                <a:rPr lang="en-US" sz="2000" b="1" dirty="0" smtClean="0">
                  <a:solidFill>
                    <a:srgbClr val="006600"/>
                  </a:solidFill>
                  <a:latin typeface="Courier New" panose="02070309020205020404" pitchFamily="49" charset="0"/>
                  <a:cs typeface="Courier New" panose="02070309020205020404" pitchFamily="49" charset="0"/>
                </a:rPr>
                <a:t>7</a:t>
              </a:r>
              <a:r>
                <a:rPr lang="en-US" sz="2000" b="1" dirty="0" smtClean="0">
                  <a:latin typeface="Courier New" panose="02070309020205020404" pitchFamily="49" charset="0"/>
                  <a:cs typeface="Courier New" panose="02070309020205020404" pitchFamily="49" charset="0"/>
                </a:rPr>
                <a:t>: grade </a:t>
              </a:r>
              <a:r>
                <a:rPr lang="en-US" sz="2000" b="1" dirty="0">
                  <a:latin typeface="Courier New" panose="02070309020205020404" pitchFamily="49" charset="0"/>
                  <a:cs typeface="Courier New" panose="02070309020205020404" pitchFamily="49" charset="0"/>
                </a:rPr>
                <a:t>= </a:t>
              </a:r>
              <a:r>
                <a:rPr lang="en-US" sz="2000" b="1" dirty="0" smtClean="0">
                  <a:solidFill>
                    <a:srgbClr val="006600"/>
                  </a:solidFill>
                  <a:latin typeface="Courier New" panose="02070309020205020404" pitchFamily="49" charset="0"/>
                  <a:cs typeface="Courier New" panose="02070309020205020404" pitchFamily="49" charset="0"/>
                </a:rPr>
                <a:t>'B'</a:t>
              </a:r>
              <a:r>
                <a:rPr lang="en-US" sz="2000" b="1" dirty="0" smtClean="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break</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case</a:t>
              </a:r>
              <a:r>
                <a:rPr lang="en-US" sz="2000" b="1" dirty="0">
                  <a:latin typeface="Courier New" panose="02070309020205020404" pitchFamily="49" charset="0"/>
                  <a:cs typeface="Courier New" panose="02070309020205020404" pitchFamily="49" charset="0"/>
                </a:rPr>
                <a:t> </a:t>
              </a:r>
              <a:r>
                <a:rPr lang="en-US" sz="2000" b="1" dirty="0" smtClean="0">
                  <a:solidFill>
                    <a:srgbClr val="006600"/>
                  </a:solidFill>
                  <a:latin typeface="Courier New" panose="02070309020205020404" pitchFamily="49" charset="0"/>
                  <a:cs typeface="Courier New" panose="02070309020205020404" pitchFamily="49" charset="0"/>
                </a:rPr>
                <a:t>6</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grade = </a:t>
              </a:r>
              <a:r>
                <a:rPr lang="en-US" sz="2000" b="1" dirty="0" smtClean="0">
                  <a:solidFill>
                    <a:srgbClr val="006600"/>
                  </a:solidFill>
                  <a:latin typeface="Courier New" panose="02070309020205020404" pitchFamily="49" charset="0"/>
                  <a:cs typeface="Courier New" panose="02070309020205020404" pitchFamily="49" charset="0"/>
                </a:rPr>
                <a:t>'C'</a:t>
              </a:r>
              <a:r>
                <a:rPr lang="en-US" sz="2000" b="1" dirty="0" smtClean="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break</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case</a:t>
              </a:r>
              <a:r>
                <a:rPr lang="en-US" sz="2000" b="1" dirty="0">
                  <a:latin typeface="Courier New" panose="02070309020205020404" pitchFamily="49" charset="0"/>
                  <a:cs typeface="Courier New" panose="02070309020205020404" pitchFamily="49" charset="0"/>
                </a:rPr>
                <a:t> </a:t>
              </a:r>
              <a:r>
                <a:rPr lang="en-US" sz="2000" b="1" dirty="0" smtClean="0">
                  <a:solidFill>
                    <a:srgbClr val="006600"/>
                  </a:solidFill>
                  <a:latin typeface="Courier New" panose="02070309020205020404" pitchFamily="49" charset="0"/>
                  <a:cs typeface="Courier New" panose="02070309020205020404" pitchFamily="49" charset="0"/>
                </a:rPr>
                <a:t>5</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grade = </a:t>
              </a:r>
              <a:r>
                <a:rPr lang="en-US" sz="2000" b="1" dirty="0" smtClean="0">
                  <a:solidFill>
                    <a:srgbClr val="006600"/>
                  </a:solidFill>
                  <a:latin typeface="Courier New" panose="02070309020205020404" pitchFamily="49" charset="0"/>
                  <a:cs typeface="Courier New" panose="02070309020205020404" pitchFamily="49" charset="0"/>
                </a:rPr>
                <a:t>'D'</a:t>
              </a:r>
              <a:r>
                <a:rPr lang="en-US" sz="2000" b="1" dirty="0" smtClean="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break</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default</a:t>
              </a:r>
              <a:r>
                <a:rPr lang="en-US" sz="2000" b="1" dirty="0" smtClean="0">
                  <a:latin typeface="Courier New" panose="02070309020205020404" pitchFamily="49" charset="0"/>
                  <a:cs typeface="Courier New" panose="02070309020205020404" pitchFamily="49" charset="0"/>
                </a:rPr>
                <a:t>: grade = </a:t>
              </a:r>
              <a:r>
                <a:rPr lang="en-US" sz="2000" b="1" dirty="0" smtClean="0">
                  <a:solidFill>
                    <a:srgbClr val="006600"/>
                  </a:solidFill>
                  <a:latin typeface="Courier New" panose="02070309020205020404" pitchFamily="49" charset="0"/>
                  <a:cs typeface="Courier New" panose="02070309020205020404" pitchFamily="49" charset="0"/>
                </a:rPr>
                <a:t>'F'</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r>
              <a:br>
                <a:rPr lang="en-US" sz="2000" b="1" dirty="0">
                  <a:latin typeface="Courier New" panose="02070309020205020404" pitchFamily="49" charset="0"/>
                  <a:cs typeface="Courier New" panose="02070309020205020404" pitchFamily="49" charset="0"/>
                </a:rPr>
              </a:b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10" name="TextBox 9"/>
            <p:cNvSpPr txBox="1"/>
            <p:nvPr/>
          </p:nvSpPr>
          <p:spPr>
            <a:xfrm>
              <a:off x="7391400" y="3959237"/>
              <a:ext cx="1511061"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Grade.java</a:t>
              </a:r>
              <a:endParaRPr lang="en-US">
                <a:latin typeface="Calibri" panose="020F0502020204030204" pitchFamily="34" charset="0"/>
              </a:endParaRPr>
            </a:p>
          </p:txBody>
        </p:sp>
      </p:grpSp>
    </p:spTree>
    <p:extLst>
      <p:ext uri="{BB962C8B-B14F-4D97-AF65-F5344CB8AC3E}">
        <p14:creationId xmlns:p14="http://schemas.microsoft.com/office/powerpoint/2010/main" val="93880375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3.11 Selection Statements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41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5334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Short-circuit evaluation </a:t>
            </a:r>
            <a:r>
              <a:rPr lang="en-US" sz="2400" smtClean="0"/>
              <a:t>applies in Java as in C</a:t>
            </a:r>
            <a:endParaRPr lang="en-US" sz="2000" smtClean="0">
              <a:solidFill>
                <a:srgbClr val="C00000"/>
              </a:solidFill>
            </a:endParaRPr>
          </a:p>
        </p:txBody>
      </p:sp>
      <p:sp>
        <p:nvSpPr>
          <p:cNvPr id="8" name="TextBox 7"/>
          <p:cNvSpPr txBox="1"/>
          <p:nvPr/>
        </p:nvSpPr>
        <p:spPr>
          <a:xfrm>
            <a:off x="838200" y="1930560"/>
            <a:ext cx="6690360" cy="1015663"/>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((count != </a:t>
            </a:r>
            <a:r>
              <a:rPr lang="en-US" sz="2000" b="1">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 &amp;&amp; (sum/count &gt; </a:t>
            </a:r>
            <a:r>
              <a:rPr lang="en-US" sz="2000" b="1" smtClean="0">
                <a:solidFill>
                  <a:srgbClr val="006600"/>
                </a:solidFill>
                <a:latin typeface="Courier New" panose="02070309020205020404" pitchFamily="49" charset="0"/>
                <a:cs typeface="Courier New" panose="02070309020205020404" pitchFamily="49" charset="0"/>
              </a:rPr>
              <a:t>0.5</a:t>
            </a:r>
            <a:r>
              <a:rPr lang="en-US" sz="2000" b="1"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a:t>
            </a:r>
          </a:p>
        </p:txBody>
      </p:sp>
      <p:sp>
        <p:nvSpPr>
          <p:cNvPr id="13" name="Rectangle 8"/>
          <p:cNvSpPr>
            <a:spLocks noChangeArrowheads="1"/>
          </p:cNvSpPr>
          <p:nvPr/>
        </p:nvSpPr>
        <p:spPr bwMode="auto">
          <a:xfrm>
            <a:off x="518160" y="3261360"/>
            <a:ext cx="8305800" cy="92964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If count is zero, the second boolean expression (sum/count &gt; 0.5) will not be evaluated.</a:t>
            </a:r>
            <a:endParaRPr lang="en-US" sz="2000" smtClean="0">
              <a:solidFill>
                <a:srgbClr val="C00000"/>
              </a:solidFill>
            </a:endParaRPr>
          </a:p>
        </p:txBody>
      </p:sp>
    </p:spTree>
    <p:extLst>
      <p:ext uri="{BB962C8B-B14F-4D97-AF65-F5344CB8AC3E}">
        <p14:creationId xmlns:p14="http://schemas.microsoft.com/office/powerpoint/2010/main" val="860058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3.12 Repetition Statements</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42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48615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Repetition </a:t>
            </a:r>
            <a:r>
              <a:rPr lang="en-US" sz="2400" dirty="0"/>
              <a:t>statements in Java – </a:t>
            </a:r>
            <a:r>
              <a:rPr lang="en-US" sz="2400" dirty="0" smtClean="0"/>
              <a:t>‘</a:t>
            </a:r>
            <a:r>
              <a:rPr lang="en-US" sz="2400" dirty="0" smtClean="0">
                <a:solidFill>
                  <a:srgbClr val="C00000"/>
                </a:solidFill>
              </a:rPr>
              <a:t>while</a:t>
            </a:r>
            <a:r>
              <a:rPr lang="en-US" sz="2400" dirty="0" smtClean="0"/>
              <a:t>’, ‘</a:t>
            </a:r>
            <a:r>
              <a:rPr lang="en-US" sz="2400" dirty="0" smtClean="0">
                <a:solidFill>
                  <a:srgbClr val="C00000"/>
                </a:solidFill>
              </a:rPr>
              <a:t>do-while</a:t>
            </a:r>
            <a:r>
              <a:rPr lang="en-US" sz="2400" dirty="0" smtClean="0"/>
              <a:t>’ </a:t>
            </a:r>
            <a:r>
              <a:rPr lang="en-US" sz="2400" dirty="0"/>
              <a:t>and </a:t>
            </a:r>
            <a:r>
              <a:rPr lang="en-US" sz="2400" dirty="0" smtClean="0"/>
              <a:t>‘</a:t>
            </a:r>
            <a:r>
              <a:rPr lang="en-US" sz="2400" dirty="0" smtClean="0">
                <a:solidFill>
                  <a:srgbClr val="C00000"/>
                </a:solidFill>
              </a:rPr>
              <a:t>for</a:t>
            </a:r>
            <a:r>
              <a:rPr lang="en-US" sz="2400" dirty="0" smtClean="0"/>
              <a:t>’ </a:t>
            </a:r>
            <a:r>
              <a:rPr lang="en-US" sz="2400" dirty="0"/>
              <a:t>– are </a:t>
            </a:r>
            <a:r>
              <a:rPr lang="en-US" sz="2400" dirty="0" smtClean="0"/>
              <a:t>also the </a:t>
            </a:r>
            <a:r>
              <a:rPr lang="en-US" sz="2400" dirty="0"/>
              <a:t>same as those </a:t>
            </a:r>
            <a:r>
              <a:rPr lang="en-US" sz="2400" dirty="0" smtClean="0"/>
              <a:t>in C</a:t>
            </a:r>
            <a:endParaRPr lang="en-US" sz="2000" dirty="0" smtClean="0">
              <a:solidFill>
                <a:srgbClr val="C00000"/>
              </a:solidFill>
            </a:endParaRPr>
          </a:p>
        </p:txBody>
      </p:sp>
      <p:sp>
        <p:nvSpPr>
          <p:cNvPr id="9" name="TextBox 8"/>
          <p:cNvSpPr txBox="1"/>
          <p:nvPr/>
        </p:nvSpPr>
        <p:spPr>
          <a:xfrm>
            <a:off x="411480" y="2207597"/>
            <a:ext cx="3368040" cy="163121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int </a:t>
            </a:r>
            <a:r>
              <a:rPr lang="en-US" sz="2000" b="1" smtClean="0">
                <a:latin typeface="Courier New" panose="02070309020205020404" pitchFamily="49" charset="0"/>
                <a:cs typeface="Courier New" panose="02070309020205020404" pitchFamily="49" charset="0"/>
              </a:rPr>
              <a:t>i = </a:t>
            </a:r>
            <a:r>
              <a:rPr lang="en-US" sz="2000" b="1" smtClean="0">
                <a:solidFill>
                  <a:srgbClr val="006600"/>
                </a:solidFill>
                <a:latin typeface="Courier New" panose="02070309020205020404" pitchFamily="49" charset="0"/>
                <a:cs typeface="Courier New" panose="02070309020205020404" pitchFamily="49" charset="0"/>
              </a:rPr>
              <a:t>1</a:t>
            </a:r>
            <a:r>
              <a:rPr lang="en-US" sz="2000" b="1" smtClean="0">
                <a:latin typeface="Courier New" panose="02070309020205020404" pitchFamily="49" charset="0"/>
                <a:cs typeface="Courier New" panose="02070309020205020404" pitchFamily="49" charset="0"/>
              </a:rPr>
              <a:t>, sum = </a:t>
            </a:r>
            <a:r>
              <a:rPr lang="en-US" sz="2000" b="1" smtClean="0">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while</a:t>
            </a:r>
            <a:r>
              <a:rPr lang="en-US" sz="2000" b="1" smtClean="0">
                <a:latin typeface="Courier New" panose="02070309020205020404" pitchFamily="49" charset="0"/>
                <a:cs typeface="Courier New" panose="02070309020205020404" pitchFamily="49" charset="0"/>
              </a:rPr>
              <a:t> (sum &lt; </a:t>
            </a:r>
            <a:r>
              <a:rPr lang="en-US" sz="2000" b="1" smtClean="0">
                <a:solidFill>
                  <a:srgbClr val="006600"/>
                </a:solidFill>
                <a:latin typeface="Courier New" panose="02070309020205020404" pitchFamily="49" charset="0"/>
                <a:cs typeface="Courier New" panose="02070309020205020404" pitchFamily="49" charset="0"/>
              </a:rPr>
              <a:t>1000</a:t>
            </a:r>
            <a:r>
              <a:rPr lang="en-US" sz="2000" b="1"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sum += i;</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i++;</a:t>
            </a: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a:t>
            </a:r>
          </a:p>
        </p:txBody>
      </p:sp>
      <p:sp>
        <p:nvSpPr>
          <p:cNvPr id="10" name="TextBox 9"/>
          <p:cNvSpPr txBox="1"/>
          <p:nvPr/>
        </p:nvSpPr>
        <p:spPr>
          <a:xfrm>
            <a:off x="3954780" y="2207597"/>
            <a:ext cx="5036820" cy="1015663"/>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do</a:t>
            </a:r>
            <a:r>
              <a:rPr lang="en-US" sz="2000" b="1"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	age = sc.nextInt();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while </a:t>
            </a:r>
            <a:r>
              <a:rPr lang="en-US" sz="2000" b="1" smtClean="0">
                <a:latin typeface="Courier New" panose="02070309020205020404" pitchFamily="49" charset="0"/>
                <a:cs typeface="Courier New" panose="02070309020205020404" pitchFamily="49" charset="0"/>
              </a:rPr>
              <a:t>((age&lt;</a:t>
            </a:r>
            <a:r>
              <a:rPr lang="en-US" sz="2000" b="1" smtClean="0">
                <a:solidFill>
                  <a:srgbClr val="006600"/>
                </a:solidFill>
                <a:latin typeface="Courier New" panose="02070309020205020404" pitchFamily="49" charset="0"/>
                <a:cs typeface="Courier New" panose="02070309020205020404" pitchFamily="49" charset="0"/>
              </a:rPr>
              <a:t>1</a:t>
            </a:r>
            <a:r>
              <a:rPr lang="en-US" sz="2000" b="1" smtClean="0">
                <a:latin typeface="Courier New" panose="02070309020205020404" pitchFamily="49" charset="0"/>
                <a:cs typeface="Courier New" panose="02070309020205020404" pitchFamily="49" charset="0"/>
              </a:rPr>
              <a:t>) || (age&gt;</a:t>
            </a:r>
            <a:r>
              <a:rPr lang="en-US" sz="2000" b="1" smtClean="0">
                <a:solidFill>
                  <a:srgbClr val="006600"/>
                </a:solidFill>
                <a:latin typeface="Courier New" panose="02070309020205020404" pitchFamily="49" charset="0"/>
                <a:cs typeface="Courier New" panose="02070309020205020404" pitchFamily="49" charset="0"/>
              </a:rPr>
              <a:t>120</a:t>
            </a:r>
            <a:r>
              <a:rPr lang="en-US" sz="2000" b="1" smtClean="0">
                <a:latin typeface="Courier New" panose="02070309020205020404" pitchFamily="49" charset="0"/>
                <a:cs typeface="Courier New" panose="02070309020205020404" pitchFamily="49" charset="0"/>
              </a:rPr>
              <a:t>));</a:t>
            </a:r>
          </a:p>
        </p:txBody>
      </p:sp>
      <p:sp>
        <p:nvSpPr>
          <p:cNvPr id="14" name="TextBox 13"/>
          <p:cNvSpPr txBox="1"/>
          <p:nvPr/>
        </p:nvSpPr>
        <p:spPr>
          <a:xfrm>
            <a:off x="518160" y="4219277"/>
            <a:ext cx="4450080" cy="163121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for</a:t>
            </a:r>
            <a:r>
              <a:rPr lang="en-US" sz="2000" b="1" smtClean="0">
                <a:latin typeface="Courier New" panose="02070309020205020404" pitchFamily="49" charset="0"/>
                <a:cs typeface="Courier New" panose="02070309020205020404" pitchFamily="49" charset="0"/>
              </a:rPr>
              <a:t> ( </a:t>
            </a:r>
            <a:r>
              <a:rPr lang="en-US" sz="2000" b="1" smtClean="0">
                <a:solidFill>
                  <a:srgbClr val="0000FF"/>
                </a:solidFill>
                <a:latin typeface="Courier New" panose="02070309020205020404" pitchFamily="49" charset="0"/>
                <a:cs typeface="Courier New" panose="02070309020205020404" pitchFamily="49" charset="0"/>
              </a:rPr>
              <a:t>int</a:t>
            </a:r>
            <a:r>
              <a:rPr lang="en-US" sz="2000" b="1" smtClean="0">
                <a:latin typeface="Courier New" panose="02070309020205020404" pitchFamily="49" charset="0"/>
                <a:cs typeface="Courier New" panose="02070309020205020404" pitchFamily="49" charset="0"/>
              </a:rPr>
              <a:t> i=</a:t>
            </a:r>
            <a:r>
              <a:rPr lang="en-US" sz="2000" b="1" smtClean="0">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 i&lt;</a:t>
            </a:r>
            <a:r>
              <a:rPr lang="en-US" sz="2000" b="1" smtClean="0">
                <a:solidFill>
                  <a:srgbClr val="006600"/>
                </a:solidFill>
                <a:latin typeface="Courier New" panose="02070309020205020404" pitchFamily="49" charset="0"/>
                <a:cs typeface="Courier New" panose="02070309020205020404" pitchFamily="49" charset="0"/>
              </a:rPr>
              <a:t>10</a:t>
            </a:r>
            <a:r>
              <a:rPr lang="en-US" sz="2000" b="1" smtClean="0">
                <a:latin typeface="Courier New" panose="02070309020205020404" pitchFamily="49" charset="0"/>
                <a:cs typeface="Courier New" panose="02070309020205020404" pitchFamily="49" charset="0"/>
              </a:rPr>
              <a:t>; i++ )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System.out.println(i);</a:t>
            </a: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System.out.println(i);</a:t>
            </a:r>
          </a:p>
        </p:txBody>
      </p:sp>
      <p:sp>
        <p:nvSpPr>
          <p:cNvPr id="3" name="Rounded Rectangle 2"/>
          <p:cNvSpPr/>
          <p:nvPr/>
        </p:nvSpPr>
        <p:spPr>
          <a:xfrm>
            <a:off x="1455420" y="4219277"/>
            <a:ext cx="1295400" cy="37985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4084320" y="5404857"/>
            <a:ext cx="4587240" cy="1015663"/>
            <a:chOff x="4084320" y="5404857"/>
            <a:chExt cx="4587240" cy="1015663"/>
          </a:xfrm>
        </p:grpSpPr>
        <p:cxnSp>
          <p:nvCxnSpPr>
            <p:cNvPr id="5" name="Straight Arrow Connector 4"/>
            <p:cNvCxnSpPr/>
            <p:nvPr/>
          </p:nvCxnSpPr>
          <p:spPr>
            <a:xfrm flipH="1" flipV="1">
              <a:off x="4084320" y="5654040"/>
              <a:ext cx="1432560" cy="196453"/>
            </a:xfrm>
            <a:prstGeom prst="straightConnector1">
              <a:avLst/>
            </a:prstGeom>
            <a:ln w="28575">
              <a:solidFill>
                <a:srgbClr val="C000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5404857"/>
              <a:ext cx="3413760" cy="1015663"/>
            </a:xfrm>
            <a:prstGeom prst="rect">
              <a:avLst/>
            </a:prstGeom>
            <a:solidFill>
              <a:schemeClr val="bg1">
                <a:lumMod val="95000"/>
              </a:schemeClr>
            </a:solidFill>
            <a:ln>
              <a:solidFill>
                <a:schemeClr val="tx1"/>
              </a:solidFill>
            </a:ln>
          </p:spPr>
          <p:txBody>
            <a:bodyPr wrap="square" rtlCol="0">
              <a:spAutoFit/>
            </a:bodyPr>
            <a:lstStyle/>
            <a:p>
              <a:r>
                <a:rPr lang="en-US" sz="2000" smtClean="0"/>
                <a:t>Compilation error as variable</a:t>
              </a:r>
              <a:r>
                <a:rPr lang="en-US" sz="2000" b="1" smtClean="0"/>
                <a:t> i </a:t>
              </a:r>
              <a:r>
                <a:rPr lang="en-US" sz="2000" smtClean="0"/>
                <a:t>is not recognised outside the ‘for’ block.</a:t>
              </a:r>
              <a:endParaRPr lang="en-US" sz="2000"/>
            </a:p>
          </p:txBody>
        </p:sp>
      </p:grpSp>
      <p:grpSp>
        <p:nvGrpSpPr>
          <p:cNvPr id="19" name="Group 18"/>
          <p:cNvGrpSpPr/>
          <p:nvPr/>
        </p:nvGrpSpPr>
        <p:grpSpPr>
          <a:xfrm>
            <a:off x="2865120" y="3621241"/>
            <a:ext cx="5806440" cy="1631216"/>
            <a:chOff x="2865120" y="3621241"/>
            <a:chExt cx="5806440" cy="1631216"/>
          </a:xfrm>
        </p:grpSpPr>
        <p:cxnSp>
          <p:nvCxnSpPr>
            <p:cNvPr id="18" name="Straight Arrow Connector 17"/>
            <p:cNvCxnSpPr/>
            <p:nvPr/>
          </p:nvCxnSpPr>
          <p:spPr>
            <a:xfrm flipH="1">
              <a:off x="2865120" y="3838813"/>
              <a:ext cx="2651760" cy="380464"/>
            </a:xfrm>
            <a:prstGeom prst="straightConnector1">
              <a:avLst/>
            </a:prstGeom>
            <a:ln w="28575">
              <a:solidFill>
                <a:srgbClr val="C000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257800" y="3621241"/>
              <a:ext cx="3413760" cy="1631216"/>
            </a:xfrm>
            <a:prstGeom prst="rect">
              <a:avLst/>
            </a:prstGeom>
            <a:solidFill>
              <a:schemeClr val="bg1">
                <a:lumMod val="95000"/>
              </a:schemeClr>
            </a:solidFill>
            <a:ln>
              <a:solidFill>
                <a:schemeClr val="tx1"/>
              </a:solidFill>
            </a:ln>
          </p:spPr>
          <p:txBody>
            <a:bodyPr wrap="square" rtlCol="0">
              <a:spAutoFit/>
            </a:bodyPr>
            <a:lstStyle/>
            <a:p>
              <a:r>
                <a:rPr lang="en-US" sz="2000" smtClean="0"/>
                <a:t>Java allows loop variable to be declared in the ‘for’ block; however, the scope of variable </a:t>
              </a:r>
              <a:r>
                <a:rPr lang="en-US" sz="2000" b="1" smtClean="0"/>
                <a:t>i</a:t>
              </a:r>
              <a:r>
                <a:rPr lang="en-US" sz="2000" smtClean="0"/>
                <a:t> is bound within the block. </a:t>
              </a:r>
              <a:endParaRPr lang="en-US" sz="2000"/>
            </a:p>
          </p:txBody>
        </p:sp>
      </p:grpSp>
    </p:spTree>
    <p:extLst>
      <p:ext uri="{BB962C8B-B14F-4D97-AF65-F5344CB8AC3E}">
        <p14:creationId xmlns:p14="http://schemas.microsoft.com/office/powerpoint/2010/main" val="3708367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3.13 Arrays (1/4)</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43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18160" y="1249680"/>
            <a:ext cx="8305800" cy="123444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In Java, an </a:t>
            </a:r>
            <a:r>
              <a:rPr lang="en-US" sz="2400" dirty="0" smtClean="0">
                <a:solidFill>
                  <a:srgbClr val="0000FF"/>
                </a:solidFill>
              </a:rPr>
              <a:t>array</a:t>
            </a:r>
            <a:r>
              <a:rPr lang="en-US" sz="2400" dirty="0" smtClean="0"/>
              <a:t> is an object, and has a public attribute </a:t>
            </a:r>
            <a:r>
              <a:rPr lang="en-US" sz="2400" dirty="0" smtClean="0">
                <a:solidFill>
                  <a:srgbClr val="0000FF"/>
                </a:solidFill>
              </a:rPr>
              <a:t>length</a:t>
            </a:r>
            <a:r>
              <a:rPr lang="en-US" sz="2400" dirty="0" smtClean="0"/>
              <a:t> which is the number of elements of the array.</a:t>
            </a:r>
          </a:p>
        </p:txBody>
      </p:sp>
      <p:grpSp>
        <p:nvGrpSpPr>
          <p:cNvPr id="8" name="Group 7"/>
          <p:cNvGrpSpPr/>
          <p:nvPr/>
        </p:nvGrpSpPr>
        <p:grpSpPr>
          <a:xfrm>
            <a:off x="1489710" y="2726081"/>
            <a:ext cx="2998470" cy="584775"/>
            <a:chOff x="1489710" y="3025225"/>
            <a:chExt cx="2998470" cy="584775"/>
          </a:xfrm>
        </p:grpSpPr>
        <p:sp>
          <p:nvSpPr>
            <p:cNvPr id="20" name="TextBox 19"/>
            <p:cNvSpPr txBox="1"/>
            <p:nvPr/>
          </p:nvSpPr>
          <p:spPr>
            <a:xfrm>
              <a:off x="1489710" y="3025225"/>
              <a:ext cx="65532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C</a:t>
              </a:r>
              <a:endParaRPr lang="en-US" sz="3200">
                <a:solidFill>
                  <a:srgbClr val="C00000"/>
                </a:solidFill>
                <a:latin typeface="Britannic Bold" panose="020B0903060703020204" pitchFamily="34" charset="0"/>
              </a:endParaRPr>
            </a:p>
          </p:txBody>
        </p:sp>
        <p:sp>
          <p:nvSpPr>
            <p:cNvPr id="21" name="TextBox 20"/>
            <p:cNvSpPr txBox="1"/>
            <p:nvPr/>
          </p:nvSpPr>
          <p:spPr>
            <a:xfrm>
              <a:off x="2407920" y="3117585"/>
              <a:ext cx="208026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int </a:t>
              </a:r>
              <a:r>
                <a:rPr lang="en-US" sz="2000" b="1" smtClean="0">
                  <a:latin typeface="Courier New" panose="02070309020205020404" pitchFamily="49" charset="0"/>
                  <a:cs typeface="Courier New" panose="02070309020205020404" pitchFamily="49" charset="0"/>
                </a:rPr>
                <a:t>arr[</a:t>
              </a:r>
              <a:r>
                <a:rPr lang="en-US" sz="2000" b="1" smtClean="0">
                  <a:solidFill>
                    <a:srgbClr val="006600"/>
                  </a:solidFill>
                  <a:latin typeface="Courier New" panose="02070309020205020404" pitchFamily="49" charset="0"/>
                  <a:cs typeface="Courier New" panose="02070309020205020404" pitchFamily="49" charset="0"/>
                </a:rPr>
                <a:t>8</a:t>
              </a:r>
              <a:r>
                <a:rPr lang="en-US" sz="2000" b="1" smtClean="0">
                  <a:latin typeface="Courier New" panose="02070309020205020404" pitchFamily="49" charset="0"/>
                  <a:cs typeface="Courier New" panose="02070309020205020404" pitchFamily="49" charset="0"/>
                </a:rPr>
                <a:t>];</a:t>
              </a:r>
            </a:p>
          </p:txBody>
        </p:sp>
      </p:grpSp>
      <p:grpSp>
        <p:nvGrpSpPr>
          <p:cNvPr id="13" name="Group 12"/>
          <p:cNvGrpSpPr/>
          <p:nvPr/>
        </p:nvGrpSpPr>
        <p:grpSpPr>
          <a:xfrm>
            <a:off x="1291590" y="3312878"/>
            <a:ext cx="4880610" cy="584775"/>
            <a:chOff x="1291590" y="3612022"/>
            <a:chExt cx="4880610" cy="584775"/>
          </a:xfrm>
        </p:grpSpPr>
        <p:sp>
          <p:nvSpPr>
            <p:cNvPr id="17" name="TextBox 16"/>
            <p:cNvSpPr txBox="1"/>
            <p:nvPr/>
          </p:nvSpPr>
          <p:spPr>
            <a:xfrm>
              <a:off x="1291590" y="3612022"/>
              <a:ext cx="105156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Java</a:t>
              </a:r>
              <a:endParaRPr lang="en-US" sz="3200">
                <a:solidFill>
                  <a:srgbClr val="C00000"/>
                </a:solidFill>
                <a:latin typeface="Britannic Bold" panose="020B0903060703020204" pitchFamily="34" charset="0"/>
              </a:endParaRPr>
            </a:p>
          </p:txBody>
        </p:sp>
        <p:sp>
          <p:nvSpPr>
            <p:cNvPr id="22" name="TextBox 21"/>
            <p:cNvSpPr txBox="1"/>
            <p:nvPr/>
          </p:nvSpPr>
          <p:spPr>
            <a:xfrm>
              <a:off x="2407920" y="3711195"/>
              <a:ext cx="376428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dirty="0" err="1"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00FF"/>
                  </a:solidFill>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arr</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00FF"/>
                  </a:solidFill>
                  <a:latin typeface="Courier New" panose="02070309020205020404" pitchFamily="49" charset="0"/>
                  <a:cs typeface="Courier New" panose="02070309020205020404" pitchFamily="49" charset="0"/>
                </a:rPr>
                <a:t>new</a:t>
              </a:r>
              <a:r>
                <a:rPr lang="en-US" sz="2000" b="1" dirty="0" smtClean="0">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8</a:t>
              </a:r>
              <a:r>
                <a:rPr lang="en-US" sz="2000" b="1" dirty="0" smtClean="0">
                  <a:latin typeface="Courier New" panose="02070309020205020404" pitchFamily="49" charset="0"/>
                  <a:cs typeface="Courier New" panose="02070309020205020404" pitchFamily="49" charset="0"/>
                </a:rPr>
                <a:t>];</a:t>
              </a:r>
            </a:p>
          </p:txBody>
        </p:sp>
      </p:grpSp>
      <p:sp>
        <p:nvSpPr>
          <p:cNvPr id="24" name="Rectangle 8"/>
          <p:cNvSpPr>
            <a:spLocks noChangeArrowheads="1"/>
          </p:cNvSpPr>
          <p:nvPr/>
        </p:nvSpPr>
        <p:spPr bwMode="auto">
          <a:xfrm>
            <a:off x="518160" y="2245043"/>
            <a:ext cx="8305800" cy="47815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Declaration:</a:t>
            </a:r>
          </a:p>
        </p:txBody>
      </p:sp>
      <p:sp>
        <p:nvSpPr>
          <p:cNvPr id="25" name="Rectangle 8"/>
          <p:cNvSpPr>
            <a:spLocks noChangeArrowheads="1"/>
          </p:cNvSpPr>
          <p:nvPr/>
        </p:nvSpPr>
        <p:spPr bwMode="auto">
          <a:xfrm>
            <a:off x="518160" y="4129715"/>
            <a:ext cx="8305800" cy="47815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Initialisation:</a:t>
            </a:r>
          </a:p>
        </p:txBody>
      </p:sp>
      <p:grpSp>
        <p:nvGrpSpPr>
          <p:cNvPr id="16" name="Group 15"/>
          <p:cNvGrpSpPr/>
          <p:nvPr/>
        </p:nvGrpSpPr>
        <p:grpSpPr>
          <a:xfrm>
            <a:off x="1489710" y="4628905"/>
            <a:ext cx="6282690" cy="584775"/>
            <a:chOff x="1489710" y="4928049"/>
            <a:chExt cx="6282690" cy="584775"/>
          </a:xfrm>
        </p:grpSpPr>
        <p:sp>
          <p:nvSpPr>
            <p:cNvPr id="27" name="TextBox 26"/>
            <p:cNvSpPr txBox="1"/>
            <p:nvPr/>
          </p:nvSpPr>
          <p:spPr>
            <a:xfrm>
              <a:off x="1489710" y="4928049"/>
              <a:ext cx="65532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C</a:t>
              </a:r>
              <a:endParaRPr lang="en-US" sz="3200">
                <a:solidFill>
                  <a:srgbClr val="C00000"/>
                </a:solidFill>
                <a:latin typeface="Britannic Bold" panose="020B0903060703020204" pitchFamily="34" charset="0"/>
              </a:endParaRPr>
            </a:p>
          </p:txBody>
        </p:sp>
        <p:sp>
          <p:nvSpPr>
            <p:cNvPr id="28" name="TextBox 27"/>
            <p:cNvSpPr txBox="1"/>
            <p:nvPr/>
          </p:nvSpPr>
          <p:spPr>
            <a:xfrm>
              <a:off x="2407920" y="5020381"/>
              <a:ext cx="536448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double </a:t>
              </a:r>
              <a:r>
                <a:rPr lang="en-US" sz="2000" b="1" smtClean="0">
                  <a:latin typeface="Courier New" panose="02070309020205020404" pitchFamily="49" charset="0"/>
                  <a:cs typeface="Courier New" panose="02070309020205020404" pitchFamily="49" charset="0"/>
                </a:rPr>
                <a:t>arr[] = { 1.2, 3.5, 2.7 };</a:t>
              </a:r>
            </a:p>
          </p:txBody>
        </p:sp>
      </p:grpSp>
      <p:grpSp>
        <p:nvGrpSpPr>
          <p:cNvPr id="30" name="Group 29"/>
          <p:cNvGrpSpPr/>
          <p:nvPr/>
        </p:nvGrpSpPr>
        <p:grpSpPr>
          <a:xfrm>
            <a:off x="1291590" y="5174607"/>
            <a:ext cx="6480810" cy="584775"/>
            <a:chOff x="1291590" y="5473751"/>
            <a:chExt cx="6480810" cy="584775"/>
          </a:xfrm>
        </p:grpSpPr>
        <p:sp>
          <p:nvSpPr>
            <p:cNvPr id="26" name="TextBox 25"/>
            <p:cNvSpPr txBox="1"/>
            <p:nvPr/>
          </p:nvSpPr>
          <p:spPr>
            <a:xfrm>
              <a:off x="1291590" y="5473751"/>
              <a:ext cx="105156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Java</a:t>
              </a:r>
              <a:endParaRPr lang="en-US" sz="3200">
                <a:solidFill>
                  <a:srgbClr val="C00000"/>
                </a:solidFill>
                <a:latin typeface="Britannic Bold" panose="020B0903060703020204" pitchFamily="34" charset="0"/>
              </a:endParaRPr>
            </a:p>
          </p:txBody>
        </p:sp>
        <p:sp>
          <p:nvSpPr>
            <p:cNvPr id="29" name="TextBox 28"/>
            <p:cNvSpPr txBox="1"/>
            <p:nvPr/>
          </p:nvSpPr>
          <p:spPr>
            <a:xfrm>
              <a:off x="2407920" y="5607178"/>
              <a:ext cx="536448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arr = { 1.2, 3.5, 2.7 };</a:t>
              </a:r>
            </a:p>
          </p:txBody>
        </p:sp>
      </p:grpSp>
    </p:spTree>
    <p:extLst>
      <p:ext uri="{BB962C8B-B14F-4D97-AF65-F5344CB8AC3E}">
        <p14:creationId xmlns:p14="http://schemas.microsoft.com/office/powerpoint/2010/main" val="2654286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dissolv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par>
                                <p:cTn id="24" presetID="9"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3.13 Arrays (2/4)</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44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23" name="Group 22"/>
          <p:cNvGrpSpPr/>
          <p:nvPr/>
        </p:nvGrpSpPr>
        <p:grpSpPr>
          <a:xfrm>
            <a:off x="457200" y="1256128"/>
            <a:ext cx="8153400" cy="5208728"/>
            <a:chOff x="457200" y="1820008"/>
            <a:chExt cx="8153400" cy="5208728"/>
          </a:xfrm>
        </p:grpSpPr>
        <p:sp>
          <p:nvSpPr>
            <p:cNvPr id="31" name="Text Box 4"/>
            <p:cNvSpPr txBox="1">
              <a:spLocks noChangeArrowheads="1"/>
            </p:cNvSpPr>
            <p:nvPr/>
          </p:nvSpPr>
          <p:spPr bwMode="auto">
            <a:xfrm>
              <a:off x="457200" y="1981200"/>
              <a:ext cx="8013940" cy="5047536"/>
            </a:xfrm>
            <a:prstGeom prst="rect">
              <a:avLst/>
            </a:prstGeom>
            <a:solidFill>
              <a:srgbClr val="FFFFCC"/>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69875" algn="l"/>
                  <a:tab pos="579438" algn="l"/>
                  <a:tab pos="854075" algn="l"/>
                  <a:tab pos="1143000" algn="l"/>
                </a:tabLst>
              </a:pPr>
              <a:r>
                <a:rPr lang="en-SG" b="1" smtClean="0">
                  <a:solidFill>
                    <a:srgbClr val="0000FF"/>
                  </a:solidFill>
                  <a:latin typeface="Courier New" pitchFamily="49" charset="0"/>
                  <a:cs typeface="Courier New" pitchFamily="49" charset="0"/>
                </a:rPr>
                <a:t>public class</a:t>
              </a:r>
              <a:r>
                <a:rPr lang="en-SG" b="1" smtClean="0">
                  <a:latin typeface="Courier New" pitchFamily="49" charset="0"/>
                  <a:cs typeface="Courier New" pitchFamily="49" charset="0"/>
                </a:rPr>
                <a:t> ArrayDemo1 </a:t>
              </a:r>
              <a:r>
                <a:rPr lang="en-SG" b="1" dirty="0" smtClean="0">
                  <a:latin typeface="Courier New" pitchFamily="49" charset="0"/>
                  <a:cs typeface="Courier New" pitchFamily="49" charset="0"/>
                </a:rPr>
                <a:t>{</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static void </a:t>
              </a:r>
              <a:r>
                <a:rPr lang="en-SG" b="1" dirty="0" smtClean="0">
                  <a:latin typeface="Courier New" pitchFamily="49" charset="0"/>
                  <a:cs typeface="Courier New" pitchFamily="49" charset="0"/>
                </a:rPr>
                <a:t>main(String[] args) {</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int</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smtClean="0">
                  <a:latin typeface="Courier New" pitchFamily="49" charset="0"/>
                  <a:cs typeface="Courier New" pitchFamily="49" charset="0"/>
                </a:rPr>
                <a:t>; </a:t>
              </a:r>
              <a:endParaRPr lang="en-SG" sz="1600" b="1" dirty="0" smtClean="0">
                <a:solidFill>
                  <a:srgbClr val="663300"/>
                </a:solidFill>
                <a:latin typeface="Courier New" pitchFamily="49" charset="0"/>
                <a:cs typeface="Courier New" pitchFamily="49" charset="0"/>
              </a:endParaRP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sz="1600" b="1" dirty="0" smtClean="0">
                  <a:solidFill>
                    <a:srgbClr val="663300"/>
                  </a:solidFill>
                  <a:latin typeface="Courier New" pitchFamily="49" charset="0"/>
                  <a:cs typeface="Courier New" pitchFamily="49" charset="0"/>
                </a:rPr>
                <a:t>		// create a new integer array with 3 elements</a:t>
              </a:r>
            </a:p>
            <a:p>
              <a:pPr>
                <a:tabLst>
                  <a:tab pos="269875" algn="l"/>
                  <a:tab pos="579438" algn="l"/>
                  <a:tab pos="854075" algn="l"/>
                  <a:tab pos="1143000" algn="l"/>
                </a:tabLst>
              </a:pPr>
              <a:r>
                <a:rPr lang="en-SG" sz="1600" b="1" dirty="0" smtClean="0">
                  <a:solidFill>
                    <a:srgbClr val="663300"/>
                  </a:solidFill>
                  <a:latin typeface="Courier New" pitchFamily="49" charset="0"/>
                  <a:cs typeface="Courier New" pitchFamily="49" charset="0"/>
                </a:rPr>
                <a:t>		// </a:t>
              </a:r>
              <a:r>
                <a:rPr lang="en-SG" sz="1600" b="1" dirty="0" err="1" smtClean="0">
                  <a:solidFill>
                    <a:srgbClr val="663300"/>
                  </a:solidFill>
                  <a:latin typeface="Courier New" pitchFamily="49" charset="0"/>
                  <a:cs typeface="Courier New" pitchFamily="49" charset="0"/>
                </a:rPr>
                <a:t>arr</a:t>
              </a:r>
              <a:r>
                <a:rPr lang="en-SG" sz="1600" b="1" dirty="0" smtClean="0">
                  <a:solidFill>
                    <a:srgbClr val="663300"/>
                  </a:solidFill>
                  <a:latin typeface="Courier New" pitchFamily="49" charset="0"/>
                  <a:cs typeface="Courier New" pitchFamily="49" charset="0"/>
                </a:rPr>
                <a:t> now refers (points) to this new array</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 = </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int</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3</a:t>
              </a:r>
              <a:r>
                <a:rPr lang="en-SG" b="1" dirty="0" smtClean="0">
                  <a:latin typeface="Courier New" pitchFamily="49" charset="0"/>
                  <a:cs typeface="Courier New" pitchFamily="49" charset="0"/>
                </a:rPr>
                <a:t>]; </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using </a:t>
              </a:r>
              <a:r>
                <a:rPr lang="en-SG" sz="1600" b="1" smtClean="0">
                  <a:solidFill>
                    <a:srgbClr val="663300"/>
                  </a:solidFill>
                  <a:latin typeface="Courier New" pitchFamily="49" charset="0"/>
                  <a:cs typeface="Courier New" pitchFamily="49" charset="0"/>
                </a:rPr>
                <a:t>the 'length' </a:t>
              </a:r>
              <a:r>
                <a:rPr lang="en-SG" sz="1600" b="1" dirty="0" smtClean="0">
                  <a:solidFill>
                    <a:srgbClr val="663300"/>
                  </a:solidFill>
                  <a:latin typeface="Courier New" pitchFamily="49" charset="0"/>
                  <a:cs typeface="Courier New" pitchFamily="49" charset="0"/>
                </a:rPr>
                <a:t>attribute</a:t>
              </a:r>
            </a:p>
            <a:p>
              <a:pPr>
                <a:tabLst>
                  <a:tab pos="269875" algn="l"/>
                  <a:tab pos="579438" algn="l"/>
                  <a:tab pos="854075" algn="l"/>
                  <a:tab pos="1143000" algn="l"/>
                </a:tabLst>
              </a:pPr>
              <a:r>
                <a:rPr lang="en-SG" b="1" dirty="0" smtClean="0">
                  <a:latin typeface="Courier New" pitchFamily="49" charset="0"/>
                  <a:cs typeface="Courier New" pitchFamily="49" charset="0"/>
                </a:rPr>
                <a:t>		System.out.println(</a:t>
              </a:r>
              <a:r>
                <a:rPr lang="en-SG" b="1" dirty="0" smtClean="0">
                  <a:solidFill>
                    <a:srgbClr val="006600"/>
                  </a:solidFill>
                  <a:latin typeface="Courier New" pitchFamily="49" charset="0"/>
                  <a:cs typeface="Courier New" pitchFamily="49" charset="0"/>
                </a:rPr>
                <a:t>"Length = " </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arr.length</a:t>
              </a:r>
              <a:r>
                <a:rPr lang="en-SG" b="1" dirty="0" smtClean="0">
                  <a:latin typeface="Courier New" pitchFamily="49" charset="0"/>
                  <a:cs typeface="Courier New" pitchFamily="49" charset="0"/>
                </a:rPr>
                <a:t>);</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0</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100</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0</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37</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2</a:t>
              </a:r>
              <a:r>
                <a:rPr lang="en-SG" b="1" dirty="0" smtClean="0">
                  <a:latin typeface="Courier New" pitchFamily="49" charset="0"/>
                  <a:cs typeface="Courier New" pitchFamily="49" charset="0"/>
                </a:rPr>
                <a:t>] =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2</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nn-NO" b="1" dirty="0" smtClean="0">
                  <a:latin typeface="Courier New" pitchFamily="49" charset="0"/>
                  <a:cs typeface="Courier New" pitchFamily="49" charset="0"/>
                </a:rPr>
                <a:t>		</a:t>
              </a:r>
              <a:r>
                <a:rPr lang="nn-NO" b="1" dirty="0" smtClean="0">
                  <a:solidFill>
                    <a:srgbClr val="0000FF"/>
                  </a:solidFill>
                  <a:latin typeface="Courier New" pitchFamily="49" charset="0"/>
                  <a:cs typeface="Courier New" pitchFamily="49" charset="0"/>
                </a:rPr>
                <a:t>for </a:t>
              </a:r>
              <a:r>
                <a:rPr lang="nn-NO" b="1" dirty="0" smtClean="0">
                  <a:latin typeface="Courier New" pitchFamily="49" charset="0"/>
                  <a:cs typeface="Courier New" pitchFamily="49" charset="0"/>
                </a:rPr>
                <a:t>(</a:t>
              </a:r>
              <a:r>
                <a:rPr lang="nn-NO" b="1" dirty="0" smtClean="0">
                  <a:solidFill>
                    <a:srgbClr val="0000FF"/>
                  </a:solidFill>
                  <a:latin typeface="Courier New" pitchFamily="49" charset="0"/>
                  <a:cs typeface="Courier New" pitchFamily="49" charset="0"/>
                </a:rPr>
                <a:t>int</a:t>
              </a:r>
              <a:r>
                <a:rPr lang="nn-NO" b="1" dirty="0" smtClean="0">
                  <a:latin typeface="Courier New" pitchFamily="49" charset="0"/>
                  <a:cs typeface="Courier New" pitchFamily="49" charset="0"/>
                </a:rPr>
                <a:t> i=</a:t>
              </a:r>
              <a:r>
                <a:rPr lang="nn-NO" b="1" dirty="0" smtClean="0">
                  <a:solidFill>
                    <a:srgbClr val="006600"/>
                  </a:solidFill>
                  <a:latin typeface="Courier New" pitchFamily="49" charset="0"/>
                  <a:cs typeface="Courier New" pitchFamily="49" charset="0"/>
                </a:rPr>
                <a:t>0</a:t>
              </a:r>
              <a:r>
                <a:rPr lang="nn-NO" b="1" dirty="0" smtClean="0">
                  <a:latin typeface="Courier New" pitchFamily="49" charset="0"/>
                  <a:cs typeface="Courier New" pitchFamily="49" charset="0"/>
                </a:rPr>
                <a:t>; i&lt;arr.length; </a:t>
              </a:r>
              <a:r>
                <a:rPr lang="nn-NO" b="1" smtClean="0">
                  <a:latin typeface="Courier New" pitchFamily="49" charset="0"/>
                  <a:cs typeface="Courier New" pitchFamily="49" charset="0"/>
                </a:rPr>
                <a:t>i++) {</a:t>
              </a:r>
              <a:endParaRPr lang="nn-NO"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System.out.println(</a:t>
              </a:r>
              <a:r>
                <a:rPr lang="en-SG" b="1" dirty="0" smtClean="0">
                  <a:solidFill>
                    <a:srgbClr val="006600"/>
                  </a:solidFill>
                  <a:latin typeface="Courier New" pitchFamily="49" charset="0"/>
                  <a:cs typeface="Courier New" pitchFamily="49" charset="0"/>
                </a:rPr>
                <a:t>"</a:t>
              </a:r>
              <a:r>
                <a:rPr lang="en-SG" b="1" dirty="0" err="1" smtClean="0">
                  <a:solidFill>
                    <a:srgbClr val="006600"/>
                  </a:solidFill>
                  <a:latin typeface="Courier New" pitchFamily="49" charset="0"/>
                  <a:cs typeface="Courier New" pitchFamily="49" charset="0"/>
                </a:rPr>
                <a:t>arr</a:t>
              </a:r>
              <a:r>
                <a:rPr lang="en-SG" b="1" dirty="0" smtClean="0">
                  <a:solidFill>
                    <a:srgbClr val="006600"/>
                  </a:solidFill>
                  <a:latin typeface="Courier New" pitchFamily="49" charset="0"/>
                  <a:cs typeface="Courier New" pitchFamily="49" charset="0"/>
                </a:rPr>
                <a:t>[" </a:t>
              </a:r>
              <a:r>
                <a:rPr lang="en-SG" b="1" dirty="0" smtClean="0">
                  <a:latin typeface="Courier New" pitchFamily="49" charset="0"/>
                  <a:cs typeface="Courier New" pitchFamily="49" charset="0"/>
                </a:rPr>
                <a:t>+ i + </a:t>
              </a:r>
              <a:r>
                <a:rPr lang="en-SG" b="1" dirty="0" smtClean="0">
                  <a:solidFill>
                    <a:srgbClr val="006600"/>
                  </a:solidFill>
                  <a:latin typeface="Courier New" pitchFamily="49" charset="0"/>
                  <a:cs typeface="Courier New" pitchFamily="49" charset="0"/>
                </a:rPr>
                <a:t>"] = " </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err="1" smtClean="0">
                  <a:latin typeface="Courier New" pitchFamily="49" charset="0"/>
                  <a:cs typeface="Courier New" pitchFamily="49" charset="0"/>
                </a:rPr>
                <a:t>i</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smtClean="0">
                  <a:latin typeface="Courier New" pitchFamily="49" charset="0"/>
                  <a:cs typeface="Courier New" pitchFamily="49" charset="0"/>
                </a:rPr>
                <a:t>		}</a:t>
              </a:r>
            </a:p>
            <a:p>
              <a:pPr>
                <a:tabLst>
                  <a:tab pos="269875" algn="l"/>
                  <a:tab pos="579438" algn="l"/>
                  <a:tab pos="854075" algn="l"/>
                  <a:tab pos="1143000" algn="l"/>
                </a:tabLst>
              </a:pPr>
              <a:r>
                <a:rPr lang="en-SG" b="1" dirty="0" smtClean="0">
                  <a:latin typeface="Courier New" pitchFamily="49" charset="0"/>
                  <a:cs typeface="Courier New" pitchFamily="49" charset="0"/>
                </a:rPr>
                <a:t>	}</a:t>
              </a:r>
            </a:p>
            <a:p>
              <a:pPr>
                <a:tabLst>
                  <a:tab pos="269875" algn="l"/>
                  <a:tab pos="579438" algn="l"/>
                  <a:tab pos="854075" algn="l"/>
                  <a:tab pos="11430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32" name="Rectangle 31"/>
            <p:cNvSpPr/>
            <p:nvPr/>
          </p:nvSpPr>
          <p:spPr>
            <a:xfrm>
              <a:off x="6781800" y="1820008"/>
              <a:ext cx="1828800" cy="322384"/>
            </a:xfrm>
            <a:prstGeom prst="rect">
              <a:avLst/>
            </a:prstGeom>
            <a:solidFill>
              <a:srgbClr val="FFFF99"/>
            </a:solidFill>
            <a:ln w="952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smtClean="0">
                  <a:latin typeface="Arial" pitchFamily="34" charset="0"/>
                  <a:cs typeface="Arial" pitchFamily="34" charset="0"/>
                </a:rPr>
                <a:t>ArrayDemo1.java</a:t>
              </a:r>
              <a:endParaRPr lang="en-US" sz="1600" dirty="0" smtClean="0">
                <a:latin typeface="Arial" pitchFamily="34" charset="0"/>
                <a:cs typeface="Arial" pitchFamily="34" charset="0"/>
              </a:endParaRPr>
            </a:p>
          </p:txBody>
        </p:sp>
      </p:grpSp>
      <p:sp>
        <p:nvSpPr>
          <p:cNvPr id="33" name="TextBox 32"/>
          <p:cNvSpPr txBox="1"/>
          <p:nvPr/>
        </p:nvSpPr>
        <p:spPr>
          <a:xfrm>
            <a:off x="6781800" y="1954169"/>
            <a:ext cx="2051649" cy="1323439"/>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Length = 3</a:t>
            </a:r>
            <a:endParaRPr lang="en-US" sz="2000" b="1" smtClean="0">
              <a:solidFill>
                <a:srgbClr val="0000FF"/>
              </a:solidFill>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a</a:t>
            </a:r>
            <a:r>
              <a:rPr lang="en-US" sz="2000" b="1" smtClean="0">
                <a:latin typeface="Courier New" panose="02070309020205020404" pitchFamily="49" charset="0"/>
                <a:cs typeface="Courier New" panose="02070309020205020404" pitchFamily="49" charset="0"/>
              </a:rPr>
              <a:t>rr[0] = 100</a:t>
            </a:r>
          </a:p>
          <a:p>
            <a:r>
              <a:rPr lang="en-US" sz="2000" b="1" smtClean="0">
                <a:latin typeface="Courier New" panose="02070309020205020404" pitchFamily="49" charset="0"/>
                <a:cs typeface="Courier New" panose="02070309020205020404" pitchFamily="49" charset="0"/>
              </a:rPr>
              <a:t>arr[1] = 63</a:t>
            </a:r>
          </a:p>
          <a:p>
            <a:r>
              <a:rPr lang="en-US" sz="2000" b="1" smtClean="0">
                <a:latin typeface="Courier New" panose="02070309020205020404" pitchFamily="49" charset="0"/>
                <a:cs typeface="Courier New" panose="02070309020205020404" pitchFamily="49" charset="0"/>
              </a:rPr>
              <a:t>arr[2] = 31</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6582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fontScale="90000"/>
          </a:bodyPr>
          <a:lstStyle/>
          <a:p>
            <a:pPr eaLnBrk="1" hangingPunct="1"/>
            <a:r>
              <a:rPr lang="en-GB" sz="3600" dirty="0" smtClean="0">
                <a:solidFill>
                  <a:srgbClr val="0000FF"/>
                </a:solidFill>
              </a:rPr>
              <a:t>3.13 Arrays: Passing Array to a Method (3/4)</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45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23" name="Group 22"/>
          <p:cNvGrpSpPr/>
          <p:nvPr/>
        </p:nvGrpSpPr>
        <p:grpSpPr>
          <a:xfrm>
            <a:off x="457200" y="1256128"/>
            <a:ext cx="8153400" cy="4839396"/>
            <a:chOff x="457200" y="1820008"/>
            <a:chExt cx="8153400" cy="4839396"/>
          </a:xfrm>
        </p:grpSpPr>
        <p:sp>
          <p:nvSpPr>
            <p:cNvPr id="31" name="Text Box 4"/>
            <p:cNvSpPr txBox="1">
              <a:spLocks noChangeArrowheads="1"/>
            </p:cNvSpPr>
            <p:nvPr/>
          </p:nvSpPr>
          <p:spPr bwMode="auto">
            <a:xfrm>
              <a:off x="457200" y="1981200"/>
              <a:ext cx="8013940" cy="4678204"/>
            </a:xfrm>
            <a:prstGeom prst="rect">
              <a:avLst/>
            </a:prstGeom>
            <a:solidFill>
              <a:srgbClr val="FFFFCC"/>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69875" algn="l"/>
                  <a:tab pos="579438" algn="l"/>
                  <a:tab pos="854075" algn="l"/>
                  <a:tab pos="1143000" algn="l"/>
                </a:tabLst>
              </a:pPr>
              <a:r>
                <a:rPr lang="en-SG" b="1" smtClean="0">
                  <a:solidFill>
                    <a:srgbClr val="0000FF"/>
                  </a:solidFill>
                  <a:latin typeface="Courier New" pitchFamily="49" charset="0"/>
                  <a:cs typeface="Courier New" pitchFamily="49" charset="0"/>
                </a:rPr>
                <a:t>public class</a:t>
              </a:r>
              <a:r>
                <a:rPr lang="en-SG" b="1" smtClean="0">
                  <a:latin typeface="Courier New" pitchFamily="49" charset="0"/>
                  <a:cs typeface="Courier New" pitchFamily="49" charset="0"/>
                </a:rPr>
                <a:t> ArrayDemo2 </a:t>
              </a:r>
              <a:r>
                <a:rPr lang="en-SG" b="1" dirty="0" smtClean="0">
                  <a:latin typeface="Courier New" pitchFamily="49" charset="0"/>
                  <a:cs typeface="Courier New" pitchFamily="49" charset="0"/>
                </a:rPr>
                <a:t>{</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static void </a:t>
              </a:r>
              <a:r>
                <a:rPr lang="en-SG" b="1" dirty="0" smtClean="0">
                  <a:latin typeface="Courier New" pitchFamily="49" charset="0"/>
                  <a:cs typeface="Courier New" pitchFamily="49" charset="0"/>
                </a:rPr>
                <a:t>main(String[] args) {</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int</a:t>
              </a:r>
              <a:r>
                <a:rPr lang="en-SG" b="1" smtClean="0">
                  <a:latin typeface="Courier New" pitchFamily="49" charset="0"/>
                  <a:cs typeface="Courier New" pitchFamily="49" charset="0"/>
                </a:rPr>
                <a:t>[] arr </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int</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3</a:t>
              </a:r>
              <a:r>
                <a:rPr lang="en-SG" b="1" smtClean="0">
                  <a:latin typeface="Courier New" pitchFamily="49" charset="0"/>
                  <a:cs typeface="Courier New" pitchFamily="49" charset="0"/>
                </a:rPr>
                <a:t>]; </a:t>
              </a: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smtClean="0">
                  <a:latin typeface="Courier New" pitchFamily="49" charset="0"/>
                  <a:cs typeface="Courier New" pitchFamily="49" charset="0"/>
                </a:rPr>
                <a:t>	</a:t>
              </a:r>
              <a:r>
                <a:rPr lang="en-SG" b="1" smtClean="0">
                  <a:latin typeface="Courier New" pitchFamily="49" charset="0"/>
                  <a:cs typeface="Courier New" pitchFamily="49" charset="0"/>
                </a:rPr>
                <a:t>System.out.println</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"Length = " </a:t>
              </a:r>
              <a:r>
                <a:rPr lang="en-SG" b="1" dirty="0" smtClean="0">
                  <a:latin typeface="Courier New" pitchFamily="49" charset="0"/>
                  <a:cs typeface="Courier New" pitchFamily="49" charset="0"/>
                </a:rPr>
                <a:t>+ </a:t>
              </a:r>
              <a:r>
                <a:rPr lang="en-SG" b="1" err="1" smtClean="0">
                  <a:latin typeface="Courier New" pitchFamily="49" charset="0"/>
                  <a:cs typeface="Courier New" pitchFamily="49" charset="0"/>
                </a:rPr>
                <a:t>arr.length</a:t>
              </a:r>
              <a:r>
                <a:rPr lang="en-SG" b="1"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0</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100</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0</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37</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2</a:t>
              </a:r>
              <a:r>
                <a:rPr lang="en-SG" b="1" dirty="0" smtClean="0">
                  <a:latin typeface="Courier New" pitchFamily="49" charset="0"/>
                  <a:cs typeface="Courier New" pitchFamily="49" charset="0"/>
                </a:rPr>
                <a:t>] =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 </a:t>
              </a:r>
              <a:r>
                <a:rPr lang="en-SG" b="1" smtClean="0">
                  <a:solidFill>
                    <a:srgbClr val="006600"/>
                  </a:solidFill>
                  <a:latin typeface="Courier New" pitchFamily="49" charset="0"/>
                  <a:cs typeface="Courier New" pitchFamily="49" charset="0"/>
                </a:rPr>
                <a:t>2</a:t>
              </a:r>
              <a:r>
                <a:rPr lang="en-SG" b="1" smtClean="0">
                  <a:latin typeface="Courier New" pitchFamily="49" charset="0"/>
                  <a:cs typeface="Courier New" pitchFamily="49" charset="0"/>
                </a:rPr>
                <a:t>;</a:t>
              </a:r>
            </a:p>
            <a:p>
              <a:pPr>
                <a:tabLst>
                  <a:tab pos="269875" algn="l"/>
                  <a:tab pos="579438" algn="l"/>
                  <a:tab pos="854075" algn="l"/>
                  <a:tab pos="1143000" algn="l"/>
                </a:tabLst>
              </a:pPr>
              <a:r>
                <a:rPr lang="en-SG" b="1">
                  <a:latin typeface="Courier New" pitchFamily="49" charset="0"/>
                  <a:cs typeface="Courier New" pitchFamily="49" charset="0"/>
                </a:rPr>
                <a:t>	</a:t>
              </a:r>
              <a:r>
                <a:rPr lang="en-SG" b="1" smtClean="0">
                  <a:latin typeface="Courier New" pitchFamily="49" charset="0"/>
                  <a:cs typeface="Courier New" pitchFamily="49" charset="0"/>
                </a:rPr>
                <a:t>	printArray(arr);</a:t>
              </a:r>
            </a:p>
            <a:p>
              <a:pPr>
                <a:tabLst>
                  <a:tab pos="269875" algn="l"/>
                  <a:tab pos="579438" algn="l"/>
                  <a:tab pos="854075" algn="l"/>
                  <a:tab pos="1143000" algn="l"/>
                </a:tabLst>
              </a:pPr>
              <a:r>
                <a:rPr lang="en-SG" b="1">
                  <a:latin typeface="Courier New" pitchFamily="49" charset="0"/>
                  <a:cs typeface="Courier New" pitchFamily="49" charset="0"/>
                </a:rPr>
                <a:t>	</a:t>
              </a:r>
              <a:r>
                <a:rPr lang="en-SG" b="1" smtClean="0">
                  <a:latin typeface="Courier New" pitchFamily="49" charset="0"/>
                  <a:cs typeface="Courier New" pitchFamily="49" charset="0"/>
                </a:rPr>
                <a:t>}</a:t>
              </a:r>
            </a:p>
            <a:p>
              <a:pPr>
                <a:tabLst>
                  <a:tab pos="269875" algn="l"/>
                  <a:tab pos="579438" algn="l"/>
                  <a:tab pos="854075" algn="l"/>
                  <a:tab pos="1143000" algn="l"/>
                </a:tabLst>
              </a:pPr>
              <a:endParaRPr lang="en-SG" b="1">
                <a:latin typeface="Courier New" pitchFamily="49" charset="0"/>
                <a:cs typeface="Courier New" pitchFamily="49" charset="0"/>
              </a:endParaRPr>
            </a:p>
            <a:p>
              <a:pPr>
                <a:tabLst>
                  <a:tab pos="269875" algn="l"/>
                  <a:tab pos="579438" algn="l"/>
                  <a:tab pos="854075" algn="l"/>
                  <a:tab pos="1143000" algn="l"/>
                </a:tabLst>
              </a:pPr>
              <a:r>
                <a:rPr lang="en-SG" b="1" smtClean="0">
                  <a:latin typeface="Courier New" pitchFamily="49" charset="0"/>
                  <a:cs typeface="Courier New" pitchFamily="49" charset="0"/>
                </a:rPr>
                <a:t>	</a:t>
              </a:r>
              <a:r>
                <a:rPr lang="en-SG" b="1" smtClean="0">
                  <a:solidFill>
                    <a:srgbClr val="0000FF"/>
                  </a:solidFill>
                  <a:latin typeface="Courier New" pitchFamily="49" charset="0"/>
                  <a:cs typeface="Courier New" pitchFamily="49" charset="0"/>
                </a:rPr>
                <a:t>public static void </a:t>
              </a:r>
              <a:r>
                <a:rPr lang="en-SG" b="1" smtClean="0">
                  <a:latin typeface="Courier New" pitchFamily="49" charset="0"/>
                  <a:cs typeface="Courier New" pitchFamily="49" charset="0"/>
                </a:rPr>
                <a:t>printArray(</a:t>
              </a:r>
              <a:r>
                <a:rPr lang="en-SG" b="1" smtClean="0">
                  <a:solidFill>
                    <a:srgbClr val="0000FF"/>
                  </a:solidFill>
                  <a:latin typeface="Courier New" pitchFamily="49" charset="0"/>
                  <a:cs typeface="Courier New" pitchFamily="49" charset="0"/>
                </a:rPr>
                <a:t>int</a:t>
              </a:r>
              <a:r>
                <a:rPr lang="en-SG" b="1" smtClean="0">
                  <a:latin typeface="Courier New" pitchFamily="49" charset="0"/>
                  <a:cs typeface="Courier New" pitchFamily="49" charset="0"/>
                </a:rPr>
                <a:t>[] a) {</a:t>
              </a:r>
              <a:endParaRPr lang="en-SG" b="1" dirty="0" smtClean="0">
                <a:latin typeface="Courier New" pitchFamily="49" charset="0"/>
                <a:cs typeface="Courier New" pitchFamily="49" charset="0"/>
              </a:endParaRPr>
            </a:p>
            <a:p>
              <a:pPr>
                <a:tabLst>
                  <a:tab pos="269875" algn="l"/>
                  <a:tab pos="579438" algn="l"/>
                  <a:tab pos="854075" algn="l"/>
                  <a:tab pos="1143000" algn="l"/>
                </a:tabLst>
              </a:pPr>
              <a:r>
                <a:rPr lang="nn-NO" b="1" dirty="0" smtClean="0">
                  <a:latin typeface="Courier New" pitchFamily="49" charset="0"/>
                  <a:cs typeface="Courier New" pitchFamily="49" charset="0"/>
                </a:rPr>
                <a:t>		</a:t>
              </a:r>
              <a:r>
                <a:rPr lang="nn-NO" b="1" dirty="0" smtClean="0">
                  <a:solidFill>
                    <a:srgbClr val="0000FF"/>
                  </a:solidFill>
                  <a:latin typeface="Courier New" pitchFamily="49" charset="0"/>
                  <a:cs typeface="Courier New" pitchFamily="49" charset="0"/>
                </a:rPr>
                <a:t>for </a:t>
              </a:r>
              <a:r>
                <a:rPr lang="nn-NO" b="1" dirty="0" smtClean="0">
                  <a:latin typeface="Courier New" pitchFamily="49" charset="0"/>
                  <a:cs typeface="Courier New" pitchFamily="49" charset="0"/>
                </a:rPr>
                <a:t>(</a:t>
              </a:r>
              <a:r>
                <a:rPr lang="nn-NO" b="1" dirty="0" smtClean="0">
                  <a:solidFill>
                    <a:srgbClr val="0000FF"/>
                  </a:solidFill>
                  <a:latin typeface="Courier New" pitchFamily="49" charset="0"/>
                  <a:cs typeface="Courier New" pitchFamily="49" charset="0"/>
                </a:rPr>
                <a:t>int</a:t>
              </a:r>
              <a:r>
                <a:rPr lang="nn-NO" b="1" dirty="0" smtClean="0">
                  <a:latin typeface="Courier New" pitchFamily="49" charset="0"/>
                  <a:cs typeface="Courier New" pitchFamily="49" charset="0"/>
                </a:rPr>
                <a:t> i=</a:t>
              </a:r>
              <a:r>
                <a:rPr lang="nn-NO" b="1" dirty="0" smtClean="0">
                  <a:solidFill>
                    <a:srgbClr val="006600"/>
                  </a:solidFill>
                  <a:latin typeface="Courier New" pitchFamily="49" charset="0"/>
                  <a:cs typeface="Courier New" pitchFamily="49" charset="0"/>
                </a:rPr>
                <a:t>0</a:t>
              </a:r>
              <a:r>
                <a:rPr lang="nn-NO" b="1" smtClean="0">
                  <a:latin typeface="Courier New" pitchFamily="49" charset="0"/>
                  <a:cs typeface="Courier New" pitchFamily="49" charset="0"/>
                </a:rPr>
                <a:t>; i&lt;a.length</a:t>
              </a:r>
              <a:r>
                <a:rPr lang="nn-NO" b="1" dirty="0" smtClean="0">
                  <a:latin typeface="Courier New" pitchFamily="49" charset="0"/>
                  <a:cs typeface="Courier New" pitchFamily="49" charset="0"/>
                </a:rPr>
                <a:t>; </a:t>
              </a:r>
              <a:r>
                <a:rPr lang="nn-NO" b="1" smtClean="0">
                  <a:latin typeface="Courier New" pitchFamily="49" charset="0"/>
                  <a:cs typeface="Courier New" pitchFamily="49" charset="0"/>
                </a:rPr>
                <a:t>i++) {</a:t>
              </a:r>
              <a:endParaRPr lang="nn-NO"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System.out.println</a:t>
              </a:r>
              <a:r>
                <a:rPr lang="en-SG" b="1" smtClean="0">
                  <a:latin typeface="Courier New" pitchFamily="49" charset="0"/>
                  <a:cs typeface="Courier New" pitchFamily="49" charset="0"/>
                </a:rPr>
                <a:t>(</a:t>
              </a:r>
              <a:r>
                <a:rPr lang="en-SG" b="1" smtClean="0">
                  <a:solidFill>
                    <a:srgbClr val="006600"/>
                  </a:solidFill>
                  <a:latin typeface="Courier New" pitchFamily="49" charset="0"/>
                  <a:cs typeface="Courier New" pitchFamily="49" charset="0"/>
                </a:rPr>
                <a:t>"a[" </a:t>
              </a:r>
              <a:r>
                <a:rPr lang="en-SG" b="1" dirty="0" smtClean="0">
                  <a:latin typeface="Courier New" pitchFamily="49" charset="0"/>
                  <a:cs typeface="Courier New" pitchFamily="49" charset="0"/>
                </a:rPr>
                <a:t>+ i + </a:t>
              </a:r>
              <a:r>
                <a:rPr lang="en-SG" b="1" dirty="0" smtClean="0">
                  <a:solidFill>
                    <a:srgbClr val="006600"/>
                  </a:solidFill>
                  <a:latin typeface="Courier New" pitchFamily="49" charset="0"/>
                  <a:cs typeface="Courier New" pitchFamily="49" charset="0"/>
                </a:rPr>
                <a:t>"] = " </a:t>
              </a:r>
              <a:r>
                <a:rPr lang="en-SG" b="1" smtClean="0">
                  <a:latin typeface="Courier New" pitchFamily="49" charset="0"/>
                  <a:cs typeface="Courier New" pitchFamily="49" charset="0"/>
                </a:rPr>
                <a:t>+ a[i</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smtClean="0">
                  <a:latin typeface="Courier New" pitchFamily="49" charset="0"/>
                  <a:cs typeface="Courier New" pitchFamily="49" charset="0"/>
                </a:rPr>
                <a:t>		}</a:t>
              </a:r>
            </a:p>
            <a:p>
              <a:pPr>
                <a:tabLst>
                  <a:tab pos="269875" algn="l"/>
                  <a:tab pos="579438" algn="l"/>
                  <a:tab pos="854075" algn="l"/>
                  <a:tab pos="1143000" algn="l"/>
                </a:tabLst>
              </a:pPr>
              <a:r>
                <a:rPr lang="en-SG" b="1" dirty="0" smtClean="0">
                  <a:latin typeface="Courier New" pitchFamily="49" charset="0"/>
                  <a:cs typeface="Courier New" pitchFamily="49" charset="0"/>
                </a:rPr>
                <a:t>	}</a:t>
              </a:r>
            </a:p>
            <a:p>
              <a:pPr>
                <a:tabLst>
                  <a:tab pos="269875" algn="l"/>
                  <a:tab pos="579438" algn="l"/>
                  <a:tab pos="854075" algn="l"/>
                  <a:tab pos="11430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32" name="Rectangle 31"/>
            <p:cNvSpPr/>
            <p:nvPr/>
          </p:nvSpPr>
          <p:spPr>
            <a:xfrm>
              <a:off x="6781800" y="1820008"/>
              <a:ext cx="1828800" cy="322384"/>
            </a:xfrm>
            <a:prstGeom prst="rect">
              <a:avLst/>
            </a:prstGeom>
            <a:solidFill>
              <a:srgbClr val="FFFF99"/>
            </a:solidFill>
            <a:ln w="952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smtClean="0">
                  <a:latin typeface="Arial" pitchFamily="34" charset="0"/>
                  <a:cs typeface="Arial" pitchFamily="34" charset="0"/>
                </a:rPr>
                <a:t>ArrayDemo2.java</a:t>
              </a:r>
              <a:endParaRPr lang="en-US" sz="1600" dirty="0" smtClean="0">
                <a:latin typeface="Arial" pitchFamily="34" charset="0"/>
                <a:cs typeface="Arial" pitchFamily="34" charset="0"/>
              </a:endParaRPr>
            </a:p>
          </p:txBody>
        </p:sp>
      </p:grpSp>
      <p:sp>
        <p:nvSpPr>
          <p:cNvPr id="33" name="TextBox 32"/>
          <p:cNvSpPr txBox="1"/>
          <p:nvPr/>
        </p:nvSpPr>
        <p:spPr>
          <a:xfrm>
            <a:off x="6781801" y="2956202"/>
            <a:ext cx="1981200" cy="1323439"/>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Length = 3</a:t>
            </a:r>
            <a:endParaRPr lang="en-US" sz="2000" b="1" smtClean="0">
              <a:solidFill>
                <a:srgbClr val="0000FF"/>
              </a:solidFill>
              <a:latin typeface="Courier New" panose="02070309020205020404" pitchFamily="49" charset="0"/>
              <a:cs typeface="Courier New" panose="02070309020205020404" pitchFamily="49" charset="0"/>
            </a:endParaRPr>
          </a:p>
          <a:p>
            <a:r>
              <a:rPr lang="en-US" sz="2000" b="1" smtClean="0">
                <a:latin typeface="Courier New" panose="02070309020205020404" pitchFamily="49" charset="0"/>
                <a:cs typeface="Courier New" panose="02070309020205020404" pitchFamily="49" charset="0"/>
              </a:rPr>
              <a:t>a[0] = 100</a:t>
            </a:r>
          </a:p>
          <a:p>
            <a:r>
              <a:rPr lang="en-US" sz="2000" b="1" smtClean="0">
                <a:latin typeface="Courier New" panose="02070309020205020404" pitchFamily="49" charset="0"/>
                <a:cs typeface="Courier New" panose="02070309020205020404" pitchFamily="49" charset="0"/>
              </a:rPr>
              <a:t>a[1] = 63</a:t>
            </a:r>
          </a:p>
          <a:p>
            <a:r>
              <a:rPr lang="en-US" sz="2000" b="1" smtClean="0">
                <a:latin typeface="Courier New" panose="02070309020205020404" pitchFamily="49" charset="0"/>
                <a:cs typeface="Courier New" panose="02070309020205020404" pitchFamily="49" charset="0"/>
              </a:rPr>
              <a:t>a[2] = 31</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9991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fontScale="90000"/>
          </a:bodyPr>
          <a:lstStyle/>
          <a:p>
            <a:pPr eaLnBrk="1" hangingPunct="1"/>
            <a:r>
              <a:rPr lang="en-GB" sz="3600" dirty="0" smtClean="0">
                <a:solidFill>
                  <a:srgbClr val="0000FF"/>
                </a:solidFill>
              </a:rPr>
              <a:t>3.13 Arrays: Passing Array to a Method (4/4)</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46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23" name="Group 22"/>
          <p:cNvGrpSpPr/>
          <p:nvPr/>
        </p:nvGrpSpPr>
        <p:grpSpPr>
          <a:xfrm>
            <a:off x="457200" y="1062164"/>
            <a:ext cx="8153400" cy="5574960"/>
            <a:chOff x="457200" y="1884663"/>
            <a:chExt cx="8153400" cy="5574960"/>
          </a:xfrm>
        </p:grpSpPr>
        <p:sp>
          <p:nvSpPr>
            <p:cNvPr id="31" name="Text Box 4"/>
            <p:cNvSpPr txBox="1">
              <a:spLocks noChangeArrowheads="1"/>
            </p:cNvSpPr>
            <p:nvPr/>
          </p:nvSpPr>
          <p:spPr bwMode="auto">
            <a:xfrm>
              <a:off x="457200" y="1981200"/>
              <a:ext cx="8013940" cy="5478423"/>
            </a:xfrm>
            <a:prstGeom prst="rect">
              <a:avLst/>
            </a:prstGeom>
            <a:solidFill>
              <a:srgbClr val="FFFFCC"/>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69875" algn="l"/>
                  <a:tab pos="579438" algn="l"/>
                  <a:tab pos="854075" algn="l"/>
                  <a:tab pos="1143000" algn="l"/>
                </a:tabLst>
              </a:pPr>
              <a:r>
                <a:rPr lang="en-SG" sz="1600" b="1" dirty="0">
                  <a:solidFill>
                    <a:srgbClr val="9900CC"/>
                  </a:solidFill>
                  <a:latin typeface="Courier New" pitchFamily="49" charset="0"/>
                  <a:cs typeface="Courier New" pitchFamily="49" charset="0"/>
                </a:rPr>
                <a:t>i</a:t>
              </a:r>
              <a:r>
                <a:rPr lang="en-SG" sz="1600" b="1" dirty="0" smtClean="0">
                  <a:solidFill>
                    <a:srgbClr val="9900CC"/>
                  </a:solidFill>
                  <a:latin typeface="Courier New" pitchFamily="49" charset="0"/>
                  <a:cs typeface="Courier New" pitchFamily="49" charset="0"/>
                </a:rPr>
                <a:t>mport</a:t>
              </a:r>
              <a:r>
                <a:rPr lang="en-SG" sz="1600" b="1" dirty="0" smtClean="0">
                  <a:solidFill>
                    <a:srgbClr val="0000FF"/>
                  </a:solidFill>
                  <a:latin typeface="Courier New" pitchFamily="49" charset="0"/>
                  <a:cs typeface="Courier New" pitchFamily="49" charset="0"/>
                </a:rPr>
                <a:t> </a:t>
              </a:r>
              <a:r>
                <a:rPr lang="en-SG" sz="1600" b="1" dirty="0" err="1" smtClean="0">
                  <a:solidFill>
                    <a:schemeClr val="tx1"/>
                  </a:solidFill>
                  <a:latin typeface="Courier New" pitchFamily="49" charset="0"/>
                  <a:cs typeface="Courier New" pitchFamily="49" charset="0"/>
                </a:rPr>
                <a:t>java.util</a:t>
              </a:r>
              <a:r>
                <a:rPr lang="en-SG" sz="1600" b="1" dirty="0" smtClean="0">
                  <a:solidFill>
                    <a:schemeClr val="tx1"/>
                  </a:solidFill>
                  <a:latin typeface="Courier New" pitchFamily="49" charset="0"/>
                  <a:cs typeface="Courier New" pitchFamily="49" charset="0"/>
                </a:rPr>
                <a:t>.*;</a:t>
              </a:r>
              <a:endParaRPr lang="en-SG" sz="1600" b="1" dirty="0" smtClean="0">
                <a:solidFill>
                  <a:srgbClr val="0000FF"/>
                </a:solidFill>
                <a:latin typeface="Courier New" pitchFamily="49" charset="0"/>
                <a:cs typeface="Courier New" pitchFamily="49" charset="0"/>
              </a:endParaRPr>
            </a:p>
            <a:p>
              <a:pPr>
                <a:tabLst>
                  <a:tab pos="269875" algn="l"/>
                  <a:tab pos="579438" algn="l"/>
                  <a:tab pos="854075" algn="l"/>
                  <a:tab pos="11430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ArrayDemo3 {</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args) {</a:t>
              </a: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arr</a:t>
              </a: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3</a:t>
              </a:r>
              <a:r>
                <a:rPr lang="en-SG" sz="1600" b="1" dirty="0" smtClean="0">
                  <a:latin typeface="Courier New" pitchFamily="49" charset="0"/>
                  <a:cs typeface="Courier New" pitchFamily="49" charset="0"/>
                </a:rPr>
                <a:t>]; </a:t>
              </a: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scanArray</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arr</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"Sum = " </a:t>
              </a:r>
              <a:r>
                <a:rPr lang="en-SG" sz="1600" b="1" dirty="0">
                  <a:latin typeface="Courier New" pitchFamily="49" charset="0"/>
                  <a:cs typeface="Courier New" pitchFamily="49" charset="0"/>
                </a:rPr>
                <a:t>+ </a:t>
              </a:r>
              <a:r>
                <a:rPr lang="en-SG" sz="1600" b="1" dirty="0" err="1" smtClean="0">
                  <a:latin typeface="Courier New" pitchFamily="49" charset="0"/>
                  <a:cs typeface="Courier New" pitchFamily="49" charset="0"/>
                </a:rPr>
                <a:t>sumArray</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arr</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a:t>
              </a:r>
            </a:p>
            <a:p>
              <a:pPr>
                <a:tabLst>
                  <a:tab pos="269875" algn="l"/>
                  <a:tab pos="579438" algn="l"/>
                  <a:tab pos="854075" algn="l"/>
                  <a:tab pos="1143000" algn="l"/>
                </a:tabLst>
              </a:pPr>
              <a:endParaRPr lang="en-SG" sz="1000" b="1" dirty="0">
                <a:latin typeface="Courier New" pitchFamily="49" charset="0"/>
                <a:cs typeface="Courier New" pitchFamily="49" charset="0"/>
              </a:endParaRP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err="1" smtClean="0">
                  <a:latin typeface="Courier New" pitchFamily="49" charset="0"/>
                  <a:cs typeface="Courier New" pitchFamily="49" charset="0"/>
                </a:rPr>
                <a:t>scanArray</a:t>
              </a:r>
              <a:r>
                <a:rPr lang="en-SG" sz="1600" b="1" dirty="0" smtClean="0">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 {</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Scanner </a:t>
              </a:r>
              <a:r>
                <a:rPr lang="en-SG" sz="1600" b="1" dirty="0" err="1" smtClean="0">
                  <a:latin typeface="Courier New" pitchFamily="49" charset="0"/>
                  <a:cs typeface="Courier New" pitchFamily="49" charset="0"/>
                </a:rPr>
                <a:t>sc</a:t>
              </a: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Scanner(System.in);</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"Enter " </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a.length</a:t>
              </a:r>
              <a:r>
                <a:rPr lang="en-SG" sz="1600" b="1" dirty="0" smtClean="0">
                  <a:latin typeface="Courier New" pitchFamily="49" charset="0"/>
                  <a:cs typeface="Courier New" pitchFamily="49" charset="0"/>
                </a:rPr>
                <a:t> + </a:t>
              </a:r>
              <a:r>
                <a:rPr lang="en-SG" sz="1600" b="1" dirty="0" smtClean="0">
                  <a:solidFill>
                    <a:srgbClr val="006600"/>
                  </a:solidFill>
                  <a:latin typeface="Courier New" pitchFamily="49" charset="0"/>
                  <a:cs typeface="Courier New" pitchFamily="49" charset="0"/>
                </a:rPr>
                <a:t>" values: "</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 </a:t>
              </a:r>
              <a:r>
                <a:rPr lang="nn-NO" sz="1600" b="1" dirty="0" smtClean="0">
                  <a:latin typeface="Courier New" pitchFamily="49" charset="0"/>
                  <a:cs typeface="Courier New" pitchFamily="49" charset="0"/>
                </a:rPr>
                <a:t>(</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i&lt;a.length; i++)</a:t>
              </a:r>
            </a:p>
            <a:p>
              <a:pPr>
                <a:tabLst>
                  <a:tab pos="269875" algn="l"/>
                  <a:tab pos="579438" algn="l"/>
                  <a:tab pos="854075" algn="l"/>
                  <a:tab pos="1143000" algn="l"/>
                </a:tabLst>
              </a:pPr>
              <a:r>
                <a:rPr lang="en-SG" sz="1600" b="1" dirty="0" smtClean="0">
                  <a:latin typeface="Courier New" pitchFamily="49" charset="0"/>
                  <a:cs typeface="Courier New" pitchFamily="49" charset="0"/>
                </a:rPr>
                <a:t>			a[</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 = </a:t>
              </a:r>
              <a:r>
                <a:rPr lang="en-SG" sz="1600" b="1" dirty="0" err="1" smtClean="0">
                  <a:latin typeface="Courier New" pitchFamily="49" charset="0"/>
                  <a:cs typeface="Courier New" pitchFamily="49" charset="0"/>
                </a:rPr>
                <a:t>sc.nextInt</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en-SG" sz="1600" b="1" dirty="0" smtClean="0">
                  <a:latin typeface="Courier New" pitchFamily="49" charset="0"/>
                  <a:cs typeface="Courier New" pitchFamily="49" charset="0"/>
                </a:rPr>
                <a:t>	}</a:t>
              </a:r>
            </a:p>
            <a:p>
              <a:pPr>
                <a:tabLst>
                  <a:tab pos="269875" algn="l"/>
                  <a:tab pos="579438" algn="l"/>
                  <a:tab pos="854075" algn="l"/>
                  <a:tab pos="1143000" algn="l"/>
                </a:tabLst>
              </a:pPr>
              <a:endParaRPr lang="en-SG" sz="1000" b="1" dirty="0">
                <a:latin typeface="Courier New" pitchFamily="49" charset="0"/>
                <a:cs typeface="Courier New" pitchFamily="49" charset="0"/>
              </a:endParaRP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a:t>
              </a:r>
              <a:r>
                <a:rPr lang="en-SG" sz="1600" b="1" dirty="0" err="1">
                  <a:solidFill>
                    <a:srgbClr val="0000FF"/>
                  </a:solidFill>
                  <a:latin typeface="Courier New" pitchFamily="49" charset="0"/>
                  <a:cs typeface="Courier New" pitchFamily="49" charset="0"/>
                </a:rPr>
                <a:t>int</a:t>
              </a:r>
              <a:r>
                <a:rPr lang="en-SG" sz="1600" b="1" dirty="0">
                  <a:solidFill>
                    <a:srgbClr val="0000FF"/>
                  </a:solidFill>
                  <a:latin typeface="Courier New" pitchFamily="49" charset="0"/>
                  <a:cs typeface="Courier New" pitchFamily="49" charset="0"/>
                </a:rPr>
                <a:t> </a:t>
              </a:r>
              <a:r>
                <a:rPr lang="en-SG" sz="1600" b="1" dirty="0" err="1">
                  <a:latin typeface="Courier New" pitchFamily="49" charset="0"/>
                  <a:cs typeface="Courier New" pitchFamily="49" charset="0"/>
                </a:rPr>
                <a:t>sumArray</a:t>
              </a:r>
              <a:r>
                <a:rPr lang="en-SG" sz="1600" b="1" dirty="0">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 {</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FF"/>
                  </a:solidFill>
                  <a:latin typeface="Courier New" pitchFamily="49" charset="0"/>
                  <a:cs typeface="Courier New" pitchFamily="49" charset="0"/>
                </a:rPr>
                <a:t> </a:t>
              </a:r>
              <a:r>
                <a:rPr lang="en-SG" sz="1600" b="1" dirty="0">
                  <a:latin typeface="Courier New" pitchFamily="49" charset="0"/>
                  <a:cs typeface="Courier New" pitchFamily="49" charset="0"/>
                </a:rPr>
                <a:t>sum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79438" algn="l"/>
                  <a:tab pos="854075" algn="l"/>
                  <a:tab pos="11430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 </a:t>
              </a:r>
              <a:r>
                <a:rPr lang="nn-NO" sz="1600" b="1" dirty="0">
                  <a:latin typeface="Courier New" pitchFamily="49" charset="0"/>
                  <a:cs typeface="Courier New" pitchFamily="49" charset="0"/>
                </a:rPr>
                <a:t>(</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i&lt;a.length; i</a:t>
              </a:r>
              <a:r>
                <a:rPr lang="nn-NO" sz="1600" b="1" dirty="0" smtClean="0">
                  <a:latin typeface="Courier New" pitchFamily="49" charset="0"/>
                  <a:cs typeface="Courier New" pitchFamily="49" charset="0"/>
                </a:rPr>
                <a:t>++)</a:t>
              </a:r>
              <a:endParaRPr lang="nn-NO" sz="1600" b="1" dirty="0">
                <a:latin typeface="Courier New" pitchFamily="49" charset="0"/>
                <a:cs typeface="Courier New" pitchFamily="49" charset="0"/>
              </a:endParaRPr>
            </a:p>
            <a:p>
              <a:pPr>
                <a:tabLst>
                  <a:tab pos="269875" algn="l"/>
                  <a:tab pos="579438" algn="l"/>
                  <a:tab pos="854075" algn="l"/>
                  <a:tab pos="1143000" algn="l"/>
                </a:tabLst>
              </a:pPr>
              <a:r>
                <a:rPr lang="en-SG" sz="1600" b="1" dirty="0">
                  <a:latin typeface="Courier New" pitchFamily="49" charset="0"/>
                  <a:cs typeface="Courier New" pitchFamily="49" charset="0"/>
                </a:rPr>
                <a:t>			sum += a[</a:t>
              </a:r>
              <a:r>
                <a:rPr lang="en-SG" sz="1600" b="1" dirty="0" err="1">
                  <a:latin typeface="Courier New" pitchFamily="49" charset="0"/>
                  <a:cs typeface="Courier New" pitchFamily="49" charset="0"/>
                </a:rPr>
                <a:t>i</a:t>
              </a: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sum;</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p:txBody>
        </p:sp>
        <p:sp>
          <p:nvSpPr>
            <p:cNvPr id="32" name="Rectangle 31"/>
            <p:cNvSpPr/>
            <p:nvPr/>
          </p:nvSpPr>
          <p:spPr>
            <a:xfrm>
              <a:off x="6781800" y="1884663"/>
              <a:ext cx="1828800" cy="322384"/>
            </a:xfrm>
            <a:prstGeom prst="rect">
              <a:avLst/>
            </a:prstGeom>
            <a:solidFill>
              <a:srgbClr val="FFFF99"/>
            </a:solidFill>
            <a:ln w="952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smtClean="0">
                  <a:latin typeface="Arial" pitchFamily="34" charset="0"/>
                  <a:cs typeface="Arial" pitchFamily="34" charset="0"/>
                </a:rPr>
                <a:t>ArrayDemo3.java</a:t>
              </a:r>
              <a:endParaRPr lang="en-US" sz="1600" dirty="0" smtClean="0">
                <a:latin typeface="Arial" pitchFamily="34" charset="0"/>
                <a:cs typeface="Arial" pitchFamily="34" charset="0"/>
              </a:endParaRPr>
            </a:p>
          </p:txBody>
        </p:sp>
      </p:grpSp>
      <p:sp>
        <p:nvSpPr>
          <p:cNvPr id="9" name="TextBox 32"/>
          <p:cNvSpPr txBox="1"/>
          <p:nvPr/>
        </p:nvSpPr>
        <p:spPr>
          <a:xfrm>
            <a:off x="4950690" y="5141921"/>
            <a:ext cx="3826164" cy="707886"/>
          </a:xfrm>
          <a:prstGeom prst="rect">
            <a:avLst/>
          </a:prstGeom>
          <a:solidFill>
            <a:srgbClr val="CCECFF"/>
          </a:solidFill>
          <a:ln>
            <a:solidFill>
              <a:schemeClr val="tx1"/>
            </a:solidFill>
          </a:ln>
        </p:spPr>
        <p:txBody>
          <a:bodyPr wrap="square" rtlCol="0">
            <a:spAutoFit/>
          </a:bodyPr>
          <a:lstStyle/>
          <a:p>
            <a:r>
              <a:rPr lang="en-US" sz="2000" b="1" dirty="0" smtClean="0">
                <a:latin typeface="Courier New" panose="02070309020205020404" pitchFamily="49" charset="0"/>
                <a:cs typeface="Courier New" panose="02070309020205020404" pitchFamily="49" charset="0"/>
              </a:rPr>
              <a:t>Enter 3 values: </a:t>
            </a:r>
            <a:r>
              <a:rPr lang="en-US" sz="2000" b="1" dirty="0" smtClean="0">
                <a:solidFill>
                  <a:srgbClr val="0000FF"/>
                </a:solidFill>
                <a:latin typeface="Courier New" panose="02070309020205020404" pitchFamily="49" charset="0"/>
                <a:cs typeface="Courier New" panose="02070309020205020404" pitchFamily="49" charset="0"/>
              </a:rPr>
              <a:t>16 32 8</a:t>
            </a:r>
          </a:p>
          <a:p>
            <a:r>
              <a:rPr lang="en-US" sz="2000" b="1" dirty="0" smtClean="0">
                <a:latin typeface="Courier New" panose="02070309020205020404" pitchFamily="49" charset="0"/>
                <a:cs typeface="Courier New" panose="02070309020205020404" pitchFamily="49" charset="0"/>
              </a:rPr>
              <a:t>Sum = 56</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0940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API (1/4)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a:t>
            </a:r>
            <a:r>
              <a:rPr lang="en-US" dirty="0" smtClean="0"/>
              <a:t>20 </a:t>
            </a:r>
            <a:r>
              <a:rPr sz="1200" dirty="0" smtClean="0"/>
              <a:t>- </a:t>
            </a:r>
            <a:fld id="{F7EC234A-9094-4BB8-9EA4-75ECDA8A365B}" type="slidenum">
              <a:rPr sz="1200" smtClean="0"/>
              <a:pPr>
                <a:defRPr/>
              </a:pPr>
              <a:t>47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46" name="Rectangle 8"/>
          <p:cNvSpPr>
            <a:spLocks noChangeArrowheads="1"/>
          </p:cNvSpPr>
          <p:nvPr/>
        </p:nvSpPr>
        <p:spPr bwMode="auto">
          <a:xfrm>
            <a:off x="422031" y="1249680"/>
            <a:ext cx="8335107" cy="5151120"/>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dirty="0" smtClean="0"/>
              <a:t>The service classes we have used (</a:t>
            </a:r>
            <a:r>
              <a:rPr lang="en-US" sz="2400" dirty="0" smtClean="0">
                <a:solidFill>
                  <a:srgbClr val="0000FF"/>
                </a:solidFill>
              </a:rPr>
              <a:t>Scanner</a:t>
            </a:r>
            <a:r>
              <a:rPr lang="en-US" sz="2400" dirty="0" smtClean="0"/>
              <a:t>, </a:t>
            </a:r>
            <a:r>
              <a:rPr lang="en-US" sz="2400" dirty="0" smtClean="0">
                <a:solidFill>
                  <a:srgbClr val="0000FF"/>
                </a:solidFill>
              </a:rPr>
              <a:t>String</a:t>
            </a:r>
            <a:r>
              <a:rPr lang="en-US" sz="2400" dirty="0" smtClean="0"/>
              <a:t>, </a:t>
            </a:r>
            <a:r>
              <a:rPr lang="en-US" sz="2400" dirty="0" smtClean="0">
                <a:solidFill>
                  <a:srgbClr val="0000FF"/>
                </a:solidFill>
              </a:rPr>
              <a:t>Math</a:t>
            </a:r>
            <a:r>
              <a:rPr lang="en-US" sz="2400" dirty="0" smtClean="0"/>
              <a:t>, </a:t>
            </a:r>
            <a:r>
              <a:rPr lang="en-US" sz="2400" dirty="0" err="1" smtClean="0">
                <a:solidFill>
                  <a:srgbClr val="0000FF"/>
                </a:solidFill>
              </a:rPr>
              <a:t>DecimalFormat</a:t>
            </a:r>
            <a:r>
              <a:rPr lang="en-US" sz="2400" dirty="0" smtClean="0"/>
              <a:t>) are all parts of the Java </a:t>
            </a:r>
            <a:r>
              <a:rPr lang="en-US" sz="2400" dirty="0" smtClean="0">
                <a:solidFill>
                  <a:srgbClr val="C00000"/>
                </a:solidFill>
              </a:rPr>
              <a:t>API</a:t>
            </a:r>
            <a:r>
              <a:rPr lang="en-US" sz="2400" dirty="0" smtClean="0"/>
              <a:t> (Application Programming Interface)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dirty="0" smtClean="0">
                <a:solidFill>
                  <a:srgbClr val="C00000"/>
                </a:solidFill>
              </a:rPr>
              <a:t>API</a:t>
            </a:r>
            <a:r>
              <a:rPr lang="en-US" sz="2000" dirty="0" smtClean="0"/>
              <a:t>: </a:t>
            </a:r>
            <a:r>
              <a:rPr lang="en-SG" sz="2000" dirty="0"/>
              <a:t>an interface for other programs to interact with a program without having direct access to the internal data of the </a:t>
            </a:r>
            <a:r>
              <a:rPr lang="en-SG" sz="2000" dirty="0" smtClean="0"/>
              <a:t>program</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SG" sz="2000" dirty="0" smtClean="0"/>
              <a:t>Documentation, SE7: </a:t>
            </a:r>
            <a:r>
              <a:rPr lang="en-US" sz="2000" dirty="0">
                <a:hlinkClick r:id="rId3"/>
              </a:rPr>
              <a:t>http://</a:t>
            </a:r>
            <a:r>
              <a:rPr lang="en-US" sz="2000" dirty="0" smtClean="0">
                <a:hlinkClick r:id="rId3"/>
              </a:rPr>
              <a:t>docs.oracle.com/javase/7/docs/api/</a:t>
            </a:r>
            <a:r>
              <a:rPr lang="en-US" sz="2000" dirty="0" smtClean="0"/>
              <a:t> </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For </a:t>
            </a:r>
            <a:r>
              <a:rPr lang="en-US" sz="2000" dirty="0"/>
              <a:t>Java programmers, it is </a:t>
            </a:r>
            <a:r>
              <a:rPr lang="en-US" sz="2000" dirty="0">
                <a:solidFill>
                  <a:srgbClr val="C00000"/>
                </a:solidFill>
              </a:rPr>
              <a:t>very important </a:t>
            </a:r>
            <a:r>
              <a:rPr lang="en-US" sz="2000" dirty="0"/>
              <a:t>to refer to the API documentation </a:t>
            </a:r>
            <a:r>
              <a:rPr lang="en-US" sz="2000" dirty="0" smtClean="0"/>
              <a:t>regularly!</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The API consists of many classes (hundreds of them!)</a:t>
            </a:r>
          </a:p>
          <a:p>
            <a:pPr marL="800100" lvl="1" indent="-342900" algn="just">
              <a:spcBef>
                <a:spcPts val="600"/>
              </a:spcBef>
              <a:buClr>
                <a:schemeClr val="tx1">
                  <a:lumMod val="90000"/>
                  <a:lumOff val="10000"/>
                </a:schemeClr>
              </a:buClr>
              <a:buSzPct val="100000"/>
              <a:buFont typeface="Wingdings" panose="05000000000000000000" pitchFamily="2" charset="2"/>
              <a:buChar char="§"/>
            </a:pPr>
            <a:r>
              <a:rPr lang="en-US" sz="2000" dirty="0" smtClean="0"/>
              <a:t>You will learn more about them </a:t>
            </a:r>
            <a:r>
              <a:rPr lang="en-US" sz="2000" smtClean="0"/>
              <a:t>in </a:t>
            </a:r>
            <a:r>
              <a:rPr lang="en-US" sz="2000" smtClean="0"/>
              <a:t>Object-Oriented Programming and Data Structures and Algorithms</a:t>
            </a:r>
            <a:endParaRPr lang="en-US" sz="2000" dirty="0"/>
          </a:p>
        </p:txBody>
      </p:sp>
    </p:spTree>
    <p:extLst>
      <p:ext uri="{BB962C8B-B14F-4D97-AF65-F5344CB8AC3E}">
        <p14:creationId xmlns:p14="http://schemas.microsoft.com/office/powerpoint/2010/main" val="63584953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API: </a:t>
            </a:r>
            <a:r>
              <a:rPr lang="en-GB" sz="3600" smtClean="0">
                <a:solidFill>
                  <a:srgbClr val="C00000"/>
                </a:solidFill>
              </a:rPr>
              <a:t>Scanner</a:t>
            </a:r>
            <a:r>
              <a:rPr lang="en-GB" sz="3600" smtClean="0">
                <a:solidFill>
                  <a:srgbClr val="0000FF"/>
                </a:solidFill>
              </a:rPr>
              <a:t> Class (2/4)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a:t>
            </a:r>
            <a:r>
              <a:rPr lang="en-US" dirty="0" smtClean="0"/>
              <a:t>20 </a:t>
            </a:r>
            <a:r>
              <a:rPr sz="1200" dirty="0" smtClean="0"/>
              <a:t>- </a:t>
            </a:r>
            <a:fld id="{F7EC234A-9094-4BB8-9EA4-75ECDA8A365B}" type="slidenum">
              <a:rPr sz="1200" smtClean="0"/>
              <a:pPr>
                <a:defRPr/>
              </a:pPr>
              <a:t>48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62" y="1143000"/>
            <a:ext cx="852487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294573" y="4191000"/>
            <a:ext cx="681038" cy="304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635261" y="2672862"/>
            <a:ext cx="1981200" cy="2677656"/>
          </a:xfrm>
          <a:prstGeom prst="rect">
            <a:avLst/>
          </a:prstGeom>
          <a:solidFill>
            <a:srgbClr val="FFE1FF"/>
          </a:solidFill>
          <a:ln>
            <a:solidFill>
              <a:srgbClr val="7030A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err="1" smtClean="0"/>
              <a:t>nextInt</a:t>
            </a:r>
            <a:r>
              <a:rPr lang="en-US" sz="2000" dirty="0" smtClean="0"/>
              <a:t>()</a:t>
            </a:r>
          </a:p>
          <a:p>
            <a:r>
              <a:rPr lang="en-US" sz="2000" dirty="0" err="1" smtClean="0"/>
              <a:t>nextFloat</a:t>
            </a:r>
            <a:r>
              <a:rPr lang="en-US" sz="2000" dirty="0" smtClean="0"/>
              <a:t>()</a:t>
            </a:r>
          </a:p>
          <a:p>
            <a:r>
              <a:rPr lang="en-US" sz="2000" dirty="0" err="1" smtClean="0"/>
              <a:t>nextDouble</a:t>
            </a:r>
            <a:r>
              <a:rPr lang="en-US" sz="2000" dirty="0" smtClean="0"/>
              <a:t>()</a:t>
            </a:r>
          </a:p>
          <a:p>
            <a:r>
              <a:rPr lang="en-US" sz="2000" dirty="0" smtClean="0"/>
              <a:t>next()</a:t>
            </a:r>
          </a:p>
          <a:p>
            <a:r>
              <a:rPr lang="en-US" sz="2000" dirty="0" err="1" smtClean="0"/>
              <a:t>nextLine</a:t>
            </a:r>
            <a:r>
              <a:rPr lang="en-US" sz="2000" dirty="0" smtClean="0"/>
              <a:t>()</a:t>
            </a:r>
          </a:p>
          <a:p>
            <a:r>
              <a:rPr lang="en-US" sz="2000" dirty="0" err="1" smtClean="0"/>
              <a:t>hasNextInt</a:t>
            </a:r>
            <a:r>
              <a:rPr lang="en-US" sz="2000" dirty="0" smtClean="0"/>
              <a:t>()</a:t>
            </a:r>
          </a:p>
          <a:p>
            <a:r>
              <a:rPr lang="en-US" sz="2000" dirty="0" err="1" smtClean="0"/>
              <a:t>hasNextFloat</a:t>
            </a:r>
            <a:r>
              <a:rPr lang="en-US" sz="2000" dirty="0" smtClean="0"/>
              <a:t>()</a:t>
            </a:r>
          </a:p>
          <a:p>
            <a:endParaRPr lang="en-US" sz="1200" i="1" dirty="0" smtClean="0"/>
          </a:p>
          <a:p>
            <a:r>
              <a:rPr lang="en-US" sz="1600" i="1" dirty="0" smtClean="0"/>
              <a:t>And many more…</a:t>
            </a:r>
          </a:p>
        </p:txBody>
      </p:sp>
    </p:spTree>
    <p:extLst>
      <p:ext uri="{BB962C8B-B14F-4D97-AF65-F5344CB8AC3E}">
        <p14:creationId xmlns:p14="http://schemas.microsoft.com/office/powerpoint/2010/main" val="128853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API: </a:t>
            </a:r>
            <a:r>
              <a:rPr lang="en-GB" sz="3600" smtClean="0">
                <a:solidFill>
                  <a:srgbClr val="C00000"/>
                </a:solidFill>
              </a:rPr>
              <a:t>Math</a:t>
            </a:r>
            <a:r>
              <a:rPr lang="en-GB" sz="3600" smtClean="0">
                <a:solidFill>
                  <a:srgbClr val="0000FF"/>
                </a:solidFill>
              </a:rPr>
              <a:t> Class (3/4)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a:t>
            </a:r>
            <a:r>
              <a:rPr lang="en-US" dirty="0" smtClean="0"/>
              <a:t>20 </a:t>
            </a:r>
            <a:r>
              <a:rPr sz="1200" dirty="0" smtClean="0"/>
              <a:t>- </a:t>
            </a:r>
            <a:fld id="{F7EC234A-9094-4BB8-9EA4-75ECDA8A365B}" type="slidenum">
              <a:rPr sz="1200" smtClean="0"/>
              <a:pPr>
                <a:defRPr/>
              </a:pPr>
              <a:t>49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pic>
        <p:nvPicPr>
          <p:cNvPr id="10" name="Picture 2"/>
          <p:cNvPicPr>
            <a:picLocks noChangeAspect="1" noChangeArrowheads="1"/>
          </p:cNvPicPr>
          <p:nvPr/>
        </p:nvPicPr>
        <p:blipFill>
          <a:blip r:embed="rId3" cstate="print"/>
          <a:srcRect r="3306"/>
          <a:stretch>
            <a:fillRect/>
          </a:stretch>
        </p:blipFill>
        <p:spPr bwMode="auto">
          <a:xfrm>
            <a:off x="228600" y="1600200"/>
            <a:ext cx="8686800" cy="4542514"/>
          </a:xfrm>
          <a:prstGeom prst="rect">
            <a:avLst/>
          </a:prstGeom>
          <a:noFill/>
          <a:ln w="9525">
            <a:noFill/>
            <a:miter lim="800000"/>
            <a:headEnd/>
            <a:tailEnd/>
          </a:ln>
        </p:spPr>
      </p:pic>
      <p:sp>
        <p:nvSpPr>
          <p:cNvPr id="11" name="Oval 10"/>
          <p:cNvSpPr/>
          <p:nvPr/>
        </p:nvSpPr>
        <p:spPr>
          <a:xfrm>
            <a:off x="167391" y="3871457"/>
            <a:ext cx="473439" cy="2058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635261" y="2672862"/>
            <a:ext cx="1981200" cy="3293209"/>
          </a:xfrm>
          <a:prstGeom prst="rect">
            <a:avLst/>
          </a:prstGeom>
          <a:solidFill>
            <a:srgbClr val="FFE1FF"/>
          </a:solidFill>
          <a:ln>
            <a:solidFill>
              <a:srgbClr val="7030A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smtClean="0"/>
              <a:t>abs()</a:t>
            </a:r>
          </a:p>
          <a:p>
            <a:r>
              <a:rPr lang="en-US" sz="2000" dirty="0" smtClean="0"/>
              <a:t>ceil()</a:t>
            </a:r>
          </a:p>
          <a:p>
            <a:r>
              <a:rPr lang="en-US" sz="2000" dirty="0" smtClean="0"/>
              <a:t>floor()</a:t>
            </a:r>
          </a:p>
          <a:p>
            <a:r>
              <a:rPr lang="en-US" sz="2000" dirty="0" err="1" smtClean="0"/>
              <a:t>hypot</a:t>
            </a:r>
            <a:r>
              <a:rPr lang="en-US" sz="2000" dirty="0" smtClean="0"/>
              <a:t>()</a:t>
            </a:r>
          </a:p>
          <a:p>
            <a:r>
              <a:rPr lang="en-US" sz="2000" dirty="0" smtClean="0"/>
              <a:t>max()</a:t>
            </a:r>
          </a:p>
          <a:p>
            <a:r>
              <a:rPr lang="en-US" sz="2000" dirty="0" smtClean="0"/>
              <a:t>min()</a:t>
            </a:r>
          </a:p>
          <a:p>
            <a:r>
              <a:rPr lang="en-US" sz="2000" dirty="0" err="1" smtClean="0"/>
              <a:t>pow</a:t>
            </a:r>
            <a:r>
              <a:rPr lang="en-US" sz="2000" dirty="0" smtClean="0"/>
              <a:t>()</a:t>
            </a:r>
          </a:p>
          <a:p>
            <a:r>
              <a:rPr lang="en-US" sz="2000" dirty="0" smtClean="0"/>
              <a:t>random()</a:t>
            </a:r>
          </a:p>
          <a:p>
            <a:r>
              <a:rPr lang="en-US" sz="2000" dirty="0" err="1" smtClean="0"/>
              <a:t>sqrt</a:t>
            </a:r>
            <a:r>
              <a:rPr lang="en-US" sz="2000" dirty="0" smtClean="0"/>
              <a:t>()</a:t>
            </a:r>
          </a:p>
          <a:p>
            <a:endParaRPr lang="en-US" sz="1200" i="1" dirty="0" smtClean="0"/>
          </a:p>
          <a:p>
            <a:r>
              <a:rPr lang="en-US" sz="1600" i="1" dirty="0" smtClean="0"/>
              <a:t>And many more…</a:t>
            </a:r>
          </a:p>
        </p:txBody>
      </p:sp>
    </p:spTree>
    <p:extLst>
      <p:ext uri="{BB962C8B-B14F-4D97-AF65-F5344CB8AC3E}">
        <p14:creationId xmlns:p14="http://schemas.microsoft.com/office/powerpoint/2010/main" val="1414951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of modifications</a:t>
            </a:r>
            <a:endParaRPr lang="en-US" dirty="0"/>
          </a:p>
        </p:txBody>
      </p:sp>
      <p:sp>
        <p:nvSpPr>
          <p:cNvPr id="3" name="Content Placeholder 2"/>
          <p:cNvSpPr>
            <a:spLocks noGrp="1"/>
          </p:cNvSpPr>
          <p:nvPr>
            <p:ph idx="1"/>
          </p:nvPr>
        </p:nvSpPr>
        <p:spPr/>
        <p:txBody>
          <a:bodyPr/>
          <a:lstStyle/>
          <a:p>
            <a:pPr algn="just"/>
            <a:r>
              <a:rPr lang="en-US" dirty="0" smtClean="0"/>
              <a:t>Currently, there are no modification </a:t>
            </a:r>
            <a:r>
              <a:rPr lang="en-US" smtClean="0"/>
              <a:t>on these contents</a:t>
            </a:r>
            <a:r>
              <a:rPr lang="en-US" dirty="0" smtClean="0"/>
              <a:t>.</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5</a:t>
            </a:fld>
            <a:endParaRPr lang="en-US" dirty="0"/>
          </a:p>
        </p:txBody>
      </p:sp>
    </p:spTree>
    <p:extLst>
      <p:ext uri="{BB962C8B-B14F-4D97-AF65-F5344CB8AC3E}">
        <p14:creationId xmlns:p14="http://schemas.microsoft.com/office/powerpoint/2010/main" val="390360399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API: </a:t>
            </a:r>
            <a:r>
              <a:rPr lang="en-GB" sz="3600" smtClean="0">
                <a:solidFill>
                  <a:srgbClr val="C00000"/>
                </a:solidFill>
              </a:rPr>
              <a:t>String</a:t>
            </a:r>
            <a:r>
              <a:rPr lang="en-GB" sz="3600" smtClean="0">
                <a:solidFill>
                  <a:srgbClr val="0000FF"/>
                </a:solidFill>
              </a:rPr>
              <a:t> Class (4/4)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a:t>
            </a:r>
            <a:r>
              <a:rPr lang="en-US" dirty="0" smtClean="0"/>
              <a:t>20 </a:t>
            </a:r>
            <a:r>
              <a:rPr sz="1200" dirty="0" smtClean="0"/>
              <a:t>- </a:t>
            </a:r>
            <a:fld id="{F7EC234A-9094-4BB8-9EA4-75ECDA8A365B}" type="slidenum">
              <a:rPr sz="1200" smtClean="0"/>
              <a:pPr>
                <a:defRPr/>
              </a:pPr>
              <a:t>50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422031" y="1249680"/>
            <a:ext cx="8335107" cy="1018735"/>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smtClean="0"/>
              <a:t>Ubiquitous</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a:t>H</a:t>
            </a:r>
            <a:r>
              <a:rPr lang="en-US" sz="2400" smtClean="0"/>
              <a:t>as a rich set of methods to manipulate strings</a:t>
            </a:r>
            <a:endParaRPr lang="en-US" sz="2000"/>
          </a:p>
        </p:txBody>
      </p:sp>
      <p:sp>
        <p:nvSpPr>
          <p:cNvPr id="9" name="TextBox 8"/>
          <p:cNvSpPr txBox="1"/>
          <p:nvPr/>
        </p:nvSpPr>
        <p:spPr>
          <a:xfrm>
            <a:off x="762000" y="2514600"/>
            <a:ext cx="2438400" cy="3662541"/>
          </a:xfrm>
          <a:prstGeom prst="rect">
            <a:avLst/>
          </a:prstGeom>
          <a:solidFill>
            <a:srgbClr val="FFE1FF"/>
          </a:solidFill>
          <a:ln>
            <a:solidFill>
              <a:srgbClr val="7030A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err="1" smtClean="0"/>
              <a:t>charAt</a:t>
            </a:r>
            <a:r>
              <a:rPr lang="en-US" sz="2000" dirty="0" smtClean="0"/>
              <a:t>()</a:t>
            </a:r>
          </a:p>
          <a:p>
            <a:r>
              <a:rPr lang="en-US" sz="2000" dirty="0" err="1" smtClean="0"/>
              <a:t>concat</a:t>
            </a:r>
            <a:r>
              <a:rPr lang="en-US" sz="2000" dirty="0" smtClean="0"/>
              <a:t>()</a:t>
            </a:r>
          </a:p>
          <a:p>
            <a:r>
              <a:rPr lang="en-US" sz="2000" dirty="0" smtClean="0"/>
              <a:t>equals()</a:t>
            </a:r>
          </a:p>
          <a:p>
            <a:r>
              <a:rPr lang="en-US" sz="2000" dirty="0" err="1" smtClean="0"/>
              <a:t>indexOf</a:t>
            </a:r>
            <a:r>
              <a:rPr lang="en-US" sz="2000" dirty="0" smtClean="0"/>
              <a:t>()</a:t>
            </a:r>
          </a:p>
          <a:p>
            <a:r>
              <a:rPr lang="en-US" sz="2000" dirty="0" err="1" smtClean="0"/>
              <a:t>lastIndexOf</a:t>
            </a:r>
            <a:r>
              <a:rPr lang="en-US" sz="2000" dirty="0" smtClean="0"/>
              <a:t>()</a:t>
            </a:r>
          </a:p>
          <a:p>
            <a:r>
              <a:rPr lang="en-US" sz="2000" dirty="0" smtClean="0"/>
              <a:t>length()</a:t>
            </a:r>
          </a:p>
          <a:p>
            <a:r>
              <a:rPr lang="en-US" sz="2000" dirty="0" err="1" smtClean="0"/>
              <a:t>toLowerCase</a:t>
            </a:r>
            <a:r>
              <a:rPr lang="en-US" sz="2000" dirty="0" smtClean="0"/>
              <a:t>()</a:t>
            </a:r>
          </a:p>
          <a:p>
            <a:r>
              <a:rPr lang="en-US" sz="2000" dirty="0" err="1" smtClean="0"/>
              <a:t>toUpperCase</a:t>
            </a:r>
            <a:r>
              <a:rPr lang="en-US" sz="2000" dirty="0" smtClean="0"/>
              <a:t>()</a:t>
            </a:r>
          </a:p>
          <a:p>
            <a:r>
              <a:rPr lang="en-US" sz="2000" dirty="0" smtClean="0"/>
              <a:t>substring()</a:t>
            </a:r>
          </a:p>
          <a:p>
            <a:r>
              <a:rPr lang="en-US" sz="2000" dirty="0" smtClean="0"/>
              <a:t>trim()</a:t>
            </a:r>
          </a:p>
          <a:p>
            <a:endParaRPr lang="en-US" sz="1200" i="1" dirty="0" smtClean="0"/>
          </a:p>
          <a:p>
            <a:r>
              <a:rPr lang="en-US" sz="1600" i="1" dirty="0" smtClean="0"/>
              <a:t>And many more…</a:t>
            </a:r>
          </a:p>
        </p:txBody>
      </p:sp>
      <p:pic>
        <p:nvPicPr>
          <p:cNvPr id="13" name="Picture 2"/>
          <p:cNvPicPr>
            <a:picLocks noChangeAspect="1" noChangeArrowheads="1"/>
          </p:cNvPicPr>
          <p:nvPr/>
        </p:nvPicPr>
        <p:blipFill>
          <a:blip r:embed="rId3" cstate="print"/>
          <a:srcRect/>
          <a:stretch>
            <a:fillRect/>
          </a:stretch>
        </p:blipFill>
        <p:spPr bwMode="auto">
          <a:xfrm>
            <a:off x="3505200" y="2514600"/>
            <a:ext cx="5392615" cy="3810000"/>
          </a:xfrm>
          <a:prstGeom prst="rect">
            <a:avLst/>
          </a:prstGeom>
          <a:noFill/>
          <a:ln w="9525">
            <a:noFill/>
            <a:miter lim="800000"/>
            <a:headEnd/>
            <a:tailEnd/>
          </a:ln>
        </p:spPr>
      </p:pic>
    </p:spTree>
    <p:extLst>
      <p:ext uri="{BB962C8B-B14F-4D97-AF65-F5344CB8AC3E}">
        <p14:creationId xmlns:p14="http://schemas.microsoft.com/office/powerpoint/2010/main" val="3850550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5. Conclusion</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smtClean="0"/>
              <a:t>Unit20</a:t>
            </a:r>
            <a:r>
              <a:rPr sz="1200" smtClean="0"/>
              <a:t> </a:t>
            </a:r>
            <a:r>
              <a:rPr sz="1200" dirty="0" smtClean="0"/>
              <a:t>- </a:t>
            </a:r>
            <a:fld id="{F7EC234A-9094-4BB8-9EA4-75ECDA8A365B}" type="slidenum">
              <a:rPr sz="1200" smtClean="0"/>
              <a:pPr>
                <a:defRPr/>
              </a:pPr>
              <a:t>51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457200" indent="-457200">
              <a:spcBef>
                <a:spcPts val="1200"/>
              </a:spcBef>
              <a:buClr>
                <a:schemeClr val="tx1">
                  <a:lumMod val="90000"/>
                  <a:lumOff val="10000"/>
                </a:schemeClr>
              </a:buClr>
              <a:buSzPct val="100000"/>
              <a:buFont typeface="Wingdings" panose="05000000000000000000" pitchFamily="2" charset="2"/>
              <a:buChar char="§"/>
            </a:pPr>
            <a:r>
              <a:rPr lang="en-US" sz="2800" dirty="0" smtClean="0"/>
              <a:t>We have attempted to confine this unit to non-OOP aspects of Java</a:t>
            </a:r>
          </a:p>
          <a:p>
            <a:pPr marL="457200" indent="-457200">
              <a:spcBef>
                <a:spcPts val="1200"/>
              </a:spcBef>
              <a:buClr>
                <a:schemeClr val="tx1">
                  <a:lumMod val="90000"/>
                  <a:lumOff val="10000"/>
                </a:schemeClr>
              </a:buClr>
              <a:buSzPct val="100000"/>
              <a:buFont typeface="Wingdings" panose="05000000000000000000" pitchFamily="2" charset="2"/>
              <a:buChar char="§"/>
            </a:pPr>
            <a:r>
              <a:rPr lang="en-US" sz="2800" dirty="0" smtClean="0"/>
              <a:t>The aim is to allow you to </a:t>
            </a:r>
            <a:r>
              <a:rPr lang="en-US" sz="2800" dirty="0" smtClean="0">
                <a:solidFill>
                  <a:srgbClr val="0000FF"/>
                </a:solidFill>
              </a:rPr>
              <a:t>understand the basic Java (non-OOP) constructs </a:t>
            </a:r>
            <a:r>
              <a:rPr lang="en-US" sz="2800" dirty="0" smtClean="0"/>
              <a:t>and…</a:t>
            </a:r>
          </a:p>
          <a:p>
            <a:pPr marL="457200" indent="-457200">
              <a:spcBef>
                <a:spcPts val="1200"/>
              </a:spcBef>
              <a:buClr>
                <a:schemeClr val="tx1">
                  <a:lumMod val="90000"/>
                  <a:lumOff val="10000"/>
                </a:schemeClr>
              </a:buClr>
              <a:buSzPct val="100000"/>
              <a:buFont typeface="Wingdings" panose="05000000000000000000" pitchFamily="2" charset="2"/>
              <a:buChar char="§"/>
            </a:pPr>
            <a:r>
              <a:rPr lang="en-US" sz="2800" dirty="0" smtClean="0"/>
              <a:t>To </a:t>
            </a:r>
            <a:r>
              <a:rPr lang="en-US" sz="2800" dirty="0" smtClean="0">
                <a:solidFill>
                  <a:srgbClr val="0000FF"/>
                </a:solidFill>
              </a:rPr>
              <a:t>convert </a:t>
            </a:r>
            <a:r>
              <a:rPr lang="en-US" sz="2800" dirty="0" smtClean="0"/>
              <a:t>some of the </a:t>
            </a:r>
            <a:r>
              <a:rPr lang="en-US" sz="2800" dirty="0" smtClean="0">
                <a:solidFill>
                  <a:srgbClr val="0000FF"/>
                </a:solidFill>
              </a:rPr>
              <a:t>C programs </a:t>
            </a:r>
            <a:r>
              <a:rPr lang="en-US" sz="2800" dirty="0" smtClean="0"/>
              <a:t>you have written in CS1010 </a:t>
            </a:r>
            <a:r>
              <a:rPr lang="en-US" sz="2800" dirty="0" smtClean="0">
                <a:solidFill>
                  <a:srgbClr val="0000FF"/>
                </a:solidFill>
              </a:rPr>
              <a:t>to Java programs</a:t>
            </a:r>
            <a:endParaRPr lang="en-US" sz="2400" dirty="0" smtClean="0">
              <a:solidFill>
                <a:srgbClr val="0000FF"/>
              </a:solidFill>
            </a:endParaRPr>
          </a:p>
        </p:txBody>
      </p:sp>
    </p:spTree>
    <p:extLst>
      <p:ext uri="{BB962C8B-B14F-4D97-AF65-F5344CB8AC3E}">
        <p14:creationId xmlns:p14="http://schemas.microsoft.com/office/powerpoint/2010/main" val="288806392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Summary</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smtClean="0"/>
              <a:t>Unit20</a:t>
            </a:r>
            <a:r>
              <a:rPr sz="1200" smtClean="0"/>
              <a:t> </a:t>
            </a:r>
            <a:r>
              <a:rPr sz="1200" dirty="0" smtClean="0"/>
              <a:t>- </a:t>
            </a:r>
            <a:fld id="{F7EC234A-9094-4BB8-9EA4-75ECDA8A365B}" type="slidenum">
              <a:rPr sz="1200" smtClean="0"/>
              <a:pPr>
                <a:defRPr/>
              </a:pPr>
              <a:t>52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The program structure of Java</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The non-OOP aspects of Java programming</a:t>
            </a:r>
          </a:p>
          <a:p>
            <a:pPr marL="1257300" lvl="2" indent="-342900">
              <a:spcBef>
                <a:spcPts val="600"/>
              </a:spcBef>
              <a:buClr>
                <a:schemeClr val="accent4">
                  <a:lumMod val="60000"/>
                  <a:lumOff val="40000"/>
                </a:schemeClr>
              </a:buClr>
              <a:buSzPct val="75000"/>
              <a:buFont typeface="Wingdings" pitchFamily="2" charset="2"/>
              <a:buChar char="n"/>
            </a:pPr>
            <a:r>
              <a:rPr lang="en-US" sz="2000" dirty="0" smtClean="0"/>
              <a:t>Variables, constants, methods, selection and repetition statements</a:t>
            </a:r>
          </a:p>
          <a:p>
            <a:pPr marL="1257300" lvl="2" indent="-342900">
              <a:spcBef>
                <a:spcPts val="600"/>
              </a:spcBef>
              <a:buClr>
                <a:schemeClr val="accent4">
                  <a:lumMod val="60000"/>
                  <a:lumOff val="40000"/>
                </a:schemeClr>
              </a:buClr>
              <a:buSzPct val="75000"/>
              <a:buFont typeface="Wingdings" pitchFamily="2" charset="2"/>
              <a:buChar char="n"/>
            </a:pPr>
            <a:r>
              <a:rPr lang="en-US" sz="2000" dirty="0" smtClean="0"/>
              <a:t>Using classes (Scanner, String, Math, </a:t>
            </a:r>
            <a:r>
              <a:rPr lang="en-US" sz="2000" dirty="0" err="1" smtClean="0"/>
              <a:t>DecimalFormat</a:t>
            </a:r>
            <a:r>
              <a:rPr lang="en-US" sz="2000" dirty="0" smtClean="0"/>
              <a:t>) and packages</a:t>
            </a:r>
          </a:p>
          <a:p>
            <a:pPr marL="1257300" lvl="2" indent="-342900">
              <a:spcBef>
                <a:spcPts val="600"/>
              </a:spcBef>
              <a:buClr>
                <a:schemeClr val="accent4">
                  <a:lumMod val="60000"/>
                  <a:lumOff val="40000"/>
                </a:schemeClr>
              </a:buClr>
              <a:buSzPct val="75000"/>
              <a:buFont typeface="Wingdings" pitchFamily="2" charset="2"/>
              <a:buChar char="n"/>
            </a:pPr>
            <a:r>
              <a:rPr lang="en-US" sz="2000" dirty="0" smtClean="0"/>
              <a:t>Java naming convention</a:t>
            </a:r>
          </a:p>
          <a:p>
            <a:pPr marL="800100" lvl="1" indent="-342900">
              <a:spcBef>
                <a:spcPts val="1200"/>
              </a:spcBef>
              <a:buClr>
                <a:schemeClr val="accent4">
                  <a:lumMod val="60000"/>
                  <a:lumOff val="40000"/>
                </a:schemeClr>
              </a:buClr>
              <a:buSzPct val="75000"/>
              <a:buFont typeface="Wingdings" pitchFamily="2" charset="2"/>
              <a:buChar char="n"/>
            </a:pPr>
            <a:r>
              <a:rPr lang="en-US" sz="2400" dirty="0"/>
              <a:t>D</a:t>
            </a:r>
            <a:r>
              <a:rPr lang="en-US" sz="2400" dirty="0" smtClean="0"/>
              <a:t>eclaration and use of arrays</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API: The Java documentation</a:t>
            </a:r>
            <a:endParaRPr lang="en-US" sz="2400" dirty="0" smtClean="0">
              <a:solidFill>
                <a:srgbClr val="C00000"/>
              </a:solidFill>
            </a:endParaRPr>
          </a:p>
        </p:txBody>
      </p:sp>
    </p:spTree>
    <p:extLst>
      <p:ext uri="{BB962C8B-B14F-4D97-AF65-F5344CB8AC3E}">
        <p14:creationId xmlns:p14="http://schemas.microsoft.com/office/powerpoint/2010/main" val="390347621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Programming Methodology</a:t>
            </a:r>
            <a:endParaRPr lang="en-US" dirty="0" smtClean="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smtClean="0"/>
              <a:t>Unit20 </a:t>
            </a:r>
            <a:r>
              <a:rPr smtClean="0"/>
              <a:t>- </a:t>
            </a:r>
            <a:fld id="{24D17162-63A3-49DC-92B1-933428BCC85F}" type="slidenum">
              <a:rPr smtClean="0"/>
              <a:pPr>
                <a:defRPr/>
              </a:pPr>
              <a:t>53</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20: C to Java</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 </a:t>
            </a:r>
            <a:r>
              <a:rPr sz="1200" dirty="0" smtClean="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txBox="1">
            <a:spLocks noChangeArrowheads="1"/>
          </p:cNvSpPr>
          <p:nvPr/>
        </p:nvSpPr>
        <p:spPr>
          <a:xfrm>
            <a:off x="673100" y="1280212"/>
            <a:ext cx="8083442" cy="347466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Objectives:</a:t>
            </a:r>
          </a:p>
          <a:p>
            <a:pPr marL="685800" lvl="1" indent="-411163">
              <a:buClr>
                <a:schemeClr val="tx1">
                  <a:lumMod val="90000"/>
                  <a:lumOff val="10000"/>
                </a:schemeClr>
              </a:buClr>
              <a:buSzPct val="120000"/>
              <a:buFont typeface="Wingdings" pitchFamily="2" charset="2"/>
              <a:buChar char="§"/>
            </a:pPr>
            <a:r>
              <a:rPr lang="en-GB" sz="2400" smtClean="0">
                <a:cs typeface="Arial" pitchFamily="34" charset="0"/>
              </a:rPr>
              <a:t>Learning about the structure of a Java program</a:t>
            </a:r>
            <a:endParaRPr lang="en-GB" sz="2400" dirty="0">
              <a:cs typeface="Arial" charset="0"/>
            </a:endParaRPr>
          </a:p>
          <a:p>
            <a:pPr marL="685800" lvl="1" indent="-411163">
              <a:buClr>
                <a:schemeClr val="tx1">
                  <a:lumMod val="90000"/>
                  <a:lumOff val="10000"/>
                </a:schemeClr>
              </a:buClr>
              <a:buSzPct val="120000"/>
              <a:buFont typeface="Wingdings" pitchFamily="2" charset="2"/>
              <a:buChar char="§"/>
            </a:pPr>
            <a:r>
              <a:rPr lang="en-GB" sz="2400" smtClean="0">
                <a:cs typeface="Arial" pitchFamily="34" charset="0"/>
              </a:rPr>
              <a:t>Using selection and repetition statements in Java</a:t>
            </a:r>
            <a:endParaRPr lang="en-GB" sz="2400" dirty="0">
              <a:cs typeface="Arial" charset="0"/>
            </a:endParaRPr>
          </a:p>
          <a:p>
            <a:pPr marL="685800" lvl="1" indent="-411163">
              <a:buClr>
                <a:schemeClr val="tx1">
                  <a:lumMod val="90000"/>
                  <a:lumOff val="10000"/>
                </a:schemeClr>
              </a:buClr>
              <a:buSzPct val="120000"/>
              <a:buFont typeface="Wingdings" pitchFamily="2" charset="2"/>
              <a:buChar char="§"/>
            </a:pPr>
            <a:r>
              <a:rPr lang="en-GB" sz="2400" smtClean="0">
                <a:cs typeface="Arial" pitchFamily="34" charset="0"/>
              </a:rPr>
              <a:t>Using classes such as Scanner, Math, String, DecimalFormat</a:t>
            </a:r>
            <a:endParaRPr lang="en-GB" sz="2400" dirty="0" smtClean="0"/>
          </a:p>
          <a:p>
            <a:pPr marL="685800" lvl="1" indent="-411163">
              <a:buClr>
                <a:schemeClr val="tx1">
                  <a:lumMod val="90000"/>
                  <a:lumOff val="10000"/>
                </a:schemeClr>
              </a:buClr>
              <a:buSzPct val="120000"/>
              <a:buFont typeface="Wingdings" pitchFamily="2" charset="2"/>
              <a:buChar char="§"/>
            </a:pPr>
            <a:r>
              <a:rPr lang="en-GB" sz="2400" smtClean="0">
                <a:cs typeface="Arial" pitchFamily="34" charset="0"/>
              </a:rPr>
              <a:t>Learning </a:t>
            </a:r>
            <a:r>
              <a:rPr lang="en-GB" sz="2400" dirty="0">
                <a:cs typeface="Arial" pitchFamily="34" charset="0"/>
              </a:rPr>
              <a:t>how to use </a:t>
            </a:r>
            <a:r>
              <a:rPr lang="en-GB" sz="2400">
                <a:cs typeface="Arial" pitchFamily="34" charset="0"/>
              </a:rPr>
              <a:t>an </a:t>
            </a:r>
            <a:r>
              <a:rPr lang="en-GB" sz="2400" smtClean="0">
                <a:cs typeface="Arial" pitchFamily="34" charset="0"/>
              </a:rPr>
              <a:t>array in Java</a:t>
            </a:r>
          </a:p>
          <a:p>
            <a:pPr marL="685800" lvl="1" indent="-411163">
              <a:buClr>
                <a:schemeClr val="tx1">
                  <a:lumMod val="90000"/>
                  <a:lumOff val="10000"/>
                </a:schemeClr>
              </a:buClr>
              <a:buSzPct val="120000"/>
              <a:buFont typeface="Wingdings" pitchFamily="2" charset="2"/>
              <a:buChar char="§"/>
            </a:pPr>
            <a:r>
              <a:rPr lang="en-GB" sz="2400" smtClean="0">
                <a:cs typeface="Arial" charset="0"/>
              </a:rPr>
              <a:t>With the above, able to convert some C programs written in </a:t>
            </a:r>
            <a:r>
              <a:rPr lang="en-GB" sz="2400" smtClean="0">
                <a:cs typeface="Arial" charset="0"/>
              </a:rPr>
              <a:t>this course </a:t>
            </a:r>
            <a:r>
              <a:rPr lang="en-GB" sz="2400" smtClean="0">
                <a:cs typeface="Arial" charset="0"/>
              </a:rPr>
              <a:t>to Java</a:t>
            </a:r>
            <a:endParaRPr lang="en-GB" sz="2400" dirty="0">
              <a:cs typeface="Arial" charset="0"/>
            </a:endParaRP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name="PPTLabsHighlightBulletsSlide201409220919398184">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20: C </a:t>
            </a:r>
            <a:r>
              <a:rPr lang="en-GB" sz="3600">
                <a:solidFill>
                  <a:srgbClr val="0000FF"/>
                </a:solidFill>
              </a:rPr>
              <a:t>to </a:t>
            </a:r>
            <a:r>
              <a:rPr lang="en-GB" sz="3600" smtClean="0">
                <a:solidFill>
                  <a:srgbClr val="0000FF"/>
                </a:solidFill>
              </a:rPr>
              <a:t>Java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 </a:t>
            </a:r>
            <a:r>
              <a:rPr sz="1200" dirty="0" smtClean="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HighlightTextShape201406201824391195"/>
          <p:cNvSpPr>
            <a:spLocks noGrp="1" noChangeArrowheads="1"/>
          </p:cNvSpPr>
          <p:nvPr>
            <p:ph idx="1"/>
          </p:nvPr>
        </p:nvSpPr>
        <p:spPr>
          <a:xfrm>
            <a:off x="418641" y="1348741"/>
            <a:ext cx="8420559" cy="4983480"/>
          </a:xfrm>
        </p:spPr>
        <p:txBody>
          <a:bodyPr>
            <a:normAutofit/>
          </a:bodyPr>
          <a:lstStyle/>
          <a:p>
            <a:pPr marL="514350" indent="-514350" eaLnBrk="1" hangingPunct="1">
              <a:spcBef>
                <a:spcPts val="1200"/>
              </a:spcBef>
              <a:buClrTx/>
              <a:buSzPct val="100000"/>
              <a:buFont typeface="+mj-lt"/>
              <a:buAutoNum type="arabicPeriod"/>
            </a:pPr>
            <a:r>
              <a:rPr lang="en-GB" smtClean="0">
                <a:solidFill>
                  <a:srgbClr val="C00000"/>
                </a:solidFill>
              </a:rPr>
              <a:t>Introduction</a:t>
            </a:r>
            <a:endParaRPr lang="en-GB" dirty="0" smtClean="0">
              <a:solidFill>
                <a:srgbClr val="C00000"/>
              </a:solidFill>
            </a:endParaRPr>
          </a:p>
          <a:p>
            <a:pPr marL="514350" indent="-514350" eaLnBrk="1" hangingPunct="1">
              <a:spcBef>
                <a:spcPts val="1200"/>
              </a:spcBef>
              <a:buClrTx/>
              <a:buSzPct val="100000"/>
              <a:buFont typeface="+mj-lt"/>
              <a:buAutoNum type="arabicPeriod"/>
            </a:pPr>
            <a:r>
              <a:rPr lang="en-GB" smtClean="0">
                <a:solidFill>
                  <a:srgbClr val="0000FF"/>
                </a:solidFill>
              </a:rPr>
              <a:t>Hello World!</a:t>
            </a:r>
            <a:endParaRPr lang="en-GB" dirty="0" smtClean="0">
              <a:solidFill>
                <a:srgbClr val="0000FF"/>
              </a:solidFill>
            </a:endParaRPr>
          </a:p>
          <a:p>
            <a:pPr marL="514350" indent="-514350">
              <a:spcBef>
                <a:spcPts val="1200"/>
              </a:spcBef>
              <a:buClrTx/>
              <a:buSzPct val="100000"/>
              <a:buFont typeface="+mj-lt"/>
              <a:buAutoNum type="arabicPeriod"/>
            </a:pPr>
            <a:r>
              <a:rPr lang="en-GB" smtClean="0">
                <a:solidFill>
                  <a:srgbClr val="C00000"/>
                </a:solidFill>
              </a:rPr>
              <a:t>Java Constructs</a:t>
            </a:r>
            <a:endParaRPr lang="en-GB" dirty="0" smtClean="0">
              <a:solidFill>
                <a:srgbClr val="C00000"/>
              </a:solidFill>
            </a:endParaRPr>
          </a:p>
          <a:p>
            <a:pPr marL="1206500" lvl="1" indent="-590550">
              <a:spcBef>
                <a:spcPts val="600"/>
              </a:spcBef>
              <a:buClrTx/>
              <a:buSzPct val="100000"/>
              <a:buNone/>
            </a:pPr>
            <a:r>
              <a:rPr lang="en-GB" smtClean="0"/>
              <a:t>3.1</a:t>
            </a:r>
            <a:r>
              <a:rPr lang="en-GB"/>
              <a:t>	</a:t>
            </a:r>
            <a:r>
              <a:rPr lang="en-GB" smtClean="0"/>
              <a:t>Program Structure</a:t>
            </a:r>
            <a:endParaRPr lang="en-GB" dirty="0" smtClean="0"/>
          </a:p>
          <a:p>
            <a:pPr marL="1206500" lvl="1" indent="-590550">
              <a:spcBef>
                <a:spcPts val="600"/>
              </a:spcBef>
              <a:buClrTx/>
              <a:buSzPct val="100000"/>
              <a:buNone/>
            </a:pPr>
            <a:r>
              <a:rPr lang="en-GB" smtClean="0"/>
              <a:t>3.2</a:t>
            </a:r>
            <a:r>
              <a:rPr lang="en-GB"/>
              <a:t>	</a:t>
            </a:r>
            <a:r>
              <a:rPr lang="en-GB" smtClean="0"/>
              <a:t>Temperature Conversion</a:t>
            </a:r>
            <a:endParaRPr lang="en-GB" dirty="0" smtClean="0"/>
          </a:p>
          <a:p>
            <a:pPr marL="1206500" lvl="1" indent="-590550">
              <a:spcBef>
                <a:spcPts val="600"/>
              </a:spcBef>
              <a:buClrTx/>
              <a:buSzPct val="100000"/>
              <a:buNone/>
            </a:pPr>
            <a:r>
              <a:rPr lang="en-GB" smtClean="0"/>
              <a:t>3.3</a:t>
            </a:r>
            <a:r>
              <a:rPr lang="en-GB"/>
              <a:t>	</a:t>
            </a:r>
            <a:r>
              <a:rPr lang="en-GB" smtClean="0"/>
              <a:t>Importing Packages</a:t>
            </a:r>
            <a:endParaRPr lang="en-GB" dirty="0" smtClean="0"/>
          </a:p>
          <a:p>
            <a:pPr marL="1206500" lvl="1" indent="-590550">
              <a:spcBef>
                <a:spcPts val="600"/>
              </a:spcBef>
              <a:buClrTx/>
              <a:buSzPct val="100000"/>
              <a:buNone/>
            </a:pPr>
            <a:r>
              <a:rPr lang="en-GB" smtClean="0"/>
              <a:t>3.4</a:t>
            </a:r>
            <a:r>
              <a:rPr lang="en-GB"/>
              <a:t>	</a:t>
            </a:r>
            <a:r>
              <a:rPr lang="en-GB" smtClean="0"/>
              <a:t>Input: Using Scanner Class</a:t>
            </a:r>
          </a:p>
          <a:p>
            <a:pPr marL="1206500" lvl="1" indent="-590550">
              <a:spcBef>
                <a:spcPts val="600"/>
              </a:spcBef>
              <a:buClrTx/>
              <a:buSzPct val="100000"/>
              <a:buNone/>
            </a:pPr>
            <a:r>
              <a:rPr lang="en-GB" smtClean="0"/>
              <a:t>3.5	Output: Using System.out Class (with DecimalFormat class)</a:t>
            </a:r>
          </a:p>
          <a:p>
            <a:pPr marL="1206500" lvl="1" indent="-590550">
              <a:spcBef>
                <a:spcPts val="600"/>
              </a:spcBef>
              <a:buClrTx/>
              <a:buSzPct val="100000"/>
              <a:buNone/>
            </a:pPr>
            <a:r>
              <a:rPr lang="en-GB" smtClean="0"/>
              <a:t>3.6	Using Math Class</a:t>
            </a:r>
          </a:p>
          <a:p>
            <a:pPr marL="1206500" lvl="1" indent="-590550">
              <a:spcBef>
                <a:spcPts val="600"/>
              </a:spcBef>
              <a:buClrTx/>
              <a:buSzPct val="100000"/>
              <a:buNone/>
            </a:pPr>
            <a:r>
              <a:rPr lang="en-GB" smtClean="0"/>
              <a:t>3.7	User-defined Constants</a:t>
            </a:r>
          </a:p>
          <a:p>
            <a:pPr marL="1206500" lvl="1" indent="-590550">
              <a:spcBef>
                <a:spcPts val="600"/>
              </a:spcBef>
              <a:buClrTx/>
              <a:buSzPct val="100000"/>
              <a:buNone/>
            </a:pPr>
            <a:r>
              <a:rPr lang="en-GB" smtClean="0"/>
              <a:t>3.8	Java Naming Convention</a:t>
            </a:r>
          </a:p>
          <a:p>
            <a:pPr marL="1206500" lvl="1" indent="-590550">
              <a:spcBef>
                <a:spcPts val="600"/>
              </a:spcBef>
              <a:buClrTx/>
              <a:buSzPct val="100000"/>
              <a:buNone/>
            </a:pPr>
            <a:r>
              <a:rPr lang="en-GB" smtClean="0"/>
              <a:t>3.9	Writing Java Methods</a:t>
            </a:r>
            <a:endParaRPr lang="en-GB" dirty="0" smtClean="0"/>
          </a:p>
        </p:txBody>
      </p:sp>
    </p:spTree>
    <p:extLst>
      <p:ext uri="{BB962C8B-B14F-4D97-AF65-F5344CB8AC3E}">
        <p14:creationId xmlns:p14="http://schemas.microsoft.com/office/powerpoint/2010/main" val="21516572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20: C </a:t>
            </a:r>
            <a:r>
              <a:rPr lang="en-GB" sz="3600">
                <a:solidFill>
                  <a:srgbClr val="0000FF"/>
                </a:solidFill>
              </a:rPr>
              <a:t>to </a:t>
            </a:r>
            <a:r>
              <a:rPr lang="en-GB" sz="3600" smtClean="0">
                <a:solidFill>
                  <a:srgbClr val="0000FF"/>
                </a:solidFill>
              </a:rPr>
              <a:t>Java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 </a:t>
            </a:r>
            <a:r>
              <a:rPr sz="1200" dirty="0" smtClean="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HighlightTextShape201406201824391195"/>
          <p:cNvSpPr>
            <a:spLocks noGrp="1" noChangeArrowheads="1"/>
          </p:cNvSpPr>
          <p:nvPr>
            <p:ph idx="1"/>
          </p:nvPr>
        </p:nvSpPr>
        <p:spPr>
          <a:xfrm>
            <a:off x="418641" y="1348741"/>
            <a:ext cx="8420559" cy="4983480"/>
          </a:xfrm>
        </p:spPr>
        <p:txBody>
          <a:bodyPr>
            <a:normAutofit/>
          </a:bodyPr>
          <a:lstStyle/>
          <a:p>
            <a:pPr marL="514350" indent="-514350">
              <a:spcBef>
                <a:spcPts val="1200"/>
              </a:spcBef>
              <a:buClrTx/>
              <a:buSzPct val="100000"/>
              <a:buFont typeface="+mj-lt"/>
              <a:buAutoNum type="arabicPeriod" startAt="3"/>
            </a:pPr>
            <a:r>
              <a:rPr lang="en-GB" smtClean="0">
                <a:solidFill>
                  <a:srgbClr val="C00000"/>
                </a:solidFill>
              </a:rPr>
              <a:t>Java Constructs </a:t>
            </a:r>
            <a:r>
              <a:rPr lang="en-GB" smtClean="0"/>
              <a:t>(continued…)</a:t>
            </a:r>
            <a:endParaRPr lang="en-GB" dirty="0" smtClean="0"/>
          </a:p>
          <a:p>
            <a:pPr marL="1206500" lvl="1" indent="-590550">
              <a:spcBef>
                <a:spcPts val="600"/>
              </a:spcBef>
              <a:buClrTx/>
              <a:buSzPct val="100000"/>
              <a:buNone/>
            </a:pPr>
            <a:r>
              <a:rPr lang="en-GB" smtClean="0"/>
              <a:t>3.10</a:t>
            </a:r>
            <a:r>
              <a:rPr lang="en-GB"/>
              <a:t>	</a:t>
            </a:r>
            <a:r>
              <a:rPr lang="en-GB" smtClean="0"/>
              <a:t>Boolean Data Type</a:t>
            </a:r>
            <a:endParaRPr lang="en-GB" dirty="0" smtClean="0"/>
          </a:p>
          <a:p>
            <a:pPr marL="1206500" lvl="1" indent="-590550">
              <a:spcBef>
                <a:spcPts val="600"/>
              </a:spcBef>
              <a:buClrTx/>
              <a:buSzPct val="100000"/>
              <a:buNone/>
            </a:pPr>
            <a:r>
              <a:rPr lang="en-GB" smtClean="0"/>
              <a:t>3.11</a:t>
            </a:r>
            <a:r>
              <a:rPr lang="en-GB"/>
              <a:t>	</a:t>
            </a:r>
            <a:r>
              <a:rPr lang="en-GB" smtClean="0"/>
              <a:t>Selection Statements</a:t>
            </a:r>
            <a:endParaRPr lang="en-GB" dirty="0" smtClean="0"/>
          </a:p>
          <a:p>
            <a:pPr marL="1206500" lvl="1" indent="-590550">
              <a:spcBef>
                <a:spcPts val="600"/>
              </a:spcBef>
              <a:buClrTx/>
              <a:buSzPct val="100000"/>
              <a:buNone/>
            </a:pPr>
            <a:r>
              <a:rPr lang="en-GB" smtClean="0"/>
              <a:t>3.12	Repetition Statements</a:t>
            </a:r>
            <a:endParaRPr lang="en-GB" dirty="0" smtClean="0"/>
          </a:p>
          <a:p>
            <a:pPr marL="1206500" lvl="1" indent="-590550">
              <a:spcBef>
                <a:spcPts val="600"/>
              </a:spcBef>
              <a:buClrTx/>
              <a:buSzPct val="100000"/>
              <a:buNone/>
            </a:pPr>
            <a:r>
              <a:rPr lang="en-GB" smtClean="0"/>
              <a:t>3.13</a:t>
            </a:r>
            <a:r>
              <a:rPr lang="en-GB"/>
              <a:t>	</a:t>
            </a:r>
            <a:r>
              <a:rPr lang="en-GB" smtClean="0"/>
              <a:t>Arrays</a:t>
            </a:r>
          </a:p>
          <a:p>
            <a:pPr marL="514350" indent="-514350">
              <a:spcBef>
                <a:spcPts val="1200"/>
              </a:spcBef>
              <a:buClrTx/>
              <a:buSzPct val="100000"/>
              <a:buFont typeface="+mj-lt"/>
              <a:buAutoNum type="arabicPeriod" startAt="3"/>
            </a:pPr>
            <a:r>
              <a:rPr lang="en-GB" smtClean="0">
                <a:solidFill>
                  <a:srgbClr val="0000FF"/>
                </a:solidFill>
              </a:rPr>
              <a:t>API</a:t>
            </a:r>
          </a:p>
          <a:p>
            <a:pPr marL="514350" indent="-514350">
              <a:spcBef>
                <a:spcPts val="1200"/>
              </a:spcBef>
              <a:buClrTx/>
              <a:buSzPct val="100000"/>
              <a:buFont typeface="+mj-lt"/>
              <a:buAutoNum type="arabicPeriod" startAt="3"/>
            </a:pPr>
            <a:r>
              <a:rPr lang="en-GB" smtClean="0">
                <a:solidFill>
                  <a:srgbClr val="C00000"/>
                </a:solidFill>
              </a:rPr>
              <a:t>Conclusion</a:t>
            </a:r>
          </a:p>
        </p:txBody>
      </p:sp>
    </p:spTree>
    <p:extLst>
      <p:ext uri="{BB962C8B-B14F-4D97-AF65-F5344CB8AC3E}">
        <p14:creationId xmlns:p14="http://schemas.microsoft.com/office/powerpoint/2010/main" val="12451898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Introduction </a:t>
            </a:r>
            <a:r>
              <a:rPr lang="en-GB" sz="3600" smtClean="0">
                <a:solidFill>
                  <a:srgbClr val="0000FF"/>
                </a:solidFill>
              </a:rPr>
              <a:t>(1/3)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Unit20</a:t>
            </a:r>
            <a:r>
              <a:rPr lang="en-US" dirty="0" smtClean="0"/>
              <a:t> </a:t>
            </a:r>
            <a:r>
              <a:rPr sz="1200" dirty="0" smtClean="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46" name="Rectangle 8"/>
          <p:cNvSpPr>
            <a:spLocks noChangeArrowheads="1"/>
          </p:cNvSpPr>
          <p:nvPr/>
        </p:nvSpPr>
        <p:spPr bwMode="auto">
          <a:xfrm>
            <a:off x="365760" y="1249680"/>
            <a:ext cx="8458200" cy="5323648"/>
          </a:xfrm>
          <a:prstGeom prst="rect">
            <a:avLst/>
          </a:prstGeom>
          <a:noFill/>
          <a:ln w="9525">
            <a:noFill/>
            <a:miter lim="800000"/>
            <a:headEnd/>
            <a:tailEnd/>
          </a:ln>
        </p:spPr>
        <p:txBody>
          <a:bodyPr/>
          <a:lstStyle/>
          <a:p>
            <a:pPr marL="342900" indent="-342900">
              <a:spcBef>
                <a:spcPts val="9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rPr>
              <a:t>Java</a:t>
            </a:r>
            <a:r>
              <a:rPr lang="en-US" sz="2400" dirty="0" smtClean="0"/>
              <a:t> is the programming language used in CS1020.</a:t>
            </a:r>
          </a:p>
          <a:p>
            <a:pPr marL="342900" indent="-342900">
              <a:spcBef>
                <a:spcPts val="900"/>
              </a:spcBef>
              <a:buClr>
                <a:schemeClr val="tx1">
                  <a:lumMod val="90000"/>
                  <a:lumOff val="10000"/>
                </a:schemeClr>
              </a:buClr>
              <a:buSzPct val="100000"/>
              <a:buFont typeface="Wingdings" panose="05000000000000000000" pitchFamily="2" charset="2"/>
              <a:buChar char="§"/>
            </a:pPr>
            <a:r>
              <a:rPr lang="en-US" sz="2400" dirty="0" smtClean="0"/>
              <a:t>As an </a:t>
            </a:r>
            <a:r>
              <a:rPr lang="en-US" sz="2400" dirty="0" smtClean="0">
                <a:solidFill>
                  <a:srgbClr val="C00000"/>
                </a:solidFill>
              </a:rPr>
              <a:t>Object-Oriented Programming </a:t>
            </a:r>
            <a:r>
              <a:rPr lang="en-US" sz="2400" dirty="0" smtClean="0"/>
              <a:t>(OOP) language, Java supports OOP concepts such as </a:t>
            </a:r>
            <a:r>
              <a:rPr lang="en-US" sz="2400" dirty="0" smtClean="0">
                <a:solidFill>
                  <a:srgbClr val="0000FF"/>
                </a:solidFill>
              </a:rPr>
              <a:t>encapsulation</a:t>
            </a:r>
            <a:r>
              <a:rPr lang="en-US" sz="2400" dirty="0" smtClean="0"/>
              <a:t>, </a:t>
            </a:r>
            <a:r>
              <a:rPr lang="en-US" sz="2400" dirty="0" smtClean="0">
                <a:solidFill>
                  <a:srgbClr val="0000FF"/>
                </a:solidFill>
              </a:rPr>
              <a:t>inheritance</a:t>
            </a:r>
            <a:r>
              <a:rPr lang="en-US" sz="2400" dirty="0" smtClean="0"/>
              <a:t> and </a:t>
            </a:r>
            <a:r>
              <a:rPr lang="en-US" sz="2400" dirty="0" smtClean="0">
                <a:solidFill>
                  <a:srgbClr val="0000FF"/>
                </a:solidFill>
              </a:rPr>
              <a:t>polymorphism</a:t>
            </a:r>
            <a:r>
              <a:rPr lang="en-US" sz="2400" dirty="0" smtClean="0"/>
              <a:t>. It also has </a:t>
            </a:r>
            <a:r>
              <a:rPr lang="en-US" sz="2400" dirty="0" smtClean="0">
                <a:solidFill>
                  <a:srgbClr val="0000FF"/>
                </a:solidFill>
              </a:rPr>
              <a:t>exceptions handling</a:t>
            </a:r>
            <a:r>
              <a:rPr lang="en-US" sz="2400" dirty="0" smtClean="0"/>
              <a:t> (error handling) for better program robustness.</a:t>
            </a:r>
          </a:p>
          <a:p>
            <a:pPr marL="342900" indent="-342900">
              <a:spcBef>
                <a:spcPts val="900"/>
              </a:spcBef>
              <a:buClr>
                <a:schemeClr val="tx1">
                  <a:lumMod val="90000"/>
                  <a:lumOff val="10000"/>
                </a:schemeClr>
              </a:buClr>
              <a:buSzPct val="100000"/>
              <a:buFont typeface="Wingdings" panose="05000000000000000000" pitchFamily="2" charset="2"/>
              <a:buChar char="§"/>
            </a:pPr>
            <a:r>
              <a:rPr lang="en-US" sz="2400" dirty="0" smtClean="0"/>
              <a:t>In this unit, we will NOT discuss such OOP features. We will focus on non-OOP features in Java  and compare the syntax of Java with that of C.</a:t>
            </a:r>
          </a:p>
          <a:p>
            <a:pPr marL="342900" indent="-342900">
              <a:spcBef>
                <a:spcPts val="900"/>
              </a:spcBef>
              <a:buClr>
                <a:schemeClr val="tx1">
                  <a:lumMod val="90000"/>
                  <a:lumOff val="10000"/>
                </a:schemeClr>
              </a:buClr>
              <a:buSzPct val="100000"/>
              <a:buFont typeface="Wingdings" panose="05000000000000000000" pitchFamily="2" charset="2"/>
              <a:buChar char="§"/>
            </a:pPr>
            <a:r>
              <a:rPr lang="en-US" sz="2400" dirty="0" smtClean="0"/>
              <a:t>However, even if we limit ourselves to non-OOP features here, certain OOP keywords such as ‘</a:t>
            </a:r>
            <a:r>
              <a:rPr lang="en-US" sz="2400" dirty="0" smtClean="0">
                <a:solidFill>
                  <a:srgbClr val="0000FF"/>
                </a:solidFill>
              </a:rPr>
              <a:t>public’</a:t>
            </a:r>
            <a:r>
              <a:rPr lang="en-US" sz="2400" dirty="0" smtClean="0"/>
              <a:t> and ‘</a:t>
            </a:r>
            <a:r>
              <a:rPr lang="en-US" sz="2400" dirty="0" smtClean="0">
                <a:solidFill>
                  <a:srgbClr val="0000FF"/>
                </a:solidFill>
              </a:rPr>
              <a:t>static’</a:t>
            </a:r>
            <a:r>
              <a:rPr lang="en-US" sz="2400" dirty="0" smtClean="0"/>
              <a:t> still creep up in our example Java programs. They require understanding of OOP concepts, which will be explained in CS1020. Here, we use them as a necessity.</a:t>
            </a:r>
            <a:endParaRPr lang="en-US" sz="2400" dirty="0"/>
          </a:p>
        </p:txBody>
      </p:sp>
    </p:spTree>
    <p:extLst>
      <p:ext uri="{BB962C8B-B14F-4D97-AF65-F5344CB8AC3E}">
        <p14:creationId xmlns:p14="http://schemas.microsoft.com/office/powerpoint/2010/main" val="2047881934"/>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24426</TotalTime>
  <Words>3512</Words>
  <Application>Microsoft Office PowerPoint</Application>
  <PresentationFormat>On-screen Show (4:3)</PresentationFormat>
  <Paragraphs>879</Paragraphs>
  <Slides>53</Slides>
  <Notes>50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Britannic Bold</vt:lpstr>
      <vt:lpstr>Calibri</vt:lpstr>
      <vt:lpstr>Courier New</vt:lpstr>
      <vt:lpstr>Lucida Console</vt:lpstr>
      <vt:lpstr>Symbol</vt:lpstr>
      <vt:lpstr>Times New Roman</vt:lpstr>
      <vt:lpstr>Wingdings</vt:lpstr>
      <vt:lpstr>Clarity</vt:lpstr>
      <vt:lpstr>http://www.comp.nus.edu.sg/~cs1010/</vt:lpstr>
      <vt:lpstr>Programming Methodology (phương pháp LẬP TRÌNH) </vt:lpstr>
      <vt:lpstr>Acknowledgement</vt:lpstr>
      <vt:lpstr>Policies for students</vt:lpstr>
      <vt:lpstr>Recording of modifications</vt:lpstr>
      <vt:lpstr>Unit 20: C to Java</vt:lpstr>
      <vt:lpstr>Unit 20: C to Java (1/2)</vt:lpstr>
      <vt:lpstr>Unit 20: C to Java (2/2)</vt:lpstr>
      <vt:lpstr>1. Introduction (1/3)</vt:lpstr>
      <vt:lpstr>1. Introduction (2/3)</vt:lpstr>
      <vt:lpstr>1. Introduction (3/3)</vt:lpstr>
      <vt:lpstr>2. Hello World! (1/2)</vt:lpstr>
      <vt:lpstr>2. Hello World! (2/2)</vt:lpstr>
      <vt:lpstr>3. Java</vt:lpstr>
      <vt:lpstr>3.1 Java: Program Structure</vt:lpstr>
      <vt:lpstr>3.2 Java: Temperature Conversion</vt:lpstr>
      <vt:lpstr>3.3 Importing Packages</vt:lpstr>
      <vt:lpstr>3.4 Input: Using Scanner Class (1/2)</vt:lpstr>
      <vt:lpstr>3.4 Input: Using Scanner Class (2/2)</vt:lpstr>
      <vt:lpstr>3.5 Output: Using System.out Class (1/4)</vt:lpstr>
      <vt:lpstr>3.5 Output: Using System.out Class (2/4)</vt:lpstr>
      <vt:lpstr>3.5 Output: Using System.out Class (3/4)</vt:lpstr>
      <vt:lpstr>3.5 Output: Using System.out with DecimalFormat (4/4)</vt:lpstr>
      <vt:lpstr>3.6 Using Math Class (1/3)</vt:lpstr>
      <vt:lpstr>3.6 Using Math Class (2/3)</vt:lpstr>
      <vt:lpstr>3.6 Using Math Class (3/3)</vt:lpstr>
      <vt:lpstr>3.7 User-defined Constants (1/3)</vt:lpstr>
      <vt:lpstr>3.7 User-defined Constants (2/3)</vt:lpstr>
      <vt:lpstr>3.7 User-defined Constants (3/3)</vt:lpstr>
      <vt:lpstr>3.8 Java Naming Convention (1/2)</vt:lpstr>
      <vt:lpstr>3.8 Java Naming Convention (2/2)</vt:lpstr>
      <vt:lpstr>3.9 Writing Java Methods (1/6)</vt:lpstr>
      <vt:lpstr>3.9 Writing Java Methods (2/6)</vt:lpstr>
      <vt:lpstr>3.9 Writing Java Methods (3/6)</vt:lpstr>
      <vt:lpstr>3.9 Writing Java Methods (4/6)</vt:lpstr>
      <vt:lpstr>3.9 Writing Java Methods (5/6)</vt:lpstr>
      <vt:lpstr>3.9 Writing Java Methods (6/6)</vt:lpstr>
      <vt:lpstr>3.10 Boolean Data Type (1/2)</vt:lpstr>
      <vt:lpstr>3.10 Boolean Data Type (2/2)</vt:lpstr>
      <vt:lpstr>3.11 Selection Statements (1/2)</vt:lpstr>
      <vt:lpstr>3.11 Selection Statements (2/2)</vt:lpstr>
      <vt:lpstr>3.12 Repetition Statements</vt:lpstr>
      <vt:lpstr>3.13 Arrays (1/4)</vt:lpstr>
      <vt:lpstr>3.13 Arrays (2/4)</vt:lpstr>
      <vt:lpstr>3.13 Arrays: Passing Array to a Method (3/4)</vt:lpstr>
      <vt:lpstr>3.13 Arrays: Passing Array to a Method (4/4)</vt:lpstr>
      <vt:lpstr>4. API (1/4)</vt:lpstr>
      <vt:lpstr>4. API: Scanner Class (2/4)</vt:lpstr>
      <vt:lpstr>4. API: Math Class (3/4)</vt:lpstr>
      <vt:lpstr>4. API: String Class (4/4)</vt:lpstr>
      <vt:lpstr>5. Conclusion</vt:lpstr>
      <vt:lpstr>Summary</vt:lpstr>
      <vt:lpstr>End of File</vt:lpstr>
    </vt:vector>
  </TitlesOfParts>
  <Company>SoC, 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Microsoft account</cp:lastModifiedBy>
  <cp:revision>1973</cp:revision>
  <cp:lastPrinted>2014-11-05T08:51:55Z</cp:lastPrinted>
  <dcterms:created xsi:type="dcterms:W3CDTF">1998-09-05T15:03:32Z</dcterms:created>
  <dcterms:modified xsi:type="dcterms:W3CDTF">2015-08-30T21:37:09Z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