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4"/>
  </p:notesMasterIdLst>
  <p:handoutMasterIdLst>
    <p:handoutMasterId r:id="rId35"/>
  </p:handoutMasterIdLst>
  <p:sldIdLst>
    <p:sldId id="509" r:id="rId2"/>
    <p:sldId id="510" r:id="rId3"/>
    <p:sldId id="511" r:id="rId4"/>
    <p:sldId id="512" r:id="rId5"/>
    <p:sldId id="468" r:id="rId6"/>
    <p:sldId id="474" r:id="rId7"/>
    <p:sldId id="486" r:id="rId8"/>
    <p:sldId id="485" r:id="rId9"/>
    <p:sldId id="480" r:id="rId10"/>
    <p:sldId id="488" r:id="rId11"/>
    <p:sldId id="489" r:id="rId12"/>
    <p:sldId id="490" r:id="rId13"/>
    <p:sldId id="492" r:id="rId14"/>
    <p:sldId id="491" r:id="rId15"/>
    <p:sldId id="493" r:id="rId16"/>
    <p:sldId id="494" r:id="rId17"/>
    <p:sldId id="495" r:id="rId18"/>
    <p:sldId id="487" r:id="rId19"/>
    <p:sldId id="496" r:id="rId20"/>
    <p:sldId id="497" r:id="rId21"/>
    <p:sldId id="498" r:id="rId22"/>
    <p:sldId id="499" r:id="rId23"/>
    <p:sldId id="500" r:id="rId24"/>
    <p:sldId id="501" r:id="rId25"/>
    <p:sldId id="503" r:id="rId26"/>
    <p:sldId id="502" r:id="rId27"/>
    <p:sldId id="504" r:id="rId28"/>
    <p:sldId id="505" r:id="rId29"/>
    <p:sldId id="506" r:id="rId30"/>
    <p:sldId id="508" r:id="rId31"/>
    <p:sldId id="308" r:id="rId32"/>
    <p:sldId id="466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6" autoAdjust="0"/>
    <p:restoredTop sz="87211" autoAdjust="0"/>
  </p:normalViewPr>
  <p:slideViewPr>
    <p:cSldViewPr snapToGrid="0">
      <p:cViewPr varScale="1">
        <p:scale>
          <a:sx n="100" d="100"/>
          <a:sy n="100" d="100"/>
        </p:scale>
        <p:origin x="23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AE2DC-4AD6-4632-8B7B-A99BD93511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8DF82B-3013-4ED0-AE9B-07308AE99E74}">
      <dgm:prSet phldrT="[Text]"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Input</a:t>
          </a:r>
        </a:p>
      </dgm:t>
    </dgm:pt>
    <dgm:pt modelId="{E3F32CB1-D3E8-4394-93EA-A65B26920DBF}" type="parTrans" cxnId="{5E0254C7-33D6-4380-8D44-C2A69C793C04}">
      <dgm:prSet/>
      <dgm:spPr/>
      <dgm:t>
        <a:bodyPr/>
        <a:lstStyle/>
        <a:p>
          <a:endParaRPr lang="en-US"/>
        </a:p>
      </dgm:t>
    </dgm:pt>
    <dgm:pt modelId="{1C338F7B-630D-48D8-9A0E-FCC2A732CED0}" type="sibTrans" cxnId="{5E0254C7-33D6-4380-8D44-C2A69C793C04}">
      <dgm:prSet/>
      <dgm:spPr/>
      <dgm:t>
        <a:bodyPr/>
        <a:lstStyle/>
        <a:p>
          <a:endParaRPr lang="en-US"/>
        </a:p>
      </dgm:t>
    </dgm:pt>
    <dgm:pt modelId="{DA495598-DC50-4CC1-9E53-18BD10CB0381}">
      <dgm:prSet phldrT="[Text]" custT="1"/>
      <dgm:spPr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</dgm:spPr>
      <dgm:t>
        <a:bodyPr/>
        <a:lstStyle/>
        <a:p>
          <a:r>
            <a:rPr lang="en-US" sz="4400"/>
            <a:t>Algorithm</a:t>
          </a:r>
        </a:p>
      </dgm:t>
    </dgm:pt>
    <dgm:pt modelId="{9F466FB3-003E-498F-A701-E1AE6C44DC3C}" type="parTrans" cxnId="{054941CB-1A91-4124-9827-0D25F00FA6B2}">
      <dgm:prSet/>
      <dgm:spPr/>
      <dgm:t>
        <a:bodyPr/>
        <a:lstStyle/>
        <a:p>
          <a:endParaRPr lang="en-US"/>
        </a:p>
      </dgm:t>
    </dgm:pt>
    <dgm:pt modelId="{16FDF3D9-0EAA-4949-959A-97648299E372}" type="sibTrans" cxnId="{054941CB-1A91-4124-9827-0D25F00FA6B2}">
      <dgm:prSet/>
      <dgm:spPr/>
      <dgm:t>
        <a:bodyPr/>
        <a:lstStyle/>
        <a:p>
          <a:endParaRPr lang="en-US"/>
        </a:p>
      </dgm:t>
    </dgm:pt>
    <dgm:pt modelId="{D09C6804-6BD0-4B66-B45D-A69511A0E53D}">
      <dgm:prSet phldrT="[Text]"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Output</a:t>
          </a:r>
        </a:p>
      </dgm:t>
    </dgm:pt>
    <dgm:pt modelId="{E2DA8806-B557-433B-817A-F5A7802A0D5C}" type="parTrans" cxnId="{F234D021-7C7B-4495-8294-6D851F6F4B51}">
      <dgm:prSet/>
      <dgm:spPr/>
      <dgm:t>
        <a:bodyPr/>
        <a:lstStyle/>
        <a:p>
          <a:endParaRPr lang="en-US"/>
        </a:p>
      </dgm:t>
    </dgm:pt>
    <dgm:pt modelId="{3A6D7443-29C7-4E8C-AADA-992D722ECAA4}" type="sibTrans" cxnId="{F234D021-7C7B-4495-8294-6D851F6F4B51}">
      <dgm:prSet/>
      <dgm:spPr/>
      <dgm:t>
        <a:bodyPr/>
        <a:lstStyle/>
        <a:p>
          <a:endParaRPr lang="en-US"/>
        </a:p>
      </dgm:t>
    </dgm:pt>
    <dgm:pt modelId="{9CD8F3EC-378F-4715-9107-72129F0EEB39}" type="pres">
      <dgm:prSet presAssocID="{886AE2DC-4AD6-4632-8B7B-A99BD9351117}" presName="Name0" presStyleCnt="0">
        <dgm:presLayoutVars>
          <dgm:dir/>
          <dgm:resizeHandles val="exact"/>
        </dgm:presLayoutVars>
      </dgm:prSet>
      <dgm:spPr/>
    </dgm:pt>
    <dgm:pt modelId="{880A0866-5154-4C68-A45D-186EE855478E}" type="pres">
      <dgm:prSet presAssocID="{678DF82B-3013-4ED0-AE9B-07308AE99E74}" presName="node" presStyleLbl="node1" presStyleIdx="0" presStyleCnt="3" custScaleY="75095">
        <dgm:presLayoutVars>
          <dgm:bulletEnabled val="1"/>
        </dgm:presLayoutVars>
      </dgm:prSet>
      <dgm:spPr/>
    </dgm:pt>
    <dgm:pt modelId="{E8CC020E-CD91-458F-9BF9-3433F11E18F3}" type="pres">
      <dgm:prSet presAssocID="{1C338F7B-630D-48D8-9A0E-FCC2A732CED0}" presName="sibTrans" presStyleLbl="sibTrans2D1" presStyleIdx="0" presStyleCnt="2"/>
      <dgm:spPr/>
    </dgm:pt>
    <dgm:pt modelId="{50D99AA5-90DF-4E39-972C-5F891E069BBC}" type="pres">
      <dgm:prSet presAssocID="{1C338F7B-630D-48D8-9A0E-FCC2A732CED0}" presName="connectorText" presStyleLbl="sibTrans2D1" presStyleIdx="0" presStyleCnt="2"/>
      <dgm:spPr/>
    </dgm:pt>
    <dgm:pt modelId="{51B8BEA2-1550-44BF-BDD5-7005C1268954}" type="pres">
      <dgm:prSet presAssocID="{DA495598-DC50-4CC1-9E53-18BD10CB0381}" presName="node" presStyleLbl="node1" presStyleIdx="1" presStyleCnt="3" custScaleX="185698" custScaleY="169392">
        <dgm:presLayoutVars>
          <dgm:bulletEnabled val="1"/>
        </dgm:presLayoutVars>
      </dgm:prSet>
      <dgm:spPr/>
    </dgm:pt>
    <dgm:pt modelId="{790CF22A-B1A7-4BDD-8886-36FC662D6039}" type="pres">
      <dgm:prSet presAssocID="{16FDF3D9-0EAA-4949-959A-97648299E372}" presName="sibTrans" presStyleLbl="sibTrans2D1" presStyleIdx="1" presStyleCnt="2"/>
      <dgm:spPr/>
    </dgm:pt>
    <dgm:pt modelId="{F22CA3F0-AFE5-4A94-ACB4-9E3B4A1C03AC}" type="pres">
      <dgm:prSet presAssocID="{16FDF3D9-0EAA-4949-959A-97648299E372}" presName="connectorText" presStyleLbl="sibTrans2D1" presStyleIdx="1" presStyleCnt="2"/>
      <dgm:spPr/>
    </dgm:pt>
    <dgm:pt modelId="{75DF54B4-1471-4F80-9E47-FB8482D0B6D3}" type="pres">
      <dgm:prSet presAssocID="{D09C6804-6BD0-4B66-B45D-A69511A0E53D}" presName="node" presStyleLbl="node1" presStyleIdx="2" presStyleCnt="3" custScaleY="75095">
        <dgm:presLayoutVars>
          <dgm:bulletEnabled val="1"/>
        </dgm:presLayoutVars>
      </dgm:prSet>
      <dgm:spPr/>
    </dgm:pt>
  </dgm:ptLst>
  <dgm:cxnLst>
    <dgm:cxn modelId="{AEB5EB1C-3F3C-4DCC-B186-6CAF1B4305A8}" type="presOf" srcId="{16FDF3D9-0EAA-4949-959A-97648299E372}" destId="{790CF22A-B1A7-4BDD-8886-36FC662D6039}" srcOrd="0" destOrd="0" presId="urn:microsoft.com/office/officeart/2005/8/layout/process1"/>
    <dgm:cxn modelId="{F234D021-7C7B-4495-8294-6D851F6F4B51}" srcId="{886AE2DC-4AD6-4632-8B7B-A99BD9351117}" destId="{D09C6804-6BD0-4B66-B45D-A69511A0E53D}" srcOrd="2" destOrd="0" parTransId="{E2DA8806-B557-433B-817A-F5A7802A0D5C}" sibTransId="{3A6D7443-29C7-4E8C-AADA-992D722ECAA4}"/>
    <dgm:cxn modelId="{FC0A5B34-B8E5-4A2F-93B3-696B6720DDD3}" type="presOf" srcId="{678DF82B-3013-4ED0-AE9B-07308AE99E74}" destId="{880A0866-5154-4C68-A45D-186EE855478E}" srcOrd="0" destOrd="0" presId="urn:microsoft.com/office/officeart/2005/8/layout/process1"/>
    <dgm:cxn modelId="{9467598A-C70C-4400-A5E3-DD8493BE8E73}" type="presOf" srcId="{16FDF3D9-0EAA-4949-959A-97648299E372}" destId="{F22CA3F0-AFE5-4A94-ACB4-9E3B4A1C03AC}" srcOrd="1" destOrd="0" presId="urn:microsoft.com/office/officeart/2005/8/layout/process1"/>
    <dgm:cxn modelId="{0AE7208C-D229-413A-9D32-546683EE966E}" type="presOf" srcId="{DA495598-DC50-4CC1-9E53-18BD10CB0381}" destId="{51B8BEA2-1550-44BF-BDD5-7005C1268954}" srcOrd="0" destOrd="0" presId="urn:microsoft.com/office/officeart/2005/8/layout/process1"/>
    <dgm:cxn modelId="{549CF693-1A26-4377-8F0F-0A0D67EC6F78}" type="presOf" srcId="{D09C6804-6BD0-4B66-B45D-A69511A0E53D}" destId="{75DF54B4-1471-4F80-9E47-FB8482D0B6D3}" srcOrd="0" destOrd="0" presId="urn:microsoft.com/office/officeart/2005/8/layout/process1"/>
    <dgm:cxn modelId="{9A326B9D-2A9B-4929-BBE3-153145C9A6C9}" type="presOf" srcId="{1C338F7B-630D-48D8-9A0E-FCC2A732CED0}" destId="{50D99AA5-90DF-4E39-972C-5F891E069BBC}" srcOrd="1" destOrd="0" presId="urn:microsoft.com/office/officeart/2005/8/layout/process1"/>
    <dgm:cxn modelId="{92B1DFAA-5679-4219-91F0-7D05D580A11B}" type="presOf" srcId="{886AE2DC-4AD6-4632-8B7B-A99BD9351117}" destId="{9CD8F3EC-378F-4715-9107-72129F0EEB39}" srcOrd="0" destOrd="0" presId="urn:microsoft.com/office/officeart/2005/8/layout/process1"/>
    <dgm:cxn modelId="{5E0254C7-33D6-4380-8D44-C2A69C793C04}" srcId="{886AE2DC-4AD6-4632-8B7B-A99BD9351117}" destId="{678DF82B-3013-4ED0-AE9B-07308AE99E74}" srcOrd="0" destOrd="0" parTransId="{E3F32CB1-D3E8-4394-93EA-A65B26920DBF}" sibTransId="{1C338F7B-630D-48D8-9A0E-FCC2A732CED0}"/>
    <dgm:cxn modelId="{054941CB-1A91-4124-9827-0D25F00FA6B2}" srcId="{886AE2DC-4AD6-4632-8B7B-A99BD9351117}" destId="{DA495598-DC50-4CC1-9E53-18BD10CB0381}" srcOrd="1" destOrd="0" parTransId="{9F466FB3-003E-498F-A701-E1AE6C44DC3C}" sibTransId="{16FDF3D9-0EAA-4949-959A-97648299E372}"/>
    <dgm:cxn modelId="{0D2479CC-C369-4D3B-9151-2D5EFA085D09}" type="presOf" srcId="{1C338F7B-630D-48D8-9A0E-FCC2A732CED0}" destId="{E8CC020E-CD91-458F-9BF9-3433F11E18F3}" srcOrd="0" destOrd="0" presId="urn:microsoft.com/office/officeart/2005/8/layout/process1"/>
    <dgm:cxn modelId="{E59C074E-7E7C-4EF1-B522-04AF1A235349}" type="presParOf" srcId="{9CD8F3EC-378F-4715-9107-72129F0EEB39}" destId="{880A0866-5154-4C68-A45D-186EE855478E}" srcOrd="0" destOrd="0" presId="urn:microsoft.com/office/officeart/2005/8/layout/process1"/>
    <dgm:cxn modelId="{22C90C57-9EC1-4FCC-BD23-D034CE2DED3D}" type="presParOf" srcId="{9CD8F3EC-378F-4715-9107-72129F0EEB39}" destId="{E8CC020E-CD91-458F-9BF9-3433F11E18F3}" srcOrd="1" destOrd="0" presId="urn:microsoft.com/office/officeart/2005/8/layout/process1"/>
    <dgm:cxn modelId="{C902E2B2-CBD8-4992-9C80-56F41F2E09B9}" type="presParOf" srcId="{E8CC020E-CD91-458F-9BF9-3433F11E18F3}" destId="{50D99AA5-90DF-4E39-972C-5F891E069BBC}" srcOrd="0" destOrd="0" presId="urn:microsoft.com/office/officeart/2005/8/layout/process1"/>
    <dgm:cxn modelId="{79E5DFC1-CD29-4FDC-B87E-75353C83DB86}" type="presParOf" srcId="{9CD8F3EC-378F-4715-9107-72129F0EEB39}" destId="{51B8BEA2-1550-44BF-BDD5-7005C1268954}" srcOrd="2" destOrd="0" presId="urn:microsoft.com/office/officeart/2005/8/layout/process1"/>
    <dgm:cxn modelId="{99CF51F3-F677-4BB8-B1BF-FDDE9BB09230}" type="presParOf" srcId="{9CD8F3EC-378F-4715-9107-72129F0EEB39}" destId="{790CF22A-B1A7-4BDD-8886-36FC662D6039}" srcOrd="3" destOrd="0" presId="urn:microsoft.com/office/officeart/2005/8/layout/process1"/>
    <dgm:cxn modelId="{650981F6-BFDD-4793-AF41-C320927F4DB5}" type="presParOf" srcId="{790CF22A-B1A7-4BDD-8886-36FC662D6039}" destId="{F22CA3F0-AFE5-4A94-ACB4-9E3B4A1C03AC}" srcOrd="0" destOrd="0" presId="urn:microsoft.com/office/officeart/2005/8/layout/process1"/>
    <dgm:cxn modelId="{CFF91E67-1EC7-4CA6-83DB-9964324C2869}" type="presParOf" srcId="{9CD8F3EC-378F-4715-9107-72129F0EEB39}" destId="{75DF54B4-1471-4F80-9E47-FB8482D0B6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4C956-338E-4E30-B438-CF87ACECD19B}" type="doc">
      <dgm:prSet loTypeId="urn:microsoft.com/office/officeart/2005/8/layout/matrix3" loCatId="matrix" qsTypeId="urn:microsoft.com/office/officeart/2005/8/quickstyle/3d2" qsCatId="3D" csTypeId="urn:microsoft.com/office/officeart/2005/8/colors/colorful5" csCatId="colorful"/>
      <dgm:spPr/>
      <dgm:t>
        <a:bodyPr/>
        <a:lstStyle/>
        <a:p>
          <a:endParaRPr lang="en-SG"/>
        </a:p>
      </dgm:t>
    </dgm:pt>
    <dgm:pt modelId="{6D1796BD-8D1A-41DD-A2EB-13DEC29ACC0E}">
      <dgm:prSet/>
      <dgm:spPr/>
      <dgm:t>
        <a:bodyPr/>
        <a:lstStyle/>
        <a:p>
          <a:pPr rtl="0"/>
          <a:r>
            <a:rPr lang="en-US" dirty="0"/>
            <a:t>Exact</a:t>
          </a:r>
          <a:endParaRPr lang="en-SG" dirty="0"/>
        </a:p>
      </dgm:t>
    </dgm:pt>
    <dgm:pt modelId="{9EA992B1-FCEF-4539-B777-B110FB17EC21}" type="parTrans" cxnId="{3B49B317-8341-41C4-935E-75F4F9C0B5CE}">
      <dgm:prSet/>
      <dgm:spPr/>
      <dgm:t>
        <a:bodyPr/>
        <a:lstStyle/>
        <a:p>
          <a:endParaRPr lang="en-SG"/>
        </a:p>
      </dgm:t>
    </dgm:pt>
    <dgm:pt modelId="{E88F0B7E-CB63-4F9A-BAB0-410766C99CE3}" type="sibTrans" cxnId="{3B49B317-8341-41C4-935E-75F4F9C0B5CE}">
      <dgm:prSet/>
      <dgm:spPr/>
      <dgm:t>
        <a:bodyPr/>
        <a:lstStyle/>
        <a:p>
          <a:endParaRPr lang="en-SG"/>
        </a:p>
      </dgm:t>
    </dgm:pt>
    <dgm:pt modelId="{6E86DA89-5D99-4F1B-85A8-3D502C6B55C1}">
      <dgm:prSet/>
      <dgm:spPr/>
      <dgm:t>
        <a:bodyPr/>
        <a:lstStyle/>
        <a:p>
          <a:pPr rtl="0"/>
          <a:r>
            <a:rPr lang="en-US" dirty="0"/>
            <a:t>Terminate</a:t>
          </a:r>
          <a:endParaRPr lang="en-SG" dirty="0"/>
        </a:p>
      </dgm:t>
    </dgm:pt>
    <dgm:pt modelId="{8C0C2EF2-6AC7-4AAF-83C2-B5457C44BCBF}" type="parTrans" cxnId="{982D6010-40BF-43AE-93C4-145CB8A81F75}">
      <dgm:prSet/>
      <dgm:spPr/>
      <dgm:t>
        <a:bodyPr/>
        <a:lstStyle/>
        <a:p>
          <a:endParaRPr lang="en-SG"/>
        </a:p>
      </dgm:t>
    </dgm:pt>
    <dgm:pt modelId="{30B38ACB-D9A5-4973-BCB9-637F2F986DCA}" type="sibTrans" cxnId="{982D6010-40BF-43AE-93C4-145CB8A81F75}">
      <dgm:prSet/>
      <dgm:spPr/>
      <dgm:t>
        <a:bodyPr/>
        <a:lstStyle/>
        <a:p>
          <a:endParaRPr lang="en-SG"/>
        </a:p>
      </dgm:t>
    </dgm:pt>
    <dgm:pt modelId="{74D64003-88E8-43F7-A42D-2BA83405BC01}">
      <dgm:prSet/>
      <dgm:spPr/>
      <dgm:t>
        <a:bodyPr/>
        <a:lstStyle/>
        <a:p>
          <a:pPr rtl="0"/>
          <a:r>
            <a:rPr lang="en-US" dirty="0"/>
            <a:t>Effective</a:t>
          </a:r>
          <a:endParaRPr lang="en-SG" dirty="0"/>
        </a:p>
      </dgm:t>
    </dgm:pt>
    <dgm:pt modelId="{74535AA8-3978-4E13-8E85-5BB637F833AB}" type="parTrans" cxnId="{5F4AFEFC-E05B-4095-B955-1EC1D63A5131}">
      <dgm:prSet/>
      <dgm:spPr/>
      <dgm:t>
        <a:bodyPr/>
        <a:lstStyle/>
        <a:p>
          <a:endParaRPr lang="en-SG"/>
        </a:p>
      </dgm:t>
    </dgm:pt>
    <dgm:pt modelId="{03190AF7-C86B-452E-860A-1B6C54C606B3}" type="sibTrans" cxnId="{5F4AFEFC-E05B-4095-B955-1EC1D63A5131}">
      <dgm:prSet/>
      <dgm:spPr/>
      <dgm:t>
        <a:bodyPr/>
        <a:lstStyle/>
        <a:p>
          <a:endParaRPr lang="en-SG"/>
        </a:p>
      </dgm:t>
    </dgm:pt>
    <dgm:pt modelId="{CA1F9E55-072E-4C5D-AA14-7B68C2920B8C}">
      <dgm:prSet/>
      <dgm:spPr/>
      <dgm:t>
        <a:bodyPr/>
        <a:lstStyle/>
        <a:p>
          <a:pPr rtl="0"/>
          <a:r>
            <a:rPr lang="en-US" dirty="0"/>
            <a:t>General</a:t>
          </a:r>
          <a:endParaRPr lang="en-SG" dirty="0"/>
        </a:p>
      </dgm:t>
    </dgm:pt>
    <dgm:pt modelId="{BD979838-8BE6-4938-B738-E7B0FC8F8186}" type="parTrans" cxnId="{B04CA85F-A141-494D-A7F2-F1B384FC05FC}">
      <dgm:prSet/>
      <dgm:spPr/>
      <dgm:t>
        <a:bodyPr/>
        <a:lstStyle/>
        <a:p>
          <a:endParaRPr lang="en-SG"/>
        </a:p>
      </dgm:t>
    </dgm:pt>
    <dgm:pt modelId="{9D006993-7E19-402C-AF04-AD799164D53C}" type="sibTrans" cxnId="{B04CA85F-A141-494D-A7F2-F1B384FC05FC}">
      <dgm:prSet/>
      <dgm:spPr/>
      <dgm:t>
        <a:bodyPr/>
        <a:lstStyle/>
        <a:p>
          <a:endParaRPr lang="en-SG"/>
        </a:p>
      </dgm:t>
    </dgm:pt>
    <dgm:pt modelId="{BE2DB2BA-4A42-478B-8E67-57C951DE1E04}" type="pres">
      <dgm:prSet presAssocID="{3AE4C956-338E-4E30-B438-CF87ACECD19B}" presName="matrix" presStyleCnt="0">
        <dgm:presLayoutVars>
          <dgm:chMax val="1"/>
          <dgm:dir/>
          <dgm:resizeHandles val="exact"/>
        </dgm:presLayoutVars>
      </dgm:prSet>
      <dgm:spPr/>
    </dgm:pt>
    <dgm:pt modelId="{24D761E2-E442-425A-BAA6-3ED94A7046F3}" type="pres">
      <dgm:prSet presAssocID="{3AE4C956-338E-4E30-B438-CF87ACECD19B}" presName="diamond" presStyleLbl="bgShp" presStyleIdx="0" presStyleCnt="1"/>
      <dgm:spPr/>
    </dgm:pt>
    <dgm:pt modelId="{1F2A13B1-8DC3-4BAC-8C55-9B1A6A3C13BB}" type="pres">
      <dgm:prSet presAssocID="{3AE4C956-338E-4E30-B438-CF87ACECD19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BE39033-1048-4C8D-9BF6-016A7413C272}" type="pres">
      <dgm:prSet presAssocID="{3AE4C956-338E-4E30-B438-CF87ACECD19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CA82666-E6AE-4A0F-879A-86971CCAD5D1}" type="pres">
      <dgm:prSet presAssocID="{3AE4C956-338E-4E30-B438-CF87ACECD19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21F288-1022-46CC-91AB-DD6D58032774}" type="pres">
      <dgm:prSet presAssocID="{3AE4C956-338E-4E30-B438-CF87ACECD19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82D6010-40BF-43AE-93C4-145CB8A81F75}" srcId="{3AE4C956-338E-4E30-B438-CF87ACECD19B}" destId="{6E86DA89-5D99-4F1B-85A8-3D502C6B55C1}" srcOrd="1" destOrd="0" parTransId="{8C0C2EF2-6AC7-4AAF-83C2-B5457C44BCBF}" sibTransId="{30B38ACB-D9A5-4973-BCB9-637F2F986DCA}"/>
    <dgm:cxn modelId="{3B49B317-8341-41C4-935E-75F4F9C0B5CE}" srcId="{3AE4C956-338E-4E30-B438-CF87ACECD19B}" destId="{6D1796BD-8D1A-41DD-A2EB-13DEC29ACC0E}" srcOrd="0" destOrd="0" parTransId="{9EA992B1-FCEF-4539-B777-B110FB17EC21}" sibTransId="{E88F0B7E-CB63-4F9A-BAB0-410766C99CE3}"/>
    <dgm:cxn modelId="{3B3AE137-C113-445C-94FD-7277C824E974}" type="presOf" srcId="{CA1F9E55-072E-4C5D-AA14-7B68C2920B8C}" destId="{7E21F288-1022-46CC-91AB-DD6D58032774}" srcOrd="0" destOrd="0" presId="urn:microsoft.com/office/officeart/2005/8/layout/matrix3"/>
    <dgm:cxn modelId="{CA817E5D-2E07-4DDF-BE94-0440D7919410}" type="presOf" srcId="{3AE4C956-338E-4E30-B438-CF87ACECD19B}" destId="{BE2DB2BA-4A42-478B-8E67-57C951DE1E04}" srcOrd="0" destOrd="0" presId="urn:microsoft.com/office/officeart/2005/8/layout/matrix3"/>
    <dgm:cxn modelId="{B04CA85F-A141-494D-A7F2-F1B384FC05FC}" srcId="{3AE4C956-338E-4E30-B438-CF87ACECD19B}" destId="{CA1F9E55-072E-4C5D-AA14-7B68C2920B8C}" srcOrd="3" destOrd="0" parTransId="{BD979838-8BE6-4938-B738-E7B0FC8F8186}" sibTransId="{9D006993-7E19-402C-AF04-AD799164D53C}"/>
    <dgm:cxn modelId="{EE955E67-8A75-4730-A306-CF057E231C08}" type="presOf" srcId="{74D64003-88E8-43F7-A42D-2BA83405BC01}" destId="{ECA82666-E6AE-4A0F-879A-86971CCAD5D1}" srcOrd="0" destOrd="0" presId="urn:microsoft.com/office/officeart/2005/8/layout/matrix3"/>
    <dgm:cxn modelId="{B14086CD-D0B1-4F3B-9FDF-F7464AAE4A83}" type="presOf" srcId="{6E86DA89-5D99-4F1B-85A8-3D502C6B55C1}" destId="{5BE39033-1048-4C8D-9BF6-016A7413C272}" srcOrd="0" destOrd="0" presId="urn:microsoft.com/office/officeart/2005/8/layout/matrix3"/>
    <dgm:cxn modelId="{0C7175F8-D358-4903-80DB-3AF6903044F5}" type="presOf" srcId="{6D1796BD-8D1A-41DD-A2EB-13DEC29ACC0E}" destId="{1F2A13B1-8DC3-4BAC-8C55-9B1A6A3C13BB}" srcOrd="0" destOrd="0" presId="urn:microsoft.com/office/officeart/2005/8/layout/matrix3"/>
    <dgm:cxn modelId="{5F4AFEFC-E05B-4095-B955-1EC1D63A5131}" srcId="{3AE4C956-338E-4E30-B438-CF87ACECD19B}" destId="{74D64003-88E8-43F7-A42D-2BA83405BC01}" srcOrd="2" destOrd="0" parTransId="{74535AA8-3978-4E13-8E85-5BB637F833AB}" sibTransId="{03190AF7-C86B-452E-860A-1B6C54C606B3}"/>
    <dgm:cxn modelId="{2B1A2144-F4D9-400C-ABE7-0DE4BC68B570}" type="presParOf" srcId="{BE2DB2BA-4A42-478B-8E67-57C951DE1E04}" destId="{24D761E2-E442-425A-BAA6-3ED94A7046F3}" srcOrd="0" destOrd="0" presId="urn:microsoft.com/office/officeart/2005/8/layout/matrix3"/>
    <dgm:cxn modelId="{17CDC815-9392-4BF1-99B8-3E4802235D52}" type="presParOf" srcId="{BE2DB2BA-4A42-478B-8E67-57C951DE1E04}" destId="{1F2A13B1-8DC3-4BAC-8C55-9B1A6A3C13BB}" srcOrd="1" destOrd="0" presId="urn:microsoft.com/office/officeart/2005/8/layout/matrix3"/>
    <dgm:cxn modelId="{A0EB6B7A-253B-4C5E-8547-8045E798A69C}" type="presParOf" srcId="{BE2DB2BA-4A42-478B-8E67-57C951DE1E04}" destId="{5BE39033-1048-4C8D-9BF6-016A7413C272}" srcOrd="2" destOrd="0" presId="urn:microsoft.com/office/officeart/2005/8/layout/matrix3"/>
    <dgm:cxn modelId="{81BF8E8C-526A-4E34-82D7-78856C38F451}" type="presParOf" srcId="{BE2DB2BA-4A42-478B-8E67-57C951DE1E04}" destId="{ECA82666-E6AE-4A0F-879A-86971CCAD5D1}" srcOrd="3" destOrd="0" presId="urn:microsoft.com/office/officeart/2005/8/layout/matrix3"/>
    <dgm:cxn modelId="{D7B59D0C-CEEC-41C5-B8A1-77ED8564E8C7}" type="presParOf" srcId="{BE2DB2BA-4A42-478B-8E67-57C951DE1E04}" destId="{7E21F288-1022-46CC-91AB-DD6D5803277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35AA17-F6D5-4B7C-A5FF-24F97440189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1B158D-E32B-418D-A14E-C2D3AF6C35DA}">
      <dgm:prSet phldrT="[Text]"/>
      <dgm:spPr>
        <a:gradFill flip="none" rotWithShape="1">
          <a:gsLst>
            <a:gs pos="0">
              <a:srgbClr val="000099"/>
            </a:gs>
            <a:gs pos="50000">
              <a:srgbClr val="4433AB"/>
            </a:gs>
            <a:gs pos="100000">
              <a:srgbClr val="9588E4"/>
            </a:gs>
          </a:gsLst>
          <a:lin ang="2700000" scaled="1"/>
          <a:tileRect/>
        </a:gradFill>
      </dgm:spPr>
      <dgm:t>
        <a:bodyPr/>
        <a:lstStyle/>
        <a:p>
          <a:r>
            <a:rPr lang="en-US"/>
            <a:t>Sequence</a:t>
          </a:r>
        </a:p>
      </dgm:t>
    </dgm:pt>
    <dgm:pt modelId="{401FF301-7A5B-4F0C-B704-A8139D5DA701}" type="parTrans" cxnId="{66698A92-CD36-43B0-9013-19038B76FCBE}">
      <dgm:prSet/>
      <dgm:spPr/>
      <dgm:t>
        <a:bodyPr/>
        <a:lstStyle/>
        <a:p>
          <a:endParaRPr lang="en-US"/>
        </a:p>
      </dgm:t>
    </dgm:pt>
    <dgm:pt modelId="{9F109276-2911-4F62-A24F-486E463E192F}" type="sibTrans" cxnId="{66698A92-CD36-43B0-9013-19038B76FCBE}">
      <dgm:prSet/>
      <dgm:spPr/>
      <dgm:t>
        <a:bodyPr/>
        <a:lstStyle/>
        <a:p>
          <a:endParaRPr lang="en-US"/>
        </a:p>
      </dgm:t>
    </dgm:pt>
    <dgm:pt modelId="{64768744-49AF-4D6E-820B-4DA9008FEA5C}">
      <dgm:prSet phldrT="[Text]" custT="1"/>
      <dgm:spPr/>
      <dgm:t>
        <a:bodyPr/>
        <a:lstStyle/>
        <a:p>
          <a:r>
            <a:rPr lang="en-US" sz="2400"/>
            <a:t>Default</a:t>
          </a:r>
        </a:p>
      </dgm:t>
    </dgm:pt>
    <dgm:pt modelId="{38E55331-EAEB-406A-8F47-BADF7B61A9FD}" type="parTrans" cxnId="{580FAA1F-1763-4C1C-8A88-073C2C86DF5F}">
      <dgm:prSet/>
      <dgm:spPr/>
      <dgm:t>
        <a:bodyPr/>
        <a:lstStyle/>
        <a:p>
          <a:endParaRPr lang="en-US"/>
        </a:p>
      </dgm:t>
    </dgm:pt>
    <dgm:pt modelId="{B9D01CBB-7DAD-4CFB-82E3-85FC2276C3CF}" type="sibTrans" cxnId="{580FAA1F-1763-4C1C-8A88-073C2C86DF5F}">
      <dgm:prSet/>
      <dgm:spPr/>
      <dgm:t>
        <a:bodyPr/>
        <a:lstStyle/>
        <a:p>
          <a:endParaRPr lang="en-US"/>
        </a:p>
      </dgm:t>
    </dgm:pt>
    <dgm:pt modelId="{574F13CB-FC70-4CC5-96D2-AC431AC4733E}">
      <dgm:prSet phldrT="[Text]"/>
      <dgm:spPr>
        <a:gradFill rotWithShape="0">
          <a:gsLst>
            <a:gs pos="0">
              <a:srgbClr val="006600"/>
            </a:gs>
            <a:gs pos="50000">
              <a:srgbClr val="34C21C"/>
            </a:gs>
            <a:gs pos="100000">
              <a:srgbClr val="91F676"/>
            </a:gs>
          </a:gsLst>
          <a:lin ang="2700000" scaled="1"/>
        </a:gradFill>
      </dgm:spPr>
      <dgm:t>
        <a:bodyPr/>
        <a:lstStyle/>
        <a:p>
          <a:r>
            <a:rPr lang="en-US"/>
            <a:t>Selection</a:t>
          </a:r>
        </a:p>
      </dgm:t>
    </dgm:pt>
    <dgm:pt modelId="{19BDE779-A7BB-437F-8625-E4B8C492CDC2}" type="parTrans" cxnId="{3B91CC39-CB49-4247-B086-D5B0F34C1760}">
      <dgm:prSet/>
      <dgm:spPr/>
      <dgm:t>
        <a:bodyPr/>
        <a:lstStyle/>
        <a:p>
          <a:endParaRPr lang="en-US"/>
        </a:p>
      </dgm:t>
    </dgm:pt>
    <dgm:pt modelId="{10809A6A-9D77-4A6D-8C5E-650AF3871EA7}" type="sibTrans" cxnId="{3B91CC39-CB49-4247-B086-D5B0F34C1760}">
      <dgm:prSet/>
      <dgm:spPr/>
      <dgm:t>
        <a:bodyPr/>
        <a:lstStyle/>
        <a:p>
          <a:endParaRPr lang="en-US"/>
        </a:p>
      </dgm:t>
    </dgm:pt>
    <dgm:pt modelId="{ACABCC3B-9721-4B31-A097-16794DBA442D}">
      <dgm:prSet phldrT="[Text]" custT="1"/>
      <dgm:spPr/>
      <dgm:t>
        <a:bodyPr/>
        <a:lstStyle/>
        <a:p>
          <a:r>
            <a:rPr lang="en-US" sz="2400"/>
            <a:t>Also called </a:t>
          </a:r>
          <a:r>
            <a:rPr lang="en-US" sz="2400">
              <a:solidFill>
                <a:srgbClr val="000099"/>
              </a:solidFill>
            </a:rPr>
            <a:t>branching</a:t>
          </a:r>
        </a:p>
      </dgm:t>
    </dgm:pt>
    <dgm:pt modelId="{03BBF87E-1591-4425-A63C-BF6FE68FA4CD}" type="parTrans" cxnId="{36D1F90E-CC33-41FC-ADE3-4A79E7FFCF87}">
      <dgm:prSet/>
      <dgm:spPr/>
      <dgm:t>
        <a:bodyPr/>
        <a:lstStyle/>
        <a:p>
          <a:endParaRPr lang="en-US"/>
        </a:p>
      </dgm:t>
    </dgm:pt>
    <dgm:pt modelId="{7EFFF3A9-6852-4A36-A986-C32930FCACE5}" type="sibTrans" cxnId="{36D1F90E-CC33-41FC-ADE3-4A79E7FFCF87}">
      <dgm:prSet/>
      <dgm:spPr/>
      <dgm:t>
        <a:bodyPr/>
        <a:lstStyle/>
        <a:p>
          <a:endParaRPr lang="en-US"/>
        </a:p>
      </dgm:t>
    </dgm:pt>
    <dgm:pt modelId="{26D9192E-76DA-4CD4-A044-53F791C3DB2B}">
      <dgm:prSet phldrT="[Text]"/>
      <dgm:spPr>
        <a:gradFill rotWithShape="0">
          <a:gsLst>
            <a:gs pos="0">
              <a:srgbClr val="FF0000"/>
            </a:gs>
            <a:gs pos="50000">
              <a:srgbClr val="D64308"/>
            </a:gs>
            <a:gs pos="100000">
              <a:srgbClr val="FE8D6E"/>
            </a:gs>
          </a:gsLst>
          <a:lin ang="2700000" scaled="1"/>
        </a:gradFill>
      </dgm:spPr>
      <dgm:t>
        <a:bodyPr/>
        <a:lstStyle/>
        <a:p>
          <a:r>
            <a:rPr lang="en-US"/>
            <a:t>Repetition</a:t>
          </a:r>
        </a:p>
      </dgm:t>
    </dgm:pt>
    <dgm:pt modelId="{A6C464B4-6297-42D5-A4C1-47A672F812CE}" type="parTrans" cxnId="{D0463AFF-EA4D-4050-AE58-8D8F501E1D3E}">
      <dgm:prSet/>
      <dgm:spPr/>
      <dgm:t>
        <a:bodyPr/>
        <a:lstStyle/>
        <a:p>
          <a:endParaRPr lang="en-US"/>
        </a:p>
      </dgm:t>
    </dgm:pt>
    <dgm:pt modelId="{1AAB666C-2C52-490B-A642-0E2CBEDB6DBD}" type="sibTrans" cxnId="{D0463AFF-EA4D-4050-AE58-8D8F501E1D3E}">
      <dgm:prSet/>
      <dgm:spPr/>
      <dgm:t>
        <a:bodyPr/>
        <a:lstStyle/>
        <a:p>
          <a:endParaRPr lang="en-US"/>
        </a:p>
      </dgm:t>
    </dgm:pt>
    <dgm:pt modelId="{FAC4D70C-05ED-4A5A-AFBE-CBC8895041F1}">
      <dgm:prSet phldrT="[Text]" custT="1"/>
      <dgm:spPr/>
      <dgm:t>
        <a:bodyPr/>
        <a:lstStyle/>
        <a:p>
          <a:r>
            <a:rPr lang="en-US" sz="2400"/>
            <a:t>Also called </a:t>
          </a:r>
          <a:r>
            <a:rPr lang="en-US" sz="2400">
              <a:solidFill>
                <a:srgbClr val="000099"/>
              </a:solidFill>
            </a:rPr>
            <a:t>loop</a:t>
          </a:r>
        </a:p>
      </dgm:t>
    </dgm:pt>
    <dgm:pt modelId="{44F65132-65AB-4014-A181-72218C77DE93}" type="parTrans" cxnId="{F9D8B607-430E-4EE8-8DBF-67FDDF75F26A}">
      <dgm:prSet/>
      <dgm:spPr/>
      <dgm:t>
        <a:bodyPr/>
        <a:lstStyle/>
        <a:p>
          <a:endParaRPr lang="en-US"/>
        </a:p>
      </dgm:t>
    </dgm:pt>
    <dgm:pt modelId="{DC0DB973-269A-4E9E-B619-F0D7496B0442}" type="sibTrans" cxnId="{F9D8B607-430E-4EE8-8DBF-67FDDF75F26A}">
      <dgm:prSet/>
      <dgm:spPr/>
      <dgm:t>
        <a:bodyPr/>
        <a:lstStyle/>
        <a:p>
          <a:endParaRPr lang="en-US"/>
        </a:p>
      </dgm:t>
    </dgm:pt>
    <dgm:pt modelId="{CF847DC8-B51E-4848-8685-A3F64807CFFB}" type="pres">
      <dgm:prSet presAssocID="{B735AA17-F6D5-4B7C-A5FF-24F97440189D}" presName="Name0" presStyleCnt="0">
        <dgm:presLayoutVars>
          <dgm:dir/>
          <dgm:animLvl val="lvl"/>
          <dgm:resizeHandles val="exact"/>
        </dgm:presLayoutVars>
      </dgm:prSet>
      <dgm:spPr/>
    </dgm:pt>
    <dgm:pt modelId="{12BE23C2-3047-4709-9551-AD201853BDD5}" type="pres">
      <dgm:prSet presAssocID="{F11B158D-E32B-418D-A14E-C2D3AF6C35DA}" presName="linNode" presStyleCnt="0"/>
      <dgm:spPr/>
    </dgm:pt>
    <dgm:pt modelId="{DDD2A701-3C51-46D5-AEA0-AD1F5BA110BE}" type="pres">
      <dgm:prSet presAssocID="{F11B158D-E32B-418D-A14E-C2D3AF6C35DA}" presName="parentText" presStyleLbl="node1" presStyleIdx="0" presStyleCnt="3" custScaleX="154432">
        <dgm:presLayoutVars>
          <dgm:chMax val="1"/>
          <dgm:bulletEnabled val="1"/>
        </dgm:presLayoutVars>
      </dgm:prSet>
      <dgm:spPr/>
    </dgm:pt>
    <dgm:pt modelId="{EF4F7601-ADA8-447F-AC6E-E39710FCA12A}" type="pres">
      <dgm:prSet presAssocID="{F11B158D-E32B-418D-A14E-C2D3AF6C35DA}" presName="descendantText" presStyleLbl="alignAccFollowNode1" presStyleIdx="0" presStyleCnt="3">
        <dgm:presLayoutVars>
          <dgm:bulletEnabled val="1"/>
        </dgm:presLayoutVars>
      </dgm:prSet>
      <dgm:spPr/>
    </dgm:pt>
    <dgm:pt modelId="{02D3D31A-70CF-470E-BD54-C5C1FE888248}" type="pres">
      <dgm:prSet presAssocID="{9F109276-2911-4F62-A24F-486E463E192F}" presName="sp" presStyleCnt="0"/>
      <dgm:spPr/>
    </dgm:pt>
    <dgm:pt modelId="{73A9113A-C031-49FD-B8F2-790B87B7D63C}" type="pres">
      <dgm:prSet presAssocID="{574F13CB-FC70-4CC5-96D2-AC431AC4733E}" presName="linNode" presStyleCnt="0"/>
      <dgm:spPr/>
    </dgm:pt>
    <dgm:pt modelId="{1BC0B599-3A31-421C-8F35-D143E0C9C8E0}" type="pres">
      <dgm:prSet presAssocID="{574F13CB-FC70-4CC5-96D2-AC431AC4733E}" presName="parentText" presStyleLbl="node1" presStyleIdx="1" presStyleCnt="3" custScaleX="154432">
        <dgm:presLayoutVars>
          <dgm:chMax val="1"/>
          <dgm:bulletEnabled val="1"/>
        </dgm:presLayoutVars>
      </dgm:prSet>
      <dgm:spPr/>
    </dgm:pt>
    <dgm:pt modelId="{FFCB783C-6FA6-4CE2-839A-C3CF751B571D}" type="pres">
      <dgm:prSet presAssocID="{574F13CB-FC70-4CC5-96D2-AC431AC4733E}" presName="descendantText" presStyleLbl="alignAccFollowNode1" presStyleIdx="1" presStyleCnt="3">
        <dgm:presLayoutVars>
          <dgm:bulletEnabled val="1"/>
        </dgm:presLayoutVars>
      </dgm:prSet>
      <dgm:spPr/>
    </dgm:pt>
    <dgm:pt modelId="{C885ABE2-6E1F-4C52-8E53-1F4743DCC31C}" type="pres">
      <dgm:prSet presAssocID="{10809A6A-9D77-4A6D-8C5E-650AF3871EA7}" presName="sp" presStyleCnt="0"/>
      <dgm:spPr/>
    </dgm:pt>
    <dgm:pt modelId="{66A6BE84-4B59-4268-AFF2-33B7C096CD68}" type="pres">
      <dgm:prSet presAssocID="{26D9192E-76DA-4CD4-A044-53F791C3DB2B}" presName="linNode" presStyleCnt="0"/>
      <dgm:spPr/>
    </dgm:pt>
    <dgm:pt modelId="{6934BF60-BF40-4907-9DD0-28E7DBCBB15C}" type="pres">
      <dgm:prSet presAssocID="{26D9192E-76DA-4CD4-A044-53F791C3DB2B}" presName="parentText" presStyleLbl="node1" presStyleIdx="2" presStyleCnt="3" custScaleX="154432">
        <dgm:presLayoutVars>
          <dgm:chMax val="1"/>
          <dgm:bulletEnabled val="1"/>
        </dgm:presLayoutVars>
      </dgm:prSet>
      <dgm:spPr/>
    </dgm:pt>
    <dgm:pt modelId="{51965281-7B39-4B31-9CC1-7F95C6DC775D}" type="pres">
      <dgm:prSet presAssocID="{26D9192E-76DA-4CD4-A044-53F791C3DB2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9D8B607-430E-4EE8-8DBF-67FDDF75F26A}" srcId="{26D9192E-76DA-4CD4-A044-53F791C3DB2B}" destId="{FAC4D70C-05ED-4A5A-AFBE-CBC8895041F1}" srcOrd="0" destOrd="0" parTransId="{44F65132-65AB-4014-A181-72218C77DE93}" sibTransId="{DC0DB973-269A-4E9E-B619-F0D7496B0442}"/>
    <dgm:cxn modelId="{5A36AD0C-76E8-42E0-849C-C2C3A18D49A8}" type="presOf" srcId="{574F13CB-FC70-4CC5-96D2-AC431AC4733E}" destId="{1BC0B599-3A31-421C-8F35-D143E0C9C8E0}" srcOrd="0" destOrd="0" presId="urn:microsoft.com/office/officeart/2005/8/layout/vList5"/>
    <dgm:cxn modelId="{36D1F90E-CC33-41FC-ADE3-4A79E7FFCF87}" srcId="{574F13CB-FC70-4CC5-96D2-AC431AC4733E}" destId="{ACABCC3B-9721-4B31-A097-16794DBA442D}" srcOrd="0" destOrd="0" parTransId="{03BBF87E-1591-4425-A63C-BF6FE68FA4CD}" sibTransId="{7EFFF3A9-6852-4A36-A986-C32930FCACE5}"/>
    <dgm:cxn modelId="{580FAA1F-1763-4C1C-8A88-073C2C86DF5F}" srcId="{F11B158D-E32B-418D-A14E-C2D3AF6C35DA}" destId="{64768744-49AF-4D6E-820B-4DA9008FEA5C}" srcOrd="0" destOrd="0" parTransId="{38E55331-EAEB-406A-8F47-BADF7B61A9FD}" sibTransId="{B9D01CBB-7DAD-4CFB-82E3-85FC2276C3CF}"/>
    <dgm:cxn modelId="{A8EC6A21-3007-4869-A95D-312C672AB5EA}" type="presOf" srcId="{ACABCC3B-9721-4B31-A097-16794DBA442D}" destId="{FFCB783C-6FA6-4CE2-839A-C3CF751B571D}" srcOrd="0" destOrd="0" presId="urn:microsoft.com/office/officeart/2005/8/layout/vList5"/>
    <dgm:cxn modelId="{80954A22-B71C-45E3-B705-877562622A57}" type="presOf" srcId="{FAC4D70C-05ED-4A5A-AFBE-CBC8895041F1}" destId="{51965281-7B39-4B31-9CC1-7F95C6DC775D}" srcOrd="0" destOrd="0" presId="urn:microsoft.com/office/officeart/2005/8/layout/vList5"/>
    <dgm:cxn modelId="{3B91CC39-CB49-4247-B086-D5B0F34C1760}" srcId="{B735AA17-F6D5-4B7C-A5FF-24F97440189D}" destId="{574F13CB-FC70-4CC5-96D2-AC431AC4733E}" srcOrd="1" destOrd="0" parTransId="{19BDE779-A7BB-437F-8625-E4B8C492CDC2}" sibTransId="{10809A6A-9D77-4A6D-8C5E-650AF3871EA7}"/>
    <dgm:cxn modelId="{C858835D-CC96-406A-85B7-DD80EDFDFBA4}" type="presOf" srcId="{F11B158D-E32B-418D-A14E-C2D3AF6C35DA}" destId="{DDD2A701-3C51-46D5-AEA0-AD1F5BA110BE}" srcOrd="0" destOrd="0" presId="urn:microsoft.com/office/officeart/2005/8/layout/vList5"/>
    <dgm:cxn modelId="{E5CF5C62-B518-40AE-8215-AF3718379706}" type="presOf" srcId="{64768744-49AF-4D6E-820B-4DA9008FEA5C}" destId="{EF4F7601-ADA8-447F-AC6E-E39710FCA12A}" srcOrd="0" destOrd="0" presId="urn:microsoft.com/office/officeart/2005/8/layout/vList5"/>
    <dgm:cxn modelId="{66698A92-CD36-43B0-9013-19038B76FCBE}" srcId="{B735AA17-F6D5-4B7C-A5FF-24F97440189D}" destId="{F11B158D-E32B-418D-A14E-C2D3AF6C35DA}" srcOrd="0" destOrd="0" parTransId="{401FF301-7A5B-4F0C-B704-A8139D5DA701}" sibTransId="{9F109276-2911-4F62-A24F-486E463E192F}"/>
    <dgm:cxn modelId="{33E927A5-133B-4C8C-B21D-4D0F89EDF0C8}" type="presOf" srcId="{26D9192E-76DA-4CD4-A044-53F791C3DB2B}" destId="{6934BF60-BF40-4907-9DD0-28E7DBCBB15C}" srcOrd="0" destOrd="0" presId="urn:microsoft.com/office/officeart/2005/8/layout/vList5"/>
    <dgm:cxn modelId="{E1EFBCF0-F1EB-413D-BE6E-1C9EA376B92E}" type="presOf" srcId="{B735AA17-F6D5-4B7C-A5FF-24F97440189D}" destId="{CF847DC8-B51E-4848-8685-A3F64807CFFB}" srcOrd="0" destOrd="0" presId="urn:microsoft.com/office/officeart/2005/8/layout/vList5"/>
    <dgm:cxn modelId="{D0463AFF-EA4D-4050-AE58-8D8F501E1D3E}" srcId="{B735AA17-F6D5-4B7C-A5FF-24F97440189D}" destId="{26D9192E-76DA-4CD4-A044-53F791C3DB2B}" srcOrd="2" destOrd="0" parTransId="{A6C464B4-6297-42D5-A4C1-47A672F812CE}" sibTransId="{1AAB666C-2C52-490B-A642-0E2CBEDB6DBD}"/>
    <dgm:cxn modelId="{8D4BEDE7-8D0D-4E51-90F1-1DC2B9AF6EFD}" type="presParOf" srcId="{CF847DC8-B51E-4848-8685-A3F64807CFFB}" destId="{12BE23C2-3047-4709-9551-AD201853BDD5}" srcOrd="0" destOrd="0" presId="urn:microsoft.com/office/officeart/2005/8/layout/vList5"/>
    <dgm:cxn modelId="{DAA053AE-497C-4767-81F3-FAA7E1AE03BD}" type="presParOf" srcId="{12BE23C2-3047-4709-9551-AD201853BDD5}" destId="{DDD2A701-3C51-46D5-AEA0-AD1F5BA110BE}" srcOrd="0" destOrd="0" presId="urn:microsoft.com/office/officeart/2005/8/layout/vList5"/>
    <dgm:cxn modelId="{828109CE-CDA9-4E24-A8AB-1F8C115029AB}" type="presParOf" srcId="{12BE23C2-3047-4709-9551-AD201853BDD5}" destId="{EF4F7601-ADA8-447F-AC6E-E39710FCA12A}" srcOrd="1" destOrd="0" presId="urn:microsoft.com/office/officeart/2005/8/layout/vList5"/>
    <dgm:cxn modelId="{E1B9EAB3-8774-4D96-90F9-4B786647E2D1}" type="presParOf" srcId="{CF847DC8-B51E-4848-8685-A3F64807CFFB}" destId="{02D3D31A-70CF-470E-BD54-C5C1FE888248}" srcOrd="1" destOrd="0" presId="urn:microsoft.com/office/officeart/2005/8/layout/vList5"/>
    <dgm:cxn modelId="{0303252F-BA23-4D94-BE63-E4DB0F8F9A8E}" type="presParOf" srcId="{CF847DC8-B51E-4848-8685-A3F64807CFFB}" destId="{73A9113A-C031-49FD-B8F2-790B87B7D63C}" srcOrd="2" destOrd="0" presId="urn:microsoft.com/office/officeart/2005/8/layout/vList5"/>
    <dgm:cxn modelId="{CB48E955-49B1-4F77-9CC7-FC103BF05B8E}" type="presParOf" srcId="{73A9113A-C031-49FD-B8F2-790B87B7D63C}" destId="{1BC0B599-3A31-421C-8F35-D143E0C9C8E0}" srcOrd="0" destOrd="0" presId="urn:microsoft.com/office/officeart/2005/8/layout/vList5"/>
    <dgm:cxn modelId="{BC536997-949D-4650-B114-AE1C1DCFD6C7}" type="presParOf" srcId="{73A9113A-C031-49FD-B8F2-790B87B7D63C}" destId="{FFCB783C-6FA6-4CE2-839A-C3CF751B571D}" srcOrd="1" destOrd="0" presId="urn:microsoft.com/office/officeart/2005/8/layout/vList5"/>
    <dgm:cxn modelId="{E95937DF-F746-46B8-A85D-84AA54200049}" type="presParOf" srcId="{CF847DC8-B51E-4848-8685-A3F64807CFFB}" destId="{C885ABE2-6E1F-4C52-8E53-1F4743DCC31C}" srcOrd="3" destOrd="0" presId="urn:microsoft.com/office/officeart/2005/8/layout/vList5"/>
    <dgm:cxn modelId="{9ECB0424-E97C-418E-B96B-BA8D1FA884BD}" type="presParOf" srcId="{CF847DC8-B51E-4848-8685-A3F64807CFFB}" destId="{66A6BE84-4B59-4268-AFF2-33B7C096CD68}" srcOrd="4" destOrd="0" presId="urn:microsoft.com/office/officeart/2005/8/layout/vList5"/>
    <dgm:cxn modelId="{31E19F3A-2D2D-43B4-BD69-7531C9212BF1}" type="presParOf" srcId="{66A6BE84-4B59-4268-AFF2-33B7C096CD68}" destId="{6934BF60-BF40-4907-9DD0-28E7DBCBB15C}" srcOrd="0" destOrd="0" presId="urn:microsoft.com/office/officeart/2005/8/layout/vList5"/>
    <dgm:cxn modelId="{3A6F5DC9-03C1-47AE-AF9B-749C3A6F4119}" type="presParOf" srcId="{66A6BE84-4B59-4268-AFF2-33B7C096CD68}" destId="{51965281-7B39-4B31-9CC1-7F95C6DC77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A0866-5154-4C68-A45D-186EE855478E}">
      <dsp:nvSpPr>
        <dsp:cNvPr id="0" name=""/>
        <dsp:cNvSpPr/>
      </dsp:nvSpPr>
      <dsp:spPr>
        <a:xfrm>
          <a:off x="5934" y="779222"/>
          <a:ext cx="1600620" cy="56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Input</a:t>
          </a:r>
        </a:p>
      </dsp:txBody>
      <dsp:txXfrm>
        <a:off x="22490" y="795778"/>
        <a:ext cx="1567508" cy="532140"/>
      </dsp:txXfrm>
    </dsp:sp>
    <dsp:sp modelId="{E8CC020E-CD91-458F-9BF9-3433F11E18F3}">
      <dsp:nvSpPr>
        <dsp:cNvPr id="0" name=""/>
        <dsp:cNvSpPr/>
      </dsp:nvSpPr>
      <dsp:spPr>
        <a:xfrm>
          <a:off x="1766617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66617" y="942762"/>
        <a:ext cx="237532" cy="238171"/>
      </dsp:txXfrm>
    </dsp:sp>
    <dsp:sp modelId="{51B8BEA2-1550-44BF-BDD5-7005C1268954}">
      <dsp:nvSpPr>
        <dsp:cNvPr id="0" name=""/>
        <dsp:cNvSpPr/>
      </dsp:nvSpPr>
      <dsp:spPr>
        <a:xfrm>
          <a:off x="2246803" y="237685"/>
          <a:ext cx="2972320" cy="164832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Algorithm</a:t>
          </a:r>
        </a:p>
      </dsp:txBody>
      <dsp:txXfrm>
        <a:off x="2295081" y="285963"/>
        <a:ext cx="2875764" cy="1551770"/>
      </dsp:txXfrm>
    </dsp:sp>
    <dsp:sp modelId="{790CF22A-B1A7-4BDD-8886-36FC662D6039}">
      <dsp:nvSpPr>
        <dsp:cNvPr id="0" name=""/>
        <dsp:cNvSpPr/>
      </dsp:nvSpPr>
      <dsp:spPr>
        <a:xfrm>
          <a:off x="5379185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379185" y="942762"/>
        <a:ext cx="237532" cy="238171"/>
      </dsp:txXfrm>
    </dsp:sp>
    <dsp:sp modelId="{75DF54B4-1471-4F80-9E47-FB8482D0B6D3}">
      <dsp:nvSpPr>
        <dsp:cNvPr id="0" name=""/>
        <dsp:cNvSpPr/>
      </dsp:nvSpPr>
      <dsp:spPr>
        <a:xfrm>
          <a:off x="5859371" y="696479"/>
          <a:ext cx="1600620" cy="73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Output</a:t>
          </a:r>
        </a:p>
      </dsp:txBody>
      <dsp:txXfrm>
        <a:off x="5880774" y="717882"/>
        <a:ext cx="1557814" cy="687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61E2-E442-425A-BAA6-3ED94A7046F3}">
      <dsp:nvSpPr>
        <dsp:cNvPr id="0" name=""/>
        <dsp:cNvSpPr/>
      </dsp:nvSpPr>
      <dsp:spPr>
        <a:xfrm>
          <a:off x="313330" y="0"/>
          <a:ext cx="4326340" cy="4326340"/>
        </a:xfrm>
        <a:prstGeom prst="diamond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tint val="4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2A13B1-8DC3-4BAC-8C55-9B1A6A3C13BB}">
      <dsp:nvSpPr>
        <dsp:cNvPr id="0" name=""/>
        <dsp:cNvSpPr/>
      </dsp:nvSpPr>
      <dsp:spPr>
        <a:xfrm>
          <a:off x="724332" y="411002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Exact</a:t>
          </a:r>
          <a:endParaRPr lang="en-SG" sz="2400" kern="1200" dirty="0"/>
        </a:p>
      </dsp:txBody>
      <dsp:txXfrm>
        <a:off x="806698" y="493368"/>
        <a:ext cx="1522540" cy="1522540"/>
      </dsp:txXfrm>
    </dsp:sp>
    <dsp:sp modelId="{5BE39033-1048-4C8D-9BF6-016A7413C272}">
      <dsp:nvSpPr>
        <dsp:cNvPr id="0" name=""/>
        <dsp:cNvSpPr/>
      </dsp:nvSpPr>
      <dsp:spPr>
        <a:xfrm>
          <a:off x="2541395" y="411002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4132458"/>
                <a:satOff val="6183"/>
                <a:lumOff val="-6928"/>
                <a:alphaOff val="0"/>
                <a:shade val="70000"/>
                <a:satMod val="150000"/>
              </a:schemeClr>
            </a:gs>
            <a:gs pos="34000">
              <a:schemeClr val="accent5">
                <a:hueOff val="-4132458"/>
                <a:satOff val="6183"/>
                <a:lumOff val="-6928"/>
                <a:alphaOff val="0"/>
                <a:shade val="70000"/>
                <a:satMod val="140000"/>
              </a:schemeClr>
            </a:gs>
            <a:gs pos="70000">
              <a:schemeClr val="accent5">
                <a:hueOff val="-4132458"/>
                <a:satOff val="6183"/>
                <a:lumOff val="-6928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4132458"/>
                <a:satOff val="6183"/>
                <a:lumOff val="-6928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Terminate</a:t>
          </a:r>
          <a:endParaRPr lang="en-SG" sz="2400" kern="1200" dirty="0"/>
        </a:p>
      </dsp:txBody>
      <dsp:txXfrm>
        <a:off x="2623761" y="493368"/>
        <a:ext cx="1522540" cy="1522540"/>
      </dsp:txXfrm>
    </dsp:sp>
    <dsp:sp modelId="{ECA82666-E6AE-4A0F-879A-86971CCAD5D1}">
      <dsp:nvSpPr>
        <dsp:cNvPr id="0" name=""/>
        <dsp:cNvSpPr/>
      </dsp:nvSpPr>
      <dsp:spPr>
        <a:xfrm>
          <a:off x="724332" y="2228065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8264916"/>
                <a:satOff val="12367"/>
                <a:lumOff val="-13855"/>
                <a:alphaOff val="0"/>
                <a:shade val="70000"/>
                <a:satMod val="150000"/>
              </a:schemeClr>
            </a:gs>
            <a:gs pos="34000">
              <a:schemeClr val="accent5">
                <a:hueOff val="-8264916"/>
                <a:satOff val="12367"/>
                <a:lumOff val="-13855"/>
                <a:alphaOff val="0"/>
                <a:shade val="70000"/>
                <a:satMod val="140000"/>
              </a:schemeClr>
            </a:gs>
            <a:gs pos="70000">
              <a:schemeClr val="accent5">
                <a:hueOff val="-8264916"/>
                <a:satOff val="12367"/>
                <a:lumOff val="-13855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8264916"/>
                <a:satOff val="12367"/>
                <a:lumOff val="-13855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Effective</a:t>
          </a:r>
          <a:endParaRPr lang="en-SG" sz="2400" kern="1200" dirty="0"/>
        </a:p>
      </dsp:txBody>
      <dsp:txXfrm>
        <a:off x="806698" y="2310431"/>
        <a:ext cx="1522540" cy="1522540"/>
      </dsp:txXfrm>
    </dsp:sp>
    <dsp:sp modelId="{7E21F288-1022-46CC-91AB-DD6D58032774}">
      <dsp:nvSpPr>
        <dsp:cNvPr id="0" name=""/>
        <dsp:cNvSpPr/>
      </dsp:nvSpPr>
      <dsp:spPr>
        <a:xfrm>
          <a:off x="2541395" y="2228065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50000"/>
              </a:schemeClr>
            </a:gs>
            <a:gs pos="3400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40000"/>
              </a:schemeClr>
            </a:gs>
            <a:gs pos="7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General</a:t>
          </a:r>
          <a:endParaRPr lang="en-SG" sz="2400" kern="1200" dirty="0"/>
        </a:p>
      </dsp:txBody>
      <dsp:txXfrm>
        <a:off x="2623761" y="2310431"/>
        <a:ext cx="1522540" cy="1522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F7601-ADA8-447F-AC6E-E39710FCA12A}">
      <dsp:nvSpPr>
        <dsp:cNvPr id="0" name=""/>
        <dsp:cNvSpPr/>
      </dsp:nvSpPr>
      <dsp:spPr>
        <a:xfrm rot="5400000">
          <a:off x="2623625" y="-492801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Default</a:t>
          </a:r>
        </a:p>
      </dsp:txBody>
      <dsp:txXfrm rot="-5400000">
        <a:off x="1997872" y="184099"/>
        <a:ext cx="2248111" cy="945456"/>
      </dsp:txXfrm>
    </dsp:sp>
    <dsp:sp modelId="{DDD2A701-3C51-46D5-AEA0-AD1F5BA110BE}">
      <dsp:nvSpPr>
        <dsp:cNvPr id="0" name=""/>
        <dsp:cNvSpPr/>
      </dsp:nvSpPr>
      <dsp:spPr>
        <a:xfrm>
          <a:off x="550" y="1984"/>
          <a:ext cx="1997320" cy="1309687"/>
        </a:xfrm>
        <a:prstGeom prst="roundRect">
          <a:avLst/>
        </a:prstGeom>
        <a:gradFill flip="none" rotWithShape="1">
          <a:gsLst>
            <a:gs pos="0">
              <a:srgbClr val="000099"/>
            </a:gs>
            <a:gs pos="50000">
              <a:srgbClr val="4433AB"/>
            </a:gs>
            <a:gs pos="100000">
              <a:srgbClr val="9588E4"/>
            </a:gs>
          </a:gsLst>
          <a:lin ang="2700000" scaled="1"/>
          <a:tileRect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Sequence</a:t>
          </a:r>
        </a:p>
      </dsp:txBody>
      <dsp:txXfrm>
        <a:off x="64484" y="65918"/>
        <a:ext cx="1869452" cy="1181819"/>
      </dsp:txXfrm>
    </dsp:sp>
    <dsp:sp modelId="{FFCB783C-6FA6-4CE2-839A-C3CF751B571D}">
      <dsp:nvSpPr>
        <dsp:cNvPr id="0" name=""/>
        <dsp:cNvSpPr/>
      </dsp:nvSpPr>
      <dsp:spPr>
        <a:xfrm rot="5400000">
          <a:off x="2623625" y="882370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Also called </a:t>
          </a:r>
          <a:r>
            <a:rPr lang="en-US" sz="2400" kern="1200">
              <a:solidFill>
                <a:srgbClr val="000099"/>
              </a:solidFill>
            </a:rPr>
            <a:t>branching</a:t>
          </a:r>
        </a:p>
      </dsp:txBody>
      <dsp:txXfrm rot="-5400000">
        <a:off x="1997872" y="1559271"/>
        <a:ext cx="2248111" cy="945456"/>
      </dsp:txXfrm>
    </dsp:sp>
    <dsp:sp modelId="{1BC0B599-3A31-421C-8F35-D143E0C9C8E0}">
      <dsp:nvSpPr>
        <dsp:cNvPr id="0" name=""/>
        <dsp:cNvSpPr/>
      </dsp:nvSpPr>
      <dsp:spPr>
        <a:xfrm>
          <a:off x="550" y="1377156"/>
          <a:ext cx="1997320" cy="1309687"/>
        </a:xfrm>
        <a:prstGeom prst="roundRect">
          <a:avLst/>
        </a:prstGeom>
        <a:gradFill rotWithShape="0">
          <a:gsLst>
            <a:gs pos="0">
              <a:srgbClr val="006600"/>
            </a:gs>
            <a:gs pos="50000">
              <a:srgbClr val="34C21C"/>
            </a:gs>
            <a:gs pos="100000">
              <a:srgbClr val="91F676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Selection</a:t>
          </a:r>
        </a:p>
      </dsp:txBody>
      <dsp:txXfrm>
        <a:off x="64484" y="1441090"/>
        <a:ext cx="1869452" cy="1181819"/>
      </dsp:txXfrm>
    </dsp:sp>
    <dsp:sp modelId="{51965281-7B39-4B31-9CC1-7F95C6DC775D}">
      <dsp:nvSpPr>
        <dsp:cNvPr id="0" name=""/>
        <dsp:cNvSpPr/>
      </dsp:nvSpPr>
      <dsp:spPr>
        <a:xfrm rot="5400000">
          <a:off x="2623625" y="2257542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Also called </a:t>
          </a:r>
          <a:r>
            <a:rPr lang="en-US" sz="2400" kern="1200">
              <a:solidFill>
                <a:srgbClr val="000099"/>
              </a:solidFill>
            </a:rPr>
            <a:t>loop</a:t>
          </a:r>
        </a:p>
      </dsp:txBody>
      <dsp:txXfrm rot="-5400000">
        <a:off x="1997872" y="2934443"/>
        <a:ext cx="2248111" cy="945456"/>
      </dsp:txXfrm>
    </dsp:sp>
    <dsp:sp modelId="{6934BF60-BF40-4907-9DD0-28E7DBCBB15C}">
      <dsp:nvSpPr>
        <dsp:cNvPr id="0" name=""/>
        <dsp:cNvSpPr/>
      </dsp:nvSpPr>
      <dsp:spPr>
        <a:xfrm>
          <a:off x="550" y="2752328"/>
          <a:ext cx="1997320" cy="1309687"/>
        </a:xfrm>
        <a:prstGeom prst="roundRect">
          <a:avLst/>
        </a:prstGeom>
        <a:gradFill rotWithShape="0">
          <a:gsLst>
            <a:gs pos="0">
              <a:srgbClr val="FF0000"/>
            </a:gs>
            <a:gs pos="50000">
              <a:srgbClr val="D64308"/>
            </a:gs>
            <a:gs pos="100000">
              <a:srgbClr val="FE8D6E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Repetition</a:t>
          </a:r>
        </a:p>
      </dsp:txBody>
      <dsp:txXfrm>
        <a:off x="64484" y="2816262"/>
        <a:ext cx="186945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23/9/2018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86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67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4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8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3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7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2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7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0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98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9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3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0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0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0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77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89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5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2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9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4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lgorithm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2: Algorithmic Problem Solving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20857520"/>
      </p:ext>
    </p:extLst>
  </p:cSld>
  <p:clrMapOvr>
    <a:masterClrMapping/>
  </p:clrMapOvr>
  <p:transition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 (2/3)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73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</a:t>
            </a:r>
            <a:r>
              <a:rPr lang="en-US" sz="2800" b="1">
                <a:solidFill>
                  <a:srgbClr val="0000FF"/>
                </a:solidFill>
              </a:rPr>
              <a:t>algorithm</a:t>
            </a:r>
            <a:r>
              <a:rPr lang="en-US" sz="2800"/>
              <a:t> has these properties: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8" name="[Diagram 9]"/>
          <p:cNvGraphicFramePr/>
          <p:nvPr>
            <p:extLst>
              <p:ext uri="{D42A27DB-BD31-4B8C-83A1-F6EECF244321}">
                <p14:modId xmlns:p14="http://schemas.microsoft.com/office/powerpoint/2010/main" val="3487695980"/>
              </p:ext>
            </p:extLst>
          </p:nvPr>
        </p:nvGraphicFramePr>
        <p:xfrm>
          <a:off x="2161180" y="1787858"/>
          <a:ext cx="4953000" cy="432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1319" y="1981235"/>
            <a:ext cx="225188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Each step must be </a:t>
            </a:r>
            <a:r>
              <a:rPr lang="en-US" sz="2400" b="1"/>
              <a:t>exact</a:t>
            </a:r>
            <a:r>
              <a:rPr lang="en-US" sz="2400"/>
              <a:t>. </a:t>
            </a:r>
            <a:r>
              <a:rPr lang="en-US"/>
              <a:t>(Or it will not be precise.)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17910" y="1790166"/>
            <a:ext cx="2043211" cy="2123658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algorithm must </a:t>
            </a:r>
            <a:r>
              <a:rPr lang="en-US" sz="2400" b="1" dirty="0"/>
              <a:t>terminate</a:t>
            </a:r>
            <a:r>
              <a:rPr lang="en-US" sz="2400" dirty="0"/>
              <a:t>.</a:t>
            </a:r>
          </a:p>
          <a:p>
            <a:r>
              <a:rPr lang="en-US" dirty="0"/>
              <a:t>(Or no solution will be obtained.)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501" y="3688685"/>
            <a:ext cx="1925819" cy="2123658"/>
          </a:xfrm>
          <a:prstGeom prst="rect">
            <a:avLst/>
          </a:prstGeom>
          <a:solidFill>
            <a:srgbClr val="97BC72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The algorithm must be </a:t>
            </a:r>
            <a:r>
              <a:rPr lang="en-US" sz="2400" b="1"/>
              <a:t>effective</a:t>
            </a:r>
            <a:r>
              <a:rPr lang="en-US" sz="2400"/>
              <a:t>.</a:t>
            </a:r>
          </a:p>
          <a:p>
            <a:r>
              <a:rPr lang="en-US"/>
              <a:t>(i.e. it must solve the problem.)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55643" y="4109745"/>
            <a:ext cx="2205478" cy="2031325"/>
          </a:xfrm>
          <a:prstGeom prst="rect">
            <a:avLst/>
          </a:prstGeom>
          <a:solidFill>
            <a:srgbClr val="CC9A86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The algorithm must be </a:t>
            </a:r>
            <a:r>
              <a:rPr lang="en-US" sz="2400" b="1"/>
              <a:t>general</a:t>
            </a:r>
            <a:r>
              <a:rPr lang="en-US" sz="2400"/>
              <a:t>. </a:t>
            </a:r>
          </a:p>
          <a:p>
            <a:r>
              <a:rPr lang="en-US"/>
              <a:t>(Within the constraints of the system/language.)</a:t>
            </a:r>
          </a:p>
        </p:txBody>
      </p:sp>
    </p:spTree>
    <p:extLst>
      <p:ext uri="{BB962C8B-B14F-4D97-AF65-F5344CB8AC3E}">
        <p14:creationId xmlns:p14="http://schemas.microsoft.com/office/powerpoint/2010/main" val="366430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3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34" y="2180088"/>
            <a:ext cx="3390900" cy="3924300"/>
          </a:xfrm>
          <a:prstGeom prst="rect">
            <a:avLst/>
          </a:prstGeo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 (3/3)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Ways of representing an algorithm: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[TextBox 1]"/>
          <p:cNvSpPr txBox="1"/>
          <p:nvPr/>
        </p:nvSpPr>
        <p:spPr>
          <a:xfrm>
            <a:off x="586853" y="1937982"/>
            <a:ext cx="1637731" cy="461665"/>
          </a:xfrm>
          <a:prstGeom prst="rect">
            <a:avLst/>
          </a:prstGeom>
          <a:solidFill>
            <a:srgbClr val="FF9966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Flowchart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9547" y="1937982"/>
            <a:ext cx="2361062" cy="461665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Pseudocode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188424" y="2511189"/>
            <a:ext cx="3193576" cy="3262099"/>
            <a:chOff x="5324901" y="3138984"/>
            <a:chExt cx="3193576" cy="32620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2" t="4673" r="42383"/>
            <a:stretch/>
          </p:blipFill>
          <p:spPr>
            <a:xfrm>
              <a:off x="5324901" y="3138984"/>
              <a:ext cx="3193576" cy="326209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276531" y="6087186"/>
              <a:ext cx="1241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Lucida Console" panose="020B0609040504020204" pitchFamily="49" charset="0"/>
                </a:rPr>
                <a:t>lynda.com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49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 #1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4" t="2610" r="13284" b="2930"/>
          <a:stretch/>
        </p:blipFill>
        <p:spPr>
          <a:xfrm>
            <a:off x="968989" y="1255593"/>
            <a:ext cx="7011843" cy="50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387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 #2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[TextBox 1]"/>
          <p:cNvSpPr>
            <a:spLocks noChangeArrowheads="1"/>
          </p:cNvSpPr>
          <p:nvPr/>
        </p:nvSpPr>
        <p:spPr bwMode="auto">
          <a:xfrm>
            <a:off x="491318" y="1219200"/>
            <a:ext cx="828419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Find maximum and average of a list of numbers: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19" name="[TextBox 1]"/>
          <p:cNvSpPr txBox="1"/>
          <p:nvPr/>
        </p:nvSpPr>
        <p:spPr>
          <a:xfrm>
            <a:off x="586853" y="1937982"/>
            <a:ext cx="1637731" cy="461665"/>
          </a:xfrm>
          <a:prstGeom prst="rect">
            <a:avLst/>
          </a:prstGeom>
          <a:solidFill>
            <a:srgbClr val="FF9966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Flowchart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40169" y="1754678"/>
            <a:ext cx="6186487" cy="4683125"/>
            <a:chOff x="1540169" y="1754678"/>
            <a:chExt cx="6186487" cy="4683125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3658731" y="1894398"/>
              <a:ext cx="688722" cy="302978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3658731" y="1903277"/>
              <a:ext cx="688722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start</a:t>
              </a:r>
              <a:endParaRPr lang="en-US"/>
            </a:p>
          </p:txBody>
        </p:sp>
        <p:sp>
          <p:nvSpPr>
            <p:cNvPr id="23" name="AutoShape 12"/>
            <p:cNvSpPr>
              <a:spLocks noChangeArrowheads="1"/>
            </p:cNvSpPr>
            <p:nvPr/>
          </p:nvSpPr>
          <p:spPr bwMode="auto">
            <a:xfrm>
              <a:off x="3199582" y="2477447"/>
              <a:ext cx="1607019" cy="536273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3199582" y="2504084"/>
              <a:ext cx="1607019" cy="509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sum</a:t>
              </a:r>
              <a:r>
                <a:rPr lang="en-US" sz="1200"/>
                <a:t>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count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0</a:t>
              </a:r>
            </a:p>
            <a:p>
              <a:pPr algn="ctr"/>
              <a:r>
                <a:rPr lang="en-US" sz="1200" i="1"/>
                <a:t>max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0</a:t>
              </a:r>
              <a:endParaRPr 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4003092" y="2206255"/>
              <a:ext cx="0" cy="260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>
              <a:off x="3314370" y="3316698"/>
              <a:ext cx="1377445" cy="605956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3543944" y="3366072"/>
              <a:ext cx="918296" cy="50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end of input?</a:t>
              </a:r>
              <a:endParaRPr lang="en-US"/>
            </a:p>
          </p:txBody>
        </p:sp>
        <p:sp>
          <p:nvSpPr>
            <p:cNvPr id="28" name="AutoShape 17"/>
            <p:cNvSpPr>
              <a:spLocks noChangeArrowheads="1"/>
            </p:cNvSpPr>
            <p:nvPr/>
          </p:nvSpPr>
          <p:spPr bwMode="auto">
            <a:xfrm>
              <a:off x="3199582" y="4225631"/>
              <a:ext cx="1607019" cy="704152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3199582" y="4235671"/>
              <a:ext cx="1607019" cy="64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Enter num</a:t>
              </a:r>
            </a:p>
            <a:p>
              <a:pPr algn="ctr"/>
              <a:r>
                <a:rPr lang="en-US" sz="1200"/>
                <a:t>increment </a:t>
              </a:r>
              <a:r>
                <a:rPr lang="en-US" sz="1200" i="1"/>
                <a:t>count</a:t>
              </a:r>
              <a:endParaRPr lang="en-US" sz="1200"/>
            </a:p>
            <a:p>
              <a:pPr algn="ctr"/>
              <a:r>
                <a:rPr lang="en-US" sz="1200" i="1"/>
                <a:t>sum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sum</a:t>
              </a:r>
              <a:r>
                <a:rPr lang="en-US" sz="1200"/>
                <a:t> + </a:t>
              </a:r>
              <a:r>
                <a:rPr lang="en-US" sz="1200" i="1"/>
                <a:t>num</a:t>
              </a:r>
              <a:endParaRPr lang="en-US"/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2855222" y="3417690"/>
              <a:ext cx="550978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Yes</a:t>
              </a:r>
              <a:endParaRPr lang="en-US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3543944" y="3922654"/>
              <a:ext cx="505063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 flipV="1">
              <a:off x="4691815" y="3619676"/>
              <a:ext cx="26401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7331916" y="3619676"/>
              <a:ext cx="13771" cy="2620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003092" y="3013719"/>
              <a:ext cx="0" cy="302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4003092" y="3922654"/>
              <a:ext cx="0" cy="302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>
              <a:off x="3993162" y="4929783"/>
              <a:ext cx="6115" cy="319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AutoShape 36"/>
            <p:cNvSpPr>
              <a:spLocks noChangeArrowheads="1"/>
            </p:cNvSpPr>
            <p:nvPr/>
          </p:nvSpPr>
          <p:spPr bwMode="auto">
            <a:xfrm>
              <a:off x="3314370" y="5249150"/>
              <a:ext cx="1377445" cy="605956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3450201" y="5419155"/>
              <a:ext cx="114787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num </a:t>
              </a:r>
              <a:r>
                <a:rPr lang="en-US" sz="1200" noProof="1"/>
                <a:t>&gt; </a:t>
              </a:r>
              <a:r>
                <a:rPr lang="en-US" sz="1200" i="1"/>
                <a:t>max</a:t>
              </a:r>
              <a:r>
                <a:rPr lang="en-US" sz="1200"/>
                <a:t>?</a:t>
              </a:r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691815" y="5552129"/>
              <a:ext cx="6887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700691" y="5314628"/>
              <a:ext cx="550978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Yes</a:t>
              </a:r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3993163" y="5855107"/>
              <a:ext cx="9929" cy="3847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543944" y="5855107"/>
              <a:ext cx="505063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5380536" y="5394538"/>
              <a:ext cx="114787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5380536" y="5394538"/>
              <a:ext cx="114787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max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num</a:t>
              </a:r>
              <a:endParaRPr 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H="1">
              <a:off x="4003092" y="6239890"/>
              <a:ext cx="33288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1547567" y="4544841"/>
              <a:ext cx="149223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1547567" y="4544841"/>
              <a:ext cx="149223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ave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sum/count</a:t>
              </a:r>
              <a:endParaRPr lang="en-US"/>
            </a:p>
          </p:txBody>
        </p:sp>
        <p:sp>
          <p:nvSpPr>
            <p:cNvPr id="50" name="AutoShape 52"/>
            <p:cNvSpPr>
              <a:spLocks noChangeArrowheads="1"/>
            </p:cNvSpPr>
            <p:nvPr/>
          </p:nvSpPr>
          <p:spPr bwMode="auto">
            <a:xfrm>
              <a:off x="1935698" y="6134825"/>
              <a:ext cx="688722" cy="302978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1935698" y="6134825"/>
              <a:ext cx="688722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end</a:t>
              </a:r>
              <a:endParaRPr lang="en-US"/>
            </a:p>
          </p:txBody>
        </p:sp>
        <p:sp>
          <p:nvSpPr>
            <p:cNvPr id="52" name="AutoShape 54"/>
            <p:cNvSpPr>
              <a:spLocks noChangeArrowheads="1"/>
            </p:cNvSpPr>
            <p:nvPr/>
          </p:nvSpPr>
          <p:spPr bwMode="auto">
            <a:xfrm>
              <a:off x="5839684" y="1801808"/>
              <a:ext cx="459148" cy="201985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55"/>
            <p:cNvSpPr>
              <a:spLocks noChangeArrowheads="1"/>
            </p:cNvSpPr>
            <p:nvPr/>
          </p:nvSpPr>
          <p:spPr bwMode="auto">
            <a:xfrm>
              <a:off x="5724898" y="2205779"/>
              <a:ext cx="688722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56"/>
            <p:cNvSpPr>
              <a:spLocks noChangeArrowheads="1"/>
            </p:cNvSpPr>
            <p:nvPr/>
          </p:nvSpPr>
          <p:spPr bwMode="auto">
            <a:xfrm>
              <a:off x="5724898" y="2710742"/>
              <a:ext cx="688722" cy="302978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6463999" y="1754678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Terminator box</a:t>
              </a:r>
              <a:endParaRPr lang="en-US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6463999" y="2259641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Process box</a:t>
              </a:r>
              <a:endParaRPr lang="en-US"/>
            </a:p>
          </p:txBody>
        </p:sp>
        <p:sp>
          <p:nvSpPr>
            <p:cNvPr id="57" name="Text Box 59"/>
            <p:cNvSpPr txBox="1">
              <a:spLocks noChangeArrowheads="1"/>
            </p:cNvSpPr>
            <p:nvPr/>
          </p:nvSpPr>
          <p:spPr bwMode="auto">
            <a:xfrm>
              <a:off x="6463999" y="2764604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Decision box</a:t>
              </a:r>
              <a:endParaRPr lang="en-US"/>
            </a:p>
          </p:txBody>
        </p:sp>
        <p:cxnSp>
          <p:nvCxnSpPr>
            <p:cNvPr id="58" name="Straight Arrow Connector 61"/>
            <p:cNvCxnSpPr>
              <a:cxnSpLocks noChangeShapeType="1"/>
              <a:endCxn id="51" idx="0"/>
            </p:cNvCxnSpPr>
            <p:nvPr/>
          </p:nvCxnSpPr>
          <p:spPr bwMode="auto">
            <a:xfrm rot="5400000">
              <a:off x="2050985" y="5902937"/>
              <a:ext cx="460964" cy="2812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Straight Arrow Connector 50"/>
            <p:cNvCxnSpPr>
              <a:cxnSpLocks noChangeShapeType="1"/>
              <a:endCxn id="49" idx="0"/>
            </p:cNvCxnSpPr>
            <p:nvPr/>
          </p:nvCxnSpPr>
          <p:spPr bwMode="auto">
            <a:xfrm rot="16200000" flipH="1">
              <a:off x="1822832" y="4073989"/>
              <a:ext cx="930892" cy="10810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0" name="Straight Connector 53"/>
            <p:cNvCxnSpPr>
              <a:cxnSpLocks noChangeShapeType="1"/>
              <a:stCxn id="26" idx="1"/>
            </p:cNvCxnSpPr>
            <p:nvPr/>
          </p:nvCxnSpPr>
          <p:spPr bwMode="auto">
            <a:xfrm rot="10800000">
              <a:off x="2273996" y="3613950"/>
              <a:ext cx="1040374" cy="5728"/>
            </a:xfrm>
            <a:prstGeom prst="line">
              <a:avLst/>
            </a:prstGeom>
            <a:noFill/>
            <a:ln w="952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" name="AutoShape 49"/>
            <p:cNvSpPr>
              <a:spLocks noChangeArrowheads="1"/>
            </p:cNvSpPr>
            <p:nvPr/>
          </p:nvSpPr>
          <p:spPr bwMode="auto">
            <a:xfrm>
              <a:off x="1540169" y="5359114"/>
              <a:ext cx="149223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50"/>
            <p:cNvSpPr txBox="1">
              <a:spLocks noChangeArrowheads="1"/>
            </p:cNvSpPr>
            <p:nvPr/>
          </p:nvSpPr>
          <p:spPr bwMode="auto">
            <a:xfrm>
              <a:off x="1540169" y="5359114"/>
              <a:ext cx="149223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print </a:t>
              </a:r>
              <a:r>
                <a:rPr lang="en-US" sz="1200" i="1"/>
                <a:t>max, ave</a:t>
              </a:r>
              <a:endParaRPr lang="en-US"/>
            </a:p>
          </p:txBody>
        </p:sp>
        <p:cxnSp>
          <p:nvCxnSpPr>
            <p:cNvPr id="63" name="Straight Arrow Connector 63"/>
            <p:cNvCxnSpPr>
              <a:cxnSpLocks noChangeShapeType="1"/>
              <a:stCxn id="49" idx="2"/>
            </p:cNvCxnSpPr>
            <p:nvPr/>
          </p:nvCxnSpPr>
          <p:spPr bwMode="auto">
            <a:xfrm rot="5400000">
              <a:off x="2051800" y="5086438"/>
              <a:ext cx="480502" cy="3265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" name="Straight Arrow Connector 74"/>
            <p:cNvCxnSpPr>
              <a:cxnSpLocks noChangeShapeType="1"/>
              <a:stCxn id="46" idx="3"/>
            </p:cNvCxnSpPr>
            <p:nvPr/>
          </p:nvCxnSpPr>
          <p:spPr bwMode="auto">
            <a:xfrm>
              <a:off x="6528407" y="5546027"/>
              <a:ext cx="796567" cy="3526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22947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 #2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[TextBox 1]"/>
          <p:cNvSpPr>
            <a:spLocks noChangeArrowheads="1"/>
          </p:cNvSpPr>
          <p:nvPr/>
        </p:nvSpPr>
        <p:spPr bwMode="auto">
          <a:xfrm>
            <a:off x="491318" y="1219200"/>
            <a:ext cx="828419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Find maximum and average of a list of numbers: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79309" y="2412638"/>
            <a:ext cx="7010400" cy="38036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/>
              <a:t>sum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count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0		</a:t>
            </a:r>
            <a:r>
              <a:rPr lang="en-GB" dirty="0">
                <a:solidFill>
                  <a:srgbClr val="006600"/>
                </a:solidFill>
              </a:rPr>
              <a:t>// </a:t>
            </a:r>
            <a:r>
              <a:rPr lang="en-GB" i="1" dirty="0">
                <a:solidFill>
                  <a:srgbClr val="006600"/>
                </a:solidFill>
              </a:rPr>
              <a:t>sum</a:t>
            </a:r>
            <a:r>
              <a:rPr lang="en-GB" dirty="0">
                <a:solidFill>
                  <a:srgbClr val="006600"/>
                </a:solidFill>
              </a:rPr>
              <a:t> = sum of numbers</a:t>
            </a:r>
          </a:p>
          <a:p>
            <a:pPr>
              <a:spcAft>
                <a:spcPct val="4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>
                <a:solidFill>
                  <a:srgbClr val="006600"/>
                </a:solidFill>
              </a:rPr>
              <a:t>					// </a:t>
            </a:r>
            <a:r>
              <a:rPr lang="en-GB" i="1" dirty="0">
                <a:solidFill>
                  <a:srgbClr val="006600"/>
                </a:solidFill>
              </a:rPr>
              <a:t>count</a:t>
            </a:r>
            <a:r>
              <a:rPr lang="en-GB" dirty="0">
                <a:solidFill>
                  <a:srgbClr val="006600"/>
                </a:solidFill>
              </a:rPr>
              <a:t> = how many numbers are entered? </a:t>
            </a:r>
            <a:endParaRPr lang="en-GB" i="1" dirty="0">
              <a:solidFill>
                <a:srgbClr val="006600"/>
              </a:solidFill>
            </a:endParaRPr>
          </a:p>
          <a:p>
            <a:pPr>
              <a:spcAft>
                <a:spcPct val="4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/>
              <a:t>max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0				</a:t>
            </a:r>
            <a:r>
              <a:rPr lang="en-GB" dirty="0">
                <a:solidFill>
                  <a:srgbClr val="006600"/>
                </a:solidFill>
              </a:rPr>
              <a:t>// </a:t>
            </a:r>
            <a:r>
              <a:rPr lang="en-GB" i="1" dirty="0">
                <a:solidFill>
                  <a:srgbClr val="006600"/>
                </a:solidFill>
              </a:rPr>
              <a:t>max</a:t>
            </a:r>
            <a:r>
              <a:rPr lang="en-GB" dirty="0">
                <a:solidFill>
                  <a:srgbClr val="006600"/>
                </a:solidFill>
              </a:rPr>
              <a:t> to hold the largest value eventually </a:t>
            </a:r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for each </a:t>
            </a:r>
            <a:r>
              <a:rPr lang="en-GB" i="1" dirty="0"/>
              <a:t>num</a:t>
            </a:r>
            <a:r>
              <a:rPr lang="en-GB" dirty="0"/>
              <a:t> entered,</a:t>
            </a:r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</a:t>
            </a:r>
            <a:r>
              <a:rPr lang="en-GB" i="1" dirty="0"/>
              <a:t>count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count</a:t>
            </a:r>
            <a:r>
              <a:rPr lang="pt-BR" dirty="0"/>
              <a:t> + 1</a:t>
            </a:r>
            <a:endParaRPr lang="en-GB" dirty="0"/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</a:t>
            </a:r>
            <a:r>
              <a:rPr lang="pt-BR" i="1" dirty="0"/>
              <a:t>sum</a:t>
            </a:r>
            <a:r>
              <a:rPr lang="pt-BR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sum</a:t>
            </a:r>
            <a:r>
              <a:rPr lang="pt-BR" dirty="0"/>
              <a:t> + </a:t>
            </a:r>
            <a:r>
              <a:rPr lang="pt-BR" i="1" dirty="0"/>
              <a:t>num</a:t>
            </a:r>
            <a:endParaRPr lang="pt-BR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pt-BR" dirty="0"/>
              <a:t>	</a:t>
            </a:r>
            <a:r>
              <a:rPr lang="en-GB" dirty="0"/>
              <a:t>if </a:t>
            </a:r>
            <a:r>
              <a:rPr lang="en-GB" i="1" dirty="0"/>
              <a:t>num</a:t>
            </a:r>
            <a:r>
              <a:rPr lang="en-GB" dirty="0"/>
              <a:t> &gt; </a:t>
            </a:r>
            <a:r>
              <a:rPr lang="en-GB" i="1" dirty="0"/>
              <a:t>max</a:t>
            </a:r>
            <a:r>
              <a:rPr lang="en-GB" dirty="0"/>
              <a:t> 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	then </a:t>
            </a:r>
            <a:r>
              <a:rPr lang="en-GB" i="1" dirty="0"/>
              <a:t>max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num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endParaRPr lang="en-GB" i="1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 err="1"/>
              <a:t>ave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sum </a:t>
            </a:r>
            <a:r>
              <a:rPr lang="en-GB" dirty="0"/>
              <a:t>/ </a:t>
            </a:r>
            <a:r>
              <a:rPr lang="en-GB" i="1" dirty="0"/>
              <a:t>count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endParaRPr lang="en-GB" i="1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print</a:t>
            </a:r>
            <a:r>
              <a:rPr lang="en-GB" i="1" dirty="0"/>
              <a:t> max</a:t>
            </a:r>
            <a:r>
              <a:rPr lang="en-GB" dirty="0"/>
              <a:t>, </a:t>
            </a:r>
            <a:r>
              <a:rPr lang="en-GB" i="1" dirty="0" err="1"/>
              <a:t>ave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040247" y="5700351"/>
            <a:ext cx="2232025" cy="646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Are there any errors in this algorithm?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2029" y="1781033"/>
            <a:ext cx="3809683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need to </a:t>
            </a:r>
            <a:r>
              <a:rPr lang="en-US" sz="2400" dirty="0" err="1"/>
              <a:t>initialise</a:t>
            </a:r>
            <a:r>
              <a:rPr lang="en-US" sz="2400" dirty="0"/>
              <a:t> </a:t>
            </a:r>
            <a:r>
              <a:rPr lang="en-US" dirty="0"/>
              <a:t>variables.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52789" y="2092598"/>
            <a:ext cx="1661160" cy="1162840"/>
            <a:chOff x="2392680" y="1584960"/>
            <a:chExt cx="1661160" cy="116284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>
              <a:off x="3185160" y="1584960"/>
              <a:ext cx="868680" cy="48768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2392680" y="1735060"/>
              <a:ext cx="1661160" cy="101274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5" name="Rounded Rectangle 14"/>
          <p:cNvSpPr/>
          <p:nvPr/>
        </p:nvSpPr>
        <p:spPr bwMode="auto">
          <a:xfrm>
            <a:off x="1475549" y="3860438"/>
            <a:ext cx="2880360" cy="1417320"/>
          </a:xfrm>
          <a:prstGeom prst="roundRect">
            <a:avLst/>
          </a:prstGeom>
          <a:noFill/>
          <a:ln w="28575" cap="sq" cmpd="sng" algn="ctr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3949" y="4097927"/>
            <a:ext cx="2407920" cy="4639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need to </a:t>
            </a:r>
            <a:r>
              <a:rPr lang="en-US" sz="2400" dirty="0"/>
              <a:t>indent</a:t>
            </a:r>
            <a:r>
              <a:rPr lang="en-US" dirty="0"/>
              <a:t>.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963229" y="4790077"/>
            <a:ext cx="2095500" cy="317071"/>
          </a:xfrm>
          <a:prstGeom prst="roundRect">
            <a:avLst/>
          </a:prstGeom>
          <a:noFill/>
          <a:ln w="28575" cap="sq" cmpd="sng" algn="ctr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[TextBox 1]"/>
          <p:cNvSpPr txBox="1"/>
          <p:nvPr/>
        </p:nvSpPr>
        <p:spPr>
          <a:xfrm>
            <a:off x="295018" y="1787857"/>
            <a:ext cx="2361062" cy="461665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2797933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621051955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sz="4000" dirty="0" err="1">
                <a:solidFill>
                  <a:srgbClr val="0000FF"/>
                </a:solidFill>
              </a:rPr>
              <a:t>Pseudocode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We will write algorithms in pseudocode instead of flowchart as the former is more succinct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cs typeface="Courier New" pitchFamily="49" charset="0"/>
              </a:rPr>
              <a:t>However, there are no standard rules on how pseudocodes should look like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cs typeface="Courier New" pitchFamily="49" charset="0"/>
              </a:rPr>
              <a:t>General guidelines: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cs typeface="Courier New" pitchFamily="49" charset="0"/>
              </a:rPr>
              <a:t>Every step must be unambiguous, so that anybody is able to hand trace the pseudocode and follow the logic flow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cs typeface="Courier New" pitchFamily="49" charset="0"/>
              </a:rPr>
              <a:t>Use a combination of English (keep it succinct) and commonly understood notations </a:t>
            </a:r>
            <a:r>
              <a:rPr lang="en-US" sz="2000">
                <a:cs typeface="Courier New" pitchFamily="49" charset="0"/>
              </a:rPr>
              <a:t>(such as </a:t>
            </a:r>
            <a:r>
              <a:rPr lang="en-US" sz="2000">
                <a:cs typeface="Courier New" pitchFamily="49" charset="0"/>
                <a:sym typeface="Wingdings" panose="05000000000000000000" pitchFamily="2" charset="2"/>
              </a:rPr>
              <a:t> for assignment in our previous example)</a:t>
            </a:r>
            <a:endParaRPr lang="en-US" sz="200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74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/>
      <p:bldP spid="7" grpId="1" uiExpand="1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621192424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Control Structures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algorithm is a set of instructions, which are followed sequentially by default.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However, sometimes we need to change the default sequential flow.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We study 3 control structures.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GB" sz="240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42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5"/>
      <p:bldP spid="10" grpId="1" uiExpand="1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Control Structures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13583436"/>
              </p:ext>
            </p:extLst>
          </p:nvPr>
        </p:nvGraphicFramePr>
        <p:xfrm>
          <a:off x="868680" y="1686560"/>
          <a:ext cx="42976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2" name="[Group 81]"/>
          <p:cNvGrpSpPr/>
          <p:nvPr/>
        </p:nvGrpSpPr>
        <p:grpSpPr>
          <a:xfrm>
            <a:off x="6533337" y="3052164"/>
            <a:ext cx="1943100" cy="1078348"/>
            <a:chOff x="6533337" y="3052164"/>
            <a:chExt cx="1943100" cy="1078348"/>
          </a:xfrm>
        </p:grpSpPr>
        <p:sp>
          <p:nvSpPr>
            <p:cNvPr id="12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18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44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[TextBox 1]"/>
            <p:cNvSpPr txBox="1"/>
            <p:nvPr/>
          </p:nvSpPr>
          <p:spPr>
            <a:xfrm>
              <a:off x="6636207" y="3128006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39" name="[TextBox 1]"/>
            <p:cNvSpPr/>
            <p:nvPr/>
          </p:nvSpPr>
          <p:spPr>
            <a:xfrm>
              <a:off x="7681340" y="3128006"/>
              <a:ext cx="652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False</a:t>
              </a:r>
            </a:p>
          </p:txBody>
        </p:sp>
        <p:cxnSp>
          <p:nvCxnSpPr>
            <p:cNvPr id="48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[TextBox 1]"/>
            <p:cNvSpPr/>
            <p:nvPr/>
          </p:nvSpPr>
          <p:spPr>
            <a:xfrm>
              <a:off x="7358853" y="3312672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88" name="[Group 87]"/>
          <p:cNvGrpSpPr/>
          <p:nvPr/>
        </p:nvGrpSpPr>
        <p:grpSpPr>
          <a:xfrm>
            <a:off x="5499023" y="4608431"/>
            <a:ext cx="1720114" cy="1651091"/>
            <a:chOff x="5499023" y="4608431"/>
            <a:chExt cx="1720114" cy="1651091"/>
          </a:xfrm>
        </p:grpSpPr>
        <p:sp>
          <p:nvSpPr>
            <p:cNvPr id="52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[TextBox 1]"/>
            <p:cNvCxnSpPr>
              <a:endCxn id="55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[TextBox 1]"/>
            <p:cNvCxnSpPr>
              <a:endCxn id="52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[TextBox 1]"/>
            <p:cNvSpPr txBox="1"/>
            <p:nvPr/>
          </p:nvSpPr>
          <p:spPr>
            <a:xfrm>
              <a:off x="6316167" y="5260088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83" name="[TextBox 1]"/>
            <p:cNvSpPr/>
            <p:nvPr/>
          </p:nvSpPr>
          <p:spPr>
            <a:xfrm>
              <a:off x="5499023" y="4738685"/>
              <a:ext cx="652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False</a:t>
              </a:r>
            </a:p>
          </p:txBody>
        </p:sp>
        <p:sp>
          <p:nvSpPr>
            <p:cNvPr id="85" name="[TextBox 1]"/>
            <p:cNvSpPr/>
            <p:nvPr/>
          </p:nvSpPr>
          <p:spPr>
            <a:xfrm>
              <a:off x="6212854" y="4849175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81" name="[TextBox 1]"/>
          <p:cNvGrpSpPr/>
          <p:nvPr/>
        </p:nvGrpSpPr>
        <p:grpSpPr>
          <a:xfrm>
            <a:off x="5882641" y="1075851"/>
            <a:ext cx="547826" cy="1942979"/>
            <a:chOff x="5882641" y="1075851"/>
            <a:chExt cx="547826" cy="1942979"/>
          </a:xfrm>
        </p:grpSpPr>
        <p:sp>
          <p:nvSpPr>
            <p:cNvPr id="3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[TextBox 1]"/>
            <p:cNvCxnSpPr>
              <a:stCxn id="3" idx="2"/>
              <a:endCxn id="26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[TextBox 1]"/>
            <p:cNvCxnSpPr>
              <a:stCxn id="26" idx="2"/>
              <a:endCxn id="28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[TextBox 1]"/>
          <p:cNvSpPr/>
          <p:nvPr/>
        </p:nvSpPr>
        <p:spPr>
          <a:xfrm>
            <a:off x="762000" y="1648302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[TextBox 1]"/>
          <p:cNvSpPr/>
          <p:nvPr/>
        </p:nvSpPr>
        <p:spPr>
          <a:xfrm>
            <a:off x="762000" y="3018830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[TextBox 1]"/>
          <p:cNvSpPr/>
          <p:nvPr/>
        </p:nvSpPr>
        <p:spPr>
          <a:xfrm>
            <a:off x="762000" y="4406086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93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711031092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TLabsHighlightBackgroundShape201407071103109727"/>
          <p:cNvSpPr/>
          <p:nvPr>
            <p:custDataLst>
              <p:tags r:id="rId1"/>
            </p:custDataLst>
          </p:nvPr>
        </p:nvSpPr>
        <p:spPr>
          <a:xfrm>
            <a:off x="925659" y="5608320"/>
            <a:ext cx="5748401" cy="5181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40707110310970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382859" y="5166360"/>
            <a:ext cx="2338388" cy="4419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407071103109672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382859" y="4724400"/>
            <a:ext cx="3814763" cy="4419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407071103109652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382859" y="4282440"/>
            <a:ext cx="6181725" cy="4419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40707110310962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5659" y="3764280"/>
            <a:ext cx="6015038" cy="5181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40707110310959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5659" y="2148840"/>
            <a:ext cx="7069138" cy="1615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HighlightBackgroundShape201407071103109560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25659" y="1630680"/>
            <a:ext cx="1989138" cy="5181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PTLabsHighlightBackgroundShape201407071103109510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5659" y="1264920"/>
            <a:ext cx="6797675" cy="3657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Data Representation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Internal representation: bits (binary digits) 0 and 1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1 byte = 8 bits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cs typeface="Courier New" pitchFamily="49" charset="0"/>
              </a:rPr>
              <a:t>In programming, we need variables to hold data. A variable has an associated </a:t>
            </a:r>
            <a:r>
              <a:rPr lang="en-US" sz="2400" u="sng" dirty="0">
                <a:cs typeface="Courier New" pitchFamily="49" charset="0"/>
              </a:rPr>
              <a:t>data type and occupies memory space</a:t>
            </a:r>
            <a:r>
              <a:rPr lang="en-US" sz="2400" dirty="0">
                <a:cs typeface="Courier New" pitchFamily="49" charset="0"/>
              </a:rPr>
              <a:t>. In the following slides, variables are shown as boxes.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Some data types in C (list is not exhaustive)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Integers: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short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long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 is most common)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Real numbers: </a:t>
            </a:r>
            <a:r>
              <a:rPr lang="en-US" sz="2400" dirty="0">
                <a:solidFill>
                  <a:srgbClr val="C00000"/>
                </a:solidFill>
              </a:rPr>
              <a:t>float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double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Characters: </a:t>
            </a:r>
            <a:r>
              <a:rPr lang="en-US" sz="2400" dirty="0">
                <a:solidFill>
                  <a:srgbClr val="C00000"/>
                </a:solidFill>
              </a:rPr>
              <a:t>char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Self-reading: Lesson 1.4 in reference book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78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31467 0.03222221 -0.131467 0.03222221 -0.262934 0.06444442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29262" y="1416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388889 0.07777778 0.1388889 0.07777778 0.2777778 0.1555556 E" pathEditMode="relative" ptsTypes="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355387" y="31176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81947 0.07777778 -0.02881947 0.07777778 -0.05763893 0.1555556 E" pathEditMode="relative" ptsTypes="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85089" y="3207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955729 0.03500002 0.02955729 0.03500002 0.05911458 0.07000004 E" pathEditMode="relative" ptsTypes="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2771" y="8529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471355 0.03222221 -0.06471355 0.03222221 -0.1294271 0.06444442 E" pathEditMode="relative" ptsTypes="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171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036456 0.03222221 -0.04036456 0.03222221 -0.08072913 0.06444442 E" pathEditMode="relative" ptsTypes="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129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823088 0.03500002 0.06823088 0.03500002 0.1364618 0.07000004 E" pathEditMode="relative" ptsTypes="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45828" y="11724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9" grpId="1" animBg="1"/>
      <p:bldP spid="9" grpId="2" animBg="1"/>
      <p:bldP spid="9" grpId="3" animBg="1"/>
      <p:bldP spid="8" grpId="0" animBg="1"/>
      <p:bldP spid="8" grpId="1" animBg="1"/>
      <p:bldP spid="8" grpId="2" animBg="1"/>
      <p:bldP spid="8" grpId="3" animBg="1"/>
      <p:bldP spid="7" grpId="0" animBg="1"/>
      <p:bldP spid="7" grpId="1" animBg="1"/>
      <p:bldP spid="7" grpId="2" animBg="1"/>
      <p:bldP spid="7" grpId="3" animBg="1"/>
      <p:bldP spid="5" grpId="0" animBg="1"/>
      <p:bldP spid="5" grpId="1" animBg="1"/>
      <p:bldP spid="5" grpId="2" animBg="1"/>
      <p:bldP spid="5" grpId="3" animBg="1"/>
      <p:bldP spid="4" grpId="0" animBg="1"/>
      <p:bldP spid="4" grpId="1" animBg="1"/>
      <p:bldP spid="4" grpId="2" animBg="1"/>
      <p:bldP spid="4" grpId="3" animBg="1"/>
      <p:bldP spid="3" grpId="0" animBg="1"/>
      <p:bldP spid="3" grpId="1" animBg="1"/>
      <p:bldP spid="3" grpId="2" animBg="1"/>
      <p:bldP spid="3" grpId="3" animBg="1"/>
      <p:bldP spid="2" grpId="0" animBg="1"/>
      <p:bldP spid="2" grpId="1" animBg="1"/>
      <p:bldP spid="2" grpId="2" animBg="1"/>
      <p:bldP spid="2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Sequence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7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Task: </a:t>
            </a:r>
            <a:r>
              <a:rPr lang="en-US" sz="2400">
                <a:solidFill>
                  <a:srgbClr val="000099"/>
                </a:solidFill>
              </a:rPr>
              <a:t>Compute the average of three integers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4" name="[TextBox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5423735"/>
            <a:ext cx="1240762" cy="87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5423735"/>
            <a:ext cx="4876800" cy="1015663"/>
          </a:xfrm>
          <a:prstGeom prst="rect">
            <a:avLst/>
          </a:prstGeom>
          <a:solidFill>
            <a:srgbClr val="91F676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Each box represents a variable. </a:t>
            </a:r>
          </a:p>
          <a:p>
            <a:r>
              <a:rPr lang="en-US" sz="2000" b="1" dirty="0"/>
              <a:t>Important concepts</a:t>
            </a:r>
            <a:r>
              <a:rPr lang="en-US" sz="2000" dirty="0"/>
              <a:t>: Each variable has a unique </a:t>
            </a:r>
            <a:r>
              <a:rPr lang="en-US" sz="2000" dirty="0">
                <a:solidFill>
                  <a:srgbClr val="C00000"/>
                </a:solidFill>
              </a:rPr>
              <a:t>name</a:t>
            </a:r>
            <a:r>
              <a:rPr lang="en-US" sz="2000" dirty="0"/>
              <a:t> </a:t>
            </a:r>
            <a:r>
              <a:rPr lang="en-US" sz="2000"/>
              <a:t>and contains a </a:t>
            </a:r>
            <a:r>
              <a:rPr lang="en-US" sz="2000">
                <a:solidFill>
                  <a:srgbClr val="C00000"/>
                </a:solidFill>
              </a:rPr>
              <a:t>value</a:t>
            </a:r>
            <a:r>
              <a:rPr lang="en-US" sz="2000"/>
              <a:t>.</a:t>
            </a:r>
            <a:endParaRPr lang="en-US" sz="2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143000" y="1790699"/>
            <a:ext cx="7307580" cy="1384300"/>
            <a:chOff x="1143000" y="1790699"/>
            <a:chExt cx="7307580" cy="138430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43000" y="1790699"/>
              <a:ext cx="4648200" cy="13843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571500" algn="l"/>
                  <a:tab pos="21717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 possible algorithm</a:t>
              </a:r>
              <a:r>
                <a:rPr lang="en-GB" i="1">
                  <a:solidFill>
                    <a:srgbClr val="006600"/>
                  </a:solidFill>
                </a:rPr>
                <a:t>: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endParaRPr lang="en-GB" sz="1200" i="1"/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pt-BR"/>
                <a:t>, </a:t>
              </a:r>
              <a:r>
                <a:rPr lang="pt-BR" i="1"/>
                <a:t>num3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</a:t>
              </a:r>
              <a:r>
                <a:rPr lang="pt-BR" i="1"/>
                <a:t>ave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pt-BR"/>
                <a:t> ( </a:t>
              </a:r>
              <a:r>
                <a:rPr lang="pt-BR" i="1"/>
                <a:t>num1</a:t>
              </a:r>
              <a:r>
                <a:rPr lang="pt-BR"/>
                <a:t> + </a:t>
              </a:r>
              <a:r>
                <a:rPr lang="pt-BR" i="1"/>
                <a:t>num2</a:t>
              </a:r>
              <a:r>
                <a:rPr lang="pt-BR"/>
                <a:t> + </a:t>
              </a:r>
              <a:r>
                <a:rPr lang="pt-BR" i="1"/>
                <a:t>num3</a:t>
              </a:r>
              <a:r>
                <a:rPr lang="pt-BR"/>
                <a:t> ) / 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print </a:t>
              </a:r>
              <a:r>
                <a:rPr lang="pt-BR" i="1"/>
                <a:t>ave</a:t>
              </a:r>
              <a:endParaRPr lang="en-GB" i="1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096000" y="1790699"/>
              <a:ext cx="2354580" cy="1239986"/>
              <a:chOff x="6096000" y="1790699"/>
              <a:chExt cx="2354580" cy="1239986"/>
            </a:xfrm>
          </p:grpSpPr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6442710" y="1790699"/>
                <a:ext cx="1767840" cy="342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" name="[Group 3]"/>
              <p:cNvGrpSpPr/>
              <p:nvPr/>
            </p:nvGrpSpPr>
            <p:grpSpPr>
              <a:xfrm>
                <a:off x="6096000" y="2218486"/>
                <a:ext cx="640080" cy="300096"/>
                <a:chOff x="6096000" y="2182753"/>
                <a:chExt cx="640080" cy="300096"/>
              </a:xfrm>
            </p:grpSpPr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num1</a:t>
                  </a:r>
                </a:p>
              </p:txBody>
            </p:sp>
          </p:grpSp>
          <p:grpSp>
            <p:nvGrpSpPr>
              <p:cNvPr id="37" name="[Group 36]"/>
              <p:cNvGrpSpPr/>
              <p:nvPr/>
            </p:nvGrpSpPr>
            <p:grpSpPr>
              <a:xfrm>
                <a:off x="6941820" y="2204386"/>
                <a:ext cx="640080" cy="300096"/>
                <a:chOff x="6096000" y="2182753"/>
                <a:chExt cx="640080" cy="300096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num2</a:t>
                  </a:r>
                </a:p>
              </p:txBody>
            </p:sp>
          </p:grpSp>
          <p:grpSp>
            <p:nvGrpSpPr>
              <p:cNvPr id="40" name="[Group 39]"/>
              <p:cNvGrpSpPr/>
              <p:nvPr/>
            </p:nvGrpSpPr>
            <p:grpSpPr>
              <a:xfrm>
                <a:off x="7810500" y="2218486"/>
                <a:ext cx="640080" cy="300096"/>
                <a:chOff x="6096000" y="2182753"/>
                <a:chExt cx="640080" cy="300096"/>
              </a:xfrm>
            </p:grpSpPr>
            <p:sp>
              <p:nvSpPr>
                <p:cNvPr id="41" name="Rectangle 4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num3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6781800" y="2753686"/>
                <a:ext cx="960120" cy="276999"/>
                <a:chOff x="6850380" y="2753686"/>
                <a:chExt cx="960120" cy="276999"/>
              </a:xfrm>
            </p:grpSpPr>
            <p:sp>
              <p:nvSpPr>
                <p:cNvPr id="45" name="Rectangle 44"/>
                <p:cNvSpPr>
                  <a:spLocks noChangeArrowheads="1"/>
                </p:cNvSpPr>
                <p:nvPr/>
              </p:nvSpPr>
              <p:spPr bwMode="auto">
                <a:xfrm>
                  <a:off x="6850380" y="2753686"/>
                  <a:ext cx="96012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021830" y="2753686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ave</a:t>
                  </a:r>
                </a:p>
              </p:txBody>
            </p:sp>
          </p:grpSp>
        </p:grpSp>
      </p:grpSp>
      <p:grpSp>
        <p:nvGrpSpPr>
          <p:cNvPr id="63" name="Group 62"/>
          <p:cNvGrpSpPr/>
          <p:nvPr/>
        </p:nvGrpSpPr>
        <p:grpSpPr>
          <a:xfrm>
            <a:off x="1143000" y="3411221"/>
            <a:ext cx="7307580" cy="1761966"/>
            <a:chOff x="1143000" y="3411221"/>
            <a:chExt cx="7307580" cy="1761966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143000" y="3511074"/>
              <a:ext cx="4648200" cy="166211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571500" algn="l"/>
                  <a:tab pos="21717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Another possible algorithm: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endParaRPr lang="en-GB" sz="1200" i="1"/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pt-BR"/>
                <a:t>, </a:t>
              </a:r>
              <a:r>
                <a:rPr lang="pt-BR" i="1"/>
                <a:t>num3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</a:t>
              </a:r>
              <a:r>
                <a:rPr lang="pt-BR" i="1"/>
                <a:t>tota</a:t>
              </a:r>
              <a:r>
                <a:rPr lang="pt-BR"/>
                <a:t>l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pt-BR"/>
                <a:t> ( </a:t>
              </a:r>
              <a:r>
                <a:rPr lang="pt-BR" i="1"/>
                <a:t>num1</a:t>
              </a:r>
              <a:r>
                <a:rPr lang="pt-BR"/>
                <a:t> + </a:t>
              </a:r>
              <a:r>
                <a:rPr lang="pt-BR" i="1"/>
                <a:t>num2</a:t>
              </a:r>
              <a:r>
                <a:rPr lang="pt-BR"/>
                <a:t> + </a:t>
              </a:r>
              <a:r>
                <a:rPr lang="pt-BR" i="1"/>
                <a:t>num3</a:t>
              </a:r>
              <a:r>
                <a:rPr lang="pt-BR"/>
                <a:t> )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</a:t>
              </a:r>
              <a:r>
                <a:rPr lang="pt-BR" i="1"/>
                <a:t>ave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pt-BR"/>
                <a:t> </a:t>
              </a:r>
              <a:r>
                <a:rPr lang="pt-BR" i="1"/>
                <a:t>total</a:t>
              </a:r>
              <a:r>
                <a:rPr lang="pt-BR"/>
                <a:t>  / 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print </a:t>
              </a:r>
              <a:r>
                <a:rPr lang="pt-BR" i="1"/>
                <a:t>ave</a:t>
              </a:r>
              <a:endParaRPr lang="en-GB" i="1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096000" y="3411221"/>
              <a:ext cx="2354580" cy="1692469"/>
              <a:chOff x="6096000" y="3411221"/>
              <a:chExt cx="2354580" cy="1692469"/>
            </a:xfrm>
          </p:grpSpPr>
          <p:sp>
            <p:nvSpPr>
              <p:cNvPr id="25" name="Text Box 33"/>
              <p:cNvSpPr txBox="1">
                <a:spLocks noChangeArrowheads="1"/>
              </p:cNvSpPr>
              <p:nvPr/>
            </p:nvSpPr>
            <p:spPr bwMode="auto">
              <a:xfrm>
                <a:off x="6362700" y="3411221"/>
                <a:ext cx="1927860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6096000" y="3822965"/>
                <a:ext cx="640080" cy="300096"/>
                <a:chOff x="6096000" y="2182753"/>
                <a:chExt cx="640080" cy="300096"/>
              </a:xfrm>
            </p:grpSpPr>
            <p:sp>
              <p:nvSpPr>
                <p:cNvPr id="48" name="Rectangle 4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num1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941820" y="3808865"/>
                <a:ext cx="640080" cy="300096"/>
                <a:chOff x="6096000" y="2182753"/>
                <a:chExt cx="640080" cy="300096"/>
              </a:xfrm>
            </p:grpSpPr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num2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7810500" y="3822965"/>
                <a:ext cx="640080" cy="300096"/>
                <a:chOff x="6096000" y="2182753"/>
                <a:chExt cx="640080" cy="300096"/>
              </a:xfrm>
            </p:grpSpPr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num3</a:t>
                  </a: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747510" y="4826691"/>
                <a:ext cx="960120" cy="276999"/>
                <a:chOff x="6850380" y="2753686"/>
                <a:chExt cx="960120" cy="276999"/>
              </a:xfrm>
            </p:grpSpPr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6850380" y="2753686"/>
                  <a:ext cx="96012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7021830" y="2753686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ave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6941820" y="4328817"/>
                <a:ext cx="640080" cy="300096"/>
                <a:chOff x="6096000" y="2182753"/>
                <a:chExt cx="640080" cy="300096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total</a:t>
                  </a:r>
                </a:p>
              </p:txBody>
            </p:sp>
          </p:grpSp>
        </p:grpSp>
      </p:grpSp>
      <p:grpSp>
        <p:nvGrpSpPr>
          <p:cNvPr id="44" name="[TextBox 1]"/>
          <p:cNvGrpSpPr/>
          <p:nvPr/>
        </p:nvGrpSpPr>
        <p:grpSpPr>
          <a:xfrm>
            <a:off x="8561651" y="426142"/>
            <a:ext cx="421647" cy="1495461"/>
            <a:chOff x="5882641" y="1075851"/>
            <a:chExt cx="547826" cy="1942979"/>
          </a:xfrm>
        </p:grpSpPr>
        <p:sp>
          <p:nvSpPr>
            <p:cNvPr id="64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[TextBox 1]"/>
            <p:cNvCxnSpPr>
              <a:stCxn id="64" idx="2"/>
              <a:endCxn id="66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[TextBox 1]"/>
            <p:cNvCxnSpPr>
              <a:stCxn id="66" idx="2"/>
              <a:endCxn id="68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128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</a:t>
            </a:r>
            <a:r>
              <a:rPr lang="en-US"/>
              <a:t>Tuck Choy for </a:t>
            </a:r>
            <a:r>
              <a:rPr lang="en-US" dirty="0"/>
              <a:t>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4540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Sequence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20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11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Task: </a:t>
            </a:r>
            <a:r>
              <a:rPr lang="en-US" sz="2400">
                <a:solidFill>
                  <a:srgbClr val="000099"/>
                </a:solidFill>
              </a:rPr>
              <a:t>Compute the average of three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the program might look like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35" name="[TextBox 1]"/>
          <p:cNvGrpSpPr/>
          <p:nvPr/>
        </p:nvGrpSpPr>
        <p:grpSpPr>
          <a:xfrm>
            <a:off x="916011" y="1936876"/>
            <a:ext cx="7371644" cy="4435456"/>
            <a:chOff x="959556" y="1799772"/>
            <a:chExt cx="7371644" cy="4435456"/>
          </a:xfrm>
        </p:grpSpPr>
        <p:sp>
          <p:nvSpPr>
            <p:cNvPr id="36" name="TextBox 35"/>
            <p:cNvSpPr txBox="1"/>
            <p:nvPr/>
          </p:nvSpPr>
          <p:spPr>
            <a:xfrm>
              <a:off x="959556" y="2111022"/>
              <a:ext cx="7371644" cy="41242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This program computes the average of 3 integers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num1, num2, num3;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3 integers: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 %d 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&amp;num1, &amp;num2, &amp;num3);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(num1 + num2 + num3) /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"Average =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%.2f\n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8227" y="1799772"/>
              <a:ext cx="191588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Unit2_prog1.c</a:t>
              </a:r>
              <a:endParaRPr lang="en-SG" dirty="0"/>
            </a:p>
          </p:txBody>
        </p:sp>
      </p:grpSp>
      <p:grpSp>
        <p:nvGrpSpPr>
          <p:cNvPr id="11" name="[TextBox 1]"/>
          <p:cNvGrpSpPr/>
          <p:nvPr/>
        </p:nvGrpSpPr>
        <p:grpSpPr>
          <a:xfrm>
            <a:off x="8561651" y="426142"/>
            <a:ext cx="421647" cy="1495461"/>
            <a:chOff x="5882641" y="1075851"/>
            <a:chExt cx="547826" cy="1942979"/>
          </a:xfrm>
        </p:grpSpPr>
        <p:sp>
          <p:nvSpPr>
            <p:cNvPr id="12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[TextBox 1]"/>
            <p:cNvCxnSpPr>
              <a:stCxn id="12" idx="2"/>
              <a:endCxn id="14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[TextBox 1]"/>
            <p:cNvCxnSpPr>
              <a:stCxn id="14" idx="2"/>
              <a:endCxn id="16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495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Selection (1/3)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21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Task: </a:t>
            </a:r>
            <a:r>
              <a:rPr lang="en-US" sz="2400">
                <a:solidFill>
                  <a:srgbClr val="000099"/>
                </a:solidFill>
              </a:rPr>
              <a:t>Arrange two integers in ascending order (sort)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239" y="1737360"/>
            <a:ext cx="8218341" cy="4333494"/>
            <a:chOff x="613239" y="1737360"/>
            <a:chExt cx="8218341" cy="4333494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613239" y="1737360"/>
              <a:ext cx="6648621" cy="433349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4859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Algorithm A: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en-US" b="1"/>
                <a:t>	</a:t>
              </a:r>
              <a:r>
                <a:rPr lang="en-GB" b="1"/>
                <a:t>// Assign smaller number into </a:t>
              </a:r>
              <a:r>
                <a:rPr lang="en-GB" b="1" i="1"/>
                <a:t>final1</a:t>
              </a:r>
              <a:r>
                <a:rPr lang="en-GB" b="1"/>
                <a:t>,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 b="1"/>
                <a:t>	// and </a:t>
              </a:r>
              <a:r>
                <a:rPr lang="pt-BR" b="1"/>
                <a:t>larger number </a:t>
              </a:r>
              <a:r>
                <a:rPr lang="pt-BR" b="1" i="1"/>
                <a:t>into final2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/>
                <a:t>	</a:t>
              </a:r>
              <a:r>
                <a:rPr lang="pt-BR"/>
                <a:t>if (</a:t>
              </a:r>
              <a:r>
                <a:rPr lang="pt-BR" i="1"/>
                <a:t>num1</a:t>
              </a:r>
              <a:r>
                <a:rPr lang="pt-BR"/>
                <a:t> &lt; </a:t>
              </a:r>
              <a:r>
                <a:rPr lang="pt-BR" i="1"/>
                <a:t>num2</a:t>
              </a:r>
              <a:r>
                <a:rPr lang="en-US"/>
                <a:t>)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    then 	</a:t>
              </a:r>
              <a:r>
                <a:rPr lang="pt-BR" i="1"/>
                <a:t>final1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num1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	</a:t>
              </a:r>
              <a:r>
                <a:rPr lang="pt-BR" i="1"/>
                <a:t>final2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/>
                <a:t>	    else 	</a:t>
              </a:r>
              <a:r>
                <a:rPr lang="pt-BR" i="1"/>
                <a:t>final1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	</a:t>
              </a:r>
              <a:r>
                <a:rPr lang="pt-BR" i="1"/>
                <a:t>final2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num1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/>
                <a:t>	// Transfer values in </a:t>
              </a:r>
              <a:r>
                <a:rPr lang="pt-BR" b="1" i="1"/>
                <a:t>final1</a:t>
              </a:r>
              <a:r>
                <a:rPr lang="pt-BR" b="1"/>
                <a:t>, </a:t>
              </a:r>
              <a:r>
                <a:rPr lang="pt-BR" b="1" i="1"/>
                <a:t>final2</a:t>
              </a:r>
              <a:r>
                <a:rPr lang="pt-BR" b="1"/>
                <a:t> back to </a:t>
              </a:r>
              <a:r>
                <a:rPr lang="pt-BR" b="1" i="1"/>
                <a:t>num1</a:t>
              </a:r>
              <a:r>
                <a:rPr lang="pt-BR" b="1"/>
                <a:t>, </a:t>
              </a:r>
              <a:r>
                <a:rPr lang="pt-BR" b="1" i="1"/>
                <a:t>num2</a:t>
              </a:r>
              <a:r>
                <a:rPr lang="en-US" b="1"/>
                <a:t> </a:t>
              </a:r>
              <a:endParaRPr lang="en-GB" b="1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i="1"/>
                <a:t>	num1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final1</a:t>
              </a:r>
              <a:r>
                <a:rPr lang="en-US"/>
                <a:t> </a:t>
              </a:r>
              <a:endParaRPr lang="en-GB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i="1"/>
                <a:t>	num2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final2</a:t>
              </a:r>
              <a:r>
                <a:rPr lang="en-US"/>
                <a:t> </a:t>
              </a:r>
              <a:endParaRPr lang="en-GB"/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/>
                <a:t>	// Display sorted integers </a:t>
              </a:r>
              <a:endParaRPr lang="en-US" b="1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print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  <a:endParaRPr lang="en-GB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261860" y="2109702"/>
              <a:ext cx="1569720" cy="1565190"/>
              <a:chOff x="7261860" y="2109702"/>
              <a:chExt cx="1569720" cy="1565190"/>
            </a:xfrm>
          </p:grpSpPr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7261860" y="2109702"/>
                <a:ext cx="1485900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8" name="[Group 3]"/>
              <p:cNvGrpSpPr/>
              <p:nvPr/>
            </p:nvGrpSpPr>
            <p:grpSpPr>
              <a:xfrm>
                <a:off x="7345680" y="2841396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num1</a:t>
                  </a:r>
                </a:p>
              </p:txBody>
            </p:sp>
          </p:grpSp>
          <p:grpSp>
            <p:nvGrpSpPr>
              <p:cNvPr id="51" name="[Group 36]"/>
              <p:cNvGrpSpPr/>
              <p:nvPr/>
            </p:nvGrpSpPr>
            <p:grpSpPr>
              <a:xfrm>
                <a:off x="8191500" y="28272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num2</a:t>
                  </a:r>
                </a:p>
              </p:txBody>
            </p:sp>
          </p:grpSp>
          <p:grpSp>
            <p:nvGrpSpPr>
              <p:cNvPr id="54" name="[Group 39]"/>
              <p:cNvGrpSpPr/>
              <p:nvPr/>
            </p:nvGrpSpPr>
            <p:grpSpPr>
              <a:xfrm>
                <a:off x="7345680" y="33747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final1</a:t>
                  </a:r>
                </a:p>
              </p:txBody>
            </p:sp>
          </p:grpSp>
          <p:grpSp>
            <p:nvGrpSpPr>
              <p:cNvPr id="57" name="[Group 39]"/>
              <p:cNvGrpSpPr/>
              <p:nvPr/>
            </p:nvGrpSpPr>
            <p:grpSpPr>
              <a:xfrm>
                <a:off x="8191500" y="33747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final2</a:t>
                  </a:r>
                </a:p>
              </p:txBody>
            </p:sp>
          </p:grpSp>
        </p:grpSp>
      </p:grpSp>
      <p:grpSp>
        <p:nvGrpSpPr>
          <p:cNvPr id="23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24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34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31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28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False</a:t>
              </a:r>
            </a:p>
          </p:txBody>
        </p:sp>
        <p:cxnSp>
          <p:nvCxnSpPr>
            <p:cNvPr id="29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748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Selection (2/3)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22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6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Task: </a:t>
            </a:r>
            <a:r>
              <a:rPr lang="en-US" sz="2400">
                <a:solidFill>
                  <a:srgbClr val="000099"/>
                </a:solidFill>
              </a:rPr>
              <a:t>Arrange two integers in ascending order (sort)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05728" y="1916112"/>
            <a:ext cx="7608571" cy="2806922"/>
            <a:chOff x="805728" y="1916112"/>
            <a:chExt cx="7608571" cy="2806922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805728" y="1916112"/>
              <a:ext cx="5899871" cy="280692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4859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Algorithm B: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en-US"/>
                <a:t>	</a:t>
              </a:r>
              <a:r>
                <a:rPr lang="en-GB" b="1"/>
                <a:t>// Swap the values in the variables if necessary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/>
                <a:t>	</a:t>
              </a:r>
              <a:r>
                <a:rPr lang="pt-BR"/>
                <a:t>if (</a:t>
              </a:r>
              <a:r>
                <a:rPr lang="pt-BR" i="1"/>
                <a:t>num2</a:t>
              </a:r>
              <a:r>
                <a:rPr lang="pt-BR"/>
                <a:t> &lt; </a:t>
              </a:r>
              <a:r>
                <a:rPr lang="pt-BR" i="1"/>
                <a:t>num1</a:t>
              </a:r>
              <a:r>
                <a:rPr lang="en-US"/>
                <a:t>)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    then 	</a:t>
              </a:r>
              <a:r>
                <a:rPr lang="pt-BR" i="1"/>
                <a:t>temp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num1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	</a:t>
              </a:r>
              <a:r>
                <a:rPr lang="pt-BR" i="1"/>
                <a:t>num1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	</a:t>
              </a:r>
              <a:r>
                <a:rPr lang="pt-BR" i="1"/>
                <a:t>num2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temp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/>
                <a:t>	// Display sorted integers </a:t>
              </a:r>
              <a:endParaRPr lang="en-US" b="1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print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  <a:endParaRPr lang="en-GB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928399" y="2210392"/>
              <a:ext cx="1485900" cy="1477309"/>
              <a:chOff x="6825529" y="1992312"/>
              <a:chExt cx="1485900" cy="1477309"/>
            </a:xfrm>
          </p:grpSpPr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6825529" y="1992312"/>
                <a:ext cx="1485900" cy="6289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29" name="[Group 3]"/>
              <p:cNvGrpSpPr/>
              <p:nvPr/>
            </p:nvGrpSpPr>
            <p:grpSpPr>
              <a:xfrm>
                <a:off x="6825529" y="2686148"/>
                <a:ext cx="640080" cy="300096"/>
                <a:chOff x="6096000" y="2182753"/>
                <a:chExt cx="640080" cy="300096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num1</a:t>
                  </a:r>
                </a:p>
              </p:txBody>
            </p:sp>
          </p:grpSp>
          <p:grpSp>
            <p:nvGrpSpPr>
              <p:cNvPr id="32" name="[Group 36]"/>
              <p:cNvGrpSpPr/>
              <p:nvPr/>
            </p:nvGrpSpPr>
            <p:grpSpPr>
              <a:xfrm>
                <a:off x="7671349" y="2672048"/>
                <a:ext cx="640080" cy="300096"/>
                <a:chOff x="6096000" y="2182753"/>
                <a:chExt cx="640080" cy="300096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num2</a:t>
                  </a:r>
                </a:p>
              </p:txBody>
            </p:sp>
          </p:grpSp>
          <p:grpSp>
            <p:nvGrpSpPr>
              <p:cNvPr id="48" name="[Group 39]"/>
              <p:cNvGrpSpPr/>
              <p:nvPr/>
            </p:nvGrpSpPr>
            <p:grpSpPr>
              <a:xfrm>
                <a:off x="7210339" y="3169525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temp</a:t>
                  </a:r>
                </a:p>
              </p:txBody>
            </p:sp>
          </p:grpSp>
        </p:grpSp>
      </p:grpSp>
      <p:sp>
        <p:nvSpPr>
          <p:cNvPr id="4" name="[TextBox 3]"/>
          <p:cNvSpPr txBox="1"/>
          <p:nvPr/>
        </p:nvSpPr>
        <p:spPr>
          <a:xfrm>
            <a:off x="1355363" y="5042505"/>
            <a:ext cx="4800599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Compare Algorithm A with Algorithm B.</a:t>
            </a:r>
          </a:p>
        </p:txBody>
      </p:sp>
      <p:grpSp>
        <p:nvGrpSpPr>
          <p:cNvPr id="21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23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39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36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27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False</a:t>
              </a:r>
            </a:p>
          </p:txBody>
        </p:sp>
        <p:cxnSp>
          <p:nvCxnSpPr>
            <p:cNvPr id="28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07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Selection (3/3)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23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7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the program might look like for Algorithm B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2" name="[Group 15]"/>
          <p:cNvGrpSpPr/>
          <p:nvPr/>
        </p:nvGrpSpPr>
        <p:grpSpPr>
          <a:xfrm>
            <a:off x="696687" y="1744940"/>
            <a:ext cx="7895770" cy="4636386"/>
            <a:chOff x="696687" y="1814286"/>
            <a:chExt cx="7895770" cy="4636386"/>
          </a:xfrm>
        </p:grpSpPr>
        <p:sp>
          <p:nvSpPr>
            <p:cNvPr id="13" name="TextBox 12"/>
            <p:cNvSpPr txBox="1"/>
            <p:nvPr/>
          </p:nvSpPr>
          <p:spPr>
            <a:xfrm>
              <a:off x="696687" y="2111022"/>
              <a:ext cx="7895770" cy="4339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This program arranges 2 integers in ascending order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num1, num2, temp;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 integers: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&amp;num1, &amp;num2);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(num2 &lt; num1)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temp = num1; num1 = num2; num2 = temp;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"Sorted: num1 =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num2 =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num1, num2);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18513" y="1814286"/>
              <a:ext cx="188685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Unit2_prog2.c</a:t>
              </a:r>
              <a:endParaRPr lang="en-SG" dirty="0"/>
            </a:p>
          </p:txBody>
        </p:sp>
      </p:grpSp>
      <p:grpSp>
        <p:nvGrpSpPr>
          <p:cNvPr id="11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15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25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22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19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False</a:t>
              </a:r>
            </a:p>
          </p:txBody>
        </p:sp>
        <p:cxnSp>
          <p:nvCxnSpPr>
            <p:cNvPr id="20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464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Repetition (1/3)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24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40261" cy="59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Task: </a:t>
            </a:r>
            <a:r>
              <a:rPr lang="en-US" sz="2400">
                <a:solidFill>
                  <a:srgbClr val="000099"/>
                </a:solidFill>
              </a:rPr>
              <a:t>Find sum of positive integers up to </a:t>
            </a:r>
            <a:r>
              <a:rPr lang="en-US" sz="2400" i="1">
                <a:solidFill>
                  <a:srgbClr val="000099"/>
                </a:solidFill>
              </a:rPr>
              <a:t>n </a:t>
            </a:r>
            <a:r>
              <a:rPr lang="en-US" sz="2400">
                <a:solidFill>
                  <a:srgbClr val="000099"/>
                </a:solidFill>
              </a:rPr>
              <a:t>(assume </a:t>
            </a:r>
            <a:r>
              <a:rPr lang="en-US" sz="2400" i="1">
                <a:solidFill>
                  <a:srgbClr val="000099"/>
                </a:solidFill>
              </a:rPr>
              <a:t>n</a:t>
            </a:r>
            <a:r>
              <a:rPr lang="en-US" sz="2400">
                <a:solidFill>
                  <a:srgbClr val="000099"/>
                </a:solidFill>
              </a:rPr>
              <a:t>&gt;0)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2278" y="1818723"/>
            <a:ext cx="8134521" cy="3071610"/>
            <a:chOff x="552278" y="1924862"/>
            <a:chExt cx="8134521" cy="3071610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552278" y="1924862"/>
              <a:ext cx="6648621" cy="307161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Algorithm: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 i="1"/>
                <a:t>	</a:t>
              </a:r>
              <a:r>
                <a:rPr lang="pt-BR"/>
                <a:t>enter value for </a:t>
              </a:r>
              <a:r>
                <a:rPr lang="pt-BR" i="1"/>
                <a:t>n</a:t>
              </a:r>
              <a:r>
                <a:rPr lang="en-US"/>
                <a:t>	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US" b="1"/>
                <a:t>	</a:t>
              </a:r>
              <a:r>
                <a:rPr lang="en-GB" b="1"/>
                <a:t>// Initialise a counter </a:t>
              </a:r>
              <a:r>
                <a:rPr lang="en-GB" b="1" i="1"/>
                <a:t>count</a:t>
              </a:r>
              <a:r>
                <a:rPr lang="en-GB" b="1"/>
                <a:t> to 1, and </a:t>
              </a:r>
              <a:r>
                <a:rPr lang="en-GB" b="1" i="1"/>
                <a:t>ans</a:t>
              </a:r>
              <a:r>
                <a:rPr lang="en-GB" b="1"/>
                <a:t> to 0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US"/>
                <a:t>	</a:t>
              </a:r>
              <a:r>
                <a:rPr lang="en-GB" i="1"/>
                <a:t>count</a:t>
              </a:r>
              <a:r>
                <a:rPr lang="en-GB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1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/>
                <a:t>	</a:t>
              </a:r>
              <a:r>
                <a:rPr lang="en-GB" i="1"/>
                <a:t>ans</a:t>
              </a:r>
              <a:r>
                <a:rPr lang="en-GB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0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/>
                <a:t> 	</a:t>
              </a:r>
              <a:r>
                <a:rPr lang="en-GB"/>
                <a:t>while (</a:t>
              </a:r>
              <a:r>
                <a:rPr lang="en-GB" i="1"/>
                <a:t>count</a:t>
              </a:r>
              <a:r>
                <a:rPr lang="en-GB"/>
                <a:t> &lt;= </a:t>
              </a:r>
              <a:r>
                <a:rPr lang="en-GB" i="1"/>
                <a:t>n</a:t>
              </a:r>
              <a:r>
                <a:rPr lang="en-GB"/>
                <a:t>) do</a:t>
              </a:r>
              <a:endParaRPr lang="en-US"/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/>
                <a:t> 		</a:t>
              </a:r>
              <a:r>
                <a:rPr lang="en-GB" i="1"/>
                <a:t>ans</a:t>
              </a:r>
              <a:r>
                <a:rPr lang="en-GB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en-GB" i="1"/>
                <a:t>ans </a:t>
              </a:r>
              <a:r>
                <a:rPr lang="en-GB"/>
                <a:t>+</a:t>
              </a:r>
              <a:r>
                <a:rPr lang="en-GB" i="1"/>
                <a:t> count	</a:t>
              </a:r>
              <a:r>
                <a:rPr lang="en-GB" b="1"/>
                <a:t>// add</a:t>
              </a:r>
              <a:r>
                <a:rPr lang="en-GB" b="1" i="1"/>
                <a:t> count </a:t>
              </a:r>
              <a:r>
                <a:rPr lang="en-GB" b="1"/>
                <a:t>to</a:t>
              </a:r>
              <a:r>
                <a:rPr lang="en-GB" b="1" i="1"/>
                <a:t> ans 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/>
                <a:t>		</a:t>
              </a:r>
              <a:r>
                <a:rPr lang="en-GB" i="1"/>
                <a:t>count</a:t>
              </a:r>
              <a:r>
                <a:rPr lang="en-GB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en-GB" i="1"/>
                <a:t>count </a:t>
              </a:r>
              <a:r>
                <a:rPr lang="en-GB"/>
                <a:t>+ 1	</a:t>
              </a:r>
              <a:r>
                <a:rPr lang="en-GB" b="1"/>
                <a:t>// increase </a:t>
              </a:r>
              <a:r>
                <a:rPr lang="en-GB" b="1" i="1"/>
                <a:t>count</a:t>
              </a:r>
              <a:r>
                <a:rPr lang="en-GB" b="1"/>
                <a:t> by 1</a:t>
              </a:r>
              <a:r>
                <a:rPr lang="en-US" b="1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b="1"/>
                <a:t>	// Display answer</a:t>
              </a:r>
              <a:endParaRPr lang="en-US" b="1"/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/>
                <a:t>	print </a:t>
              </a:r>
              <a:r>
                <a:rPr lang="pt-BR" i="1"/>
                <a:t>ans</a:t>
              </a:r>
              <a:r>
                <a:rPr lang="en-US"/>
                <a:t> </a:t>
              </a:r>
              <a:endParaRPr lang="en-GB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200899" y="2297204"/>
              <a:ext cx="1485900" cy="2003167"/>
              <a:chOff x="7200899" y="2297204"/>
              <a:chExt cx="1485900" cy="2003167"/>
            </a:xfrm>
          </p:grpSpPr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7200899" y="2297204"/>
                <a:ext cx="1485900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i="1"/>
                  <a:t>Variables used:</a:t>
                </a:r>
                <a:endParaRPr lang="en-US" sz="2400"/>
              </a:p>
            </p:txBody>
          </p:sp>
          <p:grpSp>
            <p:nvGrpSpPr>
              <p:cNvPr id="48" name="[Group 3]"/>
              <p:cNvGrpSpPr/>
              <p:nvPr/>
            </p:nvGrpSpPr>
            <p:grpSpPr>
              <a:xfrm>
                <a:off x="7631428" y="3054432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</a:t>
                  </a:r>
                </a:p>
              </p:txBody>
            </p:sp>
          </p:grpSp>
          <p:grpSp>
            <p:nvGrpSpPr>
              <p:cNvPr id="51" name="[Group 36]"/>
              <p:cNvGrpSpPr/>
              <p:nvPr/>
            </p:nvGrpSpPr>
            <p:grpSpPr>
              <a:xfrm>
                <a:off x="7631428" y="3537611"/>
                <a:ext cx="640080" cy="300096"/>
                <a:chOff x="6096000" y="2182753"/>
                <a:chExt cx="640080" cy="300096"/>
              </a:xfrm>
            </p:grpSpPr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count</a:t>
                  </a:r>
                </a:p>
              </p:txBody>
            </p:sp>
          </p:grpSp>
          <p:grpSp>
            <p:nvGrpSpPr>
              <p:cNvPr id="54" name="[Group 39]"/>
              <p:cNvGrpSpPr/>
              <p:nvPr/>
            </p:nvGrpSpPr>
            <p:grpSpPr>
              <a:xfrm>
                <a:off x="7631428" y="4000275"/>
                <a:ext cx="640080" cy="300096"/>
                <a:chOff x="6096000" y="2182753"/>
                <a:chExt cx="640080" cy="300096"/>
              </a:xfrm>
            </p:grpSpPr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ans</a:t>
                  </a:r>
                </a:p>
              </p:txBody>
            </p:sp>
          </p:grpSp>
        </p:grpSp>
      </p:grpSp>
      <p:grpSp>
        <p:nvGrpSpPr>
          <p:cNvPr id="11" name="Group 10"/>
          <p:cNvGrpSpPr/>
          <p:nvPr/>
        </p:nvGrpSpPr>
        <p:grpSpPr>
          <a:xfrm>
            <a:off x="2175338" y="3086792"/>
            <a:ext cx="3981622" cy="2915303"/>
            <a:chOff x="2175338" y="3086792"/>
            <a:chExt cx="3981622" cy="291530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2377440" y="3086792"/>
              <a:ext cx="2407920" cy="252781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2175338" y="3272740"/>
              <a:ext cx="2610022" cy="237541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[TextBox 3]"/>
            <p:cNvSpPr txBox="1"/>
            <p:nvPr/>
          </p:nvSpPr>
          <p:spPr>
            <a:xfrm>
              <a:off x="4113803" y="5294209"/>
              <a:ext cx="2043157" cy="707886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Initialisation is very important!</a:t>
              </a:r>
            </a:p>
          </p:txBody>
        </p:sp>
      </p:grpSp>
      <p:grpSp>
        <p:nvGrpSpPr>
          <p:cNvPr id="24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25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[TextBox 1]"/>
            <p:cNvCxnSpPr>
              <a:endCxn id="30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[TextBox 1]"/>
            <p:cNvCxnSpPr>
              <a:endCxn id="25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40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False</a:t>
              </a:r>
            </a:p>
          </p:txBody>
        </p:sp>
        <p:sp>
          <p:nvSpPr>
            <p:cNvPr id="41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248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Repetition (2/3)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25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63121" cy="59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Important to </a:t>
            </a:r>
            <a:r>
              <a:rPr lang="en-US" sz="2400">
                <a:solidFill>
                  <a:srgbClr val="000099"/>
                </a:solidFill>
              </a:rPr>
              <a:t>trace</a:t>
            </a:r>
            <a:r>
              <a:rPr lang="en-US" sz="2400"/>
              <a:t> pseudocode to check its correctness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55320" y="1823886"/>
            <a:ext cx="3852081" cy="356713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tabLst>
                <a:tab pos="288925" algn="l"/>
                <a:tab pos="854075" algn="l"/>
                <a:tab pos="914400" algn="l"/>
              </a:tabLst>
            </a:pPr>
            <a:r>
              <a:rPr lang="en-GB" sz="2400" b="1" i="1">
                <a:solidFill>
                  <a:srgbClr val="006600"/>
                </a:solidFill>
              </a:rPr>
              <a:t>Algorithm: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GB" sz="2400" i="1"/>
              <a:t>	</a:t>
            </a:r>
            <a:r>
              <a:rPr lang="pt-BR" sz="2400"/>
              <a:t>enter value for </a:t>
            </a:r>
            <a:r>
              <a:rPr lang="pt-BR" sz="2400" i="1"/>
              <a:t>n</a:t>
            </a:r>
            <a:endParaRPr lang="en-US" sz="2400" b="1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US" sz="2400"/>
              <a:t>	</a:t>
            </a:r>
            <a:r>
              <a:rPr lang="en-GB" sz="2400" i="1"/>
              <a:t>count</a:t>
            </a:r>
            <a:r>
              <a:rPr lang="en-GB" sz="2400"/>
              <a:t> </a:t>
            </a:r>
            <a:r>
              <a:rPr lang="en-GB" sz="2400">
                <a:sym typeface="Wingdings" pitchFamily="2" charset="2"/>
              </a:rPr>
              <a:t></a:t>
            </a:r>
            <a:r>
              <a:rPr lang="en-GB" sz="2400"/>
              <a:t> 1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GB" sz="2400"/>
              <a:t>	</a:t>
            </a:r>
            <a:r>
              <a:rPr lang="en-GB" sz="2400" i="1"/>
              <a:t>ans</a:t>
            </a:r>
            <a:r>
              <a:rPr lang="en-GB" sz="2400"/>
              <a:t> </a:t>
            </a:r>
            <a:r>
              <a:rPr lang="en-GB" sz="2400">
                <a:sym typeface="Wingdings" pitchFamily="2" charset="2"/>
              </a:rPr>
              <a:t></a:t>
            </a:r>
            <a:r>
              <a:rPr lang="en-GB" sz="2400"/>
              <a:t> 0</a:t>
            </a:r>
            <a:r>
              <a:rPr lang="en-US" sz="2400"/>
              <a:t> 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/>
              <a:t> 	</a:t>
            </a:r>
            <a:r>
              <a:rPr lang="en-GB" sz="2400"/>
              <a:t>while (</a:t>
            </a:r>
            <a:r>
              <a:rPr lang="en-GB" sz="2400" i="1"/>
              <a:t>count</a:t>
            </a:r>
            <a:r>
              <a:rPr lang="en-GB" sz="2400"/>
              <a:t> &lt;= </a:t>
            </a:r>
            <a:r>
              <a:rPr lang="en-GB" sz="2400" i="1"/>
              <a:t>n</a:t>
            </a:r>
            <a:r>
              <a:rPr lang="en-GB" sz="2400"/>
              <a:t>) do</a:t>
            </a:r>
            <a:endParaRPr lang="en-US" sz="2400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/>
              <a:t> 		</a:t>
            </a:r>
            <a:r>
              <a:rPr lang="en-GB" sz="2400" i="1"/>
              <a:t>ans</a:t>
            </a:r>
            <a:r>
              <a:rPr lang="en-GB" sz="2400"/>
              <a:t> </a:t>
            </a:r>
            <a:r>
              <a:rPr lang="en-GB" sz="2400">
                <a:sym typeface="Wingdings" pitchFamily="2" charset="2"/>
              </a:rPr>
              <a:t></a:t>
            </a:r>
            <a:r>
              <a:rPr lang="en-GB" sz="2400"/>
              <a:t> </a:t>
            </a:r>
            <a:r>
              <a:rPr lang="en-GB" sz="2400" i="1"/>
              <a:t>ans </a:t>
            </a:r>
            <a:r>
              <a:rPr lang="en-GB" sz="2400"/>
              <a:t>+</a:t>
            </a:r>
            <a:r>
              <a:rPr lang="en-GB" sz="2400" i="1"/>
              <a:t> count</a:t>
            </a:r>
            <a:endParaRPr lang="en-US" sz="2400" b="1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/>
              <a:t>		</a:t>
            </a:r>
            <a:r>
              <a:rPr lang="en-GB" sz="2400" i="1"/>
              <a:t>count</a:t>
            </a:r>
            <a:r>
              <a:rPr lang="en-GB" sz="2400"/>
              <a:t> </a:t>
            </a:r>
            <a:r>
              <a:rPr lang="en-GB" sz="2400">
                <a:sym typeface="Wingdings" pitchFamily="2" charset="2"/>
              </a:rPr>
              <a:t></a:t>
            </a:r>
            <a:r>
              <a:rPr lang="en-GB" sz="2400"/>
              <a:t> </a:t>
            </a:r>
            <a:r>
              <a:rPr lang="en-GB" sz="2400" i="1"/>
              <a:t>count </a:t>
            </a:r>
            <a:r>
              <a:rPr lang="en-GB" sz="2400"/>
              <a:t>+ 1</a:t>
            </a:r>
            <a:endParaRPr lang="en-US" sz="2400" b="1"/>
          </a:p>
          <a:p>
            <a:pPr>
              <a:spcBef>
                <a:spcPts val="600"/>
              </a:spcBef>
              <a:tabLst>
                <a:tab pos="288925" algn="l"/>
                <a:tab pos="854075" algn="l"/>
                <a:tab pos="914400" algn="l"/>
              </a:tabLst>
            </a:pPr>
            <a:r>
              <a:rPr lang="pt-BR" sz="2400" b="1"/>
              <a:t>	// Display answer</a:t>
            </a:r>
            <a:endParaRPr lang="en-US" sz="2400" b="1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/>
              <a:t>	print </a:t>
            </a:r>
            <a:r>
              <a:rPr lang="pt-BR" sz="2400" i="1"/>
              <a:t>ans</a:t>
            </a:r>
            <a:r>
              <a:rPr lang="en-US" sz="2400"/>
              <a:t> </a:t>
            </a:r>
            <a:endParaRPr lang="en-GB" sz="2400"/>
          </a:p>
        </p:txBody>
      </p:sp>
      <p:grpSp>
        <p:nvGrpSpPr>
          <p:cNvPr id="17" name="[Group 16]"/>
          <p:cNvGrpSpPr/>
          <p:nvPr/>
        </p:nvGrpSpPr>
        <p:grpSpPr>
          <a:xfrm>
            <a:off x="4962439" y="2568120"/>
            <a:ext cx="3665220" cy="370345"/>
            <a:chOff x="4937760" y="2753293"/>
            <a:chExt cx="3665220" cy="370345"/>
          </a:xfrm>
        </p:grpSpPr>
        <p:sp>
          <p:nvSpPr>
            <p:cNvPr id="2" name="TextBox 1"/>
            <p:cNvSpPr txBox="1"/>
            <p:nvPr/>
          </p:nvSpPr>
          <p:spPr>
            <a:xfrm>
              <a:off x="6926580" y="2753293"/>
              <a:ext cx="838200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count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64780" y="2753293"/>
              <a:ext cx="838200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solidFill>
                    <a:srgbClr val="0000FF"/>
                  </a:solidFill>
                </a:rPr>
                <a:t>ans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760" y="2753293"/>
              <a:ext cx="1729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(</a:t>
              </a:r>
              <a:r>
                <a:rPr lang="en-US" i="1" dirty="0">
                  <a:solidFill>
                    <a:srgbClr val="0000FF"/>
                  </a:solidFill>
                </a:rPr>
                <a:t>count </a:t>
              </a:r>
              <a:r>
                <a:rPr lang="en-US" dirty="0">
                  <a:solidFill>
                    <a:srgbClr val="0000FF"/>
                  </a:solidFill>
                </a:rPr>
                <a:t>&lt;= </a:t>
              </a:r>
              <a:r>
                <a:rPr lang="en-US" i="1" dirty="0">
                  <a:solidFill>
                    <a:srgbClr val="0000FF"/>
                  </a:solidFill>
                </a:rPr>
                <a:t>n</a:t>
              </a:r>
              <a:r>
                <a:rPr lang="en-US" dirty="0">
                  <a:solidFill>
                    <a:srgbClr val="0000FF"/>
                  </a:solidFill>
                </a:rPr>
                <a:t>)?</a:t>
              </a:r>
            </a:p>
          </p:txBody>
        </p:sp>
      </p:grpSp>
      <p:cxnSp>
        <p:nvCxnSpPr>
          <p:cNvPr id="7" name="[Straight Arrow Connector 6]"/>
          <p:cNvCxnSpPr/>
          <p:nvPr/>
        </p:nvCxnSpPr>
        <p:spPr>
          <a:xfrm>
            <a:off x="320040" y="2485629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[TextBox 3]"/>
          <p:cNvSpPr txBox="1"/>
          <p:nvPr/>
        </p:nvSpPr>
        <p:spPr>
          <a:xfrm>
            <a:off x="4886239" y="1999805"/>
            <a:ext cx="3511001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Assume user enters </a:t>
            </a:r>
            <a:r>
              <a:rPr lang="en-US" sz="2000" b="1"/>
              <a:t>3</a:t>
            </a:r>
            <a:r>
              <a:rPr lang="en-US" sz="2000"/>
              <a:t> for </a:t>
            </a:r>
            <a:r>
              <a:rPr lang="en-US" sz="2000" i="1"/>
              <a:t>n</a:t>
            </a:r>
            <a:r>
              <a:rPr lang="en-US" sz="2000"/>
              <a:t>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20040" y="2831527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[TextBox 32]"/>
          <p:cNvSpPr txBox="1"/>
          <p:nvPr/>
        </p:nvSpPr>
        <p:spPr>
          <a:xfrm>
            <a:off x="7156999" y="295829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64719" y="295829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0040" y="3251523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6520" y="3600984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[TextBox 39]"/>
          <p:cNvSpPr txBox="1"/>
          <p:nvPr/>
        </p:nvSpPr>
        <p:spPr>
          <a:xfrm>
            <a:off x="5400589" y="335852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76204" y="3947917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64719" y="335852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6204" y="4360891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56999" y="335852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26520" y="3607451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6204" y="3951675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76204" y="4366192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00589" y="376325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64719" y="376325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56999" y="376325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00589" y="4214766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64719" y="421476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56999" y="421476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9930" y="3607451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76204" y="3950106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76204" y="4360891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26520" y="3607451"/>
            <a:ext cx="67056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0589" y="463564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false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77959" y="5178558"/>
            <a:ext cx="67056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[TextBox 69]"/>
          <p:cNvSpPr txBox="1"/>
          <p:nvPr/>
        </p:nvSpPr>
        <p:spPr>
          <a:xfrm>
            <a:off x="4962439" y="5187341"/>
            <a:ext cx="15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Output: </a:t>
            </a:r>
            <a:r>
              <a:rPr lang="en-US" sz="2400" b="1"/>
              <a:t>6</a:t>
            </a:r>
          </a:p>
        </p:txBody>
      </p:sp>
      <p:cxnSp>
        <p:nvCxnSpPr>
          <p:cNvPr id="14" name="[Straight Connector 13]"/>
          <p:cNvCxnSpPr/>
          <p:nvPr/>
        </p:nvCxnSpPr>
        <p:spPr>
          <a:xfrm>
            <a:off x="4962439" y="3327623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981489" y="3763251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981489" y="4202701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81489" y="4634395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94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[TextBox 1]"/>
            <p:cNvCxnSpPr>
              <a:endCxn id="97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[TextBox 1]"/>
            <p:cNvCxnSpPr>
              <a:endCxn id="94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105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False</a:t>
              </a:r>
            </a:p>
          </p:txBody>
        </p:sp>
        <p:sp>
          <p:nvSpPr>
            <p:cNvPr id="106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999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5" grpId="0"/>
      <p:bldP spid="40" grpId="0"/>
      <p:bldP spid="42" grpId="0"/>
      <p:bldP spid="45" grpId="0"/>
      <p:bldP spid="58" grpId="0"/>
      <p:bldP spid="59" grpId="0"/>
      <p:bldP spid="60" grpId="0"/>
      <p:bldP spid="61" grpId="0"/>
      <p:bldP spid="62" grpId="0"/>
      <p:bldP spid="63" grpId="0"/>
      <p:bldP spid="68" grpId="0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Repetition (3/3)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26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11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the program might look like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[Group 15]"/>
          <p:cNvGrpSpPr/>
          <p:nvPr/>
        </p:nvGrpSpPr>
        <p:grpSpPr>
          <a:xfrm>
            <a:off x="696687" y="1451430"/>
            <a:ext cx="7895770" cy="4882610"/>
            <a:chOff x="696687" y="1814286"/>
            <a:chExt cx="7895770" cy="4882610"/>
          </a:xfrm>
        </p:grpSpPr>
        <p:sp>
          <p:nvSpPr>
            <p:cNvPr id="15" name="TextBox 14"/>
            <p:cNvSpPr txBox="1"/>
            <p:nvPr/>
          </p:nvSpPr>
          <p:spPr>
            <a:xfrm>
              <a:off x="696687" y="2111025"/>
              <a:ext cx="7895770" cy="45858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Computes sum of positive integers up to n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upper limit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count=1,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=0;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initialisation</a:t>
              </a:r>
              <a:endPara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n: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(count &lt;= n)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+= count;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count++;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=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18513" y="1814286"/>
              <a:ext cx="188685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Unit2_prog3.c</a:t>
              </a:r>
              <a:endParaRPr lang="en-SG" dirty="0"/>
            </a:p>
          </p:txBody>
        </p:sp>
      </p:grpSp>
      <p:grpSp>
        <p:nvGrpSpPr>
          <p:cNvPr id="42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44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[TextBox 1]"/>
            <p:cNvCxnSpPr>
              <a:endCxn id="47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[TextBox 1]"/>
            <p:cNvCxnSpPr>
              <a:endCxn id="44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55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False</a:t>
              </a:r>
            </a:p>
          </p:txBody>
        </p:sp>
        <p:sp>
          <p:nvSpPr>
            <p:cNvPr id="56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928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Euclid’s Algorithm (1/3)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27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6405240" cy="196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compute the </a:t>
            </a:r>
            <a:r>
              <a:rPr lang="en-US" sz="2400" dirty="0">
                <a:solidFill>
                  <a:srgbClr val="0000FF"/>
                </a:solidFill>
              </a:rPr>
              <a:t>greatest common divisor </a:t>
            </a:r>
            <a:r>
              <a:rPr lang="en-US" sz="2400" dirty="0"/>
              <a:t>(GCD) of two integers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First documented algorithm by Greek mathematician Euclid in 300 B.C.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Also known as Euclidean Algorithm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[Text Box 8]"/>
          <p:cNvSpPr txBox="1">
            <a:spLocks noChangeArrowheads="1"/>
          </p:cNvSpPr>
          <p:nvPr/>
        </p:nvSpPr>
        <p:spPr bwMode="auto">
          <a:xfrm>
            <a:off x="403184" y="3292207"/>
            <a:ext cx="5336604" cy="1923604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1.	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integers with </a:t>
            </a:r>
            <a:r>
              <a:rPr lang="en-US" i="1" dirty="0"/>
              <a:t>A</a:t>
            </a:r>
            <a:r>
              <a:rPr lang="en-US" dirty="0"/>
              <a:t> &gt; </a:t>
            </a:r>
            <a:r>
              <a:rPr lang="en-US" i="1" dirty="0"/>
              <a:t>B</a:t>
            </a:r>
            <a:r>
              <a:rPr lang="en-US" dirty="0"/>
              <a:t> ≥ 0.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2.	If </a:t>
            </a:r>
            <a:r>
              <a:rPr lang="en-US" i="1" dirty="0"/>
              <a:t>B</a:t>
            </a:r>
            <a:r>
              <a:rPr lang="en-US" dirty="0"/>
              <a:t> = 0, then the GCD is </a:t>
            </a:r>
            <a:r>
              <a:rPr lang="en-US" i="1" dirty="0"/>
              <a:t>A</a:t>
            </a:r>
            <a:r>
              <a:rPr lang="en-US" dirty="0"/>
              <a:t> and algorithm ends.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3.	Otherwise, find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such that</a:t>
            </a:r>
            <a:endParaRPr lang="en-US" sz="7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2743200" algn="l"/>
              </a:tabLst>
            </a:pPr>
            <a:r>
              <a:rPr lang="en-US" sz="2000" dirty="0"/>
              <a:t>		</a:t>
            </a:r>
            <a:r>
              <a:rPr lang="en-US" sz="2000" i="1" dirty="0"/>
              <a:t>A</a:t>
            </a:r>
            <a:r>
              <a:rPr lang="en-US" sz="2000" dirty="0"/>
              <a:t> = </a:t>
            </a:r>
            <a:r>
              <a:rPr lang="en-US" sz="2000" i="1" dirty="0" err="1"/>
              <a:t>q</a:t>
            </a:r>
            <a:r>
              <a:rPr lang="en-US" sz="2000" dirty="0" err="1"/>
              <a:t>.</a:t>
            </a:r>
            <a:r>
              <a:rPr lang="en-US" sz="2000" i="1" dirty="0" err="1"/>
              <a:t>B</a:t>
            </a:r>
            <a:r>
              <a:rPr lang="en-US" sz="2000" dirty="0"/>
              <a:t> + </a:t>
            </a:r>
            <a:r>
              <a:rPr lang="en-US" sz="2000" i="1" dirty="0"/>
              <a:t>r</a:t>
            </a:r>
            <a:r>
              <a:rPr lang="en-US" sz="2000" dirty="0"/>
              <a:t> 	where 0 ≤ </a:t>
            </a:r>
            <a:r>
              <a:rPr lang="en-US" sz="2000" i="1" dirty="0"/>
              <a:t>r</a:t>
            </a:r>
            <a:r>
              <a:rPr lang="en-US" sz="2000" dirty="0"/>
              <a:t> &lt; </a:t>
            </a:r>
            <a:r>
              <a:rPr lang="en-US" sz="2000" i="1" dirty="0"/>
              <a:t>B</a:t>
            </a:r>
            <a:endParaRPr lang="en-US" sz="2000" dirty="0"/>
          </a:p>
          <a:p>
            <a:pPr marL="341313" indent="-341313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4.</a:t>
            </a:r>
            <a:r>
              <a:rPr lang="en-US" sz="2000" dirty="0"/>
              <a:t>	</a:t>
            </a:r>
            <a:r>
              <a:rPr lang="en-US" dirty="0"/>
              <a:t>Replace </a:t>
            </a:r>
            <a:r>
              <a:rPr lang="en-US" i="1" dirty="0"/>
              <a:t>A</a:t>
            </a:r>
            <a:r>
              <a:rPr lang="en-US" dirty="0"/>
              <a:t> by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dirty="0"/>
              <a:t> by </a:t>
            </a:r>
            <a:r>
              <a:rPr lang="en-US" i="1" dirty="0"/>
              <a:t>r</a:t>
            </a:r>
            <a:r>
              <a:rPr lang="en-US" dirty="0"/>
              <a:t>. Go to step 2.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9" y="1319203"/>
            <a:ext cx="2064960" cy="464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50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Euclid’s Algorithm (2/3)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28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5211" y="1178805"/>
            <a:ext cx="269913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q</a:t>
            </a:r>
            <a:r>
              <a:rPr lang="en-US" dirty="0"/>
              <a:t> is not important; </a:t>
            </a:r>
            <a:br>
              <a:rPr lang="en-US" dirty="0"/>
            </a:br>
            <a:r>
              <a:rPr lang="en-US" i="1" dirty="0"/>
              <a:t>r</a:t>
            </a:r>
            <a:r>
              <a:rPr lang="en-US" dirty="0"/>
              <a:t> is the one that matters.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5211" y="2261605"/>
            <a:ext cx="269913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r</a:t>
            </a:r>
            <a:r>
              <a:rPr lang="en-US" dirty="0"/>
              <a:t> could be obtained by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B </a:t>
            </a:r>
            <a:r>
              <a:rPr lang="en-US" dirty="0"/>
              <a:t>(i.e. remainder of A / B)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5212" y="3380342"/>
            <a:ext cx="269913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Assumption on </a:t>
            </a:r>
            <a:r>
              <a:rPr lang="en-US" i="1" dirty="0"/>
              <a:t>A</a:t>
            </a:r>
            <a:r>
              <a:rPr lang="en-US" dirty="0"/>
              <a:t> &gt; </a:t>
            </a:r>
            <a:r>
              <a:rPr lang="en-US" i="1" dirty="0"/>
              <a:t>B</a:t>
            </a:r>
            <a:r>
              <a:rPr lang="en-US" dirty="0"/>
              <a:t> unnecessary</a:t>
            </a:r>
          </a:p>
        </p:txBody>
      </p:sp>
      <p:sp>
        <p:nvSpPr>
          <p:cNvPr id="15" name="[Text Box 8]"/>
          <p:cNvSpPr txBox="1">
            <a:spLocks noChangeArrowheads="1"/>
          </p:cNvSpPr>
          <p:nvPr/>
        </p:nvSpPr>
        <p:spPr bwMode="auto">
          <a:xfrm>
            <a:off x="403184" y="3292207"/>
            <a:ext cx="5336604" cy="1923604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1.	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integers with </a:t>
            </a:r>
            <a:r>
              <a:rPr lang="en-US" i="1" dirty="0"/>
              <a:t>A</a:t>
            </a:r>
            <a:r>
              <a:rPr lang="en-US" dirty="0"/>
              <a:t> &gt; </a:t>
            </a:r>
            <a:r>
              <a:rPr lang="en-US" i="1" dirty="0"/>
              <a:t>B</a:t>
            </a:r>
            <a:r>
              <a:rPr lang="en-US" dirty="0"/>
              <a:t> ≥ 0.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2.	If </a:t>
            </a:r>
            <a:r>
              <a:rPr lang="en-US" i="1" dirty="0"/>
              <a:t>B</a:t>
            </a:r>
            <a:r>
              <a:rPr lang="en-US" dirty="0"/>
              <a:t> = 0, then the GCD is </a:t>
            </a:r>
            <a:r>
              <a:rPr lang="en-US" i="1" dirty="0"/>
              <a:t>A</a:t>
            </a:r>
            <a:r>
              <a:rPr lang="en-US" dirty="0"/>
              <a:t> and algorithm ends.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3.	Otherwise, find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such that</a:t>
            </a:r>
            <a:endParaRPr lang="en-US" sz="7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2743200" algn="l"/>
              </a:tabLst>
            </a:pPr>
            <a:r>
              <a:rPr lang="en-US" sz="2000" dirty="0"/>
              <a:t>		</a:t>
            </a:r>
            <a:r>
              <a:rPr lang="en-US" sz="2000" i="1" dirty="0"/>
              <a:t>A</a:t>
            </a:r>
            <a:r>
              <a:rPr lang="en-US" sz="2000" dirty="0"/>
              <a:t> = </a:t>
            </a:r>
            <a:r>
              <a:rPr lang="en-US" sz="2000" i="1" dirty="0" err="1"/>
              <a:t>q</a:t>
            </a:r>
            <a:r>
              <a:rPr lang="en-US" sz="2000" dirty="0" err="1"/>
              <a:t>.</a:t>
            </a:r>
            <a:r>
              <a:rPr lang="en-US" sz="2000" i="1" dirty="0" err="1"/>
              <a:t>B</a:t>
            </a:r>
            <a:r>
              <a:rPr lang="en-US" sz="2000" dirty="0"/>
              <a:t> + </a:t>
            </a:r>
            <a:r>
              <a:rPr lang="en-US" sz="2000" i="1" dirty="0"/>
              <a:t>r</a:t>
            </a:r>
            <a:r>
              <a:rPr lang="en-US" sz="2000" dirty="0"/>
              <a:t> 	where 0 ≤ </a:t>
            </a:r>
            <a:r>
              <a:rPr lang="en-US" sz="2000" i="1" dirty="0"/>
              <a:t>r</a:t>
            </a:r>
            <a:r>
              <a:rPr lang="en-US" sz="2000" dirty="0"/>
              <a:t> &lt; </a:t>
            </a:r>
            <a:r>
              <a:rPr lang="en-US" sz="2000" i="1" dirty="0"/>
              <a:t>B</a:t>
            </a:r>
            <a:endParaRPr lang="en-US" sz="2000" dirty="0"/>
          </a:p>
          <a:p>
            <a:pPr marL="341313" indent="-341313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4.</a:t>
            </a:r>
            <a:r>
              <a:rPr lang="en-US" sz="2000" dirty="0"/>
              <a:t>	</a:t>
            </a:r>
            <a:r>
              <a:rPr lang="en-US" dirty="0"/>
              <a:t>Replace </a:t>
            </a:r>
            <a:r>
              <a:rPr lang="en-US" i="1" dirty="0"/>
              <a:t>A</a:t>
            </a:r>
            <a:r>
              <a:rPr lang="en-US" dirty="0"/>
              <a:t> by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dirty="0"/>
              <a:t> by </a:t>
            </a:r>
            <a:r>
              <a:rPr lang="en-US" i="1" dirty="0"/>
              <a:t>r</a:t>
            </a:r>
            <a:r>
              <a:rPr lang="en-US" dirty="0"/>
              <a:t>. Go to step 2.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5213" y="4239893"/>
            <a:ext cx="2699129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will rewrite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032771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3419E-7 L 2.5E-6 -0.287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Euclid’s Algorithm (3/3)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6405240" cy="196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Euclid’s algorithm rewritten in modern form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[Text Box 8]"/>
          <p:cNvSpPr txBox="1">
            <a:spLocks noChangeArrowheads="1"/>
          </p:cNvSpPr>
          <p:nvPr/>
        </p:nvSpPr>
        <p:spPr bwMode="auto">
          <a:xfrm>
            <a:off x="661012" y="1782896"/>
            <a:ext cx="3955055" cy="3693319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// Assume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non-negative</a:t>
            </a:r>
          </a:p>
          <a:p>
            <a:pPr>
              <a:spcBef>
                <a:spcPts val="0"/>
              </a:spcBef>
              <a:tabLst>
                <a:tab pos="341313" algn="l"/>
              </a:tabLst>
            </a:pPr>
            <a:r>
              <a:rPr lang="en-US" dirty="0"/>
              <a:t>// integers, but not both zeroes.</a:t>
            </a:r>
          </a:p>
          <a:p>
            <a:pPr>
              <a:spcBef>
                <a:spcPts val="0"/>
              </a:spcBef>
              <a:tabLst>
                <a:tab pos="341313" algn="l"/>
              </a:tabLst>
            </a:pPr>
            <a:endParaRPr lang="en-US" sz="1400" dirty="0"/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Algorithm GCD(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{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	while (</a:t>
            </a:r>
            <a:r>
              <a:rPr lang="en-US" i="1" dirty="0"/>
              <a:t>B</a:t>
            </a:r>
            <a:r>
              <a:rPr lang="en-US" dirty="0"/>
              <a:t> &gt; 0) {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/>
              <a:t>		r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A modulo B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/>
              <a:t>		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i="1" dirty="0">
                <a:sym typeface="Wingdings" panose="05000000000000000000" pitchFamily="2" charset="2"/>
              </a:rPr>
              <a:t>B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i="1" dirty="0"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 r</a:t>
            </a:r>
            <a:endParaRPr lang="en-US" dirty="0"/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	}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	result is </a:t>
            </a:r>
            <a:r>
              <a:rPr lang="en-US" i="1" dirty="0"/>
              <a:t>A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}</a:t>
            </a:r>
          </a:p>
        </p:txBody>
      </p:sp>
      <p:sp>
        <p:nvSpPr>
          <p:cNvPr id="9" name="[TextBox 3]"/>
          <p:cNvSpPr txBox="1"/>
          <p:nvPr/>
        </p:nvSpPr>
        <p:spPr>
          <a:xfrm>
            <a:off x="4886239" y="1999805"/>
            <a:ext cx="316709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Let’s trace GCD(12, 42)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86399" y="2568120"/>
            <a:ext cx="3064142" cy="370345"/>
            <a:chOff x="5486399" y="2568120"/>
            <a:chExt cx="3064142" cy="370345"/>
          </a:xfrm>
        </p:grpSpPr>
        <p:sp>
          <p:nvSpPr>
            <p:cNvPr id="15" name="TextBox 14"/>
            <p:cNvSpPr txBox="1"/>
            <p:nvPr/>
          </p:nvSpPr>
          <p:spPr>
            <a:xfrm>
              <a:off x="8053330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399" y="2568120"/>
              <a:ext cx="1186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(</a:t>
              </a:r>
              <a:r>
                <a:rPr lang="en-US" i="1" dirty="0">
                  <a:solidFill>
                    <a:srgbClr val="0000FF"/>
                  </a:solidFill>
                </a:rPr>
                <a:t>B </a:t>
              </a:r>
              <a:r>
                <a:rPr lang="en-US" dirty="0">
                  <a:solidFill>
                    <a:srgbClr val="0000FF"/>
                  </a:solidFill>
                </a:rPr>
                <a:t>&gt; 0)?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82289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96559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r</a:t>
              </a:r>
            </a:p>
          </p:txBody>
        </p:sp>
      </p:grpSp>
      <p:sp>
        <p:nvSpPr>
          <p:cNvPr id="20" name="[Straight Connector 13]"/>
          <p:cNvSpPr txBox="1"/>
          <p:nvPr/>
        </p:nvSpPr>
        <p:spPr>
          <a:xfrm>
            <a:off x="7482289" y="2921189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1" name="[TextBox 32]"/>
          <p:cNvCxnSpPr/>
          <p:nvPr/>
        </p:nvCxnSpPr>
        <p:spPr>
          <a:xfrm>
            <a:off x="5420299" y="3290521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[Straight Arrow Connector 6]"/>
          <p:cNvCxnSpPr/>
          <p:nvPr/>
        </p:nvCxnSpPr>
        <p:spPr>
          <a:xfrm>
            <a:off x="491320" y="3182038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[TextBox 39]"/>
          <p:cNvSpPr txBox="1"/>
          <p:nvPr/>
        </p:nvSpPr>
        <p:spPr>
          <a:xfrm>
            <a:off x="5604858" y="341255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4" name="[Straight Connector 13]"/>
          <p:cNvSpPr txBox="1"/>
          <p:nvPr/>
        </p:nvSpPr>
        <p:spPr>
          <a:xfrm>
            <a:off x="8053330" y="2921189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42</a:t>
            </a:r>
          </a:p>
        </p:txBody>
      </p:sp>
      <p:sp>
        <p:nvSpPr>
          <p:cNvPr id="25" name="[Straight Connector 13]"/>
          <p:cNvSpPr txBox="1"/>
          <p:nvPr/>
        </p:nvSpPr>
        <p:spPr>
          <a:xfrm>
            <a:off x="7487054" y="341624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42</a:t>
            </a:r>
          </a:p>
        </p:txBody>
      </p:sp>
      <p:sp>
        <p:nvSpPr>
          <p:cNvPr id="26" name="[Straight Connector 13]"/>
          <p:cNvSpPr txBox="1"/>
          <p:nvPr/>
        </p:nvSpPr>
        <p:spPr>
          <a:xfrm>
            <a:off x="8058095" y="341624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7" name="[Straight Connector 13]"/>
          <p:cNvSpPr txBox="1"/>
          <p:nvPr/>
        </p:nvSpPr>
        <p:spPr>
          <a:xfrm>
            <a:off x="6931061" y="341025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9" name="[TextBox 32]"/>
          <p:cNvCxnSpPr/>
          <p:nvPr/>
        </p:nvCxnSpPr>
        <p:spPr>
          <a:xfrm>
            <a:off x="5420299" y="3790519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[TextBox 39]"/>
          <p:cNvSpPr txBox="1"/>
          <p:nvPr/>
        </p:nvSpPr>
        <p:spPr>
          <a:xfrm>
            <a:off x="5609624" y="382483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31" name="[Straight Connector 13]"/>
          <p:cNvSpPr txBox="1"/>
          <p:nvPr/>
        </p:nvSpPr>
        <p:spPr>
          <a:xfrm>
            <a:off x="7491820" y="382852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2" name="[Straight Connector 13]"/>
          <p:cNvSpPr txBox="1"/>
          <p:nvPr/>
        </p:nvSpPr>
        <p:spPr>
          <a:xfrm>
            <a:off x="8062861" y="382852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3" name="[Straight Connector 13]"/>
          <p:cNvSpPr txBox="1"/>
          <p:nvPr/>
        </p:nvSpPr>
        <p:spPr>
          <a:xfrm>
            <a:off x="6935827" y="382253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4" name="[TextBox 32]"/>
          <p:cNvCxnSpPr/>
          <p:nvPr/>
        </p:nvCxnSpPr>
        <p:spPr>
          <a:xfrm>
            <a:off x="5420299" y="4197857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[TextBox 39]"/>
          <p:cNvSpPr txBox="1"/>
          <p:nvPr/>
        </p:nvSpPr>
        <p:spPr>
          <a:xfrm>
            <a:off x="5609624" y="4203778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36" name="[Straight Connector 13]"/>
          <p:cNvSpPr txBox="1"/>
          <p:nvPr/>
        </p:nvSpPr>
        <p:spPr>
          <a:xfrm>
            <a:off x="7491820" y="4207468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[Straight Connector 13]"/>
          <p:cNvSpPr txBox="1"/>
          <p:nvPr/>
        </p:nvSpPr>
        <p:spPr>
          <a:xfrm>
            <a:off x="8062861" y="4207468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[Straight Connector 13]"/>
          <p:cNvSpPr txBox="1"/>
          <p:nvPr/>
        </p:nvSpPr>
        <p:spPr>
          <a:xfrm>
            <a:off x="6935827" y="4201474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9" name="[TextBox 32]"/>
          <p:cNvCxnSpPr/>
          <p:nvPr/>
        </p:nvCxnSpPr>
        <p:spPr>
          <a:xfrm>
            <a:off x="5420299" y="4576800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[TextBox 39]"/>
          <p:cNvSpPr txBox="1"/>
          <p:nvPr/>
        </p:nvSpPr>
        <p:spPr>
          <a:xfrm>
            <a:off x="5616344" y="458434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42" name="[TextBox 69]"/>
          <p:cNvSpPr txBox="1"/>
          <p:nvPr/>
        </p:nvSpPr>
        <p:spPr>
          <a:xfrm>
            <a:off x="4962439" y="5187341"/>
            <a:ext cx="15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</a:t>
            </a:r>
            <a:r>
              <a:rPr lang="en-US" sz="2400" b="1" dirty="0"/>
              <a:t>6</a:t>
            </a:r>
          </a:p>
        </p:txBody>
      </p:sp>
      <p:cxnSp>
        <p:nvCxnSpPr>
          <p:cNvPr id="47" name="[Straight Arrow Connector 6]"/>
          <p:cNvCxnSpPr/>
          <p:nvPr/>
        </p:nvCxnSpPr>
        <p:spPr>
          <a:xfrm>
            <a:off x="774509" y="3486147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[Straight Arrow Connector 6]"/>
          <p:cNvCxnSpPr/>
          <p:nvPr/>
        </p:nvCxnSpPr>
        <p:spPr>
          <a:xfrm>
            <a:off x="774509" y="3830510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[Straight Arrow Connector 6]"/>
          <p:cNvCxnSpPr/>
          <p:nvPr/>
        </p:nvCxnSpPr>
        <p:spPr>
          <a:xfrm>
            <a:off x="774509" y="4197857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[Straight Arrow Connector 6]"/>
          <p:cNvCxnSpPr/>
          <p:nvPr/>
        </p:nvCxnSpPr>
        <p:spPr>
          <a:xfrm>
            <a:off x="491320" y="3182038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[Straight Arrow Connector 6]"/>
          <p:cNvCxnSpPr/>
          <p:nvPr/>
        </p:nvCxnSpPr>
        <p:spPr>
          <a:xfrm>
            <a:off x="774509" y="3492675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[Straight Arrow Connector 6]"/>
          <p:cNvCxnSpPr/>
          <p:nvPr/>
        </p:nvCxnSpPr>
        <p:spPr>
          <a:xfrm>
            <a:off x="774509" y="3830510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[Straight Arrow Connector 6]"/>
          <p:cNvCxnSpPr/>
          <p:nvPr/>
        </p:nvCxnSpPr>
        <p:spPr>
          <a:xfrm>
            <a:off x="774509" y="4203280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[Straight Arrow Connector 6]"/>
          <p:cNvCxnSpPr/>
          <p:nvPr/>
        </p:nvCxnSpPr>
        <p:spPr>
          <a:xfrm>
            <a:off x="491320" y="3182038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[Straight Arrow Connector 6]"/>
          <p:cNvCxnSpPr/>
          <p:nvPr/>
        </p:nvCxnSpPr>
        <p:spPr>
          <a:xfrm>
            <a:off x="774509" y="3492675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[Straight Arrow Connector 6]"/>
          <p:cNvCxnSpPr/>
          <p:nvPr/>
        </p:nvCxnSpPr>
        <p:spPr>
          <a:xfrm>
            <a:off x="774509" y="3830510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[Straight Arrow Connector 6]"/>
          <p:cNvCxnSpPr/>
          <p:nvPr/>
        </p:nvCxnSpPr>
        <p:spPr>
          <a:xfrm>
            <a:off x="774509" y="4207468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[Straight Arrow Connector 6]"/>
          <p:cNvCxnSpPr/>
          <p:nvPr/>
        </p:nvCxnSpPr>
        <p:spPr>
          <a:xfrm>
            <a:off x="501160" y="3182038"/>
            <a:ext cx="49928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[Straight Arrow Connector 6]"/>
          <p:cNvCxnSpPr/>
          <p:nvPr/>
        </p:nvCxnSpPr>
        <p:spPr>
          <a:xfrm>
            <a:off x="521550" y="4914165"/>
            <a:ext cx="49928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77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20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40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6455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10214613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Summary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30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process of algorithmic problem solving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properties of an algorithm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three control structures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How to write algorithms in </a:t>
            </a:r>
            <a:r>
              <a:rPr lang="en-US" sz="2400" dirty="0" err="1"/>
              <a:t>pseudocode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Tracing algorithms to verify their correctness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32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5"/>
      <p:bldP spid="10" grpId="1" build="p" bldLvl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[Slide Number Placeholder 42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31</a:t>
            </a:fld>
            <a:endParaRPr/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62018243925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600200"/>
            <a:ext cx="7536872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774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</a:t>
            </a:r>
            <a:r>
              <a:rPr lang="en-US"/>
              <a:t>on these contents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832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2: Algorithmic Problem Solving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Problem Solving Process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Algorithm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Control Structures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Examples of </a:t>
            </a:r>
            <a:r>
              <a:rPr lang="en-GB" sz="2800" dirty="0" err="1"/>
              <a:t>Pseudocodes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Euclid’s Algorithm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bldLvl="5"/>
      <p:bldP spid="14339" grpId="1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70619005960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963077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48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9745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70619005956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963077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pic>
        <p:nvPicPr>
          <p:cNvPr id="2" name="PPIndicator20140706190059618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2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48120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287037 0 0.1287037 0 0.2574074 0 E" pathEditMode="relative" ptsTypes="">
                                      <p:cBhvr>
                                        <p:cTn id="11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4578"/>
                                        </p:tgtEl>
                                      </p:cBhvr>
                                      <p:by x="93384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70619005960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7098" y="457200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45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42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44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46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47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  <p:sp>
        <p:nvSpPr>
          <p:cNvPr id="2" name="Oval 1"/>
          <p:cNvSpPr/>
          <p:nvPr/>
        </p:nvSpPr>
        <p:spPr>
          <a:xfrm>
            <a:off x="830776" y="2456597"/>
            <a:ext cx="1816890" cy="1144332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2 2"/>
          <p:cNvSpPr/>
          <p:nvPr/>
        </p:nvSpPr>
        <p:spPr>
          <a:xfrm>
            <a:off x="7151427" y="3963128"/>
            <a:ext cx="1763973" cy="909398"/>
          </a:xfrm>
          <a:prstGeom prst="borderCallout2">
            <a:avLst>
              <a:gd name="adj1" fmla="val 18750"/>
              <a:gd name="adj2" fmla="val 178"/>
              <a:gd name="adj3" fmla="val 18750"/>
              <a:gd name="adj4" fmla="val -12798"/>
              <a:gd name="adj5" fmla="val -76594"/>
              <a:gd name="adj6" fmla="val -258187"/>
            </a:avLst>
          </a:prstGeom>
          <a:solidFill>
            <a:srgbClr val="FFFF99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is an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0744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6" grpId="0"/>
      <p:bldP spid="47" grpId="0"/>
      <p:bldP spid="2" grpId="0" animBg="1"/>
      <p:bldP spid="2" grpId="1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70618554582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 (1/3)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</a:t>
            </a:r>
            <a:r>
              <a:rPr lang="en-US" sz="2800" b="1">
                <a:solidFill>
                  <a:srgbClr val="0000FF"/>
                </a:solidFill>
              </a:rPr>
              <a:t>algorithm</a:t>
            </a:r>
            <a:r>
              <a:rPr lang="en-US" sz="2800"/>
              <a:t> is a well-defined computational procedure consisting of </a:t>
            </a:r>
            <a:r>
              <a:rPr lang="en-US" sz="2800" i="1">
                <a:solidFill>
                  <a:srgbClr val="0000FF"/>
                </a:solidFill>
              </a:rPr>
              <a:t>a set of instructions</a:t>
            </a:r>
            <a:r>
              <a:rPr lang="en-US" sz="2800"/>
              <a:t>, that takes some value or set of values as </a:t>
            </a:r>
            <a:r>
              <a:rPr lang="en-US" sz="2800" i="1">
                <a:solidFill>
                  <a:srgbClr val="0000FF"/>
                </a:solidFill>
              </a:rPr>
              <a:t>input</a:t>
            </a:r>
            <a:r>
              <a:rPr lang="en-US" sz="2800"/>
              <a:t>, and produces some value or set of values as </a:t>
            </a:r>
            <a:r>
              <a:rPr lang="en-US" sz="2800" i="1">
                <a:solidFill>
                  <a:srgbClr val="0000FF"/>
                </a:solidFill>
              </a:rPr>
              <a:t>output</a:t>
            </a:r>
            <a:r>
              <a:rPr lang="en-US" sz="2800" i="1"/>
              <a:t>.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03789741"/>
              </p:ext>
            </p:extLst>
          </p:nvPr>
        </p:nvGraphicFramePr>
        <p:xfrm>
          <a:off x="952226" y="3340669"/>
          <a:ext cx="7465927" cy="2123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759" y="5728783"/>
            <a:ext cx="62377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‘Algorithm’ stems from ‘</a:t>
            </a:r>
            <a:r>
              <a:rPr lang="en-US" sz="1600" dirty="0" err="1"/>
              <a:t>Algoritmi</a:t>
            </a:r>
            <a:r>
              <a:rPr lang="en-US" sz="1600" dirty="0"/>
              <a:t>’, the Latin form of al-</a:t>
            </a:r>
            <a:r>
              <a:rPr lang="en-US" sz="1600" dirty="0" err="1"/>
              <a:t>Khwārizmī</a:t>
            </a:r>
            <a:r>
              <a:rPr lang="en-US" sz="1600" dirty="0"/>
              <a:t>, a Persian mathematician, astronomer and geographer.</a:t>
            </a:r>
            <a:endParaRPr lang="en-US" dirty="0"/>
          </a:p>
          <a:p>
            <a:r>
              <a:rPr lang="en-US" sz="1400" dirty="0"/>
              <a:t>Source: </a:t>
            </a:r>
            <a:r>
              <a:rPr lang="en-US" sz="1400" dirty="0">
                <a:hlinkClick r:id="rId8"/>
              </a:rPr>
              <a:t>http://en.wikipedia.org/wiki/Algorithm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12930</TotalTime>
  <Words>1411</Words>
  <Application>Microsoft Office PowerPoint</Application>
  <PresentationFormat>On-screen Show (4:3)</PresentationFormat>
  <Paragraphs>473</Paragraphs>
  <Slides>32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Andalus</vt:lpstr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Programming Methodology (phương pháp LẬP TRÌNH) </vt:lpstr>
      <vt:lpstr>Acknowledgement</vt:lpstr>
      <vt:lpstr>Policies for students</vt:lpstr>
      <vt:lpstr>Recording of modifications</vt:lpstr>
      <vt:lpstr>Unit 2: Algorithmic Problem Solving</vt:lpstr>
      <vt:lpstr>Problem Solving Process</vt:lpstr>
      <vt:lpstr>Problem Solving Process</vt:lpstr>
      <vt:lpstr>Problem Solving Process</vt:lpstr>
      <vt:lpstr>Algorithm (1/3)</vt:lpstr>
      <vt:lpstr>Algorithm (2/3)</vt:lpstr>
      <vt:lpstr>Algorithm (3/3)</vt:lpstr>
      <vt:lpstr>Algorithm: Example #1</vt:lpstr>
      <vt:lpstr>Algorithm: Example #2 (1/2)</vt:lpstr>
      <vt:lpstr>Algorithm: Example #2 (2/2)</vt:lpstr>
      <vt:lpstr>Algorithm: Pseudocode</vt:lpstr>
      <vt:lpstr>Control Structures (1/2)</vt:lpstr>
      <vt:lpstr>Control Structures (2/2)</vt:lpstr>
      <vt:lpstr>Data Representation</vt:lpstr>
      <vt:lpstr>Control Structures: Sequence (1/2)</vt:lpstr>
      <vt:lpstr>Control Structures: Sequence (2/2)</vt:lpstr>
      <vt:lpstr>Control Structures: Selection (1/3)</vt:lpstr>
      <vt:lpstr>Control Structures: Selection (2/3)</vt:lpstr>
      <vt:lpstr>Control Structures: Selection (3/3)</vt:lpstr>
      <vt:lpstr>Control Structures: Repetition (1/3)</vt:lpstr>
      <vt:lpstr>Control Structures: Repetition (2/3)</vt:lpstr>
      <vt:lpstr>Control Structures: Repetition (3/3)</vt:lpstr>
      <vt:lpstr>Euclid’s Algorithm (1/3)</vt:lpstr>
      <vt:lpstr>Euclid’s Algorithm (2/3)</vt:lpstr>
      <vt:lpstr>Euclid’s Algorithm (3/3)</vt:lpstr>
      <vt:lpstr>Summary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Phuc Duong</cp:lastModifiedBy>
  <cp:revision>1028</cp:revision>
  <cp:lastPrinted>2014-06-20T04:24:53Z</cp:lastPrinted>
  <dcterms:created xsi:type="dcterms:W3CDTF">1998-09-05T15:03:32Z</dcterms:created>
  <dcterms:modified xsi:type="dcterms:W3CDTF">2018-09-23T08:45:34Z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