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0"/>
  </p:notesMasterIdLst>
  <p:handoutMasterIdLst>
    <p:handoutMasterId r:id="rId11"/>
  </p:handoutMasterIdLst>
  <p:sldIdLst>
    <p:sldId id="256" r:id="rId2"/>
    <p:sldId id="468" r:id="rId3"/>
    <p:sldId id="503" r:id="rId4"/>
    <p:sldId id="504" r:id="rId5"/>
    <p:sldId id="505" r:id="rId6"/>
    <p:sldId id="506" r:id="rId7"/>
    <p:sldId id="507" r:id="rId8"/>
    <p:sldId id="308" r:id="rId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CCFFFF"/>
    <a:srgbClr val="663300"/>
    <a:srgbClr val="99FF99"/>
    <a:srgbClr val="FFFFCC"/>
    <a:srgbClr val="9999FF"/>
    <a:srgbClr val="000099"/>
    <a:srgbClr val="FF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2" autoAdjust="0"/>
    <p:restoredTop sz="86775" autoAdjust="0"/>
  </p:normalViewPr>
  <p:slideViewPr>
    <p:cSldViewPr snapToGrid="0">
      <p:cViewPr varScale="1">
        <p:scale>
          <a:sx n="62" d="100"/>
          <a:sy n="62" d="100"/>
        </p:scale>
        <p:origin x="161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8/24/2015</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225605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6966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1521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1919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8733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0411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99432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86262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smtClean="0"/>
              <a:t>© NUS</a:t>
            </a:r>
          </a:p>
        </p:txBody>
      </p:sp>
      <p:sp>
        <p:nvSpPr>
          <p:cNvPr id="5" name="Footer Placeholder 4"/>
          <p:cNvSpPr>
            <a:spLocks noGrp="1"/>
          </p:cNvSpPr>
          <p:nvPr>
            <p:ph type="ftr" sz="quarter" idx="11"/>
          </p:nvPr>
        </p:nvSpPr>
        <p:spPr/>
        <p:txBody>
          <a:bodyPr/>
          <a:lstStyle/>
          <a:p>
            <a:pPr algn="l">
              <a:defRPr/>
            </a:pPr>
            <a:r>
              <a:rPr lang="en-US" dirty="0" smtClean="0"/>
              <a:t>CS1010 (AY2014/5 Semester 1)</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Unit3 -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dirty="0" smtClean="0"/>
              <a:t>© NUS</a:t>
            </a:r>
          </a:p>
        </p:txBody>
      </p:sp>
      <p:sp>
        <p:nvSpPr>
          <p:cNvPr id="5" name="Footer Placeholder 4"/>
          <p:cNvSpPr>
            <a:spLocks noGrp="1"/>
          </p:cNvSpPr>
          <p:nvPr>
            <p:ph type="ftr" sz="quarter" idx="11"/>
          </p:nvPr>
        </p:nvSpPr>
        <p:spPr/>
        <p:txBody>
          <a:bodyPr/>
          <a:lstStyle/>
          <a:p>
            <a:pPr algn="l">
              <a:defRPr/>
            </a:pPr>
            <a:r>
              <a:rPr lang="en-US" dirty="0" smtClean="0"/>
              <a:t>CS1010 (AY2014/5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dirty="0" smtClean="0"/>
              <a:t>© NUS</a:t>
            </a:r>
          </a:p>
        </p:txBody>
      </p:sp>
      <p:sp>
        <p:nvSpPr>
          <p:cNvPr id="5" name="Footer Placeholder 4"/>
          <p:cNvSpPr>
            <a:spLocks noGrp="1"/>
          </p:cNvSpPr>
          <p:nvPr>
            <p:ph type="ftr" sz="quarter" idx="11"/>
          </p:nvPr>
        </p:nvSpPr>
        <p:spPr/>
        <p:txBody>
          <a:bodyPr/>
          <a:lstStyle/>
          <a:p>
            <a:pPr algn="l">
              <a:defRPr/>
            </a:pPr>
            <a:r>
              <a:rPr lang="en-US" dirty="0" smtClean="0"/>
              <a:t>CS1010 (AY2014/5 Semester 1)</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dirty="0" smtClean="0"/>
              <a:t>© NUS</a:t>
            </a:r>
          </a:p>
        </p:txBody>
      </p:sp>
      <p:sp>
        <p:nvSpPr>
          <p:cNvPr id="5" name="Footer Placeholder 4"/>
          <p:cNvSpPr>
            <a:spLocks noGrp="1"/>
          </p:cNvSpPr>
          <p:nvPr>
            <p:ph type="ftr" sz="quarter" idx="11"/>
          </p:nvPr>
        </p:nvSpPr>
        <p:spPr/>
        <p:txBody>
          <a:bodyPr/>
          <a:lstStyle/>
          <a:p>
            <a:pPr algn="l">
              <a:defRPr/>
            </a:pPr>
            <a:r>
              <a:rPr lang="en-US" dirty="0" smtClean="0"/>
              <a:t>CS1010 (AY2014/5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dirty="0" smtClean="0"/>
              <a:t>© NUS</a:t>
            </a:r>
          </a:p>
        </p:txBody>
      </p:sp>
      <p:sp>
        <p:nvSpPr>
          <p:cNvPr id="5" name="Footer Placeholder 4"/>
          <p:cNvSpPr>
            <a:spLocks noGrp="1"/>
          </p:cNvSpPr>
          <p:nvPr>
            <p:ph type="ftr" sz="quarter" idx="11"/>
          </p:nvPr>
        </p:nvSpPr>
        <p:spPr/>
        <p:txBody>
          <a:bodyPr/>
          <a:lstStyle/>
          <a:p>
            <a:pPr algn="l">
              <a:defRPr/>
            </a:pPr>
            <a:r>
              <a:rPr lang="en-US" dirty="0" smtClean="0"/>
              <a:t>CS1010 (AY2014/5 Semester 1)</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Unit3 -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dirty="0" smtClean="0"/>
              <a:t>© NUS</a:t>
            </a:r>
          </a:p>
        </p:txBody>
      </p:sp>
      <p:sp>
        <p:nvSpPr>
          <p:cNvPr id="6" name="Footer Placeholder 5"/>
          <p:cNvSpPr>
            <a:spLocks noGrp="1"/>
          </p:cNvSpPr>
          <p:nvPr>
            <p:ph type="ftr" sz="quarter" idx="11"/>
          </p:nvPr>
        </p:nvSpPr>
        <p:spPr/>
        <p:txBody>
          <a:bodyPr/>
          <a:lstStyle/>
          <a:p>
            <a:pPr algn="l">
              <a:defRPr/>
            </a:pPr>
            <a:r>
              <a:rPr lang="en-US" dirty="0" smtClean="0"/>
              <a:t>CS1010 (AY2014/5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dirty="0" smtClean="0"/>
              <a:t>© NUS</a:t>
            </a:r>
          </a:p>
        </p:txBody>
      </p:sp>
      <p:sp>
        <p:nvSpPr>
          <p:cNvPr id="8" name="Footer Placeholder 7"/>
          <p:cNvSpPr>
            <a:spLocks noGrp="1"/>
          </p:cNvSpPr>
          <p:nvPr>
            <p:ph type="ftr" sz="quarter" idx="11"/>
          </p:nvPr>
        </p:nvSpPr>
        <p:spPr/>
        <p:txBody>
          <a:bodyPr/>
          <a:lstStyle/>
          <a:p>
            <a:pPr algn="l">
              <a:defRPr/>
            </a:pPr>
            <a:r>
              <a:rPr lang="en-US" dirty="0" smtClean="0"/>
              <a:t>CS1010 (AY2014/5 Semester 1)</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dirty="0" smtClean="0"/>
              <a:t>© NUS</a:t>
            </a:r>
          </a:p>
        </p:txBody>
      </p:sp>
      <p:sp>
        <p:nvSpPr>
          <p:cNvPr id="4" name="Footer Placeholder 3"/>
          <p:cNvSpPr>
            <a:spLocks noGrp="1"/>
          </p:cNvSpPr>
          <p:nvPr>
            <p:ph type="ftr" sz="quarter" idx="11"/>
          </p:nvPr>
        </p:nvSpPr>
        <p:spPr/>
        <p:txBody>
          <a:bodyPr/>
          <a:lstStyle/>
          <a:p>
            <a:pPr algn="l">
              <a:defRPr/>
            </a:pPr>
            <a:r>
              <a:rPr lang="en-US" dirty="0" smtClean="0"/>
              <a:t>CS1010 (AY2014/5 Semester 1)</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smtClean="0"/>
              <a:t>© NUS</a:t>
            </a:r>
          </a:p>
        </p:txBody>
      </p:sp>
      <p:sp>
        <p:nvSpPr>
          <p:cNvPr id="3" name="Footer Placeholder 2"/>
          <p:cNvSpPr>
            <a:spLocks noGrp="1"/>
          </p:cNvSpPr>
          <p:nvPr>
            <p:ph type="ftr" sz="quarter" idx="11"/>
          </p:nvPr>
        </p:nvSpPr>
        <p:spPr/>
        <p:txBody>
          <a:bodyPr/>
          <a:lstStyle/>
          <a:p>
            <a:pPr algn="l">
              <a:defRPr/>
            </a:pPr>
            <a:r>
              <a:rPr lang="en-US" dirty="0" smtClean="0"/>
              <a:t>CS1010 (AY2014/5 Semester 1)</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dirty="0" smtClean="0"/>
              <a:t>© NUS</a:t>
            </a:r>
          </a:p>
        </p:txBody>
      </p:sp>
      <p:sp>
        <p:nvSpPr>
          <p:cNvPr id="6" name="Footer Placeholder 5"/>
          <p:cNvSpPr>
            <a:spLocks noGrp="1"/>
          </p:cNvSpPr>
          <p:nvPr>
            <p:ph type="ftr" sz="quarter" idx="11"/>
          </p:nvPr>
        </p:nvSpPr>
        <p:spPr/>
        <p:txBody>
          <a:bodyPr/>
          <a:lstStyle/>
          <a:p>
            <a:pPr algn="l">
              <a:defRPr/>
            </a:pPr>
            <a:r>
              <a:rPr lang="en-US" dirty="0" smtClean="0"/>
              <a:t>CS1010 (AY2014/5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dirty="0" smtClean="0"/>
              <a:t>© NUS</a:t>
            </a:r>
          </a:p>
        </p:txBody>
      </p:sp>
      <p:sp>
        <p:nvSpPr>
          <p:cNvPr id="6" name="Footer Placeholder 5"/>
          <p:cNvSpPr>
            <a:spLocks noGrp="1"/>
          </p:cNvSpPr>
          <p:nvPr>
            <p:ph type="ftr" sz="quarter" idx="11"/>
          </p:nvPr>
        </p:nvSpPr>
        <p:spPr/>
        <p:txBody>
          <a:bodyPr/>
          <a:lstStyle/>
          <a:p>
            <a:pPr algn="l">
              <a:defRPr/>
            </a:pPr>
            <a:r>
              <a:rPr lang="en-US" dirty="0" smtClean="0"/>
              <a:t>CS1010 (AY2014/5 Semester 1)</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Unit3 -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smtClean="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CS1010 (AY2012/3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Unit3 -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tu.edu.sg/home/ehchua/programming/java/datarepresentati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smtClean="0">
                <a:latin typeface="Calibri" panose="020F0502020204030204" pitchFamily="34" charset="0"/>
                <a:hlinkClick r:id="rId3"/>
              </a:rPr>
              <a:t>http://www.comp.nus.edu.sg/~cs1010/</a:t>
            </a:r>
            <a:endParaRPr lang="en-GB" sz="1800" cap="none" dirty="0" smtClean="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rPr>
              <a:t>UNIT 3 (Extra)</a:t>
            </a:r>
            <a:endParaRPr lang="en-US" sz="2400" dirty="0">
              <a:solidFill>
                <a:srgbClr val="C00000"/>
              </a:solidFill>
              <a:latin typeface="Calibri" panose="020F0502020204030204" pitchFamily="34" charset="0"/>
            </a:endParaRP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smtClean="0">
                <a:solidFill>
                  <a:srgbClr val="C00000"/>
                </a:solidFill>
                <a:latin typeface="Calibri" panose="020F0502020204030204" pitchFamily="34" charset="0"/>
              </a:rPr>
              <a:t>Overview of C Programming</a:t>
            </a:r>
            <a:endParaRPr lang="en-US" sz="3200" dirty="0">
              <a:solidFill>
                <a:srgbClr val="C00000"/>
              </a:solidFill>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3: Extra (1/2)</a:t>
            </a:r>
          </a:p>
        </p:txBody>
      </p:sp>
      <p:sp>
        <p:nvSpPr>
          <p:cNvPr id="14340" name="Footer Placeholder 5"/>
          <p:cNvSpPr>
            <a:spLocks noGrp="1"/>
          </p:cNvSpPr>
          <p:nvPr>
            <p:ph type="ftr" sz="quarter" idx="11"/>
          </p:nvPr>
        </p:nvSpPr>
        <p:spPr>
          <a:noFill/>
        </p:spPr>
        <p:txBody>
          <a:bodyPr/>
          <a:lstStyle/>
          <a:p>
            <a:pPr algn="l"/>
            <a:r>
              <a:rPr lang="en-US" dirty="0" smtClean="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smtClean="0"/>
              <a:t>Unit3</a:t>
            </a:r>
            <a:r>
              <a:rPr sz="1200" dirty="0" smtClean="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smtClean="0"/>
              <a:t>© NUS</a:t>
            </a:r>
          </a:p>
        </p:txBody>
      </p:sp>
      <p:sp>
        <p:nvSpPr>
          <p:cNvPr id="8" name="Content Placeholder 5"/>
          <p:cNvSpPr>
            <a:spLocks noGrp="1"/>
          </p:cNvSpPr>
          <p:nvPr>
            <p:ph idx="1"/>
          </p:nvPr>
        </p:nvSpPr>
        <p:spPr>
          <a:xfrm>
            <a:off x="587375" y="1187450"/>
            <a:ext cx="8229600" cy="5201627"/>
          </a:xfrm>
        </p:spPr>
        <p:txBody>
          <a:bodyPr/>
          <a:lstStyle/>
          <a:p>
            <a:pPr marL="347663" indent="-347663" eaLnBrk="1" hangingPunct="1">
              <a:spcBef>
                <a:spcPts val="600"/>
              </a:spcBef>
              <a:buClr>
                <a:schemeClr val="tx1">
                  <a:lumMod val="90000"/>
                  <a:lumOff val="10000"/>
                </a:schemeClr>
              </a:buClr>
              <a:buSzPct val="100000"/>
              <a:buFont typeface="Wingdings" panose="05000000000000000000" pitchFamily="2" charset="2"/>
              <a:buChar char="§"/>
              <a:defRPr/>
            </a:pPr>
            <a:r>
              <a:rPr lang="en-US" sz="2400" dirty="0" smtClean="0"/>
              <a:t>You are urged to explore on your own, as it is impossible for us to cover every detail in class.</a:t>
            </a:r>
          </a:p>
          <a:p>
            <a:pPr marL="566738" lvl="1" indent="-292100" eaLnBrk="1" hangingPunct="1">
              <a:spcBef>
                <a:spcPts val="600"/>
              </a:spcBef>
              <a:buClr>
                <a:schemeClr val="bg1">
                  <a:lumMod val="50000"/>
                </a:schemeClr>
              </a:buClr>
              <a:buSzPct val="100000"/>
              <a:buFont typeface="Wingdings" panose="05000000000000000000" pitchFamily="2" charset="2"/>
              <a:buChar char="§"/>
              <a:defRPr/>
            </a:pPr>
            <a:r>
              <a:rPr lang="en-US" sz="2000" dirty="0" smtClean="0"/>
              <a:t>Often during exploration, you may encounter problems or have questions you need clarification on.</a:t>
            </a:r>
          </a:p>
          <a:p>
            <a:pPr marL="566738" lvl="1" indent="-292100" eaLnBrk="1" hangingPunct="1">
              <a:spcBef>
                <a:spcPts val="600"/>
              </a:spcBef>
              <a:buClr>
                <a:schemeClr val="bg1">
                  <a:lumMod val="50000"/>
                </a:schemeClr>
              </a:buClr>
              <a:buSzPct val="100000"/>
              <a:buFont typeface="Wingdings" panose="05000000000000000000" pitchFamily="2" charset="2"/>
              <a:buChar char="§"/>
              <a:defRPr/>
            </a:pPr>
            <a:r>
              <a:rPr lang="en-US" sz="2000" dirty="0" smtClean="0"/>
              <a:t>We encourage you to use the </a:t>
            </a:r>
            <a:r>
              <a:rPr lang="en-US" sz="2000" dirty="0" smtClean="0">
                <a:solidFill>
                  <a:srgbClr val="C00000"/>
                </a:solidFill>
              </a:rPr>
              <a:t>IVLE forums </a:t>
            </a:r>
            <a:r>
              <a:rPr lang="en-US" sz="2000" dirty="0" smtClean="0"/>
              <a:t>to post your queries, instead of emailing us, so that anybody can help answer your queries and the answer can be read by all.</a:t>
            </a:r>
          </a:p>
          <a:p>
            <a:pPr marL="347663" indent="-347663" eaLnBrk="1" hangingPunct="1">
              <a:spcBef>
                <a:spcPts val="600"/>
              </a:spcBef>
              <a:buClr>
                <a:schemeClr val="tx1">
                  <a:lumMod val="90000"/>
                  <a:lumOff val="10000"/>
                </a:schemeClr>
              </a:buClr>
              <a:buSzPct val="100000"/>
              <a:buFont typeface="Wingdings" panose="05000000000000000000" pitchFamily="2" charset="2"/>
              <a:buChar char="§"/>
              <a:defRPr/>
            </a:pPr>
            <a:r>
              <a:rPr lang="en-US" sz="2400" dirty="0" smtClean="0"/>
              <a:t>Seniors are also welcome to post in the forums, and in the past they did post useful materials for you.</a:t>
            </a:r>
          </a:p>
          <a:p>
            <a:pPr marL="347663" indent="-347663" eaLnBrk="1" hangingPunct="1">
              <a:spcBef>
                <a:spcPts val="600"/>
              </a:spcBef>
              <a:buClr>
                <a:schemeClr val="tx1">
                  <a:lumMod val="90000"/>
                  <a:lumOff val="10000"/>
                </a:schemeClr>
              </a:buClr>
              <a:buSzPct val="100000"/>
              <a:buFont typeface="Wingdings" panose="05000000000000000000" pitchFamily="2" charset="2"/>
              <a:buChar char="§"/>
              <a:defRPr/>
            </a:pPr>
            <a:r>
              <a:rPr lang="en-US" sz="2400" dirty="0" smtClean="0"/>
              <a:t>I’ve gone through old forum postings, extracted some and put them together in this “Miscellany” document.</a:t>
            </a:r>
          </a:p>
          <a:p>
            <a:pPr lvl="1" eaLnBrk="1" hangingPunct="1">
              <a:spcBef>
                <a:spcPts val="600"/>
              </a:spcBef>
              <a:buClr>
                <a:schemeClr val="bg1">
                  <a:lumMod val="65000"/>
                </a:schemeClr>
              </a:buClr>
              <a:buSzPct val="100000"/>
              <a:buFont typeface="Wingdings" panose="05000000000000000000" pitchFamily="2" charset="2"/>
              <a:buChar char="§"/>
              <a:defRPr/>
            </a:pPr>
            <a:r>
              <a:rPr lang="en-US" sz="2000" dirty="0" smtClean="0"/>
              <a:t>You may discuss the materials and raise further queries on the forums.</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Unit 3: Extra (2/2)</a:t>
            </a:r>
          </a:p>
        </p:txBody>
      </p:sp>
      <p:sp>
        <p:nvSpPr>
          <p:cNvPr id="14340" name="Footer Placeholder 5"/>
          <p:cNvSpPr>
            <a:spLocks noGrp="1"/>
          </p:cNvSpPr>
          <p:nvPr>
            <p:ph type="ftr" sz="quarter" idx="11"/>
          </p:nvPr>
        </p:nvSpPr>
        <p:spPr>
          <a:noFill/>
        </p:spPr>
        <p:txBody>
          <a:bodyPr/>
          <a:lstStyle/>
          <a:p>
            <a:pPr algn="l"/>
            <a:r>
              <a:rPr lang="en-US" dirty="0" smtClean="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smtClean="0"/>
              <a:t>Unit3</a:t>
            </a:r>
            <a:r>
              <a:rPr sz="1200" dirty="0" smtClean="0"/>
              <a:t> -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smtClean="0"/>
              <a:t>© NUS</a:t>
            </a:r>
          </a:p>
        </p:txBody>
      </p:sp>
      <p:sp>
        <p:nvSpPr>
          <p:cNvPr id="8" name="Content Placeholder 5"/>
          <p:cNvSpPr>
            <a:spLocks noGrp="1"/>
          </p:cNvSpPr>
          <p:nvPr>
            <p:ph idx="1"/>
          </p:nvPr>
        </p:nvSpPr>
        <p:spPr>
          <a:xfrm>
            <a:off x="587375" y="1187450"/>
            <a:ext cx="8229600" cy="5201627"/>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 will collect answers to your queries on the forums and grow the compilation to benefit future batches.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solidFill>
                  <a:srgbClr val="C00000"/>
                </a:solidFill>
              </a:rPr>
              <a:t>So, please use the forums to help yourself and your future juniors! </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I will perform regular housekeeping of the forums to keep them neat.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Note that the discussion here may include materials that have not been covered yet, or are outside the scope of CS1010. </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Do not be too concerned about whether a topic is in or outside the syllabus. Sometimes, there is no clear distinction. It is always good to know that little extra, even if it is outside the syllabus, as it will strengthen your knowledge on the whole.</a:t>
            </a:r>
          </a:p>
        </p:txBody>
      </p:sp>
    </p:spTree>
    <p:extLst>
      <p:ext uri="{BB962C8B-B14F-4D97-AF65-F5344CB8AC3E}">
        <p14:creationId xmlns:p14="http://schemas.microsoft.com/office/powerpoint/2010/main" val="122257547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float </a:t>
            </a:r>
            <a:r>
              <a:rPr lang="en-GB" sz="3600" dirty="0" smtClean="0">
                <a:solidFill>
                  <a:schemeClr val="bg1">
                    <a:lumMod val="50000"/>
                  </a:schemeClr>
                </a:solidFill>
              </a:rPr>
              <a:t>or</a:t>
            </a:r>
            <a:r>
              <a:rPr lang="en-GB" sz="3600" dirty="0" smtClean="0">
                <a:solidFill>
                  <a:srgbClr val="0000FF"/>
                </a:solidFill>
              </a:rPr>
              <a:t> double? (1/3)</a:t>
            </a:r>
          </a:p>
        </p:txBody>
      </p:sp>
      <p:sp>
        <p:nvSpPr>
          <p:cNvPr id="14340" name="Footer Placeholder 5"/>
          <p:cNvSpPr>
            <a:spLocks noGrp="1"/>
          </p:cNvSpPr>
          <p:nvPr>
            <p:ph type="ftr" sz="quarter" idx="11"/>
          </p:nvPr>
        </p:nvSpPr>
        <p:spPr>
          <a:noFill/>
        </p:spPr>
        <p:txBody>
          <a:bodyPr/>
          <a:lstStyle/>
          <a:p>
            <a:pPr algn="l"/>
            <a:r>
              <a:rPr lang="en-US" dirty="0" smtClean="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smtClean="0"/>
              <a:t>Unit3</a:t>
            </a:r>
            <a:r>
              <a:rPr sz="1200" dirty="0" smtClean="0"/>
              <a:t> -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smtClean="0"/>
              <a:t>© NUS</a:t>
            </a:r>
          </a:p>
        </p:txBody>
      </p:sp>
      <p:sp>
        <p:nvSpPr>
          <p:cNvPr id="8" name="Content Placeholder 5"/>
          <p:cNvSpPr>
            <a:spLocks noGrp="1"/>
          </p:cNvSpPr>
          <p:nvPr>
            <p:ph idx="1"/>
          </p:nvPr>
        </p:nvSpPr>
        <p:spPr>
          <a:xfrm>
            <a:off x="587375" y="1187450"/>
            <a:ext cx="8229600" cy="5201627"/>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smtClean="0"/>
              <a:t>Q: Should we use</a:t>
            </a:r>
            <a:r>
              <a:rPr lang="en-US" dirty="0" smtClean="0">
                <a:solidFill>
                  <a:srgbClr val="0000FF"/>
                </a:solidFill>
              </a:rPr>
              <a:t> float </a:t>
            </a:r>
            <a:r>
              <a:rPr lang="en-US" dirty="0" smtClean="0"/>
              <a:t>or </a:t>
            </a:r>
            <a:r>
              <a:rPr lang="en-US" dirty="0" smtClean="0">
                <a:solidFill>
                  <a:srgbClr val="0000FF"/>
                </a:solidFill>
              </a:rPr>
              <a:t>double</a:t>
            </a:r>
            <a:r>
              <a:rPr lang="en-US" dirty="0" smtClean="0"/>
              <a:t> for real numbers in our programs?</a:t>
            </a:r>
            <a:endParaRPr lang="en-US" dirty="0"/>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smtClean="0">
                <a:solidFill>
                  <a:srgbClr val="C00000"/>
                </a:solidFill>
              </a:rPr>
              <a:t>A: Usually the task statement will indicate the data type you are to use. If it is not given, then it is your choice.</a:t>
            </a:r>
            <a:endParaRPr lang="en-US" dirty="0">
              <a:solidFill>
                <a:srgbClr val="C00000"/>
              </a:solidFill>
            </a:endParaRP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a:t>
            </a:r>
            <a:r>
              <a:rPr lang="en-US" dirty="0">
                <a:solidFill>
                  <a:srgbClr val="0000FF"/>
                </a:solidFill>
              </a:rPr>
              <a:t>double</a:t>
            </a:r>
            <a:r>
              <a:rPr lang="en-US" dirty="0"/>
              <a:t> type is more accurate (as it uses more bits) so some people prefer to use it over </a:t>
            </a:r>
            <a:r>
              <a:rPr lang="en-US" dirty="0">
                <a:solidFill>
                  <a:srgbClr val="0000FF"/>
                </a:solidFill>
              </a:rPr>
              <a:t>float</a:t>
            </a:r>
            <a:r>
              <a:rPr lang="en-US" dirty="0"/>
              <a:t>. Also, </a:t>
            </a:r>
            <a:r>
              <a:rPr lang="en-US" dirty="0">
                <a:solidFill>
                  <a:srgbClr val="0000FF"/>
                </a:solidFill>
              </a:rPr>
              <a:t>double</a:t>
            </a:r>
            <a:r>
              <a:rPr lang="en-US" dirty="0"/>
              <a:t> is the default floating </a:t>
            </a:r>
            <a:r>
              <a:rPr lang="en-US" dirty="0" smtClean="0"/>
              <a:t>type in C. </a:t>
            </a:r>
            <a:endParaRPr lang="en-US" dirty="0"/>
          </a:p>
          <a:p>
            <a:pPr marL="566738" lvl="1" indent="-292100">
              <a:spcBef>
                <a:spcPts val="600"/>
              </a:spcBef>
              <a:buClr>
                <a:schemeClr val="bg1">
                  <a:lumMod val="50000"/>
                </a:schemeClr>
              </a:buClr>
              <a:buSzPct val="100000"/>
              <a:buFont typeface="Wingdings" panose="05000000000000000000" pitchFamily="2" charset="2"/>
              <a:buChar char="§"/>
              <a:defRPr/>
            </a:pPr>
            <a:r>
              <a:rPr lang="en-US" dirty="0"/>
              <a:t>Recall that to read a double value, you need to use </a:t>
            </a:r>
            <a:r>
              <a:rPr lang="en-US" dirty="0">
                <a:solidFill>
                  <a:srgbClr val="0000FF"/>
                </a:solidFill>
              </a:rPr>
              <a:t>%lf</a:t>
            </a:r>
            <a:r>
              <a:rPr lang="en-US" dirty="0"/>
              <a:t> instead of %f in the </a:t>
            </a:r>
            <a:r>
              <a:rPr lang="en-US" dirty="0" err="1"/>
              <a:t>scanf</a:t>
            </a:r>
            <a:r>
              <a:rPr lang="en-US" dirty="0"/>
              <a:t>() function</a:t>
            </a:r>
            <a:r>
              <a:rPr lang="en-US" dirty="0" smtClean="0"/>
              <a:t>.</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For writing a double value in a </a:t>
            </a:r>
            <a:r>
              <a:rPr lang="en-US" dirty="0" err="1"/>
              <a:t>printf</a:t>
            </a:r>
            <a:r>
              <a:rPr lang="en-US" dirty="0"/>
              <a:t>() function</a:t>
            </a:r>
            <a:r>
              <a:rPr lang="en-US" dirty="0" smtClean="0"/>
              <a:t>, </a:t>
            </a:r>
            <a:r>
              <a:rPr lang="en-US" dirty="0"/>
              <a:t>%f is good </a:t>
            </a:r>
            <a:r>
              <a:rPr lang="en-US" dirty="0" smtClean="0"/>
              <a:t>enough (though %lf also works).</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smtClean="0"/>
              <a:t>Refer to Unit 3 slide 21.</a:t>
            </a:r>
            <a:endParaRPr lang="en-US" dirty="0"/>
          </a:p>
        </p:txBody>
      </p:sp>
    </p:spTree>
    <p:extLst>
      <p:ext uri="{BB962C8B-B14F-4D97-AF65-F5344CB8AC3E}">
        <p14:creationId xmlns:p14="http://schemas.microsoft.com/office/powerpoint/2010/main" val="9229192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float </a:t>
            </a:r>
            <a:r>
              <a:rPr lang="en-GB" sz="3600" dirty="0" smtClean="0">
                <a:solidFill>
                  <a:schemeClr val="bg1">
                    <a:lumMod val="50000"/>
                  </a:schemeClr>
                </a:solidFill>
              </a:rPr>
              <a:t>or</a:t>
            </a:r>
            <a:r>
              <a:rPr lang="en-GB" sz="3600" dirty="0" smtClean="0">
                <a:solidFill>
                  <a:srgbClr val="0000FF"/>
                </a:solidFill>
              </a:rPr>
              <a:t> double? (2/3)</a:t>
            </a:r>
          </a:p>
        </p:txBody>
      </p:sp>
      <p:sp>
        <p:nvSpPr>
          <p:cNvPr id="14340" name="Footer Placeholder 5"/>
          <p:cNvSpPr>
            <a:spLocks noGrp="1"/>
          </p:cNvSpPr>
          <p:nvPr>
            <p:ph type="ftr" sz="quarter" idx="11"/>
          </p:nvPr>
        </p:nvSpPr>
        <p:spPr>
          <a:noFill/>
        </p:spPr>
        <p:txBody>
          <a:bodyPr/>
          <a:lstStyle/>
          <a:p>
            <a:pPr algn="l"/>
            <a:r>
              <a:rPr lang="en-US" dirty="0" smtClean="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smtClean="0"/>
              <a:t>Unit3</a:t>
            </a:r>
            <a:r>
              <a:rPr sz="1200" dirty="0" smtClean="0"/>
              <a:t> -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smtClean="0"/>
              <a:t>© NUS</a:t>
            </a:r>
          </a:p>
        </p:txBody>
      </p:sp>
      <p:sp>
        <p:nvSpPr>
          <p:cNvPr id="8" name="Content Placeholder 5"/>
          <p:cNvSpPr>
            <a:spLocks noGrp="1"/>
          </p:cNvSpPr>
          <p:nvPr>
            <p:ph idx="1"/>
          </p:nvPr>
        </p:nvSpPr>
        <p:spPr>
          <a:xfrm>
            <a:off x="587375" y="1187451"/>
            <a:ext cx="8229600" cy="537178"/>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smtClean="0"/>
              <a:t>Example:</a:t>
            </a:r>
            <a:endParaRPr lang="en-US" dirty="0"/>
          </a:p>
        </p:txBody>
      </p:sp>
      <p:sp>
        <p:nvSpPr>
          <p:cNvPr id="9" name="[TextBox 8]"/>
          <p:cNvSpPr txBox="1"/>
          <p:nvPr/>
        </p:nvSpPr>
        <p:spPr>
          <a:xfrm>
            <a:off x="1062679" y="1655807"/>
            <a:ext cx="3558747" cy="15081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rgbClr val="0000FF"/>
                </a:solidFill>
                <a:latin typeface="Courier New" pitchFamily="49" charset="0"/>
                <a:cs typeface="Courier New" pitchFamily="49" charset="0"/>
              </a:rPr>
              <a:t>float</a:t>
            </a:r>
            <a:r>
              <a:rPr lang="en-US" sz="2000" b="1" dirty="0" smtClean="0">
                <a:latin typeface="Courier New" pitchFamily="49" charset="0"/>
                <a:cs typeface="Courier New" pitchFamily="49" charset="0"/>
              </a:rPr>
              <a:t> a = </a:t>
            </a:r>
            <a:r>
              <a:rPr lang="en-US" sz="2000" b="1" dirty="0" smtClean="0">
                <a:solidFill>
                  <a:srgbClr val="006600"/>
                </a:solidFill>
                <a:latin typeface="Courier New" pitchFamily="49" charset="0"/>
                <a:cs typeface="Courier New" pitchFamily="49" charset="0"/>
              </a:rPr>
              <a:t>2.9</a:t>
            </a:r>
            <a:r>
              <a:rPr lang="en-US" sz="2000" b="1" dirty="0" smtClean="0">
                <a:latin typeface="Courier New" pitchFamily="49" charset="0"/>
                <a:cs typeface="Courier New" pitchFamily="49" charset="0"/>
              </a:rPr>
              <a:t>;</a:t>
            </a:r>
          </a:p>
          <a:p>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b = </a:t>
            </a:r>
            <a:r>
              <a:rPr lang="en-US" sz="2000" b="1" dirty="0" smtClean="0">
                <a:solidFill>
                  <a:srgbClr val="006600"/>
                </a:solidFill>
                <a:latin typeface="Courier New" pitchFamily="49" charset="0"/>
                <a:cs typeface="Courier New" pitchFamily="49" charset="0"/>
              </a:rPr>
              <a:t>2.9</a:t>
            </a:r>
            <a:r>
              <a:rPr lang="en-US" sz="20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%.12f\n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a);</a:t>
            </a: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%.12f\n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b);</a:t>
            </a:r>
          </a:p>
        </p:txBody>
      </p:sp>
      <p:sp>
        <p:nvSpPr>
          <p:cNvPr id="10" name="[TextBox 9]"/>
          <p:cNvSpPr txBox="1"/>
          <p:nvPr/>
        </p:nvSpPr>
        <p:spPr>
          <a:xfrm>
            <a:off x="4860323" y="1840473"/>
            <a:ext cx="3208637" cy="1200329"/>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i="1" dirty="0" smtClean="0">
                <a:cs typeface="Courier New" pitchFamily="49" charset="0"/>
              </a:rPr>
              <a:t>Output:</a:t>
            </a:r>
          </a:p>
          <a:p>
            <a:endParaRPr lang="en-US" sz="1200" i="1" dirty="0" smtClean="0">
              <a:cs typeface="Courier New" pitchFamily="49" charset="0"/>
            </a:endParaRPr>
          </a:p>
          <a:p>
            <a:r>
              <a:rPr lang="en-US" sz="2000" b="1" dirty="0" smtClean="0">
                <a:latin typeface="Courier New" pitchFamily="49" charset="0"/>
                <a:cs typeface="Courier New" pitchFamily="49" charset="0"/>
              </a:rPr>
              <a:t>2.900000095367</a:t>
            </a:r>
          </a:p>
          <a:p>
            <a:r>
              <a:rPr lang="en-US" sz="2000" b="1" dirty="0" smtClean="0">
                <a:latin typeface="Courier New" pitchFamily="49" charset="0"/>
                <a:cs typeface="Courier New" pitchFamily="49" charset="0"/>
              </a:rPr>
              <a:t>2.900000000000</a:t>
            </a:r>
            <a:endParaRPr lang="en-US" sz="2000" b="1" dirty="0" smtClean="0">
              <a:solidFill>
                <a:srgbClr val="C00000"/>
              </a:solidFill>
              <a:latin typeface="Courier New" pitchFamily="49" charset="0"/>
              <a:cs typeface="Courier New" pitchFamily="49" charset="0"/>
            </a:endParaRPr>
          </a:p>
        </p:txBody>
      </p:sp>
      <p:sp>
        <p:nvSpPr>
          <p:cNvPr id="11" name="Content Placeholder 5"/>
          <p:cNvSpPr txBox="1">
            <a:spLocks/>
          </p:cNvSpPr>
          <p:nvPr/>
        </p:nvSpPr>
        <p:spPr>
          <a:xfrm>
            <a:off x="587375" y="3345084"/>
            <a:ext cx="8229600" cy="337980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Note that in general, we do not like or entertain questions such as “what is the output of this </a:t>
            </a:r>
            <a:r>
              <a:rPr lang="en-US" kern="0" dirty="0" smtClean="0"/>
              <a:t>program?”</a:t>
            </a:r>
          </a:p>
          <a:p>
            <a:pPr marL="621983" lvl="1"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smtClean="0"/>
              <a:t>We want you to run the program and see its output for yourself.</a:t>
            </a:r>
          </a:p>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smtClean="0"/>
              <a:t>Real numbers are stored in </a:t>
            </a:r>
            <a:r>
              <a:rPr lang="en-US" kern="0" dirty="0"/>
              <a:t>computer using </a:t>
            </a:r>
            <a:r>
              <a:rPr lang="en-US" kern="0" dirty="0">
                <a:solidFill>
                  <a:srgbClr val="0000FF"/>
                </a:solidFill>
              </a:rPr>
              <a:t>floating-point representation</a:t>
            </a:r>
            <a:r>
              <a:rPr lang="en-US" kern="0" dirty="0"/>
              <a:t>, which is covered in </a:t>
            </a:r>
            <a:r>
              <a:rPr lang="en-US" kern="0" dirty="0" smtClean="0"/>
              <a:t>CS2100.</a:t>
            </a:r>
          </a:p>
          <a:p>
            <a:pPr marL="621983" lvl="1"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smtClean="0"/>
              <a:t>If you </a:t>
            </a:r>
            <a:r>
              <a:rPr lang="en-US" kern="0" dirty="0"/>
              <a:t>are interested in floating-point number representation, google to find out </a:t>
            </a:r>
            <a:r>
              <a:rPr lang="en-US" kern="0" dirty="0" smtClean="0"/>
              <a:t>more. (</a:t>
            </a:r>
            <a:r>
              <a:rPr lang="en-US" kern="0" dirty="0" err="1" smtClean="0"/>
              <a:t>Eg</a:t>
            </a:r>
            <a:r>
              <a:rPr lang="en-US" kern="0" dirty="0"/>
              <a:t>: </a:t>
            </a:r>
            <a:r>
              <a:rPr lang="en-US" sz="1600" kern="0" dirty="0">
                <a:hlinkClick r:id="rId3"/>
              </a:rPr>
              <a:t>http://</a:t>
            </a:r>
            <a:r>
              <a:rPr lang="en-US" sz="1600" kern="0" dirty="0" smtClean="0">
                <a:hlinkClick r:id="rId3"/>
              </a:rPr>
              <a:t>www.ntu.edu.sg/home/ehchua/programming/java/datarepresentation.html</a:t>
            </a:r>
            <a:r>
              <a:rPr lang="en-US" sz="1600" kern="0" dirty="0" smtClean="0"/>
              <a:t>) </a:t>
            </a:r>
            <a:endParaRPr lang="en-US" sz="1600" dirty="0"/>
          </a:p>
        </p:txBody>
      </p:sp>
    </p:spTree>
    <p:extLst>
      <p:ext uri="{BB962C8B-B14F-4D97-AF65-F5344CB8AC3E}">
        <p14:creationId xmlns:p14="http://schemas.microsoft.com/office/powerpoint/2010/main" val="61289707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float </a:t>
            </a:r>
            <a:r>
              <a:rPr lang="en-GB" sz="3600" dirty="0" smtClean="0">
                <a:solidFill>
                  <a:schemeClr val="bg1">
                    <a:lumMod val="50000"/>
                  </a:schemeClr>
                </a:solidFill>
              </a:rPr>
              <a:t>or</a:t>
            </a:r>
            <a:r>
              <a:rPr lang="en-GB" sz="3600" dirty="0" smtClean="0">
                <a:solidFill>
                  <a:srgbClr val="0000FF"/>
                </a:solidFill>
              </a:rPr>
              <a:t> double? (3/3)</a:t>
            </a:r>
          </a:p>
        </p:txBody>
      </p:sp>
      <p:sp>
        <p:nvSpPr>
          <p:cNvPr id="14340" name="Footer Placeholder 5"/>
          <p:cNvSpPr>
            <a:spLocks noGrp="1"/>
          </p:cNvSpPr>
          <p:nvPr>
            <p:ph type="ftr" sz="quarter" idx="11"/>
          </p:nvPr>
        </p:nvSpPr>
        <p:spPr>
          <a:noFill/>
        </p:spPr>
        <p:txBody>
          <a:bodyPr/>
          <a:lstStyle/>
          <a:p>
            <a:pPr algn="l"/>
            <a:r>
              <a:rPr lang="en-US" dirty="0" smtClean="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smtClean="0"/>
              <a:t>Unit3</a:t>
            </a:r>
            <a:r>
              <a:rPr sz="1200" dirty="0" smtClean="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smtClean="0"/>
              <a:t>© NUS</a:t>
            </a:r>
          </a:p>
        </p:txBody>
      </p:sp>
      <p:sp>
        <p:nvSpPr>
          <p:cNvPr id="8" name="Content Placeholder 5"/>
          <p:cNvSpPr>
            <a:spLocks noGrp="1"/>
          </p:cNvSpPr>
          <p:nvPr>
            <p:ph idx="1"/>
          </p:nvPr>
        </p:nvSpPr>
        <p:spPr>
          <a:xfrm>
            <a:off x="587375" y="1187451"/>
            <a:ext cx="8229600" cy="2809783"/>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As </a:t>
            </a:r>
            <a:r>
              <a:rPr lang="en-US" dirty="0">
                <a:solidFill>
                  <a:srgbClr val="0000FF"/>
                </a:solidFill>
              </a:rPr>
              <a:t>double</a:t>
            </a:r>
            <a:r>
              <a:rPr lang="en-US" dirty="0"/>
              <a:t> is the default floating </a:t>
            </a:r>
            <a:r>
              <a:rPr lang="en-US" dirty="0" smtClean="0"/>
              <a:t>type in C, </a:t>
            </a:r>
            <a:r>
              <a:rPr lang="en-US" dirty="0"/>
              <a:t>sometimes (quite rarely actually) if you want to force a constant to be float instead of double, you may cast it to float or suffix the value with ‘f’ or ‘</a:t>
            </a:r>
            <a:r>
              <a:rPr lang="en-US" dirty="0" smtClean="0"/>
              <a:t>F’.</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smtClean="0"/>
              <a:t>Examples: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smtClean="0"/>
              <a:t>3.456 is of type </a:t>
            </a:r>
            <a:r>
              <a:rPr lang="en-US" dirty="0" smtClean="0">
                <a:solidFill>
                  <a:srgbClr val="0000FF"/>
                </a:solidFill>
              </a:rPr>
              <a:t>double</a:t>
            </a:r>
            <a:r>
              <a:rPr lang="en-US" dirty="0" smtClean="0"/>
              <a:t> (default)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smtClean="0"/>
              <a:t>3.456f (or 3.456F) is of type </a:t>
            </a:r>
            <a:r>
              <a:rPr lang="en-US" dirty="0" smtClean="0">
                <a:solidFill>
                  <a:srgbClr val="0000FF"/>
                </a:solidFill>
              </a:rPr>
              <a:t>float</a:t>
            </a:r>
            <a:endParaRPr lang="en-US" dirty="0">
              <a:solidFill>
                <a:srgbClr val="0000FF"/>
              </a:solidFill>
            </a:endParaRPr>
          </a:p>
        </p:txBody>
      </p:sp>
      <p:sp>
        <p:nvSpPr>
          <p:cNvPr id="13" name="[TextBox 8]"/>
          <p:cNvSpPr txBox="1"/>
          <p:nvPr/>
        </p:nvSpPr>
        <p:spPr>
          <a:xfrm>
            <a:off x="1062678" y="4109838"/>
            <a:ext cx="3558747" cy="15081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a = </a:t>
            </a:r>
            <a:r>
              <a:rPr lang="en-US" sz="2000" b="1" dirty="0" smtClean="0">
                <a:solidFill>
                  <a:srgbClr val="006600"/>
                </a:solidFill>
                <a:latin typeface="Courier New" pitchFamily="49" charset="0"/>
                <a:cs typeface="Courier New" pitchFamily="49" charset="0"/>
              </a:rPr>
              <a:t>3.456f</a:t>
            </a:r>
            <a:r>
              <a:rPr lang="en-US" sz="2000" b="1" dirty="0" smtClean="0">
                <a:latin typeface="Courier New" pitchFamily="49" charset="0"/>
                <a:cs typeface="Courier New" pitchFamily="49" charset="0"/>
              </a:rPr>
              <a:t>;</a:t>
            </a:r>
          </a:p>
          <a:p>
            <a:r>
              <a:rPr lang="en-US" sz="2000" b="1" dirty="0" smtClean="0">
                <a:solidFill>
                  <a:srgbClr val="0000FF"/>
                </a:solidFill>
                <a:latin typeface="Courier New" pitchFamily="49" charset="0"/>
                <a:cs typeface="Courier New" pitchFamily="49" charset="0"/>
              </a:rPr>
              <a:t>double</a:t>
            </a:r>
            <a:r>
              <a:rPr lang="en-US" sz="2000" b="1" dirty="0" smtClean="0">
                <a:latin typeface="Courier New" pitchFamily="49" charset="0"/>
                <a:cs typeface="Courier New" pitchFamily="49" charset="0"/>
              </a:rPr>
              <a:t> b = </a:t>
            </a:r>
            <a:r>
              <a:rPr lang="en-US" sz="2000" b="1" dirty="0" smtClean="0">
                <a:solidFill>
                  <a:srgbClr val="006600"/>
                </a:solidFill>
                <a:latin typeface="Courier New" pitchFamily="49" charset="0"/>
                <a:cs typeface="Courier New" pitchFamily="49" charset="0"/>
              </a:rPr>
              <a:t>3.456</a:t>
            </a:r>
            <a:r>
              <a:rPr lang="en-US" sz="2000" b="1" dirty="0" smtClean="0">
                <a:latin typeface="Courier New" pitchFamily="49" charset="0"/>
                <a:cs typeface="Courier New" pitchFamily="49" charset="0"/>
              </a:rPr>
              <a:t>;</a:t>
            </a:r>
          </a:p>
          <a:p>
            <a:endParaRPr lang="en-US" sz="1200" b="1" dirty="0" smtClean="0">
              <a:latin typeface="Courier New" pitchFamily="49" charset="0"/>
              <a:cs typeface="Courier New" pitchFamily="49" charset="0"/>
            </a:endParaRP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%.12f\n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a);</a:t>
            </a: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a:t>
            </a:r>
            <a:r>
              <a:rPr lang="en-US" sz="2000" b="1" dirty="0" smtClean="0">
                <a:solidFill>
                  <a:srgbClr val="006600"/>
                </a:solidFill>
                <a:latin typeface="Courier New" pitchFamily="49" charset="0"/>
                <a:cs typeface="Courier New" pitchFamily="49" charset="0"/>
              </a:rPr>
              <a:t>"</a:t>
            </a:r>
            <a:r>
              <a:rPr lang="en-US" sz="2000" b="1" dirty="0" smtClean="0">
                <a:solidFill>
                  <a:srgbClr val="FF0000"/>
                </a:solidFill>
                <a:latin typeface="Courier New" pitchFamily="49" charset="0"/>
                <a:cs typeface="Courier New" pitchFamily="49" charset="0"/>
              </a:rPr>
              <a:t>%.12f\n</a:t>
            </a:r>
            <a:r>
              <a:rPr lang="en-US" sz="2000" b="1" dirty="0" smtClean="0">
                <a:solidFill>
                  <a:srgbClr val="006600"/>
                </a:solidFill>
                <a:latin typeface="Courier New" pitchFamily="49" charset="0"/>
                <a:cs typeface="Courier New" pitchFamily="49" charset="0"/>
              </a:rPr>
              <a:t>"</a:t>
            </a:r>
            <a:r>
              <a:rPr lang="en-US" sz="2000" b="1" dirty="0" smtClean="0">
                <a:latin typeface="Courier New" pitchFamily="49" charset="0"/>
                <a:cs typeface="Courier New" pitchFamily="49" charset="0"/>
              </a:rPr>
              <a:t>, b);</a:t>
            </a:r>
          </a:p>
        </p:txBody>
      </p:sp>
      <p:sp>
        <p:nvSpPr>
          <p:cNvPr id="14" name="[TextBox 9]"/>
          <p:cNvSpPr txBox="1"/>
          <p:nvPr/>
        </p:nvSpPr>
        <p:spPr>
          <a:xfrm>
            <a:off x="4860322" y="4294504"/>
            <a:ext cx="3208637" cy="1200329"/>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i="1" dirty="0" smtClean="0">
                <a:cs typeface="Courier New" pitchFamily="49" charset="0"/>
              </a:rPr>
              <a:t>Output:</a:t>
            </a:r>
          </a:p>
          <a:p>
            <a:endParaRPr lang="en-US" sz="1200" i="1" dirty="0" smtClean="0">
              <a:cs typeface="Courier New" pitchFamily="49" charset="0"/>
            </a:endParaRPr>
          </a:p>
          <a:p>
            <a:r>
              <a:rPr lang="en-US" sz="2000" b="1" dirty="0" smtClean="0">
                <a:latin typeface="Courier New" pitchFamily="49" charset="0"/>
                <a:cs typeface="Courier New" pitchFamily="49" charset="0"/>
              </a:rPr>
              <a:t>3.456000089645</a:t>
            </a:r>
          </a:p>
          <a:p>
            <a:r>
              <a:rPr lang="en-US" sz="2000" b="1" dirty="0" smtClean="0">
                <a:latin typeface="Courier New" pitchFamily="49" charset="0"/>
                <a:cs typeface="Courier New" pitchFamily="49" charset="0"/>
              </a:rPr>
              <a:t>3.456000000000</a:t>
            </a:r>
            <a:endParaRPr lang="en-US" sz="2000" b="1" dirty="0" smtClean="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8880639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Non-deterministic output</a:t>
            </a:r>
          </a:p>
        </p:txBody>
      </p:sp>
      <p:sp>
        <p:nvSpPr>
          <p:cNvPr id="14340" name="Footer Placeholder 5"/>
          <p:cNvSpPr>
            <a:spLocks noGrp="1"/>
          </p:cNvSpPr>
          <p:nvPr>
            <p:ph type="ftr" sz="quarter" idx="11"/>
          </p:nvPr>
        </p:nvSpPr>
        <p:spPr>
          <a:noFill/>
        </p:spPr>
        <p:txBody>
          <a:bodyPr/>
          <a:lstStyle/>
          <a:p>
            <a:pPr algn="l"/>
            <a:r>
              <a:rPr lang="en-US" dirty="0" smtClean="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smtClean="0"/>
              <a:t>Unit3</a:t>
            </a:r>
            <a:r>
              <a:rPr sz="1200" dirty="0" smtClean="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smtClean="0"/>
              <a:t>© NUS</a:t>
            </a:r>
          </a:p>
        </p:txBody>
      </p:sp>
      <p:sp>
        <p:nvSpPr>
          <p:cNvPr id="8" name="Content Placeholder 5"/>
          <p:cNvSpPr>
            <a:spLocks noGrp="1"/>
          </p:cNvSpPr>
          <p:nvPr>
            <p:ph idx="1"/>
          </p:nvPr>
        </p:nvSpPr>
        <p:spPr>
          <a:xfrm>
            <a:off x="587375" y="1187451"/>
            <a:ext cx="8229600" cy="2679155"/>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There are rules in C, but sometimes the implementation of certain constructs is left to the platform and hence the output could be non-deterministic</a:t>
            </a:r>
            <a:r>
              <a:rPr lang="en-US" dirty="0" smtClean="0"/>
              <a: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That is, when run on different machines, the same program gives </a:t>
            </a:r>
            <a:r>
              <a:rPr lang="en-US" dirty="0">
                <a:solidFill>
                  <a:srgbClr val="C00000"/>
                </a:solidFill>
              </a:rPr>
              <a:t>different output</a:t>
            </a:r>
            <a:r>
              <a:rPr lang="en-US" dirty="0"/>
              <a:t>. (So don’t be </a:t>
            </a:r>
            <a:r>
              <a:rPr lang="en-US" dirty="0" smtClean="0"/>
              <a:t>surprised!)</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smtClean="0"/>
              <a:t>Example:</a:t>
            </a:r>
          </a:p>
        </p:txBody>
      </p:sp>
      <p:sp>
        <p:nvSpPr>
          <p:cNvPr id="9" name="TextBox 8"/>
          <p:cNvSpPr txBox="1"/>
          <p:nvPr/>
        </p:nvSpPr>
        <p:spPr>
          <a:xfrm>
            <a:off x="506627" y="3768812"/>
            <a:ext cx="4028302"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("%f\n", 5.0/3.0);</a:t>
            </a: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("%d\n", 5.0/3.0);</a:t>
            </a: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("%d\n", 5/3);</a:t>
            </a:r>
          </a:p>
          <a:p>
            <a:r>
              <a:rPr lang="en-US" sz="2000" b="1" dirty="0" err="1" smtClean="0">
                <a:latin typeface="Courier New" pitchFamily="49" charset="0"/>
                <a:cs typeface="Courier New" pitchFamily="49" charset="0"/>
              </a:rPr>
              <a:t>printf</a:t>
            </a:r>
            <a:r>
              <a:rPr lang="en-US" sz="2000" b="1" dirty="0" smtClean="0">
                <a:latin typeface="Courier New" pitchFamily="49" charset="0"/>
                <a:cs typeface="Courier New" pitchFamily="49" charset="0"/>
              </a:rPr>
              <a:t>("%f\n", 5/3);</a:t>
            </a:r>
            <a:endParaRPr lang="en-US" b="1" dirty="0" smtClean="0">
              <a:latin typeface="Courier New" pitchFamily="49" charset="0"/>
              <a:cs typeface="Courier New" pitchFamily="49" charset="0"/>
            </a:endParaRPr>
          </a:p>
        </p:txBody>
      </p:sp>
      <p:sp>
        <p:nvSpPr>
          <p:cNvPr id="10" name="TextBox 9"/>
          <p:cNvSpPr txBox="1"/>
          <p:nvPr/>
        </p:nvSpPr>
        <p:spPr>
          <a:xfrm>
            <a:off x="4996249" y="3464011"/>
            <a:ext cx="2108886" cy="1600438"/>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smtClean="0">
                <a:cs typeface="Courier New" pitchFamily="49" charset="0"/>
              </a:rPr>
              <a:t>Output on </a:t>
            </a:r>
            <a:r>
              <a:rPr lang="en-US" i="1" dirty="0" err="1" smtClean="0">
                <a:cs typeface="Courier New" pitchFamily="49" charset="0"/>
              </a:rPr>
              <a:t>sunfire</a:t>
            </a:r>
            <a:r>
              <a:rPr lang="en-US" i="1" dirty="0" smtClean="0">
                <a:cs typeface="Courier New" pitchFamily="49" charset="0"/>
              </a:rPr>
              <a:t>:</a:t>
            </a:r>
          </a:p>
          <a:p>
            <a:r>
              <a:rPr lang="en-US" sz="2000" b="1" dirty="0" smtClean="0">
                <a:latin typeface="Courier New" pitchFamily="49" charset="0"/>
                <a:cs typeface="Courier New" pitchFamily="49" charset="0"/>
              </a:rPr>
              <a:t>1.666667</a:t>
            </a:r>
          </a:p>
          <a:p>
            <a:r>
              <a:rPr lang="en-US" sz="2000" b="1" dirty="0" smtClean="0">
                <a:solidFill>
                  <a:srgbClr val="C00000"/>
                </a:solidFill>
                <a:latin typeface="Courier New" pitchFamily="49" charset="0"/>
                <a:cs typeface="Courier New" pitchFamily="49" charset="0"/>
              </a:rPr>
              <a:t>1073392298</a:t>
            </a:r>
          </a:p>
          <a:p>
            <a:r>
              <a:rPr lang="en-US" sz="2000" b="1" dirty="0" smtClean="0">
                <a:latin typeface="Courier New" pitchFamily="49" charset="0"/>
                <a:cs typeface="Courier New" pitchFamily="49" charset="0"/>
              </a:rPr>
              <a:t>1</a:t>
            </a:r>
          </a:p>
          <a:p>
            <a:r>
              <a:rPr lang="en-US" sz="2000" b="1" dirty="0" smtClean="0">
                <a:solidFill>
                  <a:srgbClr val="C00000"/>
                </a:solidFill>
                <a:latin typeface="Courier New" pitchFamily="49" charset="0"/>
                <a:cs typeface="Courier New" pitchFamily="49" charset="0"/>
              </a:rPr>
              <a:t>0.000000</a:t>
            </a:r>
            <a:endParaRPr lang="en-US" b="1" dirty="0" smtClean="0">
              <a:solidFill>
                <a:srgbClr val="C00000"/>
              </a:solidFill>
              <a:latin typeface="Courier New" pitchFamily="49" charset="0"/>
              <a:cs typeface="Courier New" pitchFamily="49" charset="0"/>
            </a:endParaRPr>
          </a:p>
        </p:txBody>
      </p:sp>
      <p:grpSp>
        <p:nvGrpSpPr>
          <p:cNvPr id="11" name="Group 10"/>
          <p:cNvGrpSpPr/>
          <p:nvPr/>
        </p:nvGrpSpPr>
        <p:grpSpPr>
          <a:xfrm>
            <a:off x="3745393" y="3302979"/>
            <a:ext cx="1283807" cy="1174286"/>
            <a:chOff x="3745393" y="3302979"/>
            <a:chExt cx="1283807" cy="1174286"/>
          </a:xfrm>
        </p:grpSpPr>
        <p:cxnSp>
          <p:nvCxnSpPr>
            <p:cNvPr id="16" name="Straight Arrow Connector 15"/>
            <p:cNvCxnSpPr/>
            <p:nvPr/>
          </p:nvCxnSpPr>
          <p:spPr bwMode="auto">
            <a:xfrm>
              <a:off x="4559643" y="3669957"/>
              <a:ext cx="448964" cy="807308"/>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7" name="TextBox 16"/>
            <p:cNvSpPr txBox="1"/>
            <p:nvPr/>
          </p:nvSpPr>
          <p:spPr>
            <a:xfrm>
              <a:off x="3745393" y="3302979"/>
              <a:ext cx="1198605" cy="369332"/>
            </a:xfrm>
            <a:prstGeom prst="rect">
              <a:avLst/>
            </a:prstGeom>
            <a:solidFill>
              <a:schemeClr val="bg2">
                <a:lumMod val="20000"/>
                <a:lumOff val="80000"/>
              </a:schemeClr>
            </a:solidFill>
          </p:spPr>
          <p:txBody>
            <a:bodyPr wrap="square" rtlCol="0">
              <a:spAutoFit/>
            </a:bodyPr>
            <a:lstStyle/>
            <a:p>
              <a:r>
                <a:rPr lang="en-US" dirty="0" smtClean="0"/>
                <a:t>Correct</a:t>
              </a:r>
              <a:endParaRPr lang="en-US" dirty="0"/>
            </a:p>
          </p:txBody>
        </p:sp>
        <p:cxnSp>
          <p:nvCxnSpPr>
            <p:cNvPr id="15" name="Straight Arrow Connector 14"/>
            <p:cNvCxnSpPr/>
            <p:nvPr/>
          </p:nvCxnSpPr>
          <p:spPr bwMode="auto">
            <a:xfrm>
              <a:off x="4695568" y="3558746"/>
              <a:ext cx="333632" cy="3459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8" name="Group 17"/>
          <p:cNvGrpSpPr/>
          <p:nvPr/>
        </p:nvGrpSpPr>
        <p:grpSpPr>
          <a:xfrm>
            <a:off x="6363731" y="3426941"/>
            <a:ext cx="2203620" cy="1477328"/>
            <a:chOff x="6363731" y="3426941"/>
            <a:chExt cx="2203620" cy="1477328"/>
          </a:xfrm>
        </p:grpSpPr>
        <p:cxnSp>
          <p:nvCxnSpPr>
            <p:cNvPr id="19" name="Straight Arrow Connector 18"/>
            <p:cNvCxnSpPr/>
            <p:nvPr/>
          </p:nvCxnSpPr>
          <p:spPr bwMode="auto">
            <a:xfrm flipH="1">
              <a:off x="6697362" y="3991232"/>
              <a:ext cx="679622" cy="247136"/>
            </a:xfrm>
            <a:prstGeom prst="straightConnector1">
              <a:avLst/>
            </a:prstGeom>
            <a:solidFill>
              <a:schemeClr val="accent1"/>
            </a:solidFill>
            <a:ln w="12700" cap="sq" cmpd="sng" algn="ctr">
              <a:solidFill>
                <a:srgbClr val="C00000"/>
              </a:solidFill>
              <a:prstDash val="solid"/>
              <a:round/>
              <a:headEnd type="none" w="sm" len="sm"/>
              <a:tailEnd type="arrow"/>
            </a:ln>
            <a:effectLst/>
          </p:spPr>
        </p:cxnSp>
        <p:cxnSp>
          <p:nvCxnSpPr>
            <p:cNvPr id="20" name="Straight Arrow Connector 19"/>
            <p:cNvCxnSpPr/>
            <p:nvPr/>
          </p:nvCxnSpPr>
          <p:spPr bwMode="auto">
            <a:xfrm flipH="1">
              <a:off x="6363731" y="3830595"/>
              <a:ext cx="1346885" cy="1000897"/>
            </a:xfrm>
            <a:prstGeom prst="straightConnector1">
              <a:avLst/>
            </a:prstGeom>
            <a:solidFill>
              <a:schemeClr val="accent1"/>
            </a:solidFill>
            <a:ln w="12700" cap="sq" cmpd="sng" algn="ctr">
              <a:solidFill>
                <a:srgbClr val="C00000"/>
              </a:solidFill>
              <a:prstDash val="solid"/>
              <a:round/>
              <a:headEnd type="none" w="sm" len="sm"/>
              <a:tailEnd type="arrow"/>
            </a:ln>
            <a:effectLst/>
          </p:spPr>
        </p:cxnSp>
        <p:sp>
          <p:nvSpPr>
            <p:cNvPr id="21" name="TextBox 20"/>
            <p:cNvSpPr txBox="1"/>
            <p:nvPr/>
          </p:nvSpPr>
          <p:spPr>
            <a:xfrm>
              <a:off x="7368746" y="3426941"/>
              <a:ext cx="1198605" cy="1477328"/>
            </a:xfrm>
            <a:prstGeom prst="rect">
              <a:avLst/>
            </a:prstGeom>
            <a:solidFill>
              <a:schemeClr val="bg2">
                <a:lumMod val="20000"/>
                <a:lumOff val="80000"/>
              </a:schemeClr>
            </a:solidFill>
          </p:spPr>
          <p:txBody>
            <a:bodyPr wrap="square" rtlCol="0">
              <a:spAutoFit/>
            </a:bodyPr>
            <a:lstStyle/>
            <a:p>
              <a:r>
                <a:rPr lang="en-US" dirty="0" smtClean="0"/>
                <a:t>Output may vary on different machines</a:t>
              </a:r>
              <a:endParaRPr lang="en-US" dirty="0"/>
            </a:p>
          </p:txBody>
        </p:sp>
      </p:grpSp>
      <p:sp>
        <p:nvSpPr>
          <p:cNvPr id="22" name="Content Placeholder 5"/>
          <p:cNvSpPr txBox="1">
            <a:spLocks/>
          </p:cNvSpPr>
          <p:nvPr/>
        </p:nvSpPr>
        <p:spPr bwMode="auto">
          <a:xfrm>
            <a:off x="543697" y="5412259"/>
            <a:ext cx="8229600" cy="753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ts val="600"/>
              </a:spcBef>
              <a:spcAft>
                <a:spcPct val="0"/>
              </a:spcAft>
              <a:buClr>
                <a:schemeClr val="accent2"/>
              </a:buClr>
              <a:buSzPct val="80000"/>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mn-lt"/>
                <a:cs typeface="+mn-cs"/>
              </a:rPr>
              <a:t>Moral of the story: Use the </a:t>
            </a:r>
            <a:r>
              <a:rPr kumimoji="0" lang="en-US" sz="2000" b="0" i="0" u="sng" strike="noStrike" kern="0" cap="none" spc="0" normalizeH="0" baseline="0" noProof="0" dirty="0" smtClean="0">
                <a:ln>
                  <a:noFill/>
                </a:ln>
                <a:solidFill>
                  <a:schemeClr val="tx1"/>
                </a:solidFill>
                <a:effectLst/>
                <a:uLnTx/>
                <a:uFillTx/>
                <a:latin typeface="+mn-lt"/>
                <a:cs typeface="+mn-cs"/>
              </a:rPr>
              <a:t>correct</a:t>
            </a:r>
            <a:r>
              <a:rPr kumimoji="0" lang="en-US" sz="2000" b="0" i="0" u="sng" strike="noStrike" kern="0" cap="none" spc="0" normalizeH="0" noProof="0" dirty="0" smtClean="0">
                <a:ln>
                  <a:noFill/>
                </a:ln>
                <a:solidFill>
                  <a:schemeClr val="tx1"/>
                </a:solidFill>
                <a:effectLst/>
                <a:uLnTx/>
                <a:uFillTx/>
                <a:latin typeface="+mn-lt"/>
                <a:cs typeface="+mn-cs"/>
              </a:rPr>
              <a:t> format </a:t>
            </a:r>
            <a:r>
              <a:rPr kumimoji="0" lang="en-US" sz="2000" b="0" i="0" u="sng" strike="noStrike" kern="0" cap="none" spc="0" normalizeH="0" noProof="0" dirty="0" err="1" smtClean="0">
                <a:ln>
                  <a:noFill/>
                </a:ln>
                <a:solidFill>
                  <a:schemeClr val="tx1"/>
                </a:solidFill>
                <a:effectLst/>
                <a:uLnTx/>
                <a:uFillTx/>
                <a:latin typeface="+mn-lt"/>
                <a:cs typeface="+mn-cs"/>
              </a:rPr>
              <a:t>specifier</a:t>
            </a:r>
            <a:r>
              <a:rPr kumimoji="0" lang="en-US" sz="2000" b="0" i="0" strike="noStrike" kern="0" cap="none" spc="0" normalizeH="0" noProof="0" dirty="0" smtClean="0">
                <a:ln>
                  <a:noFill/>
                </a:ln>
                <a:solidFill>
                  <a:schemeClr val="tx1"/>
                </a:solidFill>
                <a:effectLst/>
                <a:uLnTx/>
                <a:uFillTx/>
                <a:latin typeface="+mn-lt"/>
                <a:cs typeface="+mn-cs"/>
              </a:rPr>
              <a:t> </a:t>
            </a:r>
            <a:r>
              <a:rPr kumimoji="0" lang="en-US" sz="2000" b="0" i="0" u="none" strike="noStrike" kern="0" cap="none" spc="0" normalizeH="0" noProof="0" dirty="0" smtClean="0">
                <a:ln>
                  <a:noFill/>
                </a:ln>
                <a:solidFill>
                  <a:schemeClr val="tx1"/>
                </a:solidFill>
                <a:effectLst/>
                <a:uLnTx/>
                <a:uFillTx/>
                <a:latin typeface="+mn-lt"/>
                <a:cs typeface="+mn-cs"/>
              </a:rPr>
              <a:t>in your </a:t>
            </a:r>
            <a:r>
              <a:rPr kumimoji="0" lang="en-US" sz="2000" b="0" i="0" u="none" strike="noStrike" kern="0" cap="none" spc="0" normalizeH="0" noProof="0" dirty="0" err="1" smtClean="0">
                <a:ln>
                  <a:noFill/>
                </a:ln>
                <a:solidFill>
                  <a:schemeClr val="tx1"/>
                </a:solidFill>
                <a:effectLst/>
                <a:uLnTx/>
                <a:uFillTx/>
                <a:latin typeface="+mn-lt"/>
                <a:cs typeface="+mn-cs"/>
              </a:rPr>
              <a:t>printf</a:t>
            </a:r>
            <a:r>
              <a:rPr kumimoji="0" lang="en-US" sz="2000" b="0" i="0" u="none" strike="noStrike" kern="0" cap="none" spc="0" normalizeH="0" noProof="0" dirty="0" smtClean="0">
                <a:ln>
                  <a:noFill/>
                </a:ln>
                <a:solidFill>
                  <a:schemeClr val="tx1"/>
                </a:solidFill>
                <a:effectLst/>
                <a:uLnTx/>
                <a:uFillTx/>
                <a:latin typeface="+mn-lt"/>
                <a:cs typeface="+mn-cs"/>
              </a:rPr>
              <a:t>() statement. </a:t>
            </a:r>
            <a:endParaRPr kumimoji="0" lang="en-US" sz="2000" b="0" i="0" u="none" strike="noStrike" kern="0" cap="none" spc="0" normalizeH="0" baseline="0" noProof="0" dirty="0" smtClean="0">
              <a:ln>
                <a:noFill/>
              </a:ln>
              <a:solidFill>
                <a:schemeClr val="tx1"/>
              </a:solidFill>
              <a:effectLst/>
              <a:uLnTx/>
              <a:uFillTx/>
              <a:latin typeface="+mn-lt"/>
              <a:cs typeface="+mn-cs"/>
            </a:endParaRPr>
          </a:p>
        </p:txBody>
      </p:sp>
    </p:spTree>
    <p:extLst>
      <p:ext uri="{BB962C8B-B14F-4D97-AF65-F5344CB8AC3E}">
        <p14:creationId xmlns:p14="http://schemas.microsoft.com/office/powerpoint/2010/main" val="18875001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smtClean="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dirty="0" smtClean="0"/>
              <a:t>CS1010 (AY2014/5 Semester 1)</a:t>
            </a:r>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smtClean="0"/>
              <a:t>Unit</a:t>
            </a:r>
            <a:r>
              <a:rPr lang="en-US" dirty="0"/>
              <a:t>3</a:t>
            </a:r>
            <a:r>
              <a:rPr dirty="0" smtClean="0"/>
              <a:t> - </a:t>
            </a:r>
            <a:fld id="{24D17162-63A3-49DC-92B1-933428BCC85F}" type="slidenum">
              <a:rPr smtClean="0"/>
              <a:pPr>
                <a:defRPr/>
              </a:pPr>
              <a:t>8</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dirty="0" smtClean="0"/>
              <a:t>© NUS</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16068</TotalTime>
  <Words>837</Words>
  <Application>Microsoft Office PowerPoint</Application>
  <PresentationFormat>On-screen Show (4:3)</PresentationFormat>
  <Paragraphs>98</Paragraphs>
  <Slides>8</Slides>
  <Notes>8</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Times New Roman</vt:lpstr>
      <vt:lpstr>Wingdings</vt:lpstr>
      <vt:lpstr>Clarity</vt:lpstr>
      <vt:lpstr>http://www.comp.nus.edu.sg/~cs1010/</vt:lpstr>
      <vt:lpstr>Unit 3: Extra (1/2)</vt:lpstr>
      <vt:lpstr>Unit 3: Extra (2/2)</vt:lpstr>
      <vt:lpstr>float or double? (1/3)</vt:lpstr>
      <vt:lpstr>float or double? (2/3)</vt:lpstr>
      <vt:lpstr>float or double? (3/3)</vt:lpstr>
      <vt:lpstr>Non-deterministic output</vt:lpstr>
      <vt:lpstr>End of File</vt:lpstr>
    </vt:vector>
  </TitlesOfParts>
  <Company>SoC, 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account</cp:lastModifiedBy>
  <cp:revision>1138</cp:revision>
  <cp:lastPrinted>2014-07-01T03:51:49Z</cp:lastPrinted>
  <dcterms:created xsi:type="dcterms:W3CDTF">1998-09-05T15:03:32Z</dcterms:created>
  <dcterms:modified xsi:type="dcterms:W3CDTF">2015-08-24T06:16:40Z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