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3"/>
  </p:notesMasterIdLst>
  <p:handoutMasterIdLst>
    <p:handoutMasterId r:id="rId54"/>
  </p:handoutMasterIdLst>
  <p:sldIdLst>
    <p:sldId id="541" r:id="rId2"/>
    <p:sldId id="542" r:id="rId3"/>
    <p:sldId id="543" r:id="rId4"/>
    <p:sldId id="544" r:id="rId5"/>
    <p:sldId id="468" r:id="rId6"/>
    <p:sldId id="500" r:id="rId7"/>
    <p:sldId id="474" r:id="rId8"/>
    <p:sldId id="501" r:id="rId9"/>
    <p:sldId id="480" r:id="rId10"/>
    <p:sldId id="502" r:id="rId11"/>
    <p:sldId id="503" r:id="rId12"/>
    <p:sldId id="504" r:id="rId13"/>
    <p:sldId id="479" r:id="rId14"/>
    <p:sldId id="506" r:id="rId15"/>
    <p:sldId id="507" r:id="rId16"/>
    <p:sldId id="511" r:id="rId17"/>
    <p:sldId id="508" r:id="rId18"/>
    <p:sldId id="509" r:id="rId19"/>
    <p:sldId id="510" r:id="rId20"/>
    <p:sldId id="512" r:id="rId21"/>
    <p:sldId id="513" r:id="rId22"/>
    <p:sldId id="515" r:id="rId23"/>
    <p:sldId id="514" r:id="rId24"/>
    <p:sldId id="516" r:id="rId25"/>
    <p:sldId id="517" r:id="rId26"/>
    <p:sldId id="518" r:id="rId27"/>
    <p:sldId id="528" r:id="rId28"/>
    <p:sldId id="529" r:id="rId29"/>
    <p:sldId id="519" r:id="rId30"/>
    <p:sldId id="520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30" r:id="rId39"/>
    <p:sldId id="534" r:id="rId40"/>
    <p:sldId id="535" r:id="rId41"/>
    <p:sldId id="536" r:id="rId42"/>
    <p:sldId id="537" r:id="rId43"/>
    <p:sldId id="539" r:id="rId44"/>
    <p:sldId id="540" r:id="rId45"/>
    <p:sldId id="538" r:id="rId46"/>
    <p:sldId id="505" r:id="rId47"/>
    <p:sldId id="531" r:id="rId48"/>
    <p:sldId id="485" r:id="rId49"/>
    <p:sldId id="533" r:id="rId50"/>
    <p:sldId id="532" r:id="rId51"/>
    <p:sldId id="308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3300"/>
    <a:srgbClr val="99FF99"/>
    <a:srgbClr val="FFFFCC"/>
    <a:srgbClr val="006600"/>
    <a:srgbClr val="9999FF"/>
    <a:srgbClr val="000099"/>
    <a:srgbClr val="FF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94671" autoAdjust="0"/>
  </p:normalViewPr>
  <p:slideViewPr>
    <p:cSldViewPr snapToGrid="0">
      <p:cViewPr varScale="1">
        <p:scale>
          <a:sx n="67" d="100"/>
          <a:sy n="67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 dirty="0" smtClean="0"/>
            <a:t>Compile</a:t>
          </a:r>
          <a:endParaRPr lang="en-US" sz="1400" b="1" dirty="0"/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 dirty="0" smtClean="0"/>
            <a:t>Execute</a:t>
          </a:r>
          <a:endParaRPr lang="en-US" sz="1400" b="1" dirty="0"/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Edit</a:t>
          </a:r>
          <a:endParaRPr lang="en-US" sz="1400" b="1" dirty="0">
            <a:solidFill>
              <a:schemeClr val="tx1"/>
            </a:solidFill>
          </a:endParaRP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Compile</a:t>
          </a:r>
          <a:endParaRPr lang="en-US" sz="1400" b="1" kern="1200" dirty="0"/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Execute</a:t>
          </a:r>
          <a:endParaRPr lang="en-US" sz="1400" b="1" kern="1200" dirty="0"/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Edit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57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875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31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992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90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020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445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71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598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153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79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891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497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892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627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233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9407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93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464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1446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50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00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894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897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673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267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294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388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947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029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213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500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864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1918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925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783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968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3587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9394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0251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668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253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902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056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488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76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501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725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nsi_c/c_basic_datatypes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.ihypress.ca/reserved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2_resources/online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NSI_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3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: Overview of </a:t>
            </a:r>
          </a:p>
          <a:p>
            <a:pPr algn="ctr"/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C Programming Language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6381716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A Simple C </a:t>
            </a:r>
            <a:r>
              <a:rPr lang="en-GB" dirty="0" smtClean="0">
                <a:solidFill>
                  <a:srgbClr val="0000FF"/>
                </a:solidFill>
              </a:rPr>
              <a:t>Program (</a:t>
            </a:r>
            <a:r>
              <a:rPr lang="en-GB" dirty="0">
                <a:solidFill>
                  <a:srgbClr val="0000FF"/>
                </a:solidFill>
              </a:rPr>
              <a:t>2/3</a:t>
            </a:r>
            <a:r>
              <a:rPr lang="en-GB" sz="4000" dirty="0" smtClean="0">
                <a:solidFill>
                  <a:srgbClr val="0000FF"/>
                </a:solidFill>
              </a:rPr>
              <a:t>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039394" y="968910"/>
            <a:ext cx="7094136" cy="4585871"/>
            <a:chOff x="1418492" y="999364"/>
            <a:chExt cx="7094136" cy="4585871"/>
          </a:xfrm>
        </p:grpSpPr>
        <p:sp>
          <p:nvSpPr>
            <p:cNvPr id="8" name="TextBox 7"/>
            <p:cNvSpPr txBox="1"/>
            <p:nvPr/>
          </p:nvSpPr>
          <p:spPr>
            <a:xfrm>
              <a:off x="1418492" y="1184030"/>
              <a:ext cx="6943456" cy="4401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400" b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Converts distance in miles to </a:t>
              </a:r>
              <a:r>
                <a:rPr lang="en-US" sz="1400" b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kilometres.</a:t>
              </a:r>
              <a:endPara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 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printf, scanf definitions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conversion constant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– distance in miles 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      kms;   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–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/* Get the distance in miles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&amp;miles);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Convert the distance to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kms = KMS_PER_MILE * miles;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Display the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kms);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4833" y="999364"/>
              <a:ext cx="212779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Unit3_MileToKm.c</a:t>
              </a:r>
              <a:endParaRPr lang="en-SG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5509" y="4838701"/>
            <a:ext cx="3822822" cy="1169988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i="1"/>
              <a:t>Sample </a:t>
            </a:r>
            <a:r>
              <a:rPr lang="en-US" sz="1400" b="1" i="1" smtClean="0"/>
              <a:t>run</a:t>
            </a: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71193" y="5088814"/>
            <a:ext cx="345794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gcc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–Wall Week2_MileToKm.c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a.out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71193" y="5508626"/>
            <a:ext cx="3462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distance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miles: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10.5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That equals     16.89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km.</a:t>
            </a:r>
            <a:endParaRPr lang="en-SG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28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 advAuto="500"/>
      <p:bldP spid="12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A Simple C </a:t>
            </a:r>
            <a:r>
              <a:rPr lang="en-GB" dirty="0" smtClean="0">
                <a:solidFill>
                  <a:srgbClr val="0000FF"/>
                </a:solidFill>
              </a:rPr>
              <a:t>Program (</a:t>
            </a:r>
            <a:r>
              <a:rPr lang="en-GB" dirty="0">
                <a:solidFill>
                  <a:srgbClr val="0000FF"/>
                </a:solidFill>
              </a:rPr>
              <a:t>3/3</a:t>
            </a:r>
            <a:r>
              <a:rPr lang="en-GB" sz="4000" dirty="0" smtClean="0">
                <a:solidFill>
                  <a:srgbClr val="0000FF"/>
                </a:solidFill>
              </a:rPr>
              <a:t>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418492" y="1088086"/>
            <a:ext cx="6943456" cy="4955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Converts distance in miles to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154247" y="1572362"/>
            <a:ext cx="1371600" cy="523875"/>
            <a:chOff x="191730" y="1902542"/>
            <a:chExt cx="1371599" cy="523220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Straight Arrow Connector 13"/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3716585" y="1358969"/>
            <a:ext cx="2109788" cy="349250"/>
            <a:chOff x="3524866" y="1745225"/>
            <a:chExt cx="2109018" cy="349045"/>
          </a:xfrm>
        </p:grpSpPr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15" name="Straight Arrow Connector 17"/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5858812" y="3137294"/>
            <a:ext cx="2164252" cy="1045552"/>
            <a:chOff x="6329963" y="3365139"/>
            <a:chExt cx="2165108" cy="1044627"/>
          </a:xfrm>
        </p:grpSpPr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18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Straight Arrow Connector 23"/>
            <p:cNvCxnSpPr>
              <a:cxnSpLocks noChangeShapeType="1"/>
              <a:stCxn id="1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Straight Arrow Connector 25"/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4572001" y="2129114"/>
            <a:ext cx="1472712" cy="338627"/>
            <a:chOff x="3563920" y="2461443"/>
            <a:chExt cx="1473218" cy="339107"/>
          </a:xfrm>
        </p:grpSpPr>
        <p:sp>
          <p:nvSpPr>
            <p:cNvPr id="22" name="TextBox 30"/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23" name="Straight Arrow Connector 31"/>
            <p:cNvCxnSpPr>
              <a:cxnSpLocks noChangeShapeType="1"/>
              <a:stCxn id="2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4" name="Group 77"/>
          <p:cNvGrpSpPr>
            <a:grpSpLocks/>
          </p:cNvGrpSpPr>
          <p:nvPr/>
        </p:nvGrpSpPr>
        <p:grpSpPr bwMode="auto">
          <a:xfrm>
            <a:off x="306656" y="2493164"/>
            <a:ext cx="2387332" cy="644130"/>
            <a:chOff x="307160" y="2762866"/>
            <a:chExt cx="2386879" cy="643760"/>
          </a:xfrm>
        </p:grpSpPr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6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326165" y="2739482"/>
            <a:ext cx="2279650" cy="912812"/>
            <a:chOff x="334296" y="3205318"/>
            <a:chExt cx="2281084" cy="912459"/>
          </a:xfrm>
        </p:grpSpPr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1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Straight Arrow Connector 44"/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3" name="Group 80"/>
          <p:cNvGrpSpPr>
            <a:grpSpLocks/>
          </p:cNvGrpSpPr>
          <p:nvPr/>
        </p:nvGrpSpPr>
        <p:grpSpPr bwMode="auto">
          <a:xfrm>
            <a:off x="800417" y="3594324"/>
            <a:ext cx="1047105" cy="698134"/>
            <a:chOff x="816765" y="3938493"/>
            <a:chExt cx="1046878" cy="698384"/>
          </a:xfrm>
        </p:grpSpPr>
        <p:sp>
          <p:nvSpPr>
            <p:cNvPr id="34" name="TextBox 48"/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 smtClean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5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7" name="Group 81"/>
          <p:cNvGrpSpPr>
            <a:grpSpLocks/>
          </p:cNvGrpSpPr>
          <p:nvPr/>
        </p:nvGrpSpPr>
        <p:grpSpPr bwMode="auto">
          <a:xfrm>
            <a:off x="292832" y="4579232"/>
            <a:ext cx="3903386" cy="1148866"/>
            <a:chOff x="339214" y="4723869"/>
            <a:chExt cx="3903874" cy="1149598"/>
          </a:xfrm>
        </p:grpSpPr>
        <p:sp>
          <p:nvSpPr>
            <p:cNvPr id="38" name="TextBox 56"/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9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Straight Arrow Connector 59"/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Straight Arrow Connector 63"/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2" name="Group 82"/>
          <p:cNvGrpSpPr>
            <a:grpSpLocks/>
          </p:cNvGrpSpPr>
          <p:nvPr/>
        </p:nvGrpSpPr>
        <p:grpSpPr bwMode="auto">
          <a:xfrm>
            <a:off x="2963863" y="5329511"/>
            <a:ext cx="3577615" cy="741607"/>
            <a:chOff x="2964428" y="5451294"/>
            <a:chExt cx="3576634" cy="741091"/>
          </a:xfrm>
        </p:grpSpPr>
        <p:sp>
          <p:nvSpPr>
            <p:cNvPr id="44" name="TextBox 66"/>
            <p:cNvSpPr txBox="1">
              <a:spLocks noChangeArrowheads="1"/>
            </p:cNvSpPr>
            <p:nvPr/>
          </p:nvSpPr>
          <p:spPr bwMode="auto">
            <a:xfrm>
              <a:off x="5034114" y="5884608"/>
              <a:ext cx="12339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punctuations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67"/>
            <p:cNvCxnSpPr>
              <a:cxnSpLocks noChangeShapeType="1"/>
            </p:cNvCxnSpPr>
            <p:nvPr/>
          </p:nvCxnSpPr>
          <p:spPr bwMode="auto">
            <a:xfrm flipV="1">
              <a:off x="5810865" y="5463009"/>
              <a:ext cx="730197" cy="49534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69"/>
            <p:cNvCxnSpPr>
              <a:cxnSpLocks noChangeShapeType="1"/>
            </p:cNvCxnSpPr>
            <p:nvPr/>
          </p:nvCxnSpPr>
          <p:spPr bwMode="auto">
            <a:xfrm flipV="1">
              <a:off x="5766619" y="5451294"/>
              <a:ext cx="59534" cy="492307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Straight Arrow Connector 71"/>
            <p:cNvCxnSpPr>
              <a:cxnSpLocks noChangeShapeType="1"/>
              <a:stCxn id="44" idx="1"/>
            </p:cNvCxnSpPr>
            <p:nvPr/>
          </p:nvCxnSpPr>
          <p:spPr bwMode="auto">
            <a:xfrm rot="10800000">
              <a:off x="2964428" y="5707627"/>
              <a:ext cx="2069686" cy="330871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999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What Happens in the Computer Memory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15178" y="4445045"/>
            <a:ext cx="185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65953" y="1302248"/>
            <a:ext cx="2555875" cy="3071812"/>
            <a:chOff x="3346882" y="2379216"/>
            <a:chExt cx="2556769" cy="307167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memory</a:t>
              </a:r>
              <a:endParaRPr lang="en-SG" sz="1600" b="1" dirty="0"/>
            </a:p>
          </p:txBody>
        </p: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 smtClean="0"/>
                  <a:t>Executable code </a:t>
                </a:r>
                <a:r>
                  <a:rPr lang="en-US" sz="1200" b="1" smtClean="0"/>
                  <a:t>of Unit3_MileToKm.c</a:t>
                </a:r>
                <a:endParaRPr lang="en-SG" sz="1200" b="1" dirty="0"/>
              </a:p>
            </p:txBody>
          </p:sp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miles</a:t>
              </a:r>
              <a:endParaRPr lang="en-SG" sz="1400" dirty="0"/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kms</a:t>
              </a:r>
              <a:endParaRPr lang="en-SG" sz="1400" dirty="0"/>
            </a:p>
          </p:txBody>
        </p:sp>
      </p:grpSp>
      <p:grpSp>
        <p:nvGrpSpPr>
          <p:cNvPr id="23" name="Group 50"/>
          <p:cNvGrpSpPr>
            <a:grpSpLocks/>
          </p:cNvGrpSpPr>
          <p:nvPr/>
        </p:nvGrpSpPr>
        <p:grpSpPr bwMode="auto">
          <a:xfrm>
            <a:off x="3174228" y="1302248"/>
            <a:ext cx="2867025" cy="4165600"/>
            <a:chOff x="3276538" y="1242874"/>
            <a:chExt cx="2867025" cy="4166239"/>
          </a:xfrm>
        </p:grpSpPr>
        <p:sp>
          <p:nvSpPr>
            <p:cNvPr id="24" name="TextBox 9"/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user enters: </a:t>
              </a:r>
              <a:r>
                <a:rPr lang="en-US" dirty="0">
                  <a:solidFill>
                    <a:srgbClr val="1818FF"/>
                  </a:solidFill>
                </a:rPr>
                <a:t>10.5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to</a:t>
              </a:r>
            </a:p>
            <a:p>
              <a:endParaRPr lang="en-US" dirty="0"/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scanf("%f", &amp;miles);</a:t>
              </a:r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27" name="TextBox 24"/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28" name="Group 19"/>
              <p:cNvGrpSpPr>
                <a:grpSpLocks/>
              </p:cNvGrpSpPr>
              <p:nvPr/>
            </p:nvGrpSpPr>
            <p:grpSpPr bwMode="auto"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3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Executable code </a:t>
                  </a:r>
                  <a:r>
                    <a:rPr lang="en-US" sz="1200" b="1" smtClean="0"/>
                    <a:t>of Unit3_MileToKm.c</a:t>
                  </a:r>
                  <a:endParaRPr lang="en-SG" sz="1200" b="1" dirty="0"/>
                </a:p>
              </p:txBody>
            </p:sp>
          </p:grp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30" name="Group 20"/>
              <p:cNvGrpSpPr>
                <a:grpSpLocks/>
              </p:cNvGrpSpPr>
              <p:nvPr/>
            </p:nvGrpSpPr>
            <p:grpSpPr bwMode="auto"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35" name="Rectangle 34"/>
                <p:cNvSpPr/>
                <p:nvPr/>
              </p:nvSpPr>
              <p:spPr bwMode="auto"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3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31" name="Group 21"/>
              <p:cNvGrpSpPr>
                <a:grpSpLocks/>
              </p:cNvGrpSpPr>
              <p:nvPr/>
            </p:nvGrpSpPr>
            <p:grpSpPr bwMode="auto"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?</a:t>
                  </a:r>
                  <a:endParaRPr lang="en-SG" sz="1400" dirty="0"/>
                </a:p>
              </p:txBody>
            </p:sp>
          </p:grp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grpSp>
        <p:nvGrpSpPr>
          <p:cNvPr id="39" name="Group 51"/>
          <p:cNvGrpSpPr>
            <a:grpSpLocks/>
          </p:cNvGrpSpPr>
          <p:nvPr/>
        </p:nvGrpSpPr>
        <p:grpSpPr bwMode="auto">
          <a:xfrm>
            <a:off x="5977753" y="1302248"/>
            <a:ext cx="3063875" cy="4135437"/>
            <a:chOff x="6079370" y="1242874"/>
            <a:chExt cx="3064630" cy="4135461"/>
          </a:xfrm>
        </p:grpSpPr>
        <p:sp>
          <p:nvSpPr>
            <p:cNvPr id="40" name="TextBox 10"/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this line is executed:</a:t>
              </a:r>
            </a:p>
            <a:p>
              <a:r>
                <a:rPr lang="en-US" dirty="0"/>
                <a:t> 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 = KMS_PER_MILE * miles;</a:t>
              </a:r>
            </a:p>
          </p:txBody>
        </p:sp>
        <p:grpSp>
          <p:nvGrpSpPr>
            <p:cNvPr id="41" name="Group 36"/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44" name="TextBox 38"/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45" name="Group 19"/>
              <p:cNvGrpSpPr>
                <a:grpSpLocks/>
              </p:cNvGrpSpPr>
              <p:nvPr/>
            </p:nvGrpSpPr>
            <p:grpSpPr bwMode="auto"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55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Executable code </a:t>
                  </a:r>
                  <a:r>
                    <a:rPr lang="en-US" sz="1200" b="1" smtClean="0"/>
                    <a:t>of Unit_MileToKm.c</a:t>
                  </a:r>
                  <a:endParaRPr lang="en-SG" sz="1200" b="1" dirty="0"/>
                </a:p>
              </p:txBody>
            </p:sp>
          </p:grp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47" name="Group 20"/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52" name="Rectangle 51"/>
                <p:cNvSpPr/>
                <p:nvPr/>
              </p:nvSpPr>
              <p:spPr bwMode="auto"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53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51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16.89</a:t>
                  </a:r>
                  <a:endParaRPr lang="en-SG" sz="1400" dirty="0"/>
                </a:p>
              </p:txBody>
            </p:sp>
          </p:grp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472394" y="4879431"/>
            <a:ext cx="2338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 not assume that uninitialised variables contain zero! </a:t>
            </a:r>
            <a:r>
              <a:rPr lang="en-US" b="1" dirty="0" smtClean="0"/>
              <a:t>(Very common mistake.)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 bwMode="auto">
          <a:xfrm>
            <a:off x="4104820" y="2948352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012531" y="3790859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3144920" y="117694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993628" y="117694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504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100058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Variables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Data used in a program are stored in </a:t>
            </a:r>
            <a:r>
              <a:rPr lang="en-US" sz="2800" smtClean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Every variable is identified by a </a:t>
            </a:r>
            <a:r>
              <a:rPr lang="en-US" sz="2800" smtClean="0">
                <a:solidFill>
                  <a:srgbClr val="C00000"/>
                </a:solidFill>
              </a:rPr>
              <a:t>name</a:t>
            </a:r>
            <a:r>
              <a:rPr lang="en-US" sz="2800" smtClean="0"/>
              <a:t> (identifier), has a </a:t>
            </a:r>
            <a:r>
              <a:rPr lang="en-US" sz="2800" smtClean="0">
                <a:solidFill>
                  <a:srgbClr val="C00000"/>
                </a:solidFill>
              </a:rPr>
              <a:t>data type</a:t>
            </a:r>
            <a:r>
              <a:rPr lang="en-US" sz="2800" smtClean="0"/>
              <a:t>, and contains a </a:t>
            </a:r>
            <a:r>
              <a:rPr lang="en-US" sz="2800" smtClean="0">
                <a:solidFill>
                  <a:srgbClr val="C00000"/>
                </a:solidFill>
              </a:rPr>
              <a:t>value </a:t>
            </a:r>
            <a:r>
              <a:rPr lang="en-US" sz="2800" smtClean="0"/>
              <a:t>which could be modified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A variable is declared with a data type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Eg: </a:t>
            </a:r>
            <a:r>
              <a:rPr lang="en-US" sz="2000" smtClean="0">
                <a:latin typeface="Lucida Console" panose="020B0609040504020204" pitchFamily="49" charset="0"/>
              </a:rPr>
              <a:t>int count; // variable ‘count’ of type ‘int’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Variables may be initialized during declaration: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Eg: </a:t>
            </a:r>
            <a:r>
              <a:rPr lang="en-US" sz="2000" smtClean="0">
                <a:latin typeface="Lucida Console" panose="020B0609040504020204" pitchFamily="49" charset="0"/>
              </a:rPr>
              <a:t>int count = 3; // count is initialized to 3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Without initialization, the variable contains an unknown value </a:t>
            </a:r>
            <a:r>
              <a:rPr lang="en-US" sz="2400" smtClean="0"/>
              <a:t>(Cannot assume that it is zero)</a:t>
            </a:r>
            <a:endParaRPr 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91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Variables: Mistakes in Initialization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70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Incorrect: No initialization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2" name="[TextBox 1]"/>
          <p:cNvSpPr txBox="1"/>
          <p:nvPr/>
        </p:nvSpPr>
        <p:spPr>
          <a:xfrm>
            <a:off x="1387365" y="1872331"/>
            <a:ext cx="390984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count + 12; 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77406" y="2325333"/>
            <a:ext cx="4035972" cy="707886"/>
            <a:chOff x="4477406" y="2534051"/>
            <a:chExt cx="4035972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5575737" y="2534051"/>
              <a:ext cx="2937641" cy="70788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n-lt"/>
                  <a:cs typeface="Courier New" panose="02070309020205020404" pitchFamily="49" charset="0"/>
                </a:rPr>
                <a:t>Does ‘count’ contain 12 after this statement?</a:t>
              </a:r>
              <a:endParaRPr lang="en-US" sz="2000">
                <a:latin typeface="+mn-lt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8" idx="1"/>
            </p:cNvCxnSpPr>
            <p:nvPr/>
          </p:nvCxnSpPr>
          <p:spPr>
            <a:xfrm flipH="1">
              <a:off x="4477406" y="2887994"/>
              <a:ext cx="10983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573206" y="3421117"/>
            <a:ext cx="8363760" cy="70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Redundant initialization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7365" y="4059898"/>
            <a:ext cx="390984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123; 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77406" y="3867807"/>
            <a:ext cx="4035971" cy="707886"/>
            <a:chOff x="4477407" y="2534051"/>
            <a:chExt cx="4035971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5575737" y="2534051"/>
              <a:ext cx="2937641" cy="70788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n-lt"/>
                  <a:cs typeface="Courier New" panose="02070309020205020404" pitchFamily="49" charset="0"/>
                </a:rPr>
                <a:t>Initialization here is redundant.</a:t>
              </a:r>
              <a:endParaRPr lang="en-US" sz="2000">
                <a:latin typeface="+mn-lt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>
              <a:off x="4477407" y="2887994"/>
              <a:ext cx="10983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132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Data Types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To determine the type of data a variable may hold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Basic data types in C </a:t>
            </a:r>
            <a:r>
              <a:rPr lang="en-US" sz="2000" dirty="0" smtClean="0"/>
              <a:t>(more will be discussed in class later)</a:t>
            </a:r>
            <a:r>
              <a:rPr lang="en-US" sz="2800" dirty="0" smtClean="0"/>
              <a:t>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4 bytes (in </a:t>
            </a:r>
            <a:r>
              <a:rPr lang="en-US" sz="2000" dirty="0" err="1" smtClean="0"/>
              <a:t>sunfire</a:t>
            </a:r>
            <a:r>
              <a:rPr lang="en-US" sz="2000" dirty="0" smtClean="0"/>
              <a:t>); -2,147,483,648 (-2</a:t>
            </a:r>
            <a:r>
              <a:rPr lang="en-US" sz="2000" baseline="30000" dirty="0" smtClean="0"/>
              <a:t>31</a:t>
            </a:r>
            <a:r>
              <a:rPr lang="en-US" sz="2000" dirty="0" smtClean="0"/>
              <a:t>) through +2,147,483,647 (2</a:t>
            </a:r>
            <a:r>
              <a:rPr lang="en-US" sz="2000" baseline="30000" dirty="0" smtClean="0"/>
              <a:t>31</a:t>
            </a:r>
            <a:r>
              <a:rPr lang="en-US" sz="2000" dirty="0" smtClean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C00000"/>
                </a:solidFill>
              </a:rPr>
              <a:t>double</a:t>
            </a:r>
            <a:r>
              <a:rPr lang="en-US" sz="2400" dirty="0" smtClean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4 bytes for float and 8 bytes for double (in </a:t>
            </a:r>
            <a:r>
              <a:rPr lang="en-US" sz="2000" dirty="0" err="1" smtClean="0"/>
              <a:t>sunfire</a:t>
            </a:r>
            <a:r>
              <a:rPr lang="en-US" sz="2000" dirty="0" smtClean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Eg</a:t>
            </a:r>
            <a:r>
              <a:rPr lang="en-US" sz="2000" dirty="0" smtClean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May use scientific notation; </a:t>
            </a:r>
            <a:r>
              <a:rPr lang="en-US" sz="2000" dirty="0" err="1" smtClean="0"/>
              <a:t>eg</a:t>
            </a:r>
            <a:r>
              <a:rPr lang="en-US" sz="2000" dirty="0" smtClean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char</a:t>
            </a:r>
            <a:r>
              <a:rPr lang="en-US" sz="2400" dirty="0" smtClean="0"/>
              <a:t>: For individual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9564" y="6344552"/>
            <a:ext cx="6538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www.tutorialspoint.com/ansi_c/c_basic_datatypes.htm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01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#1: Size of Data Types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We will do an exercise in class to explore the aforementioned information about data types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Unit3_DataTypes.c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</a:t>
            </a:r>
            <a:r>
              <a:rPr lang="en-US" sz="2400" dirty="0" smtClean="0"/>
              <a:t>opy the above program into your current directory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cp</a:t>
            </a:r>
            <a:r>
              <a:rPr lang="en-US" sz="2000" smtClean="0">
                <a:solidFill>
                  <a:srgbClr val="0000FF"/>
                </a:solidFill>
                <a:latin typeface="Lucida Console" panose="020B0609040504020204" pitchFamily="49" charset="0"/>
              </a:rPr>
              <a:t> ~cs1010/lect/prog/unit3/Unit3_DataTypes.c </a:t>
            </a:r>
            <a:r>
              <a:rPr lang="en-US" sz="2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916705" y="3474005"/>
            <a:ext cx="6305791" cy="610847"/>
            <a:chOff x="1956619" y="3460953"/>
            <a:chExt cx="6361471" cy="610847"/>
          </a:xfrm>
        </p:grpSpPr>
        <p:sp>
          <p:nvSpPr>
            <p:cNvPr id="2" name="Left Brace 1"/>
            <p:cNvSpPr/>
            <p:nvPr/>
          </p:nvSpPr>
          <p:spPr>
            <a:xfrm rot="16200000">
              <a:off x="5046407" y="371165"/>
              <a:ext cx="181896" cy="6361471"/>
            </a:xfrm>
            <a:prstGeom prst="leftBrace">
              <a:avLst>
                <a:gd name="adj1" fmla="val 40765"/>
                <a:gd name="adj2" fmla="val 50000"/>
              </a:avLst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95158" y="3702468"/>
              <a:ext cx="308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6600"/>
                  </a:solidFill>
                </a:rPr>
                <a:t>Pathname of source file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" name="[Group 7]"/>
          <p:cNvGrpSpPr/>
          <p:nvPr/>
        </p:nvGrpSpPr>
        <p:grpSpPr>
          <a:xfrm>
            <a:off x="5752371" y="3248980"/>
            <a:ext cx="2900516" cy="1469151"/>
            <a:chOff x="5869859" y="3248980"/>
            <a:chExt cx="2900516" cy="1469151"/>
          </a:xfrm>
        </p:grpSpPr>
        <p:sp>
          <p:nvSpPr>
            <p:cNvPr id="4" name="Oval 3"/>
            <p:cNvSpPr/>
            <p:nvPr/>
          </p:nvSpPr>
          <p:spPr>
            <a:xfrm>
              <a:off x="8442430" y="3248980"/>
              <a:ext cx="186813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934632" y="3465287"/>
              <a:ext cx="601204" cy="60651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69859" y="4071800"/>
              <a:ext cx="2900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Destination directory;</a:t>
              </a:r>
            </a:p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‘.’ means current directory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73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Notes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Basic steps of a simple program</a:t>
            </a:r>
          </a:p>
          <a:p>
            <a:pPr marL="9715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400" dirty="0" smtClean="0"/>
              <a:t>Read inputs (</a:t>
            </a:r>
            <a:r>
              <a:rPr lang="en-US" sz="2400" dirty="0" err="1" smtClean="0"/>
              <a:t>scanf</a:t>
            </a:r>
            <a:r>
              <a:rPr lang="en-US" sz="2400" dirty="0" smtClean="0"/>
              <a:t>)</a:t>
            </a:r>
          </a:p>
          <a:p>
            <a:pPr marL="9715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400" dirty="0" smtClean="0"/>
              <a:t>Compute</a:t>
            </a:r>
          </a:p>
          <a:p>
            <a:pPr marL="9715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400" dirty="0" smtClean="0"/>
              <a:t>Print outputs (</a:t>
            </a:r>
            <a:r>
              <a:rPr lang="en-US" sz="2400" dirty="0" err="1" smtClean="0"/>
              <a:t>printf</a:t>
            </a:r>
            <a:r>
              <a:rPr lang="en-US" sz="2400" dirty="0" smtClean="0"/>
              <a:t>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For now we will use interactive inputs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Standard input stream (</a:t>
            </a:r>
            <a:r>
              <a:rPr lang="en-US" sz="2400" dirty="0" err="1" smtClean="0"/>
              <a:t>stdin</a:t>
            </a:r>
            <a:r>
              <a:rPr lang="en-US" sz="2400" dirty="0" smtClean="0"/>
              <a:t>) – default is keyboard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Use the </a:t>
            </a:r>
            <a:r>
              <a:rPr lang="en-US" sz="2400" dirty="0" err="1" smtClean="0">
                <a:solidFill>
                  <a:srgbClr val="C00000"/>
                </a:solidFill>
              </a:rPr>
              <a:t>scanf</a:t>
            </a:r>
            <a:r>
              <a:rPr lang="en-US" sz="2400" dirty="0" smtClean="0">
                <a:solidFill>
                  <a:srgbClr val="C00000"/>
                </a:solidFill>
              </a:rPr>
              <a:t>()</a:t>
            </a:r>
            <a:r>
              <a:rPr lang="en-US" sz="2400" dirty="0" smtClean="0"/>
              <a:t> function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Assume input data always follow specification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Hence no need to validate input data (for now)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Outputs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/>
              <a:t>Standand</a:t>
            </a:r>
            <a:r>
              <a:rPr lang="en-US" sz="2400" dirty="0" smtClean="0"/>
              <a:t> output stream (</a:t>
            </a:r>
            <a:r>
              <a:rPr lang="en-US" sz="2400" dirty="0" err="1" smtClean="0"/>
              <a:t>stdout</a:t>
            </a:r>
            <a:r>
              <a:rPr lang="en-US" sz="2400" dirty="0" smtClean="0"/>
              <a:t>) – default is monitor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Use the 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r>
              <a:rPr lang="en-US" sz="2400" dirty="0"/>
              <a:t> function</a:t>
            </a:r>
          </a:p>
        </p:txBody>
      </p:sp>
      <p:pic>
        <p:nvPicPr>
          <p:cNvPr id="2" name="[Picture 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92" y="426918"/>
            <a:ext cx="913322" cy="88528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775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Notes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Include header file </a:t>
            </a:r>
            <a:r>
              <a:rPr lang="en-US" sz="2800" smtClean="0">
                <a:solidFill>
                  <a:srgbClr val="C00000"/>
                </a:solidFill>
              </a:rPr>
              <a:t>&lt;stdio.h&gt; </a:t>
            </a:r>
            <a:r>
              <a:rPr lang="en-US" sz="2800" smtClean="0"/>
              <a:t>to use scanf() and printf()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Include the header file (for portability sake) even though some systems do no require this to be done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Read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Lessons 1.6 – 1.9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Important! (CodeCrunch issue)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Make sure you have a </a:t>
            </a:r>
            <a:r>
              <a:rPr lang="en-US" sz="2400" u="sng" smtClean="0"/>
              <a:t>newline character</a:t>
            </a:r>
            <a:r>
              <a:rPr lang="en-US" sz="2400" smtClean="0"/>
              <a:t> (‘</a:t>
            </a:r>
            <a:r>
              <a:rPr lang="en-US" sz="2400" smtClean="0">
                <a:solidFill>
                  <a:srgbClr val="C00000"/>
                </a:solidFill>
              </a:rPr>
              <a:t>\n</a:t>
            </a:r>
            <a:r>
              <a:rPr lang="en-US" sz="2400" smtClean="0"/>
              <a:t>’) at the end of your last line of output, or CodeCrunch may mark your output as incorrect.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1164566" y="5536529"/>
            <a:ext cx="6529753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kms);</a:t>
            </a:r>
            <a:endParaRPr lang="en-SG" sz="2000" dirty="0"/>
          </a:p>
        </p:txBody>
      </p:sp>
      <p:sp>
        <p:nvSpPr>
          <p:cNvPr id="10" name="Oval 9"/>
          <p:cNvSpPr/>
          <p:nvPr/>
        </p:nvSpPr>
        <p:spPr bwMode="auto">
          <a:xfrm>
            <a:off x="5699290" y="5490399"/>
            <a:ext cx="386863" cy="492370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[Picture 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92" y="426918"/>
            <a:ext cx="913322" cy="88528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760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Type of Errors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069676"/>
            <a:ext cx="8363760" cy="489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Syntax errors (and warnings)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Program violates syntax rules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Warning happens, for example, incomparable use of types for output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Advise to use </a:t>
            </a:r>
            <a:r>
              <a:rPr lang="en-US" sz="2000" b="1" smtClean="0">
                <a:solidFill>
                  <a:srgbClr val="C00000"/>
                </a:solidFill>
              </a:rPr>
              <a:t>gcc –Wall </a:t>
            </a:r>
            <a:r>
              <a:rPr lang="en-US" sz="2000" smtClean="0"/>
              <a:t>to compile your programs</a:t>
            </a:r>
            <a:endParaRPr lang="en-US" sz="2400" smtClean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Run-time errors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Program terminates unexpectedly due to illegal operations, such as dividing a number by zero, or user enters a real number for an integer data type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Logic errors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Program produces incorrect result 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Undetected errors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Exist if we do not test the program thoroughly enough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2027341" y="5648966"/>
            <a:ext cx="5035611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The process of correcting errors in programs is called </a:t>
            </a:r>
            <a:r>
              <a:rPr lang="en-US" sz="2000" dirty="0">
                <a:solidFill>
                  <a:srgbClr val="0000FF"/>
                </a:solidFill>
              </a:rPr>
              <a:t>debugging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This process can be </a:t>
            </a:r>
            <a:r>
              <a:rPr lang="en-US" sz="2000" dirty="0">
                <a:solidFill>
                  <a:srgbClr val="800000"/>
                </a:solidFill>
              </a:rPr>
              <a:t>very</a:t>
            </a:r>
            <a:r>
              <a:rPr lang="en-US" sz="2000" dirty="0"/>
              <a:t> </a:t>
            </a:r>
            <a:r>
              <a:rPr lang="en-US" sz="2000" dirty="0" smtClean="0"/>
              <a:t>time-consuming!</a:t>
            </a:r>
            <a:endParaRPr lang="en-SG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13872" y="845390"/>
            <a:ext cx="3174521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Easiest to spot – the compiler helps you!</a:t>
            </a:r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3644766" y="2694815"/>
            <a:ext cx="3733496" cy="461665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Moderately easy to spot</a:t>
            </a:r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3290359" y="4029629"/>
            <a:ext cx="2180276" cy="461665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Hard to spot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3664947" y="4812649"/>
            <a:ext cx="3398005" cy="461665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May never be spotted!</a:t>
            </a:r>
            <a:endParaRPr lang="en-US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7733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3" grpId="0" animBg="1"/>
      <p:bldP spid="2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414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Program Structure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 basic C program has 4 main parts: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Preprocessor directives</a:t>
            </a:r>
            <a:r>
              <a:rPr lang="en-US" sz="2000" dirty="0" smtClean="0"/>
              <a:t>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1257300" lvl="2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err="1" smtClean="0"/>
              <a:t>eg</a:t>
            </a:r>
            <a:r>
              <a:rPr lang="en-US" dirty="0" smtClean="0"/>
              <a:t>: #include &lt;</a:t>
            </a:r>
            <a:r>
              <a:rPr lang="en-US" dirty="0" err="1" smtClean="0"/>
              <a:t>stdio.h</a:t>
            </a:r>
            <a:r>
              <a:rPr lang="en-US" dirty="0" smtClean="0"/>
              <a:t>&gt;, #include &lt;</a:t>
            </a:r>
            <a:r>
              <a:rPr lang="en-US" dirty="0" err="1" smtClean="0"/>
              <a:t>math.h</a:t>
            </a:r>
            <a:r>
              <a:rPr lang="en-US" dirty="0" smtClean="0"/>
              <a:t>&gt;, #define PI 3.142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Input</a:t>
            </a:r>
            <a:r>
              <a:rPr lang="en-US" sz="2000" dirty="0" smtClean="0"/>
              <a:t>: through </a:t>
            </a:r>
            <a:r>
              <a:rPr lang="en-US" sz="2000" dirty="0" err="1" smtClean="0"/>
              <a:t>stdin</a:t>
            </a:r>
            <a:r>
              <a:rPr lang="en-US" sz="2000" dirty="0" smtClean="0"/>
              <a:t> (using </a:t>
            </a:r>
            <a:r>
              <a:rPr lang="en-US" sz="2000" dirty="0" err="1" smtClean="0">
                <a:solidFill>
                  <a:srgbClr val="0000FF"/>
                </a:solidFill>
              </a:rPr>
              <a:t>scanf</a:t>
            </a:r>
            <a:r>
              <a:rPr lang="en-US" sz="2000" dirty="0" smtClean="0"/>
              <a:t>), or file input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Compute</a:t>
            </a:r>
            <a:r>
              <a:rPr lang="en-US" sz="2000" dirty="0" smtClean="0"/>
              <a:t>: through arithmetic operations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Output</a:t>
            </a:r>
            <a:r>
              <a:rPr lang="en-US" sz="2000" dirty="0" smtClean="0"/>
              <a:t>: through </a:t>
            </a:r>
            <a:r>
              <a:rPr lang="en-US" sz="2000" dirty="0" err="1" smtClean="0"/>
              <a:t>stdout</a:t>
            </a:r>
            <a:r>
              <a:rPr lang="en-US" sz="2000" dirty="0" smtClean="0"/>
              <a:t> (using </a:t>
            </a:r>
            <a:r>
              <a:rPr lang="en-US" sz="2000" dirty="0" err="1" smtClean="0">
                <a:solidFill>
                  <a:srgbClr val="0000FF"/>
                </a:solidFill>
              </a:rPr>
              <a:t>printf</a:t>
            </a:r>
            <a:r>
              <a:rPr lang="en-US" sz="2000" dirty="0" smtClean="0"/>
              <a:t>), or file output</a:t>
            </a:r>
            <a:endParaRPr lang="en-US" sz="2000" dirty="0"/>
          </a:p>
        </p:txBody>
      </p:sp>
      <p:pic>
        <p:nvPicPr>
          <p:cNvPr id="12" name="Picture 4" descr="fig01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3469993"/>
            <a:ext cx="83439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47914" y="2521247"/>
            <a:ext cx="178659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will learn file input/output later.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377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[TextBox 1]"/>
          <p:cNvSpPr txBox="1"/>
          <p:nvPr/>
        </p:nvSpPr>
        <p:spPr>
          <a:xfrm>
            <a:off x="7870370" y="1172151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Preprocessor</a:t>
            </a:r>
            <a:r>
              <a:rPr lang="en-US" sz="1200" dirty="0" smtClean="0"/>
              <a:t>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457200"/>
            <a:ext cx="84926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sz="3600" dirty="0" err="1" smtClean="0">
                <a:solidFill>
                  <a:srgbClr val="0000FF"/>
                </a:solidFill>
              </a:rPr>
              <a:t>Preprocessor</a:t>
            </a:r>
            <a:r>
              <a:rPr lang="en-GB" sz="3600" dirty="0" smtClean="0">
                <a:solidFill>
                  <a:srgbClr val="0000FF"/>
                </a:solidFill>
              </a:rPr>
              <a:t> Directives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C preprocessor </a:t>
            </a:r>
            <a:r>
              <a:rPr lang="en-US" sz="2400" dirty="0" smtClean="0"/>
              <a:t>provides the following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Conditional compilation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For now, we will focus on inclusion of header files and simple application of macro expansions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To use input/output functions such as </a:t>
            </a:r>
            <a:r>
              <a:rPr lang="en-US" sz="2000" dirty="0" err="1" smtClean="0"/>
              <a:t>scanf</a:t>
            </a:r>
            <a:r>
              <a:rPr lang="en-US" sz="2000" dirty="0" smtClean="0"/>
              <a:t>() and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(), you need to 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&gt;: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To use mathematical functions, you need to include &lt;</a:t>
            </a:r>
            <a:r>
              <a:rPr lang="en-US" sz="2000" dirty="0" err="1" smtClean="0"/>
              <a:t>math.h</a:t>
            </a:r>
            <a:r>
              <a:rPr lang="en-US" sz="2000" dirty="0" smtClean="0"/>
              <a:t>&gt;: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627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457200"/>
            <a:ext cx="84926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sz="3600" dirty="0" err="1" smtClean="0">
                <a:solidFill>
                  <a:srgbClr val="0000FF"/>
                </a:solidFill>
              </a:rPr>
              <a:t>Preprocessor</a:t>
            </a:r>
            <a:r>
              <a:rPr lang="en-GB" sz="3600" dirty="0" smtClean="0">
                <a:solidFill>
                  <a:srgbClr val="0000FF"/>
                </a:solidFill>
              </a:rPr>
              <a:t> Directives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One of the uses is to define a macro for a constant value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use all CAP for macro</a:t>
            </a:r>
          </a:p>
        </p:txBody>
      </p:sp>
      <p:sp>
        <p:nvSpPr>
          <p:cNvPr id="7" name="[TextBox 1]"/>
          <p:cNvSpPr txBox="1"/>
          <p:nvPr/>
        </p:nvSpPr>
        <p:spPr>
          <a:xfrm>
            <a:off x="770184" y="2555570"/>
            <a:ext cx="663800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</a:t>
            </a:r>
          </a:p>
          <a:p>
            <a:pPr>
              <a:tabLst>
                <a:tab pos="2857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50" lvl="1"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 * height / 3.0;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95835" y="2602887"/>
            <a:ext cx="4724398" cy="1460595"/>
            <a:chOff x="2295835" y="2602887"/>
            <a:chExt cx="4724398" cy="1460595"/>
          </a:xfrm>
        </p:grpSpPr>
        <p:sp>
          <p:nvSpPr>
            <p:cNvPr id="10" name="Oval 9"/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Preprocessor replaces all instances of PI with 3.142 before passing the program to the compiler.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[TextBox 1]"/>
          <p:cNvSpPr txBox="1"/>
          <p:nvPr/>
        </p:nvSpPr>
        <p:spPr>
          <a:xfrm>
            <a:off x="770184" y="4903445"/>
            <a:ext cx="6638005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50" lvl="1"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 * height / 3.0;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What the compiler sees: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30" name="[TextBox 1]"/>
          <p:cNvSpPr txBox="1"/>
          <p:nvPr/>
        </p:nvSpPr>
        <p:spPr>
          <a:xfrm>
            <a:off x="7870370" y="1172151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Preprocessor</a:t>
            </a:r>
            <a:r>
              <a:rPr lang="en-US" sz="1200" dirty="0" smtClean="0"/>
              <a:t>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474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  <p:bldP spid="23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err="1" smtClean="0">
                <a:solidFill>
                  <a:srgbClr val="0000FF"/>
                </a:solidFill>
              </a:rPr>
              <a:t>Input/Output</a:t>
            </a:r>
            <a:r>
              <a:rPr lang="en-GB" dirty="0" smtClean="0">
                <a:solidFill>
                  <a:srgbClr val="0000FF"/>
                </a:solidFill>
              </a:rPr>
              <a:t> (1/3)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7" name="Content Placeholder 5"/>
          <p:cNvSpPr>
            <a:spLocks noGrp="1"/>
          </p:cNvSpPr>
          <p:nvPr>
            <p:ph idx="4294967295"/>
          </p:nvPr>
        </p:nvSpPr>
        <p:spPr>
          <a:xfrm>
            <a:off x="587375" y="1225550"/>
            <a:ext cx="8229600" cy="1455738"/>
          </a:xfrm>
        </p:spPr>
        <p:txBody>
          <a:bodyPr/>
          <a:lstStyle/>
          <a:p>
            <a:pPr marL="347663" indent="-34766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Input/output statements:</a:t>
            </a:r>
          </a:p>
          <a:p>
            <a:pPr marL="625475" lvl="1" indent="-27781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C00000"/>
                </a:solidFill>
              </a:rPr>
              <a:t>printf ( format string, print list );</a:t>
            </a:r>
          </a:p>
          <a:p>
            <a:pPr marL="625475" lvl="1" indent="-27781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C00000"/>
                </a:solidFill>
              </a:rPr>
              <a:t>printf ( format string );</a:t>
            </a:r>
          </a:p>
          <a:p>
            <a:pPr marL="625475" lvl="1" indent="-27781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C00000"/>
                </a:solidFill>
              </a:rPr>
              <a:t>scanf( format string, input list );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5132388" y="1478976"/>
            <a:ext cx="3379485" cy="1077912"/>
            <a:chOff x="5132832" y="1479167"/>
            <a:chExt cx="3379426" cy="1077218"/>
          </a:xfrm>
        </p:grpSpPr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5132832" y="1511808"/>
              <a:ext cx="1349411" cy="694944"/>
              <a:chOff x="5132832" y="1511808"/>
              <a:chExt cx="1349411" cy="694944"/>
            </a:xfrm>
          </p:grpSpPr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5132832" y="1511808"/>
                <a:ext cx="8534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age</a:t>
                </a:r>
                <a:endParaRPr lang="en-SG" dirty="0"/>
              </a:p>
            </p:txBody>
          </p:sp>
          <p:grpSp>
            <p:nvGrpSpPr>
              <p:cNvPr id="13" name="Group 13"/>
              <p:cNvGrpSpPr>
                <a:grpSpLocks/>
              </p:cNvGrpSpPr>
              <p:nvPr/>
            </p:nvGrpSpPr>
            <p:grpSpPr bwMode="auto">
              <a:xfrm>
                <a:off x="5498592" y="1828800"/>
                <a:ext cx="983651" cy="377952"/>
                <a:chOff x="5815584" y="1731264"/>
                <a:chExt cx="983651" cy="377952"/>
              </a:xfrm>
            </p:grpSpPr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5815584" y="1731264"/>
                  <a:ext cx="983651" cy="377952"/>
                </a:xfrm>
                <a:prstGeom prst="rect">
                  <a:avLst/>
                </a:prstGeom>
                <a:solidFill>
                  <a:srgbClr val="9999FF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7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5960709" y="1753233"/>
                  <a:ext cx="669826" cy="338336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20</a:t>
                  </a:r>
                  <a:endParaRPr lang="en-SG" sz="1600" dirty="0"/>
                </a:p>
              </p:txBody>
            </p:sp>
          </p:grpSp>
        </p:grp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6585922" y="1479167"/>
              <a:ext cx="192633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Address of variable ‘age’  varies each time a program is run. </a:t>
              </a:r>
              <a:endParaRPr lang="en-SG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038" y="2728913"/>
            <a:ext cx="8099708" cy="2213136"/>
            <a:chOff x="681038" y="2728913"/>
            <a:chExt cx="8099708" cy="2213136"/>
          </a:xfrm>
        </p:grpSpPr>
        <p:grpSp>
          <p:nvGrpSpPr>
            <p:cNvPr id="19" name="Group 18"/>
            <p:cNvGrpSpPr/>
            <p:nvPr/>
          </p:nvGrpSpPr>
          <p:grpSpPr>
            <a:xfrm>
              <a:off x="681038" y="2728913"/>
              <a:ext cx="7170057" cy="1938059"/>
              <a:chOff x="681038" y="2728913"/>
              <a:chExt cx="7170057" cy="193805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81038" y="2728913"/>
                <a:ext cx="206216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One version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1038" y="3066534"/>
                <a:ext cx="7170057" cy="1600438"/>
              </a:xfrm>
              <a:prstGeom prst="rect">
                <a:avLst/>
              </a:prstGeom>
              <a:solidFill>
                <a:srgbClr val="FFFFCC"/>
              </a:solidFill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 err="1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age;</a:t>
                </a:r>
              </a:p>
              <a:p>
                <a:r>
                  <a:rPr lang="en-US" sz="1400" b="1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double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cap; </a:t>
                </a:r>
                <a:r>
                  <a:rPr lang="en-US" sz="14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// cumulative average point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"What is your age? 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scanf(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&amp;age);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"What is your CAP? 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scanf(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%lf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&amp;cap);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"You are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 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years old, and your CAP is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%f\n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age, cap);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313119" y="4603495"/>
              <a:ext cx="2467627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Unit</a:t>
              </a:r>
              <a:r>
                <a:rPr lang="en-US" sz="1600" dirty="0"/>
                <a:t>3</a:t>
              </a:r>
              <a:r>
                <a:rPr lang="en-US" sz="1600" dirty="0" smtClean="0"/>
                <a:t>_InputOutput.c</a:t>
              </a:r>
              <a:endParaRPr lang="en-SG" sz="1600" dirty="0"/>
            </a:p>
          </p:txBody>
        </p:sp>
      </p:grpSp>
      <p:grpSp>
        <p:nvGrpSpPr>
          <p:cNvPr id="23" name="[Group 22]"/>
          <p:cNvGrpSpPr/>
          <p:nvPr/>
        </p:nvGrpSpPr>
        <p:grpSpPr>
          <a:xfrm>
            <a:off x="681038" y="4782684"/>
            <a:ext cx="8087181" cy="1536201"/>
            <a:chOff x="681038" y="4782684"/>
            <a:chExt cx="8087181" cy="1536201"/>
          </a:xfrm>
        </p:grpSpPr>
        <p:grpSp>
          <p:nvGrpSpPr>
            <p:cNvPr id="24" name="Group 23"/>
            <p:cNvGrpSpPr/>
            <p:nvPr/>
          </p:nvGrpSpPr>
          <p:grpSpPr>
            <a:xfrm>
              <a:off x="681038" y="4782684"/>
              <a:ext cx="7170057" cy="1536201"/>
              <a:chOff x="681038" y="4782684"/>
              <a:chExt cx="7170057" cy="153620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81038" y="4782684"/>
                <a:ext cx="206216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Another </a:t>
                </a:r>
                <a:r>
                  <a:rPr lang="en-US" dirty="0">
                    <a:solidFill>
                      <a:srgbClr val="000000"/>
                    </a:solidFill>
                  </a:rPr>
                  <a:t>version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81038" y="5149334"/>
                <a:ext cx="7170057" cy="1169551"/>
              </a:xfrm>
              <a:prstGeom prst="rect">
                <a:avLst/>
              </a:prstGeom>
              <a:solidFill>
                <a:srgbClr val="FFFFCC"/>
              </a:solidFill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 err="1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age;</a:t>
                </a:r>
              </a:p>
              <a:p>
                <a:r>
                  <a:rPr lang="en-US" sz="1400" b="1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double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cap; </a:t>
                </a:r>
                <a:r>
                  <a:rPr lang="en-US" sz="14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// cumulative average point</a:t>
                </a:r>
                <a:endParaRPr lang="en-US" sz="14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printf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"What are your age and CAP? 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scanf(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 %lf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&amp;age, &amp;cap);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"You are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 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years old, and your CAP is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%f\n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age, cap);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13119" y="5206832"/>
              <a:ext cx="245510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Unit</a:t>
              </a:r>
              <a:r>
                <a:rPr lang="en-US" sz="1600" dirty="0"/>
                <a:t>3</a:t>
              </a:r>
              <a:r>
                <a:rPr lang="en-US" sz="1600" dirty="0" smtClean="0"/>
                <a:t>_InputOutputV2.c</a:t>
              </a:r>
              <a:endParaRPr lang="en-SG" sz="16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194175" y="2671763"/>
            <a:ext cx="4740275" cy="92233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”   refers to value in the variable 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.</a:t>
            </a:r>
          </a:p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&amp;age</a:t>
            </a:r>
            <a:r>
              <a:rPr lang="en-US" dirty="0"/>
              <a:t>”  refers to (address of) the memory cell where the value of </a:t>
            </a:r>
            <a:r>
              <a:rPr lang="en-US" dirty="0">
                <a:solidFill>
                  <a:srgbClr val="0000FF"/>
                </a:solidFill>
              </a:rPr>
              <a:t>age </a:t>
            </a:r>
            <a:r>
              <a:rPr lang="en-US" dirty="0"/>
              <a:t>is stored.</a:t>
            </a:r>
          </a:p>
        </p:txBody>
      </p:sp>
      <p:sp>
        <p:nvSpPr>
          <p:cNvPr id="29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Output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192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err="1" smtClean="0">
                <a:solidFill>
                  <a:srgbClr val="0000FF"/>
                </a:solidFill>
              </a:rPr>
              <a:t>Input/Output</a:t>
            </a:r>
            <a:r>
              <a:rPr lang="en-GB" dirty="0" smtClean="0">
                <a:solidFill>
                  <a:srgbClr val="0000FF"/>
                </a:solidFill>
              </a:rPr>
              <a:t> (2/3)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29" name="Content Placeholder 5"/>
          <p:cNvSpPr>
            <a:spLocks noGrp="1"/>
          </p:cNvSpPr>
          <p:nvPr>
            <p:ph idx="1"/>
          </p:nvPr>
        </p:nvSpPr>
        <p:spPr>
          <a:xfrm>
            <a:off x="587375" y="1167618"/>
            <a:ext cx="8229600" cy="708807"/>
          </a:xfrm>
        </p:spPr>
        <p:txBody>
          <a:bodyPr/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C00000"/>
                </a:solidFill>
              </a:rPr>
              <a:t>%d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C00000"/>
                </a:solidFill>
              </a:rPr>
              <a:t> %lf  </a:t>
            </a:r>
            <a:r>
              <a:rPr lang="en-US" sz="2000" dirty="0" smtClean="0"/>
              <a:t>are examples of </a:t>
            </a:r>
            <a:r>
              <a:rPr lang="en-US" sz="2000" dirty="0" smtClean="0">
                <a:solidFill>
                  <a:srgbClr val="0000FF"/>
                </a:solidFill>
              </a:rPr>
              <a:t>format specifiers</a:t>
            </a:r>
            <a:r>
              <a:rPr lang="en-US" sz="2000" dirty="0" smtClean="0"/>
              <a:t>; they are </a:t>
            </a:r>
            <a:r>
              <a:rPr lang="en-US" sz="2000" dirty="0" smtClean="0">
                <a:solidFill>
                  <a:srgbClr val="0000FF"/>
                </a:solidFill>
              </a:rPr>
              <a:t>placeholders </a:t>
            </a:r>
            <a:r>
              <a:rPr lang="en-US" sz="2000" dirty="0" smtClean="0"/>
              <a:t>for values to be displayed or read</a:t>
            </a:r>
            <a:endParaRPr lang="en-US" sz="2400" dirty="0" smtClean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370013" y="1836739"/>
          <a:ext cx="6550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80"/>
                <a:gridCol w="1878514"/>
                <a:gridCol w="3100204"/>
              </a:tblGrid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Use</a:t>
                      </a:r>
                      <a:endParaRPr 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%c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printf</a:t>
                      </a:r>
                      <a:r>
                        <a:rPr lang="en-US" baseline="0" dirty="0" smtClean="0"/>
                        <a:t> / scanf</a:t>
                      </a:r>
                      <a:endParaRPr 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printf / scanf</a:t>
                      </a:r>
                      <a:endParaRPr 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printf</a:t>
                      </a:r>
                      <a:endParaRPr 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scanf</a:t>
                      </a:r>
                      <a:endParaRPr 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scanf</a:t>
                      </a:r>
                      <a:endParaRPr lang="en-US" dirty="0"/>
                    </a:p>
                  </a:txBody>
                  <a:tcPr/>
                </a:tc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 or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printf (for scientific</a:t>
                      </a:r>
                      <a:r>
                        <a:rPr lang="en-US" baseline="0" dirty="0" smtClean="0"/>
                        <a:t> notation)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Content Placeholder 5"/>
          <p:cNvSpPr txBox="1">
            <a:spLocks/>
          </p:cNvSpPr>
          <p:nvPr/>
        </p:nvSpPr>
        <p:spPr bwMode="auto">
          <a:xfrm>
            <a:off x="534988" y="4403188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smtClean="0">
                <a:latin typeface="+mn-lt"/>
                <a:cs typeface="+mn-cs"/>
              </a:rPr>
              <a:t>Examples of format specifiers used in </a:t>
            </a:r>
            <a:r>
              <a:rPr lang="en-US" sz="2000" kern="0" dirty="0" smtClean="0">
                <a:solidFill>
                  <a:srgbClr val="800000"/>
                </a:solidFill>
                <a:latin typeface="+mn-lt"/>
                <a:cs typeface="+mn-cs"/>
              </a:rPr>
              <a:t>printf()</a:t>
            </a:r>
            <a:r>
              <a:rPr lang="en-US" sz="2000" kern="0" dirty="0" smtClean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 smtClean="0">
                <a:solidFill>
                  <a:srgbClr val="C00000"/>
                </a:solidFill>
                <a:latin typeface="+mn-lt"/>
                <a:cs typeface="+mn-cs"/>
              </a:rPr>
              <a:t>%5d</a:t>
            </a:r>
            <a:r>
              <a:rPr lang="en-US" kern="0" dirty="0" smtClean="0">
                <a:latin typeface="+mn-lt"/>
                <a:cs typeface="+mn-cs"/>
              </a:rPr>
              <a:t>: to display an integer in a width of 5, right justified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 smtClean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%</a:t>
            </a:r>
            <a:r>
              <a:rPr lang="en-US" kern="0" dirty="0" smtClean="0">
                <a:solidFill>
                  <a:srgbClr val="C00000"/>
                </a:solidFill>
                <a:latin typeface="+mn-lt"/>
                <a:cs typeface="+mn-cs"/>
              </a:rPr>
              <a:t>8.3f</a:t>
            </a:r>
            <a:r>
              <a:rPr lang="en-US" kern="0" dirty="0" smtClean="0"/>
              <a:t>: to display a real number (float or double) in a width of 8, with 3 decimal places, right justified</a:t>
            </a:r>
            <a:endParaRPr lang="en-US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See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Table 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2.3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(page 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65) </a:t>
            </a:r>
            <a:r>
              <a:rPr lang="en-US" sz="2000" kern="0" dirty="0">
                <a:latin typeface="+mn-lt"/>
                <a:cs typeface="+mn-cs"/>
              </a:rPr>
              <a:t>for </a:t>
            </a:r>
            <a:r>
              <a:rPr lang="en-US" sz="2000" kern="0" dirty="0" smtClean="0">
                <a:latin typeface="+mn-lt"/>
                <a:cs typeface="+mn-cs"/>
              </a:rPr>
              <a:t>sample displays</a:t>
            </a:r>
          </a:p>
          <a:p>
            <a:pPr marL="342900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Note: </a:t>
            </a:r>
            <a:r>
              <a:rPr lang="en-US" sz="2000" kern="0" dirty="0" smtClean="0">
                <a:latin typeface="+mn-lt"/>
                <a:cs typeface="+mn-cs"/>
              </a:rPr>
              <a:t>For </a:t>
            </a:r>
            <a:r>
              <a:rPr lang="en-US" sz="2000" kern="0" dirty="0" smtClean="0">
                <a:solidFill>
                  <a:srgbClr val="800000"/>
                </a:solidFill>
                <a:latin typeface="+mn-lt"/>
                <a:cs typeface="+mn-cs"/>
              </a:rPr>
              <a:t>scanf()</a:t>
            </a:r>
            <a:r>
              <a:rPr lang="en-US" sz="2000" kern="0" dirty="0" smtClean="0">
                <a:latin typeface="+mn-lt"/>
                <a:cs typeface="+mn-cs"/>
              </a:rPr>
              <a:t>, just use the format specifier </a:t>
            </a:r>
            <a:r>
              <a:rPr lang="en-US" sz="2000" u="sng" kern="0" dirty="0" smtClean="0">
                <a:latin typeface="+mn-lt"/>
                <a:cs typeface="+mn-cs"/>
              </a:rPr>
              <a:t>without</a:t>
            </a:r>
            <a:r>
              <a:rPr lang="en-US" sz="2000" kern="0" dirty="0" smtClean="0">
                <a:latin typeface="+mn-lt"/>
                <a:cs typeface="+mn-cs"/>
              </a:rPr>
              <a:t> indicating width, decimal places, etc.</a:t>
            </a:r>
            <a:endParaRPr lang="en-US" sz="1200" kern="0" dirty="0">
              <a:latin typeface="+mn-lt"/>
              <a:cs typeface="+mn-cs"/>
            </a:endParaRPr>
          </a:p>
        </p:txBody>
      </p:sp>
      <p:sp>
        <p:nvSpPr>
          <p:cNvPr id="33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Output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189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err="1" smtClean="0">
                <a:solidFill>
                  <a:srgbClr val="0000FF"/>
                </a:solidFill>
              </a:rPr>
              <a:t>Input/Output</a:t>
            </a:r>
            <a:r>
              <a:rPr lang="en-GB" dirty="0" smtClean="0">
                <a:solidFill>
                  <a:srgbClr val="0000FF"/>
                </a:solidFill>
              </a:rPr>
              <a:t> (3/3)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167617"/>
            <a:ext cx="8229600" cy="1885072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C00000"/>
                </a:solidFill>
              </a:rPr>
              <a:t>\n </a:t>
            </a:r>
            <a:r>
              <a:rPr lang="en-US" sz="2000" dirty="0" smtClean="0"/>
              <a:t>is an example of </a:t>
            </a:r>
            <a:r>
              <a:rPr lang="en-US" sz="2000" dirty="0" smtClean="0">
                <a:solidFill>
                  <a:srgbClr val="0000FF"/>
                </a:solidFill>
              </a:rPr>
              <a:t>escape sequence</a:t>
            </a:r>
            <a:endParaRPr lang="en-US" sz="2000" dirty="0" smtClean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Escape sequences are used in </a:t>
            </a:r>
            <a:r>
              <a:rPr lang="en-US" sz="2000" dirty="0" smtClean="0">
                <a:solidFill>
                  <a:srgbClr val="800000"/>
                </a:solidFill>
              </a:rPr>
              <a:t>printf() </a:t>
            </a:r>
            <a:r>
              <a:rPr lang="en-US" sz="2000" dirty="0" smtClean="0"/>
              <a:t>function for certain special effects or to display certain characters properly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See </a:t>
            </a:r>
            <a:r>
              <a:rPr lang="en-US" sz="2000" dirty="0" smtClean="0">
                <a:solidFill>
                  <a:srgbClr val="0000FF"/>
                </a:solidFill>
              </a:rPr>
              <a:t>Table 1.4 (pages 32 – 33)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These are the more commonly used escape sequences: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9655" y="3046560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/>
                <a:gridCol w="1645920"/>
                <a:gridCol w="5205046"/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 smtClean="0"/>
                        <a:t>Escape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Subsequent output will appear</a:t>
                      </a:r>
                      <a:r>
                        <a:rPr lang="en-US" baseline="0" dirty="0" smtClean="0"/>
                        <a:t> on the next line</a:t>
                      </a:r>
                      <a:endParaRPr lang="en-US" dirty="0"/>
                    </a:p>
                  </a:txBody>
                  <a:tcPr/>
                </a:tc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to the next tab position</a:t>
                      </a:r>
                      <a:r>
                        <a:rPr lang="en-US" baseline="0" dirty="0" smtClean="0"/>
                        <a:t> on the current line</a:t>
                      </a:r>
                      <a:endParaRPr lang="en-US" dirty="0"/>
                    </a:p>
                  </a:txBody>
                  <a:tcPr/>
                </a:tc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quote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 double quote "</a:t>
                      </a:r>
                      <a:endParaRPr lang="en-US" dirty="0"/>
                    </a:p>
                  </a:txBody>
                  <a:tcPr/>
                </a:tc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 percent</a:t>
                      </a:r>
                      <a:r>
                        <a:rPr lang="en-US" baseline="0" dirty="0" smtClean="0"/>
                        <a:t> character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150737" y="5153465"/>
            <a:ext cx="6865034" cy="608482"/>
            <a:chOff x="1181686" y="5500468"/>
            <a:chExt cx="6865034" cy="608482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1181686" y="5500468"/>
              <a:ext cx="464234" cy="379827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617784" y="5739618"/>
              <a:ext cx="642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Note the error in Table 1.4. It should be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dirty="0" smtClean="0">
                  <a:solidFill>
                    <a:srgbClr val="800000"/>
                  </a:solidFill>
                </a:rPr>
                <a:t> and not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\%</a:t>
              </a:r>
              <a:endPara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Output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719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#2: Testing </a:t>
            </a:r>
            <a:r>
              <a:rPr lang="en-GB" dirty="0" err="1" smtClean="0">
                <a:solidFill>
                  <a:srgbClr val="0000FF"/>
                </a:solidFill>
              </a:rPr>
              <a:t>scanf</a:t>
            </a:r>
            <a:r>
              <a:rPr lang="en-GB" dirty="0" smtClean="0">
                <a:solidFill>
                  <a:srgbClr val="0000FF"/>
                </a:solidFill>
              </a:rPr>
              <a:t>() and </a:t>
            </a:r>
            <a:r>
              <a:rPr lang="en-GB" dirty="0" err="1" smtClean="0">
                <a:solidFill>
                  <a:srgbClr val="0000FF"/>
                </a:solidFill>
              </a:rPr>
              <a:t>printf</a:t>
            </a:r>
            <a:r>
              <a:rPr lang="en-GB" dirty="0" smtClean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26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We will do an exercise in class to explore </a:t>
            </a:r>
            <a:r>
              <a:rPr lang="en-US" sz="2800" dirty="0" err="1" smtClean="0">
                <a:solidFill>
                  <a:srgbClr val="0000FF"/>
                </a:solidFill>
              </a:rPr>
              <a:t>scanf</a:t>
            </a:r>
            <a:r>
              <a:rPr lang="en-US" sz="2800" dirty="0" smtClean="0">
                <a:solidFill>
                  <a:srgbClr val="0000FF"/>
                </a:solidFill>
              </a:rPr>
              <a:t>() </a:t>
            </a:r>
            <a:r>
              <a:rPr lang="en-US" sz="2800" dirty="0" smtClean="0"/>
              <a:t>and </a:t>
            </a:r>
            <a:r>
              <a:rPr lang="en-US" sz="2800" dirty="0" err="1" smtClean="0">
                <a:solidFill>
                  <a:srgbClr val="0000FF"/>
                </a:solidFill>
              </a:rPr>
              <a:t>printf</a:t>
            </a:r>
            <a:r>
              <a:rPr lang="en-US" sz="2800" dirty="0" smtClean="0">
                <a:solidFill>
                  <a:srgbClr val="0000FF"/>
                </a:solidFill>
              </a:rPr>
              <a:t>() </a:t>
            </a:r>
            <a:r>
              <a:rPr lang="en-US" sz="2800" dirty="0" smtClean="0"/>
              <a:t>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Unit3_TestIO.c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</a:t>
            </a:r>
            <a:r>
              <a:rPr lang="en-US" sz="2400" dirty="0" smtClean="0"/>
              <a:t>opy the above program into your current directory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 </a:t>
            </a:r>
            <a:r>
              <a:rPr lang="en-US" sz="2000" smtClean="0">
                <a:solidFill>
                  <a:srgbClr val="0000FF"/>
                </a:solidFill>
                <a:latin typeface="Lucida Console" panose="020B0609040504020204" pitchFamily="49" charset="0"/>
              </a:rPr>
              <a:t>cp ~cs1010/lect/prog/unit3/Unit3_TestIO.c </a:t>
            </a:r>
            <a:r>
              <a:rPr lang="en-US" sz="2000" smtClean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456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#3: Distance Conversion (1/2)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27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Convert distance from miles to </a:t>
            </a:r>
            <a:r>
              <a:rPr lang="en-US" sz="2800" dirty="0" err="1" smtClean="0"/>
              <a:t>kilometres</a:t>
            </a:r>
            <a:endParaRPr lang="en-US" sz="28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Unit3_MileToKm.c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program is given (which you can copy to your directory as earlier instructed), but for this exercise we want you to type in the program yourself as a practice in using </a:t>
            </a:r>
            <a:r>
              <a:rPr lang="en-US" sz="2400" dirty="0" smtClean="0">
                <a:solidFill>
                  <a:srgbClr val="C00000"/>
                </a:solidFill>
              </a:rPr>
              <a:t>vim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program is shown in the next slide</a:t>
            </a:r>
            <a:endParaRPr 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131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#3: Distance Conversion (2/2)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2" name="[TextBox 1]"/>
          <p:cNvSpPr txBox="1"/>
          <p:nvPr/>
        </p:nvSpPr>
        <p:spPr>
          <a:xfrm>
            <a:off x="914400" y="1271997"/>
            <a:ext cx="6898511" cy="5262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Unit3_MileToKm.c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Converts distance in miles to kilometers</a:t>
            </a: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endParaRPr lang="en-US" sz="1600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KMS_PER_MILE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1.609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 </a:t>
            </a: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- distance in miles. </a:t>
            </a:r>
            <a:endParaRPr lang="en-US" sz="1600" b="1" dirty="0" smtClean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- distance in kilometers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distance in miles */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distance in miles: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&amp;miles);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the distance to </a:t>
            </a:r>
            <a:r>
              <a:rPr lang="en-US" sz="16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kilometres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distance in </a:t>
            </a:r>
            <a:r>
              <a:rPr lang="en-US" sz="16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kilometres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"That equals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Group 22]"/>
          <p:cNvSpPr txBox="1"/>
          <p:nvPr/>
        </p:nvSpPr>
        <p:spPr>
          <a:xfrm>
            <a:off x="6085483" y="1102720"/>
            <a:ext cx="1975475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Unit3_MileToKm.c</a:t>
            </a:r>
            <a:endParaRPr lang="en-SG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174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(1/9)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16" name="Content Placeholder 5"/>
          <p:cNvSpPr>
            <a:spLocks noGrp="1"/>
          </p:cNvSpPr>
          <p:nvPr>
            <p:ph idx="4294967295"/>
          </p:nvPr>
        </p:nvSpPr>
        <p:spPr>
          <a:xfrm>
            <a:off x="587375" y="1344612"/>
            <a:ext cx="8229600" cy="3123216"/>
          </a:xfrm>
        </p:spPr>
        <p:txBody>
          <a:bodyPr>
            <a:normAutofit fontScale="92500" lnSpcReduction="10000"/>
          </a:bodyPr>
          <a:lstStyle/>
          <a:p>
            <a:pPr marL="288925" indent="-288925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Computation is through </a:t>
            </a:r>
            <a:r>
              <a:rPr lang="en-US" sz="2600" dirty="0" smtClean="0">
                <a:solidFill>
                  <a:srgbClr val="0000FF"/>
                </a:solidFill>
              </a:rPr>
              <a:t>function</a:t>
            </a:r>
          </a:p>
          <a:p>
            <a:pPr marL="711200" lvl="1" indent="-306388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So far, we have used one function: </a:t>
            </a:r>
            <a:r>
              <a:rPr lang="en-US" sz="2200" dirty="0" smtClean="0">
                <a:solidFill>
                  <a:srgbClr val="C00000"/>
                </a:solidFill>
              </a:rPr>
              <a:t>int main(void) 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274320" lvl="2" indent="0" eaLnBrk="1" hangingPunct="1">
              <a:lnSpc>
                <a:spcPct val="110000"/>
              </a:lnSpc>
              <a:buClr>
                <a:schemeClr val="bg1">
                  <a:lumMod val="50000"/>
                </a:schemeClr>
              </a:buClr>
              <a:buSzPct val="120000"/>
              <a:buNone/>
            </a:pPr>
            <a:r>
              <a:rPr lang="en-US" dirty="0"/>
              <a:t>	</a:t>
            </a:r>
            <a:r>
              <a:rPr lang="en-US" sz="1900" dirty="0" smtClean="0">
                <a:solidFill>
                  <a:srgbClr val="C00000"/>
                </a:solidFill>
              </a:rPr>
              <a:t>main() </a:t>
            </a:r>
            <a:r>
              <a:rPr lang="en-US" sz="1900" dirty="0" smtClean="0"/>
              <a:t>function: where execution of program begins</a:t>
            </a:r>
          </a:p>
          <a:p>
            <a:pPr marL="288925" indent="-288925" eaLnBrk="1" hangingPunct="1">
              <a:lnSpc>
                <a:spcPct val="110000"/>
              </a:lnSpc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600" dirty="0" smtClean="0">
                <a:solidFill>
                  <a:srgbClr val="0000FF"/>
                </a:solidFill>
              </a:rPr>
              <a:t>function body </a:t>
            </a:r>
            <a:r>
              <a:rPr lang="en-US" sz="2600" dirty="0" smtClean="0"/>
              <a:t>has two parts</a:t>
            </a:r>
          </a:p>
          <a:p>
            <a:pPr marL="711200" lvl="1" indent="-306388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6600"/>
                </a:solidFill>
              </a:rPr>
              <a:t>Declarations statements:</a:t>
            </a:r>
            <a:r>
              <a:rPr lang="en-US" sz="2200" dirty="0" smtClean="0"/>
              <a:t> tell compiler what type of memory cells needed</a:t>
            </a:r>
          </a:p>
          <a:p>
            <a:pPr marL="711200" lvl="1" indent="-306388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FF"/>
                </a:solidFill>
              </a:rPr>
              <a:t>Executable statements</a:t>
            </a:r>
            <a:r>
              <a:rPr lang="en-US" sz="2200" dirty="0" smtClean="0"/>
              <a:t>: describe the processing on the memory cells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4813" y="4454262"/>
            <a:ext cx="5237861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int main(void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) {</a:t>
            </a:r>
            <a:endParaRPr lang="en-US" sz="2000" dirty="0">
              <a:solidFill>
                <a:srgbClr val="C00000"/>
              </a:solidFill>
              <a:latin typeface="Lucida Console" pitchFamily="49" charset="0"/>
            </a:endParaRP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  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/* declaration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   	</a:t>
            </a:r>
            <a:r>
              <a:rPr lang="en-US" sz="2000" dirty="0">
                <a:solidFill>
                  <a:srgbClr val="0000E5"/>
                </a:solidFill>
                <a:latin typeface="Lucida Console" pitchFamily="49" charset="0"/>
              </a:rPr>
              <a:t>/* executable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   	</a:t>
            </a:r>
            <a:r>
              <a:rPr lang="en-US" sz="2000" dirty="0">
                <a:solidFill>
                  <a:srgbClr val="7030A0"/>
                </a:solidFill>
                <a:latin typeface="Lucida Console" pitchFamily="49" charset="0"/>
              </a:rPr>
              <a:t>return 0;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}</a:t>
            </a:r>
            <a:endParaRPr lang="en-SG" sz="20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695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318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(2/9)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30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98643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6600"/>
                </a:solidFill>
              </a:rPr>
              <a:t>Declaration Statements</a:t>
            </a:r>
            <a:r>
              <a:rPr lang="en-US" sz="2400" dirty="0" smtClean="0"/>
              <a:t>: To declare use of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count, value;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338087" y="2043156"/>
              <a:ext cx="752354" cy="3608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type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614441" y="2127792"/>
              <a:ext cx="733063" cy="3414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Names of variables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555850" y="2127793"/>
              <a:ext cx="1" cy="3414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5"/>
          <p:cNvSpPr txBox="1">
            <a:spLocks/>
          </p:cNvSpPr>
          <p:nvPr/>
        </p:nvSpPr>
        <p:spPr>
          <a:xfrm>
            <a:off x="553655" y="2877448"/>
            <a:ext cx="82296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User-defined Identifier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Name of a variable or function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May consist of letters (a-z, A-Z), digits (0-9) and underscores (_), but MUST NOT begin with a digit 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Case sensitive, i.e. </a:t>
            </a:r>
            <a:r>
              <a:rPr lang="en-US" dirty="0" smtClean="0">
                <a:solidFill>
                  <a:srgbClr val="C00000"/>
                </a:solidFill>
              </a:rPr>
              <a:t>count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Count</a:t>
            </a:r>
            <a:r>
              <a:rPr lang="en-US" dirty="0" smtClean="0"/>
              <a:t> are two distinct identifiers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Guideline: Usually should begin with lowercase letter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Must not be reserved words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Should avoid standard identifiers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Valid identifiers: </a:t>
            </a:r>
            <a:r>
              <a:rPr lang="en-US" dirty="0" err="1"/>
              <a:t>maxEntries</a:t>
            </a:r>
            <a:r>
              <a:rPr lang="en-US" dirty="0"/>
              <a:t>, _X123, </a:t>
            </a:r>
            <a:r>
              <a:rPr lang="en-US" dirty="0" err="1"/>
              <a:t>this_IS_a_long_name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Invalid</a:t>
            </a:r>
            <a:r>
              <a:rPr lang="en-US" dirty="0"/>
              <a:t>: 1Letter, double, </a:t>
            </a:r>
            <a:r>
              <a:rPr lang="en-US" dirty="0" smtClean="0"/>
              <a:t>return, </a:t>
            </a:r>
            <a:r>
              <a:rPr lang="en-US" dirty="0" err="1"/>
              <a:t>joe’s</a:t>
            </a:r>
            <a:r>
              <a:rPr lang="en-US" dirty="0"/>
              <a:t>, ice cream, </a:t>
            </a:r>
            <a:r>
              <a:rPr lang="en-US" dirty="0" smtClean="0"/>
              <a:t>T*S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7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(3/9)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31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Reserved words</a:t>
            </a:r>
            <a:r>
              <a:rPr lang="en-US" sz="2400" dirty="0" smtClean="0"/>
              <a:t> (or </a:t>
            </a:r>
            <a:r>
              <a:rPr lang="en-US" sz="2400" dirty="0" smtClean="0">
                <a:solidFill>
                  <a:srgbClr val="0000FF"/>
                </a:solidFill>
              </a:rPr>
              <a:t>keywords</a:t>
            </a:r>
            <a:r>
              <a:rPr lang="en-US" sz="2400" dirty="0" smtClean="0"/>
              <a:t>)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Have special meaning in C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void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return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Complete </a:t>
            </a:r>
            <a:r>
              <a:rPr lang="en-US" dirty="0"/>
              <a:t>list: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c.ihypress.ca/reserved.html</a:t>
            </a:r>
            <a:endParaRPr lang="en-US" dirty="0" smtClean="0"/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Cannot be used for user-defined identifiers (names of variables or functions)</a:t>
            </a:r>
          </a:p>
          <a:p>
            <a:pPr marL="288925" indent="-2889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Standard identifiers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Names of common functions, such as </a:t>
            </a:r>
            <a:r>
              <a:rPr lang="en-US" sz="2000" dirty="0" err="1" smtClean="0">
                <a:solidFill>
                  <a:srgbClr val="C00000"/>
                </a:solidFill>
              </a:rPr>
              <a:t>printf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scanf</a:t>
            </a:r>
            <a:endParaRPr lang="en-US" dirty="0">
              <a:solidFill>
                <a:srgbClr val="C00000"/>
              </a:solidFill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Avoid naming your variables/functions with the same name of built-in functions you intend to use</a:t>
            </a: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92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(4/9)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32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07008"/>
            <a:ext cx="8122672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Executable statements</a:t>
            </a:r>
            <a:endParaRPr lang="en-US" sz="2400" dirty="0" smtClean="0"/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I/O statements (</a:t>
            </a:r>
            <a:r>
              <a:rPr lang="en-US" sz="2000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r>
              <a:rPr lang="en-US" dirty="0" smtClean="0"/>
              <a:t>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Computational and assignment statements 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Assignment statements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Store a value or a computational result in a variable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(Note: ‘=’ means </a:t>
            </a:r>
            <a:r>
              <a:rPr lang="en-US" b="1" dirty="0" smtClean="0"/>
              <a:t>‘assign value on its right to the variable on its left’</a:t>
            </a:r>
            <a:r>
              <a:rPr lang="en-US" dirty="0" smtClean="0"/>
              <a:t>; it does NOT mean equality)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Left side of ‘=’ is called </a:t>
            </a:r>
            <a:r>
              <a:rPr lang="en-US" sz="2000" dirty="0" err="1" smtClean="0">
                <a:solidFill>
                  <a:srgbClr val="C00000"/>
                </a:solidFill>
              </a:rPr>
              <a:t>lvalue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pic>
        <p:nvPicPr>
          <p:cNvPr id="8" name="Picture 2" descr="fig0203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2836"/>
          <a:stretch>
            <a:fillRect/>
          </a:stretch>
        </p:blipFill>
        <p:spPr bwMode="auto">
          <a:xfrm>
            <a:off x="2567813" y="4140954"/>
            <a:ext cx="58801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fig0203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27164"/>
          <a:stretch>
            <a:fillRect/>
          </a:stretch>
        </p:blipFill>
        <p:spPr bwMode="auto">
          <a:xfrm>
            <a:off x="2586863" y="4856916"/>
            <a:ext cx="58801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9966" y="5005953"/>
            <a:ext cx="395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00000"/>
                </a:solidFill>
              </a:rPr>
              <a:t>kms</a:t>
            </a:r>
            <a:r>
              <a:rPr lang="en-US" dirty="0" smtClean="0">
                <a:solidFill>
                  <a:srgbClr val="C00000"/>
                </a:solidFill>
              </a:rPr>
              <a:t> = KMS_PER_MILE * miles;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926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(5/9)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33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1170432" y="1320229"/>
            <a:ext cx="3072384" cy="447611"/>
          </a:xfrm>
        </p:spPr>
        <p:txBody>
          <a:bodyPr/>
          <a:lstStyle/>
          <a:p>
            <a:pPr marL="457200" lvl="3" indent="-457200" eaLnBrk="1" hangingPunct="1">
              <a:spcBef>
                <a:spcPts val="0"/>
              </a:spcBef>
              <a:buSzPct val="120000"/>
              <a:buFont typeface="Wingdings" pitchFamily="2" charset="2"/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  </a:t>
            </a:r>
            <a:r>
              <a:rPr lang="en-US" sz="1800" dirty="0" smtClean="0">
                <a:solidFill>
                  <a:srgbClr val="C00000"/>
                </a:solidFill>
              </a:rPr>
              <a:t>sum = sum + item;</a:t>
            </a:r>
          </a:p>
          <a:p>
            <a:pPr lvl="2" indent="-338138" eaLnBrk="1" hangingPunct="1">
              <a:buSzPct val="120000"/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13" name="Picture 2" descr="fig0204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4435"/>
          <a:stretch>
            <a:fillRect/>
          </a:stretch>
        </p:blipFill>
        <p:spPr bwMode="auto">
          <a:xfrm>
            <a:off x="4539362" y="1274891"/>
            <a:ext cx="3542276" cy="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fig0204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31096"/>
          <a:stretch>
            <a:fillRect/>
          </a:stretch>
        </p:blipFill>
        <p:spPr bwMode="auto">
          <a:xfrm>
            <a:off x="4551553" y="1828800"/>
            <a:ext cx="3470783" cy="14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355726" y="3255265"/>
            <a:ext cx="8669730" cy="3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Examples of invalid assignment (result in compilation error 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“lvalue required as left operand of assignment”</a:t>
            </a:r>
            <a:r>
              <a:rPr lang="en-US" sz="2000" kern="0" dirty="0" smtClean="0">
                <a:latin typeface="+mn-lt"/>
                <a:cs typeface="+mn-cs"/>
              </a:rPr>
              <a:t>):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32 = a;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// ’32’ is not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 a variable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b = c;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// ‘a + b’ is an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 expression, not variable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742950" lvl="1" indent="-2921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 smtClean="0"/>
              <a:t>Assignment can be cascaded, with associativity from </a:t>
            </a:r>
            <a:r>
              <a:rPr lang="en-US" sz="2000" kern="0" dirty="0" smtClean="0">
                <a:solidFill>
                  <a:srgbClr val="0000FF"/>
                </a:solidFill>
              </a:rPr>
              <a:t>right to left</a:t>
            </a:r>
            <a:r>
              <a:rPr lang="en-US" sz="2000" kern="0" dirty="0" smtClean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a = b = c = 3 + 6; </a:t>
            </a:r>
            <a:r>
              <a:rPr lang="en-US" kern="0" dirty="0" smtClean="0"/>
              <a:t>// 9 assigned to variables c, b and a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 smtClean="0"/>
              <a:t>The above is equivalent to: </a:t>
            </a: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a = (b = (c = 3 + 6));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kern="0" dirty="0" smtClean="0"/>
              <a:t>	which is also equivalent to: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		c = 3 + 6;</a:t>
            </a:r>
            <a:b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</a:b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	b = c;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		a = b;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365760" y="1887157"/>
            <a:ext cx="4255008" cy="8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Note: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must be </a:t>
            </a:r>
            <a:r>
              <a:rPr kumimoji="0" lang="en-US" sz="200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assignable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253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(6/9)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34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263048" y="1352811"/>
            <a:ext cx="8563960" cy="50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921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400" kern="0" dirty="0" smtClean="0">
                <a:solidFill>
                  <a:srgbClr val="0000FF"/>
                </a:solidFill>
              </a:rPr>
              <a:t>Side Effect</a:t>
            </a:r>
            <a:r>
              <a:rPr lang="en-US" sz="2400" kern="0" dirty="0" smtClean="0"/>
              <a:t>: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An assignment statement does not just assigns, it also has the </a:t>
            </a:r>
            <a:r>
              <a:rPr lang="en-US" sz="2000" u="sng" kern="0" dirty="0" smtClean="0"/>
              <a:t>side effect </a:t>
            </a:r>
            <a:r>
              <a:rPr lang="en-US" sz="2000" kern="0" dirty="0" smtClean="0"/>
              <a:t>of returning the value of its right-hand side expression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Hence </a:t>
            </a: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 smtClean="0"/>
              <a:t>has the side effect of returning the value of 12, besides assigning 12 to </a:t>
            </a: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a</a:t>
            </a:r>
            <a:endParaRPr lang="en-US" sz="2000" kern="0" dirty="0" smtClean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Usually we don’t make use of its side effect, but sometimes we do, </a:t>
            </a:r>
            <a:r>
              <a:rPr lang="en-US" sz="2000" kern="0" dirty="0" err="1" smtClean="0"/>
              <a:t>eg</a:t>
            </a:r>
            <a:r>
              <a:rPr lang="en-US" sz="2000" kern="0" dirty="0" smtClean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		z = a = 12; </a:t>
            </a:r>
            <a:r>
              <a:rPr lang="en-US" sz="2000" kern="0" dirty="0" smtClean="0"/>
              <a:t>// or z = (a = 12);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The above makes use of the side effect of the assignment statement </a:t>
            </a: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 smtClean="0"/>
              <a:t>(which returns 12) and assigns it to </a:t>
            </a: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z</a:t>
            </a:r>
            <a:endParaRPr lang="en-US" sz="2000" kern="0" dirty="0" smtClean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Side effects have their use, but </a:t>
            </a:r>
            <a:r>
              <a:rPr lang="en-US" sz="2000" kern="0" dirty="0" smtClean="0">
                <a:solidFill>
                  <a:srgbClr val="0000FF"/>
                </a:solidFill>
              </a:rPr>
              <a:t>avoid convoluted codes</a:t>
            </a:r>
            <a:r>
              <a:rPr lang="en-US" sz="2000" kern="0" dirty="0" smtClean="0"/>
              <a:t>: 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		a = 5 + (b = 10); </a:t>
            </a:r>
            <a:r>
              <a:rPr lang="en-US" sz="2000" kern="0" dirty="0" smtClean="0"/>
              <a:t>// assign 10 to b, and 15 to a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Side effects also apply to expressions involving other operators (</a:t>
            </a:r>
            <a:r>
              <a:rPr lang="en-US" sz="2000" kern="0" dirty="0" err="1" smtClean="0"/>
              <a:t>eg</a:t>
            </a:r>
            <a:r>
              <a:rPr lang="en-US" sz="2000" kern="0" dirty="0" smtClean="0"/>
              <a:t>: logical operators). We will see more of this later.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50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(7/9)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35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80160"/>
            <a:ext cx="8229600" cy="4998403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Arithmetic operations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627062" lvl="1" indent="-3429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00FF"/>
                </a:solidFill>
              </a:rPr>
              <a:t>Binary Operators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–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%</a:t>
            </a:r>
            <a:r>
              <a:rPr lang="en-US" sz="2000" dirty="0" smtClean="0"/>
              <a:t> (modulo or remainder)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</a:rPr>
              <a:t>Left Associative </a:t>
            </a:r>
            <a:r>
              <a:rPr lang="en-US" sz="1800" dirty="0" smtClean="0"/>
              <a:t>(from left to right)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/>
              <a:t>46 / 15 / 2  </a:t>
            </a:r>
            <a:r>
              <a:rPr lang="en-US" sz="1600" dirty="0" smtClean="0">
                <a:sym typeface="Wingdings" pitchFamily="2" charset="2"/>
              </a:rPr>
              <a:t> 3 / 2 </a:t>
            </a:r>
            <a:r>
              <a:rPr lang="en-US" sz="1600" dirty="0" smtClean="0"/>
              <a:t> 1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/>
              <a:t>19 % 7 % 3 </a:t>
            </a:r>
            <a:r>
              <a:rPr lang="en-US" sz="1600" dirty="0" smtClean="0">
                <a:sym typeface="Wingdings" pitchFamily="2" charset="2"/>
              </a:rPr>
              <a:t> 5 % 3  2</a:t>
            </a:r>
            <a:r>
              <a:rPr lang="en-US" sz="1600" dirty="0" smtClean="0"/>
              <a:t> </a:t>
            </a:r>
          </a:p>
          <a:p>
            <a:pPr marL="627062" lvl="1" indent="-342900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00FF"/>
                </a:solidFill>
              </a:rPr>
              <a:t>Unary operators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–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</a:rPr>
              <a:t>Right Associative 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/>
              <a:t>x = – 23                          p = +4 * 10 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Execution from left to right, respecting parentheses rule, and then precedence rule, and then associative rule </a:t>
            </a:r>
            <a:r>
              <a:rPr lang="en-US" sz="1800" dirty="0" smtClean="0">
                <a:solidFill>
                  <a:srgbClr val="006600"/>
                </a:solidFill>
              </a:rPr>
              <a:t>(next page)</a:t>
            </a:r>
            <a:endParaRPr lang="en-US" sz="2000" dirty="0" smtClean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</a:rPr>
              <a:t>addition, subtraction are lower in precedence than multiplication, division, and remainder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Truncated result if result can’t be stored </a:t>
            </a:r>
            <a:r>
              <a:rPr lang="en-US" sz="1800" dirty="0" smtClean="0">
                <a:solidFill>
                  <a:srgbClr val="006600"/>
                </a:solidFill>
              </a:rPr>
              <a:t>(the page after next)</a:t>
            </a:r>
            <a:endParaRPr lang="en-US" sz="2000" dirty="0" smtClean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</a:rPr>
              <a:t>int n;     n = 9 * 0.5;       </a:t>
            </a:r>
            <a:r>
              <a:rPr lang="en-US" sz="1800" dirty="0" smtClean="0"/>
              <a:t>results in </a:t>
            </a:r>
            <a:r>
              <a:rPr lang="en-US" sz="1800" dirty="0" smtClean="0">
                <a:solidFill>
                  <a:srgbClr val="0000FF"/>
                </a:solidFill>
              </a:rPr>
              <a:t>4</a:t>
            </a:r>
            <a:r>
              <a:rPr lang="en-US" sz="1800" dirty="0" smtClean="0"/>
              <a:t> being stored in</a:t>
            </a:r>
            <a:r>
              <a:rPr lang="en-US" sz="1800" dirty="0" smtClean="0">
                <a:solidFill>
                  <a:srgbClr val="0000FF"/>
                </a:solidFill>
              </a:rPr>
              <a:t> n</a:t>
            </a:r>
            <a:r>
              <a:rPr lang="en-US" sz="1800" dirty="0" smtClean="0"/>
              <a:t>.</a:t>
            </a:r>
          </a:p>
          <a:p>
            <a:pPr lvl="1" indent="-388938" eaLnBrk="1" hangingPunct="1">
              <a:buSzPct val="120000"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0" name="[TextBox 9]"/>
          <p:cNvSpPr txBox="1"/>
          <p:nvPr/>
        </p:nvSpPr>
        <p:spPr>
          <a:xfrm>
            <a:off x="3831771" y="6096000"/>
            <a:ext cx="31687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Try out </a:t>
            </a:r>
            <a:r>
              <a:rPr lang="en-US" b="1" dirty="0" smtClean="0">
                <a:solidFill>
                  <a:srgbClr val="C00000"/>
                </a:solidFill>
              </a:rPr>
              <a:t>Unit3_ArithOps.c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425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(8/9)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36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80161"/>
            <a:ext cx="8229600" cy="611702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Arithmetic operators: Associativity &amp; Precedence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57377"/>
              </p:ext>
            </p:extLst>
          </p:nvPr>
        </p:nvGraphicFramePr>
        <p:xfrm>
          <a:off x="754377" y="1957070"/>
          <a:ext cx="7754191" cy="250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/>
                <a:gridCol w="4200040"/>
                <a:gridCol w="1627321"/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r>
                        <a:rPr lang="en-US" baseline="0" dirty="0" smtClean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Associativity</a:t>
                      </a:r>
                      <a:endParaRPr lang="en-SG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 )   </a:t>
                      </a:r>
                      <a:r>
                        <a:rPr lang="en-US" sz="1400" dirty="0" err="1" smtClean="0"/>
                        <a:t>expr</a:t>
                      </a:r>
                      <a:r>
                        <a:rPr lang="en-US" sz="1400" dirty="0" smtClean="0"/>
                        <a:t>++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baseline="0" dirty="0" err="1" smtClean="0"/>
                        <a:t>expr</a:t>
                      </a:r>
                      <a:r>
                        <a:rPr lang="en-US" sz="1400" baseline="0" dirty="0" smtClean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to R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 &amp;  +  -   ++</a:t>
                      </a:r>
                      <a:r>
                        <a:rPr lang="en-US" sz="1400" dirty="0" err="1" smtClean="0"/>
                        <a:t>expr</a:t>
                      </a:r>
                      <a:r>
                        <a:rPr lang="en-US" sz="1400" baseline="0" dirty="0" smtClean="0"/>
                        <a:t>  --</a:t>
                      </a:r>
                      <a:r>
                        <a:rPr lang="en-US" sz="1400" baseline="0" dirty="0" err="1" smtClean="0"/>
                        <a:t>expr</a:t>
                      </a:r>
                      <a:r>
                        <a:rPr lang="en-US" sz="1400" baseline="0" dirty="0" smtClean="0"/>
                        <a:t>  (typecast)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</a:t>
                      </a:r>
                      <a:r>
                        <a:rPr lang="en-US" sz="1600" baseline="0" dirty="0" smtClean="0"/>
                        <a:t> to L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L to R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 to L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484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(9/9)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37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FF"/>
                </a:solidFill>
              </a:rPr>
              <a:t>Mixed-Type Arithmetic Operations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 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m = 10/4;  </a:t>
            </a: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means 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</a:t>
            </a:r>
            <a:r>
              <a:rPr lang="en-US" sz="2000" dirty="0" smtClean="0">
                <a:solidFill>
                  <a:srgbClr val="800000"/>
                </a:solidFill>
              </a:rPr>
              <a:t>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 = 10/4;</a:t>
            </a: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means 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 = 10/4.0;  	</a:t>
            </a:r>
            <a:r>
              <a:rPr lang="en-US" sz="2000" dirty="0" smtClean="0">
                <a:solidFill>
                  <a:srgbClr val="002060"/>
                </a:solidFill>
              </a:rPr>
              <a:t>means 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 = 10/4.0; </a:t>
            </a: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means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r = -10/4.0;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means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692775" y="16097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92775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2.0;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692775" y="239077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92775" y="274796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 = 2.5;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692775" y="311785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 = -2;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667375" y="3103563"/>
            <a:ext cx="2547938" cy="550862"/>
            <a:chOff x="5666873" y="3104147"/>
            <a:chExt cx="2547824" cy="549805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5666873" y="3104147"/>
              <a:ext cx="1431759" cy="409074"/>
            </a:xfrm>
            <a:prstGeom prst="ellipse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TextBox 17"/>
            <p:cNvSpPr txBox="1">
              <a:spLocks noChangeArrowheads="1"/>
            </p:cNvSpPr>
            <p:nvPr/>
          </p:nvSpPr>
          <p:spPr bwMode="auto">
            <a:xfrm>
              <a:off x="7170821" y="3284620"/>
              <a:ext cx="1043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Caution!</a:t>
              </a:r>
            </a:p>
          </p:txBody>
        </p:sp>
      </p:grp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573088" y="3603625"/>
            <a:ext cx="8229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Type Casting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Use a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cast operator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to change the type of an expression</a:t>
            </a:r>
            <a:endParaRPr lang="en-US" sz="2000" kern="0" dirty="0"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syntax:     (</a:t>
            </a:r>
            <a:r>
              <a:rPr lang="en-US" i="1" kern="0" dirty="0">
                <a:latin typeface="+mn-lt"/>
                <a:cs typeface="+mn-cs"/>
              </a:rPr>
              <a:t>type</a:t>
            </a:r>
            <a:r>
              <a:rPr lang="en-US" kern="0" dirty="0">
                <a:latin typeface="+mn-lt"/>
                <a:cs typeface="+mn-cs"/>
              </a:rPr>
              <a:t>)  expression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aa = 6; float ff = 15.8;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pp = (float) aa / 4;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nn = (int) ff / aa;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qq = (float) (aa / 4);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883400" y="500380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pp = 1.5;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83400" y="57578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qq = 1.0;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883400" y="53641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[TextBox 9]"/>
          <p:cNvSpPr txBox="1"/>
          <p:nvPr/>
        </p:nvSpPr>
        <p:spPr>
          <a:xfrm>
            <a:off x="993978" y="6280666"/>
            <a:ext cx="59869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Try out </a:t>
            </a:r>
            <a:r>
              <a:rPr lang="en-US" b="1" dirty="0" smtClean="0">
                <a:solidFill>
                  <a:srgbClr val="C00000"/>
                </a:solidFill>
              </a:rPr>
              <a:t>Unit3_MixedTypes.c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Unit3_TypeCast.c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863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23" grpId="0"/>
      <p:bldP spid="24" grpId="0"/>
      <p:bldP spid="25" grpId="0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#4: Temperature Conversion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38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Instructions will be given out in class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We will </a:t>
            </a:r>
            <a:r>
              <a:rPr lang="en-US" sz="2800" smtClean="0"/>
              <a:t>use this formula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8632" y="2550863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𝑟𝑒𝑛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32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32" y="2550863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570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#5: Freezer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39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17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Write a program </a:t>
            </a:r>
            <a:r>
              <a:rPr lang="en-US" sz="2000" dirty="0" err="1">
                <a:solidFill>
                  <a:srgbClr val="C00000"/>
                </a:solidFill>
              </a:rPr>
              <a:t>f</a:t>
            </a:r>
            <a:r>
              <a:rPr lang="en-US" sz="2000" dirty="0" err="1" smtClean="0">
                <a:solidFill>
                  <a:srgbClr val="C00000"/>
                </a:solidFill>
              </a:rPr>
              <a:t>reezer.c</a:t>
            </a:r>
            <a:r>
              <a:rPr lang="en-US" sz="2000" dirty="0" smtClean="0"/>
              <a:t> </a:t>
            </a:r>
            <a:r>
              <a:rPr lang="en-US" sz="2000" dirty="0"/>
              <a:t>that estimates the temperature in a freezer (in </a:t>
            </a:r>
            <a:r>
              <a:rPr lang="en-US" sz="2000" baseline="30000" dirty="0" err="1"/>
              <a:t>o</a:t>
            </a:r>
            <a:r>
              <a:rPr lang="en-US" sz="2000" dirty="0" err="1"/>
              <a:t>C</a:t>
            </a:r>
            <a:r>
              <a:rPr lang="en-US" sz="2000" dirty="0"/>
              <a:t>) given the elapsed time (hours) since a power failure. Assume this temperature (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) is given </a:t>
            </a:r>
            <a:r>
              <a:rPr lang="en-US" sz="2000" dirty="0" smtClean="0"/>
              <a:t>by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 smtClean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tabLst>
                <a:tab pos="3524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where 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 is the time since the power </a:t>
            </a:r>
            <a:r>
              <a:rPr lang="en-US" sz="2000" dirty="0" smtClean="0"/>
              <a:t>failure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Your </a:t>
            </a:r>
            <a:r>
              <a:rPr lang="en-US" sz="2000" dirty="0"/>
              <a:t>program should prompt the user to enter how long it has been since the start of the power failure in hours and minutes, both values in </a:t>
            </a:r>
            <a:r>
              <a:rPr lang="en-US" sz="2000" dirty="0" smtClean="0"/>
              <a:t>integers.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Note </a:t>
            </a:r>
            <a:r>
              <a:rPr lang="en-US" sz="2000" dirty="0"/>
              <a:t>that you need to convert the elapsed time into hours in real number (use type </a:t>
            </a:r>
            <a:r>
              <a:rPr lang="en-US" sz="2000" dirty="0" smtClean="0">
                <a:solidFill>
                  <a:srgbClr val="0000FF"/>
                </a:solidFill>
              </a:rPr>
              <a:t>float</a:t>
            </a:r>
            <a:r>
              <a:rPr lang="en-US" sz="2000" dirty="0" smtClean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For example, if the user entered 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2 30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/>
              <a:t>(2 hours 30 minutes), you need to convert this to </a:t>
            </a:r>
            <a:r>
              <a:rPr lang="en-US" dirty="0">
                <a:solidFill>
                  <a:srgbClr val="C00000"/>
                </a:solidFill>
              </a:rPr>
              <a:t>2.5 hours</a:t>
            </a:r>
            <a:r>
              <a:rPr lang="en-US" dirty="0"/>
              <a:t> before applying the above </a:t>
            </a:r>
            <a:r>
              <a:rPr lang="en-US" dirty="0" smtClean="0"/>
              <a:t>formula.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54459"/>
              </p:ext>
            </p:extLst>
          </p:nvPr>
        </p:nvGraphicFramePr>
        <p:xfrm>
          <a:off x="3401646" y="2301020"/>
          <a:ext cx="16954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863225" imgH="418918" progId="Equation.3">
                  <p:embed/>
                </p:oleObj>
              </mc:Choice>
              <mc:Fallback>
                <p:oleObj name="Equation" r:id="rId4" imgW="863225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646" y="2301020"/>
                        <a:ext cx="16954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667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456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#5: Freezer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40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Refer </a:t>
            </a:r>
            <a:r>
              <a:rPr lang="en-US" sz="2400"/>
              <a:t>to the sample run below. Follow the output </a:t>
            </a:r>
            <a:r>
              <a:rPr lang="en-US" sz="2400" smtClean="0"/>
              <a:t>format.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7103" y="1776901"/>
            <a:ext cx="719613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hours and minutes since power failure: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2 45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Temperature in freezer = -13.63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573206" y="2661140"/>
            <a:ext cx="8183932" cy="36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/>
              <a:t>How long does it take the freezer to get to zero degree?  Which of the following is the closest </a:t>
            </a:r>
            <a:r>
              <a:rPr lang="en-US" sz="2400" kern="0" smtClean="0"/>
              <a:t>answer?</a:t>
            </a:r>
            <a:endParaRPr lang="en-US" sz="2400"/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smtClean="0"/>
              <a:t>3 hours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smtClean="0"/>
              <a:t>4 hours 10 minutes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smtClean="0"/>
              <a:t>6 hours 30 minutes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smtClean="0"/>
              <a:t>8 hours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smtClean="0">
                <a:solidFill>
                  <a:srgbClr val="C00000"/>
                </a:solidFill>
              </a:rPr>
              <a:t>This </a:t>
            </a:r>
            <a:r>
              <a:rPr lang="en-US" sz="2400" kern="0">
                <a:solidFill>
                  <a:srgbClr val="C00000"/>
                </a:solidFill>
              </a:rPr>
              <a:t>exercise is mounted on CodeCrunch as a practice </a:t>
            </a:r>
            <a:r>
              <a:rPr lang="en-US" sz="2400" kern="0" smtClean="0">
                <a:solidFill>
                  <a:srgbClr val="C00000"/>
                </a:solidFill>
              </a:rPr>
              <a:t>exercise.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83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Math Functions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41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498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In C, there are many libraries offering functions for you to </a:t>
            </a:r>
            <a:r>
              <a:rPr lang="en-US" sz="2400" smtClean="0"/>
              <a:t>use.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Eg: </a:t>
            </a:r>
            <a:r>
              <a:rPr lang="en-US" sz="2400">
                <a:solidFill>
                  <a:srgbClr val="800000"/>
                </a:solidFill>
              </a:rPr>
              <a:t>scanf() </a:t>
            </a:r>
            <a:r>
              <a:rPr lang="en-US" sz="2400"/>
              <a:t>and </a:t>
            </a:r>
            <a:r>
              <a:rPr lang="en-US" sz="2400">
                <a:solidFill>
                  <a:srgbClr val="800000"/>
                </a:solidFill>
              </a:rPr>
              <a:t>printf() </a:t>
            </a:r>
            <a:r>
              <a:rPr lang="en-US" sz="2400"/>
              <a:t>– requires to include </a:t>
            </a:r>
            <a:r>
              <a:rPr lang="en-US" sz="2400">
                <a:solidFill>
                  <a:srgbClr val="800000"/>
                </a:solidFill>
              </a:rPr>
              <a:t>&lt;</a:t>
            </a:r>
            <a:r>
              <a:rPr lang="en-US" sz="2400" smtClean="0">
                <a:solidFill>
                  <a:srgbClr val="800000"/>
                </a:solidFill>
              </a:rPr>
              <a:t>stdio.h&gt;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In Exercise #5, for </a:t>
            </a:r>
            <a:r>
              <a:rPr lang="en-US" sz="2400" i="1" smtClean="0"/>
              <a:t>t</a:t>
            </a:r>
            <a:r>
              <a:rPr lang="en-US" sz="2400" baseline="30000" smtClean="0"/>
              <a:t>2</a:t>
            </a:r>
            <a:r>
              <a:rPr lang="en-US" sz="2400" smtClean="0"/>
              <a:t> you </a:t>
            </a:r>
            <a:r>
              <a:rPr lang="en-US" sz="2400"/>
              <a:t>may use t*t, or the </a:t>
            </a:r>
            <a:r>
              <a:rPr lang="en-US" sz="2400">
                <a:solidFill>
                  <a:srgbClr val="800000"/>
                </a:solidFill>
              </a:rPr>
              <a:t>pow()</a:t>
            </a:r>
            <a:r>
              <a:rPr lang="en-US" sz="2400"/>
              <a:t> function in the math library: pow(t, </a:t>
            </a:r>
            <a:r>
              <a:rPr lang="en-US" sz="2400" smtClean="0"/>
              <a:t>2)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latin typeface="Arial" pitchFamily="34" charset="0"/>
                <a:cs typeface="Arial" pitchFamily="34" charset="0"/>
              </a:rPr>
              <a:t>pow(x, y) // computes x raised to the power of </a:t>
            </a:r>
            <a:r>
              <a:rPr lang="en-US" sz="2000"/>
              <a:t>y</a:t>
            </a:r>
            <a:endParaRPr lang="en-US" sz="200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 use math functions, you need </a:t>
            </a:r>
            <a:r>
              <a:rPr lang="en-US" sz="2400" smtClean="0"/>
              <a:t>to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Include </a:t>
            </a:r>
            <a:r>
              <a:rPr lang="en-US" sz="2000" smtClean="0">
                <a:solidFill>
                  <a:srgbClr val="800000"/>
                </a:solidFill>
              </a:rPr>
              <a:t>&lt;math.h</a:t>
            </a:r>
            <a:r>
              <a:rPr lang="en-US" sz="2000">
                <a:solidFill>
                  <a:srgbClr val="800000"/>
                </a:solidFill>
              </a:rPr>
              <a:t>&gt; </a:t>
            </a:r>
            <a:r>
              <a:rPr lang="en-US" sz="2000" smtClean="0"/>
              <a:t>AND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Compile your program with </a:t>
            </a:r>
            <a:r>
              <a:rPr lang="en-US" sz="2000" smtClean="0">
                <a:solidFill>
                  <a:srgbClr val="C00000"/>
                </a:solidFill>
              </a:rPr>
              <a:t>–lm </a:t>
            </a:r>
            <a:r>
              <a:rPr lang="en-US" sz="2000" smtClean="0"/>
              <a:t>option (i.e. </a:t>
            </a:r>
            <a:r>
              <a:rPr lang="en-US" sz="2000" smtClean="0">
                <a:solidFill>
                  <a:srgbClr val="C00000"/>
                </a:solidFill>
              </a:rPr>
              <a:t>gcc –lm </a:t>
            </a:r>
            <a:r>
              <a:rPr lang="en-US" sz="2000" smtClean="0"/>
              <a:t>…)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See Tables 3.3 and 3.4 (pages 88 – 89) for some math functions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88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Math Functions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42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8"/>
            <a:ext cx="8183932" cy="95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Some useful math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Function </a:t>
            </a:r>
            <a:r>
              <a:rPr lang="en-US" sz="2000">
                <a:solidFill>
                  <a:srgbClr val="C00000"/>
                </a:solidFill>
              </a:rPr>
              <a:t>abs(x)</a:t>
            </a:r>
            <a:r>
              <a:rPr lang="en-US" sz="2000"/>
              <a:t> from </a:t>
            </a:r>
            <a:r>
              <a:rPr lang="en-US" sz="2000">
                <a:solidFill>
                  <a:srgbClr val="C00000"/>
                </a:solidFill>
              </a:rPr>
              <a:t>&lt;stdlib.h&gt;</a:t>
            </a:r>
            <a:r>
              <a:rPr lang="en-US" sz="2000"/>
              <a:t>; the rest from </a:t>
            </a:r>
            <a:r>
              <a:rPr lang="en-US" sz="2000">
                <a:solidFill>
                  <a:srgbClr val="C00000"/>
                </a:solidFill>
              </a:rPr>
              <a:t>&lt;</a:t>
            </a:r>
            <a:r>
              <a:rPr lang="en-US" sz="2000" smtClean="0">
                <a:solidFill>
                  <a:srgbClr val="C00000"/>
                </a:solidFill>
              </a:rPr>
              <a:t>math.h&gt;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30" y="2159953"/>
            <a:ext cx="4629150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03570" y="3944616"/>
            <a:ext cx="318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Since the parameters </a:t>
            </a:r>
            <a:r>
              <a:rPr lang="en-US" dirty="0" smtClean="0">
                <a:solidFill>
                  <a:srgbClr val="80000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800000"/>
                </a:solidFill>
              </a:rPr>
              <a:t>y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800000"/>
                </a:solidFill>
              </a:rPr>
              <a:t>pow</a:t>
            </a:r>
            <a:r>
              <a:rPr lang="en-US" dirty="0" smtClean="0">
                <a:solidFill>
                  <a:srgbClr val="800000"/>
                </a:solidFill>
              </a:rPr>
              <a:t>() </a:t>
            </a:r>
            <a:r>
              <a:rPr lang="en-US" dirty="0" smtClean="0"/>
              <a:t>function are of double type, why can we call the function with </a:t>
            </a:r>
            <a:r>
              <a:rPr lang="en-US" dirty="0" err="1" smtClean="0">
                <a:solidFill>
                  <a:srgbClr val="800000"/>
                </a:solidFill>
              </a:rPr>
              <a:t>pow</a:t>
            </a:r>
            <a:r>
              <a:rPr lang="en-US" dirty="0" smtClean="0">
                <a:solidFill>
                  <a:srgbClr val="800000"/>
                </a:solidFill>
              </a:rPr>
              <a:t>(t, 2)</a:t>
            </a:r>
            <a:r>
              <a:rPr lang="en-US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3570" y="5276728"/>
            <a:ext cx="3053568" cy="92333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A: Integer value can be assigned to a double variable/parameter.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312190" y="5000262"/>
            <a:ext cx="1018573" cy="289367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43165" y="2205660"/>
            <a:ext cx="3749375" cy="738664"/>
            <a:chOff x="5143165" y="2205660"/>
            <a:chExt cx="3749375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5143165" y="2205660"/>
              <a:ext cx="231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Function prototype: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9982" y="2574992"/>
              <a:ext cx="3502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double pow(double x, double y)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39448" y="2943099"/>
            <a:ext cx="2834839" cy="495916"/>
            <a:chOff x="6022268" y="2944324"/>
            <a:chExt cx="2834839" cy="495916"/>
          </a:xfrm>
        </p:grpSpPr>
        <p:sp>
          <p:nvSpPr>
            <p:cNvPr id="16" name="TextBox 15"/>
            <p:cNvSpPr txBox="1"/>
            <p:nvPr/>
          </p:nvSpPr>
          <p:spPr>
            <a:xfrm>
              <a:off x="6511265" y="3070908"/>
              <a:ext cx="234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function return type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6022268" y="2944324"/>
              <a:ext cx="424052" cy="2467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160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Math Functions: Example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43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Program </a:t>
            </a:r>
            <a:r>
              <a:rPr lang="en-US" sz="2400" smtClean="0">
                <a:solidFill>
                  <a:srgbClr val="C00000"/>
                </a:solidFill>
              </a:rPr>
              <a:t>Unit3_Hypotenuse.c</a:t>
            </a:r>
            <a:r>
              <a:rPr lang="en-US" sz="2400" smtClean="0"/>
              <a:t> computes the hypotenuse of a right-angled triangle given the lengths of its two perpendicular sides</a:t>
            </a:r>
            <a:endParaRPr lang="en-US" sz="200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4317" y="3317314"/>
                <a:ext cx="2900855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17" y="3317314"/>
                <a:ext cx="2900855" cy="6141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86855" y="2736694"/>
            <a:ext cx="2711670" cy="1927858"/>
            <a:chOff x="5186855" y="3135298"/>
            <a:chExt cx="2711670" cy="1927858"/>
          </a:xfrm>
        </p:grpSpPr>
        <p:sp>
          <p:nvSpPr>
            <p:cNvPr id="2" name="Right Triangle 1"/>
            <p:cNvSpPr/>
            <p:nvPr/>
          </p:nvSpPr>
          <p:spPr>
            <a:xfrm flipH="1">
              <a:off x="5186855" y="3135298"/>
              <a:ext cx="2254469" cy="1466193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17477" y="3469791"/>
              <a:ext cx="63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7904" y="3700623"/>
              <a:ext cx="63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2787" y="4601491"/>
              <a:ext cx="63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67904" y="4461641"/>
              <a:ext cx="173420" cy="139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618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Math Functions: Example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44</a:t>
            </a:fld>
            <a:endParaRPr dirty="0"/>
          </a:p>
        </p:txBody>
      </p:sp>
      <p:sp>
        <p:nvSpPr>
          <p:cNvPr id="17" name="[TextBox 1]"/>
          <p:cNvSpPr txBox="1"/>
          <p:nvPr/>
        </p:nvSpPr>
        <p:spPr>
          <a:xfrm>
            <a:off x="472966" y="1271997"/>
            <a:ext cx="8213833" cy="50783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Unit3_Hypotenuse.c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hypotenuse of a right-angled triangle.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side1, side2;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lengths of the 2 perpendicular sides: 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%f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&amp;side1, side2);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(side1*side1 + side2*side2);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(pow(side1, 2) + pow(side2, 2));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"Hypotenuse =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%6.2f\n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[Group 22]"/>
          <p:cNvSpPr txBox="1"/>
          <p:nvPr/>
        </p:nvSpPr>
        <p:spPr>
          <a:xfrm>
            <a:off x="6574821" y="1102720"/>
            <a:ext cx="227024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Unit3_Hypotenuse.c</a:t>
            </a:r>
            <a:endParaRPr lang="en-SG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74276" y="2081048"/>
            <a:ext cx="4792717" cy="369332"/>
            <a:chOff x="3216166" y="2081048"/>
            <a:chExt cx="4792717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3216166" y="2265714"/>
              <a:ext cx="55179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67959" y="2081048"/>
              <a:ext cx="4240924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Remember to compile with </a:t>
              </a:r>
              <a:r>
                <a:rPr lang="en-US" smtClean="0">
                  <a:solidFill>
                    <a:srgbClr val="C00000"/>
                  </a:solidFill>
                </a:rPr>
                <a:t>–lm </a:t>
              </a:r>
              <a:r>
                <a:rPr lang="en-US" smtClean="0"/>
                <a:t>option!</a:t>
              </a:r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345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#6: Freezer (version 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45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17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Instructions will be given out in class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616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Programming Style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46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8050532" cy="532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Programming style is just as important as writing a correct program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Refer to some C Style Guides on the CS1010 website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000" dirty="0">
                <a:solidFill>
                  <a:srgbClr val="0000FF"/>
                </a:solidFill>
                <a:hlinkClick r:id="rId3"/>
              </a:rPr>
              <a:t>http://www.comp.nus.edu.sg/~</a:t>
            </a:r>
            <a:r>
              <a:rPr lang="en-US" sz="2000" dirty="0" smtClean="0">
                <a:solidFill>
                  <a:srgbClr val="0000FF"/>
                </a:solidFill>
                <a:hlinkClick r:id="rId3"/>
              </a:rPr>
              <a:t>cs1010/2_resources/online.html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your lab assignments, marks will be awarded to style </a:t>
            </a:r>
            <a:r>
              <a:rPr lang="en-US" sz="2800" smtClean="0"/>
              <a:t>besides program correctness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Correctness: 60%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Style: 20%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Design: 20%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7989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Programming Style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47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13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Identifier naming for variables and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U</a:t>
            </a:r>
            <a:r>
              <a:rPr lang="en-US" sz="2000" smtClean="0"/>
              <a:t>se </a:t>
            </a:r>
            <a:r>
              <a:rPr lang="en-US" sz="2000"/>
              <a:t>lower-case with underscore or capitalise first character of every subsequent word (Eg: </a:t>
            </a:r>
            <a:r>
              <a:rPr lang="en-US" sz="2000">
                <a:solidFill>
                  <a:srgbClr val="800000"/>
                </a:solidFill>
              </a:rPr>
              <a:t>celsius</a:t>
            </a:r>
            <a:r>
              <a:rPr lang="en-US" sz="2000"/>
              <a:t>, </a:t>
            </a:r>
            <a:r>
              <a:rPr lang="en-US" sz="2000">
                <a:solidFill>
                  <a:srgbClr val="800000"/>
                </a:solidFill>
              </a:rPr>
              <a:t>sum</a:t>
            </a:r>
            <a:r>
              <a:rPr lang="en-US" sz="2000"/>
              <a:t>, </a:t>
            </a:r>
            <a:r>
              <a:rPr lang="en-US" sz="2000">
                <a:solidFill>
                  <a:srgbClr val="800000"/>
                </a:solidFill>
              </a:rPr>
              <a:t>second_max</a:t>
            </a:r>
            <a:r>
              <a:rPr lang="en-US" sz="2000"/>
              <a:t>, </a:t>
            </a:r>
            <a:r>
              <a:rPr lang="en-US" sz="2000" smtClean="0">
                <a:solidFill>
                  <a:srgbClr val="800000"/>
                </a:solidFill>
              </a:rPr>
              <a:t>secondMax</a:t>
            </a:r>
            <a:r>
              <a:rPr lang="en-US" sz="2000" smtClean="0"/>
              <a:t>; NOT </a:t>
            </a:r>
            <a:r>
              <a:rPr lang="en-US" sz="2000" smtClean="0">
                <a:solidFill>
                  <a:srgbClr val="C00000"/>
                </a:solidFill>
              </a:rPr>
              <a:t>Celsius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SUM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SecondMax</a:t>
            </a:r>
            <a:r>
              <a:rPr lang="en-US" sz="2000" smtClean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Must be descriptive (Eg: </a:t>
            </a:r>
            <a:r>
              <a:rPr lang="en-US" sz="2000" smtClean="0">
                <a:solidFill>
                  <a:srgbClr val="C00000"/>
                </a:solidFill>
              </a:rPr>
              <a:t>numYears</a:t>
            </a:r>
            <a:r>
              <a:rPr lang="en-US" sz="2000" smtClean="0"/>
              <a:t> instead of </a:t>
            </a:r>
            <a:r>
              <a:rPr lang="en-US" sz="2000" smtClean="0">
                <a:solidFill>
                  <a:srgbClr val="C00000"/>
                </a:solidFill>
              </a:rPr>
              <a:t>ny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abc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xbrt</a:t>
            </a:r>
            <a:r>
              <a:rPr lang="en-US" sz="2000" smtClean="0"/>
              <a:t>)</a:t>
            </a:r>
            <a:endParaRPr lang="en-US" sz="20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User-defined constants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Use upper-case with underscore (Eg: </a:t>
            </a:r>
            <a:r>
              <a:rPr lang="en-US" sz="2000" smtClean="0">
                <a:solidFill>
                  <a:srgbClr val="C00000"/>
                </a:solidFill>
              </a:rPr>
              <a:t>KMS_PER_MILE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DAYS_IN_YEAR</a:t>
            </a:r>
            <a:r>
              <a:rPr lang="en-US" sz="2000" smtClean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Consistent indentation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Appropriate comments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Spacing and blank lines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And many others</a:t>
            </a:r>
            <a:endParaRPr lang="en-GB" sz="2400" dirty="0"/>
          </a:p>
        </p:txBody>
      </p:sp>
      <p:sp>
        <p:nvSpPr>
          <p:cNvPr id="7" name="[TextBox 3]"/>
          <p:cNvSpPr txBox="1"/>
          <p:nvPr/>
        </p:nvSpPr>
        <p:spPr>
          <a:xfrm>
            <a:off x="5060731" y="4740741"/>
            <a:ext cx="3468127" cy="156966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kern="0" smtClean="0"/>
              <a:t>In vim, typing </a:t>
            </a:r>
          </a:p>
          <a:p>
            <a:pPr>
              <a:tabLst>
                <a:tab pos="865188" algn="l"/>
              </a:tabLst>
            </a:pPr>
            <a:r>
              <a:rPr lang="en-US" sz="2400" kern="0" smtClean="0"/>
              <a:t>	</a:t>
            </a:r>
            <a:r>
              <a:rPr lang="en-US" sz="2400" kern="0" smtClean="0">
                <a:solidFill>
                  <a:srgbClr val="C00000"/>
                </a:solidFill>
              </a:rPr>
              <a:t>gg=G</a:t>
            </a:r>
          </a:p>
          <a:p>
            <a:pPr>
              <a:tabLst>
                <a:tab pos="515938" algn="l"/>
              </a:tabLst>
            </a:pPr>
            <a:r>
              <a:rPr lang="en-US" sz="2400" smtClean="0"/>
              <a:t>would auto-indent your program nicely!</a:t>
            </a:r>
            <a:endParaRPr lang="en-US" sz="2400"/>
          </a:p>
        </p:txBody>
      </p:sp>
      <p:pic>
        <p:nvPicPr>
          <p:cNvPr id="8" name="[Picture 4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10" y="4274181"/>
            <a:ext cx="811961" cy="5769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80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512043899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Common Mistakes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48</a:t>
            </a:fld>
            <a:endParaRPr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Not </a:t>
            </a:r>
            <a:r>
              <a:rPr lang="en-US" err="1" smtClean="0"/>
              <a:t>initialising</a:t>
            </a:r>
            <a:r>
              <a:rPr lang="en-US" smtClean="0"/>
              <a:t>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Program may work on some machine but not on another! 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but what is the value of b?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503" y="3909618"/>
            <a:ext cx="2769476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3331322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initialisation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0068" y="3909618"/>
            <a:ext cx="2596055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&amp;x);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587375" y="4873973"/>
            <a:ext cx="8229600" cy="49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Forgetting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 a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 statement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Cannot</a:t>
            </a:r>
            <a:r>
              <a:rPr lang="en-US" dirty="0" smtClean="0"/>
              <a:t> assume that the initial value of b is zero!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1503" y="5360938"/>
            <a:ext cx="2596055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x);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3641" y="5366137"/>
            <a:ext cx="2596055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, &amp;x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89" y="5704333"/>
            <a:ext cx="362361" cy="49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972" y="5704334"/>
            <a:ext cx="415645" cy="523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EXTREMELY COMMON MISTAKE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0" grpId="0" animBg="1"/>
      <p:bldP spid="11" grpId="0"/>
      <p:bldP spid="12" grpId="0" animBg="1"/>
      <p:bldP spid="13" grpId="0"/>
      <p:bldP spid="16" grpId="0" animBg="1"/>
      <p:bldP spid="17" grpId="0" animBg="1"/>
      <p:bldP spid="19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Common Mistakes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49</a:t>
            </a:fld>
            <a:endParaRPr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301261"/>
            <a:ext cx="8229600" cy="3617580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Forgetting to compile with </a:t>
            </a:r>
            <a:r>
              <a:rPr lang="en-US" smtClean="0">
                <a:solidFill>
                  <a:srgbClr val="C00000"/>
                </a:solidFill>
              </a:rPr>
              <a:t>–lm </a:t>
            </a:r>
            <a:r>
              <a:rPr lang="en-US" smtClean="0"/>
              <a:t>option when the program uses math functions.</a:t>
            </a:r>
          </a:p>
          <a:p>
            <a:pPr marL="352425" lvl="0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smtClean="0"/>
              <a:t>Forgetting to recompile after modifying the source code.</a:t>
            </a:r>
            <a:endParaRPr lang="en-US" sz="2000" dirty="0" smtClean="0"/>
          </a:p>
        </p:txBody>
      </p:sp>
      <p:sp>
        <p:nvSpPr>
          <p:cNvPr id="4" name="[TextBox 3]"/>
          <p:cNvSpPr txBox="1"/>
          <p:nvPr/>
        </p:nvSpPr>
        <p:spPr>
          <a:xfrm>
            <a:off x="709448" y="4918841"/>
            <a:ext cx="7725104" cy="156966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kern="0" smtClean="0"/>
              <a:t>Sometimes </a:t>
            </a:r>
            <a:r>
              <a:rPr lang="en-US" sz="2400" kern="0"/>
              <a:t>when your program crashes, a “core dump” may happen. Remove the file “core” (UNIX command: </a:t>
            </a:r>
            <a:r>
              <a:rPr lang="en-US" sz="2400" kern="0">
                <a:solidFill>
                  <a:srgbClr val="800000"/>
                </a:solidFill>
              </a:rPr>
              <a:t>rm core</a:t>
            </a:r>
            <a:r>
              <a:rPr lang="en-US" sz="2400" kern="0"/>
              <a:t>) </a:t>
            </a:r>
            <a:r>
              <a:rPr lang="en-US" sz="2400" kern="0" smtClean="0"/>
              <a:t>from </a:t>
            </a:r>
            <a:r>
              <a:rPr lang="en-US" sz="2400" kern="0"/>
              <a:t>your directory as it takes up a lot of </a:t>
            </a:r>
            <a:r>
              <a:rPr lang="en-US" sz="2400" kern="0" smtClean="0"/>
              <a:t>space.</a:t>
            </a:r>
            <a:r>
              <a:rPr lang="en-US" sz="2400" smtClean="0"/>
              <a:t> </a:t>
            </a:r>
            <a:endParaRPr lang="en-US" sz="2400"/>
          </a:p>
        </p:txBody>
      </p:sp>
      <p:pic>
        <p:nvPicPr>
          <p:cNvPr id="5" name="[Picture 4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7" y="4452281"/>
            <a:ext cx="811961" cy="5769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878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3: Overview of C Programming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08095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SzPct val="120000"/>
              <a:buNone/>
            </a:pPr>
            <a:r>
              <a:rPr lang="en-GB" sz="3000">
                <a:solidFill>
                  <a:srgbClr val="800000"/>
                </a:solidFill>
              </a:rPr>
              <a:t>Objectives:</a:t>
            </a:r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600" smtClean="0"/>
              <a:t>Learn </a:t>
            </a:r>
            <a:r>
              <a:rPr lang="en-GB" sz="2600"/>
              <a:t>basic C constructs, interactive input, output, and arithmetic </a:t>
            </a:r>
            <a:r>
              <a:rPr lang="en-GB" sz="2600" smtClean="0"/>
              <a:t>operations</a:t>
            </a:r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600" smtClean="0"/>
              <a:t>Learn some data types and the use of variables to hold data</a:t>
            </a:r>
            <a:endParaRPr lang="en-GB" sz="2600"/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600"/>
              <a:t>Understand basic programming </a:t>
            </a:r>
            <a:r>
              <a:rPr lang="en-GB" sz="2600" smtClean="0"/>
              <a:t>style</a:t>
            </a:r>
          </a:p>
          <a:p>
            <a:pPr>
              <a:spcBef>
                <a:spcPts val="1200"/>
              </a:spcBef>
              <a:buSzPct val="120000"/>
              <a:buNone/>
            </a:pPr>
            <a:r>
              <a:rPr lang="en-GB" sz="3000" smtClean="0">
                <a:solidFill>
                  <a:srgbClr val="800000"/>
                </a:solidFill>
              </a:rPr>
              <a:t>References:</a:t>
            </a:r>
            <a:endParaRPr lang="en-GB" sz="3000">
              <a:solidFill>
                <a:srgbClr val="800000"/>
              </a:solidFill>
            </a:endParaRPr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400" smtClean="0"/>
              <a:t>Chapter 2 Variables, Arithmetic Expressions and Input/Output</a:t>
            </a:r>
            <a:endParaRPr lang="en-GB" sz="2400"/>
          </a:p>
          <a:p>
            <a:pPr marL="620713" lvl="1" indent="-346075">
              <a:spcBef>
                <a:spcPts val="600"/>
              </a:spcBef>
              <a:buSzPct val="120000"/>
              <a:buFont typeface="Wingdings" pitchFamily="2" charset="2"/>
              <a:buChar char="§"/>
            </a:pPr>
            <a:r>
              <a:rPr lang="en-GB" sz="2400" smtClean="0"/>
              <a:t>Chapter 3 Lessons 3.1 Math Library Functions and 3.2 Single Character Data</a:t>
            </a:r>
            <a:endParaRPr lang="en-GB" sz="240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Unit3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5"/>
      <p:bldP spid="14339" grpId="1" uiExpand="1" build="p" bldLvl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Summary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</a:t>
            </a:r>
            <a:r>
              <a:rPr lang="en-US"/>
              <a:t>2</a:t>
            </a:r>
            <a:r>
              <a:rPr smtClean="0"/>
              <a:t> - </a:t>
            </a:r>
            <a:fld id="{628B8346-B709-406B-887E-3E0CC6DA1327}" type="slidenum">
              <a:rPr smtClean="0"/>
              <a:pPr>
                <a:defRPr/>
              </a:pPr>
              <a:t>50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use of variables in a program and the basic data types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basic structure of a simple C program which includes: preprocessor directives, input statements, computation, and output statements.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Using Math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Good programming style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Common mistakes made by beginners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30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51</a:t>
            </a:fld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3: Overview of C Programming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A Simple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Variables and Data Types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</a:t>
            </a:r>
            <a:r>
              <a:rPr lang="en-GB" sz="2800" dirty="0" smtClean="0"/>
              <a:t>Structure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err="1" smtClean="0"/>
              <a:t>Preprocessor</a:t>
            </a:r>
            <a:r>
              <a:rPr lang="en-GB" dirty="0" smtClean="0"/>
              <a:t> directives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Input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Compute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Output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smtClean="0"/>
              <a:t>Math Functions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smtClean="0"/>
              <a:t>Programming Style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smtClean="0"/>
              <a:t>Common Mistakes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Unit3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821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5"/>
      <p:bldP spid="14339" grpI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Introduction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5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C00000"/>
                </a:solidFill>
              </a:rPr>
              <a:t>C</a:t>
            </a:r>
            <a:r>
              <a:rPr lang="en-US" sz="2800" smtClean="0"/>
              <a:t>: A general-purpose computer programming language developed in 1972 by </a:t>
            </a:r>
            <a:r>
              <a:rPr lang="en-US" sz="2800" smtClean="0">
                <a:solidFill>
                  <a:srgbClr val="C00000"/>
                </a:solidFill>
              </a:rPr>
              <a:t>Dennis Ritchie </a:t>
            </a:r>
            <a:r>
              <a:rPr lang="en-US" sz="2800" smtClean="0"/>
              <a:t>(1941 – 2011) at Bell Telephone Lab for use with the UNIX operation System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We will follow the </a:t>
            </a:r>
            <a:r>
              <a:rPr lang="en-US" sz="2800" smtClean="0">
                <a:solidFill>
                  <a:srgbClr val="C00000"/>
                </a:solidFill>
              </a:rPr>
              <a:t>ANSI C</a:t>
            </a:r>
            <a:r>
              <a:rPr lang="en-US" sz="2800" smtClean="0"/>
              <a:t> (C90) standard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454" r="6701" b="6387"/>
          <a:stretch/>
        </p:blipFill>
        <p:spPr>
          <a:xfrm>
            <a:off x="6763109" y="3803176"/>
            <a:ext cx="2035834" cy="2674190"/>
          </a:xfrm>
          <a:prstGeom prst="rect">
            <a:avLst/>
          </a:prstGeom>
        </p:spPr>
      </p:pic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072055" y="3659222"/>
            <a:ext cx="532874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400">
                <a:hlinkClick r:id="rId4"/>
              </a:rPr>
              <a:t>http://</a:t>
            </a:r>
            <a:r>
              <a:rPr lang="en-US" sz="2400" smtClean="0">
                <a:hlinkClick r:id="rId4"/>
              </a:rPr>
              <a:t>en.wikipedia.org/wiki/ANSI_C</a:t>
            </a:r>
            <a:r>
              <a:rPr lang="en-US" sz="2400" smtClean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Quick Review: Edit, Compile, Execute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775444" y="1989894"/>
            <a:ext cx="5303975" cy="987984"/>
            <a:chOff x="2445608" y="3620107"/>
            <a:chExt cx="5303975" cy="987984"/>
          </a:xfrm>
        </p:grpSpPr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0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17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12"/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19" name="TextBox 13"/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first.c</a:t>
                </a:r>
                <a:r>
                  <a:rPr lang="en-US" sz="1600" dirty="0" smtClean="0"/>
                  <a:t> </a:t>
                </a:r>
                <a:endParaRPr lang="en-SG" sz="1600" dirty="0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4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Edit</a:t>
                </a:r>
                <a:endParaRPr lang="en-SG" sz="2000" dirty="0"/>
              </a:p>
            </p:txBody>
          </p:sp>
          <p:sp>
            <p:nvSpPr>
              <p:cNvPr id="16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71531" y="3273707"/>
            <a:ext cx="5451821" cy="998670"/>
            <a:chOff x="2441695" y="4608091"/>
            <a:chExt cx="5451821" cy="998670"/>
          </a:xfrm>
        </p:grpSpPr>
        <p:grpSp>
          <p:nvGrpSpPr>
            <p:cNvPr id="23" name="Group 38"/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32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24" name="Group 41"/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29" name="Flowchart: Document 11"/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TextBox 12"/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Executable code</a:t>
                </a:r>
                <a:endParaRPr lang="en-SG" sz="1600" i="1" dirty="0"/>
              </a:p>
            </p:txBody>
          </p:sp>
          <p:sp>
            <p:nvSpPr>
              <p:cNvPr id="31" name="TextBox 13"/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a.out</a:t>
                </a:r>
                <a:endParaRPr lang="en-SG" sz="1600" dirty="0"/>
              </a:p>
            </p:txBody>
          </p:sp>
        </p:grp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26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Compile</a:t>
                </a:r>
                <a:endParaRPr lang="en-SG" sz="2000" dirty="0"/>
              </a:p>
            </p:txBody>
          </p: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775444" y="4760239"/>
            <a:ext cx="5877559" cy="931874"/>
            <a:chOff x="2445608" y="5644984"/>
            <a:chExt cx="5877559" cy="931874"/>
          </a:xfrm>
        </p:grpSpPr>
        <p:grpSp>
          <p:nvGrpSpPr>
            <p:cNvPr id="35" name="Group 38"/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46" name="Right Arrow 8"/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42" name="Rounded Rectangle 5"/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Execute</a:t>
                </a:r>
                <a:endParaRPr lang="en-SG" sz="2000" dirty="0"/>
              </a:p>
            </p:txBody>
          </p:sp>
          <p:sp>
            <p:nvSpPr>
              <p:cNvPr id="45" name="TextBox 23"/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40" name="Rounded Rectangle 32"/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39" name="TextBox 12"/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Program output</a:t>
                </a:r>
                <a:endParaRPr lang="en-SG" sz="1600" i="1" dirty="0"/>
              </a:p>
            </p:txBody>
          </p:sp>
        </p:grpSp>
      </p:grpSp>
      <p:graphicFrame>
        <p:nvGraphicFramePr>
          <p:cNvPr id="48" name="[Diagram 1]"/>
          <p:cNvGraphicFramePr/>
          <p:nvPr>
            <p:extLst>
              <p:ext uri="{D42A27DB-BD31-4B8C-83A1-F6EECF244321}">
                <p14:modId xmlns:p14="http://schemas.microsoft.com/office/powerpoint/2010/main" val="238061865"/>
              </p:ext>
            </p:extLst>
          </p:nvPr>
        </p:nvGraphicFramePr>
        <p:xfrm>
          <a:off x="7508827" y="859709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986764" y="2308197"/>
            <a:ext cx="3711667" cy="3059723"/>
            <a:chOff x="4825247" y="1676398"/>
            <a:chExt cx="3711667" cy="3059723"/>
          </a:xfrm>
        </p:grpSpPr>
        <p:sp>
          <p:nvSpPr>
            <p:cNvPr id="50" name="Circular Arrow 49"/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Incorrect result?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35490" y="2823816"/>
            <a:ext cx="1773337" cy="1493312"/>
            <a:chOff x="5926017" y="2162908"/>
            <a:chExt cx="1773337" cy="1493312"/>
          </a:xfrm>
        </p:grpSpPr>
        <p:sp>
          <p:nvSpPr>
            <p:cNvPr id="53" name="Circular Arrow 52"/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Cannot compile?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76916" y="1263065"/>
            <a:ext cx="4677508" cy="646331"/>
          </a:xfrm>
          <a:prstGeom prst="rect">
            <a:avLst/>
          </a:prstGeom>
          <a:solidFill>
            <a:srgbClr val="CCFFFF"/>
          </a:solidFill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latin typeface="Arial" pitchFamily="34" charset="0"/>
                <a:cs typeface="Arial" pitchFamily="34" charset="0"/>
              </a:rPr>
              <a:t>Test, test, and test!</a:t>
            </a:r>
            <a:endParaRPr lang="en-SG" sz="3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067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044955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A Simple C Program (1/3)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General form of a simple C program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11627" y="1969477"/>
            <a:ext cx="4979269" cy="267765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preprocessor directives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main </a:t>
            </a:r>
            <a:r>
              <a:rPr lang="en-US" sz="2800" i="1">
                <a:solidFill>
                  <a:schemeClr val="tx1"/>
                </a:solidFill>
                <a:latin typeface="Calibri" pitchFamily="34" charset="0"/>
              </a:rPr>
              <a:t>function </a:t>
            </a:r>
            <a:r>
              <a:rPr lang="en-US" sz="2800" i="1" smtClean="0">
                <a:solidFill>
                  <a:schemeClr val="tx1"/>
                </a:solidFill>
                <a:latin typeface="Calibri" pitchFamily="34" charset="0"/>
              </a:rPr>
              <a:t>header</a:t>
            </a:r>
            <a:endParaRPr lang="en-US" sz="28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800" i="1" smtClean="0">
                <a:solidFill>
                  <a:schemeClr val="tx1"/>
                </a:solidFill>
                <a:latin typeface="Calibri" pitchFamily="34" charset="0"/>
              </a:rPr>
              <a:t>declaration of variables</a:t>
            </a:r>
            <a:endParaRPr lang="en-US" sz="28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executable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2837" y="4280512"/>
            <a:ext cx="4379370" cy="206210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smtClean="0">
                <a:solidFill>
                  <a:schemeClr val="tx1"/>
                </a:solidFill>
                <a:latin typeface="Calibri" pitchFamily="34" charset="0"/>
              </a:rPr>
              <a:t>“Executable statements” </a:t>
            </a:r>
            <a:r>
              <a:rPr lang="en-US" sz="2800" smtClean="0">
                <a:solidFill>
                  <a:schemeClr val="tx1"/>
                </a:solidFill>
                <a:latin typeface="Calibri" pitchFamily="34" charset="0"/>
              </a:rPr>
              <a:t>usually consists of 3 parts: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smtClean="0">
                <a:solidFill>
                  <a:srgbClr val="002060"/>
                </a:solidFill>
                <a:latin typeface="Calibri" pitchFamily="34" charset="0"/>
              </a:rPr>
              <a:t>Input data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smtClean="0">
                <a:solidFill>
                  <a:srgbClr val="002060"/>
                </a:solidFill>
                <a:latin typeface="Calibri" pitchFamily="34" charset="0"/>
              </a:rPr>
              <a:t>Computation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smtClean="0">
                <a:solidFill>
                  <a:srgbClr val="002060"/>
                </a:solidFill>
                <a:latin typeface="Calibri" pitchFamily="34" charset="0"/>
              </a:rPr>
              <a:t>Output results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17190</TotalTime>
  <Words>4086</Words>
  <Application>Microsoft Office PowerPoint</Application>
  <PresentationFormat>On-screen Show (4:3)</PresentationFormat>
  <Paragraphs>867</Paragraphs>
  <Slides>51</Slides>
  <Notes>48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Lucida Console</vt:lpstr>
      <vt:lpstr>Times New Roman</vt:lpstr>
      <vt:lpstr>Wingdings</vt:lpstr>
      <vt:lpstr>Clarity</vt:lpstr>
      <vt:lpstr>Equation</vt:lpstr>
      <vt:lpstr>Programming Methodology (phương pháp LẬP TRÌNH) </vt:lpstr>
      <vt:lpstr>Acknowledgement</vt:lpstr>
      <vt:lpstr>Policies for students</vt:lpstr>
      <vt:lpstr>Recording of modifications</vt:lpstr>
      <vt:lpstr>Unit 3: Overview of C Programming</vt:lpstr>
      <vt:lpstr>Unit 3: Overview of C Programming</vt:lpstr>
      <vt:lpstr>Introduction</vt:lpstr>
      <vt:lpstr>Quick Review: Edit, Compile, Execute</vt:lpstr>
      <vt:lpstr>A Simple C Program (1/3)</vt:lpstr>
      <vt:lpstr>A Simple C Program (2/3)</vt:lpstr>
      <vt:lpstr>A Simple C Program (3/3)</vt:lpstr>
      <vt:lpstr>What Happens in the Computer Memory</vt:lpstr>
      <vt:lpstr>Variables</vt:lpstr>
      <vt:lpstr>Variables: Mistakes in Initialization</vt:lpstr>
      <vt:lpstr>Data Types</vt:lpstr>
      <vt:lpstr>Exercise #1: Size of Data Types</vt:lpstr>
      <vt:lpstr>Notes (1/2)</vt:lpstr>
      <vt:lpstr>Notes (2/2)</vt:lpstr>
      <vt:lpstr>Type of Errors</vt:lpstr>
      <vt:lpstr>Program Structure</vt:lpstr>
      <vt:lpstr>Program Structure: Preprocessor Directives (1/2)</vt:lpstr>
      <vt:lpstr>Program Structure: Preprocessor Directives (2/2)</vt:lpstr>
      <vt:lpstr>Program Structure: Input/Output (1/3)</vt:lpstr>
      <vt:lpstr>Program Structure: Input/Output (2/3)</vt:lpstr>
      <vt:lpstr>Program Structure: Input/Output (3/3)</vt:lpstr>
      <vt:lpstr>Exercise #2: Testing scanf() and printf()</vt:lpstr>
      <vt:lpstr>Exercise #3: Distance Conversion (1/2)</vt:lpstr>
      <vt:lpstr>Exercise #3: Distance Conversion (2/2)</vt:lpstr>
      <vt:lpstr>Program Structure: Compute (1/9)</vt:lpstr>
      <vt:lpstr>Program Structure: Compute (2/9)</vt:lpstr>
      <vt:lpstr>Program Structure: Compute (3/9)</vt:lpstr>
      <vt:lpstr>Program Structure: Compute (4/9)</vt:lpstr>
      <vt:lpstr>Program Structure: Compute (5/9)</vt:lpstr>
      <vt:lpstr>Program Structure: Compute (6/9)</vt:lpstr>
      <vt:lpstr>Program Structure: Compute (7/9)</vt:lpstr>
      <vt:lpstr>Program Structure: Compute (8/9)</vt:lpstr>
      <vt:lpstr>Program Structure: Compute (9/9)</vt:lpstr>
      <vt:lpstr>Exercise #4: Temperature Conversion</vt:lpstr>
      <vt:lpstr>Exercise #5: Freezer (1/2)</vt:lpstr>
      <vt:lpstr>Exercise #5: Freezer (2/2)</vt:lpstr>
      <vt:lpstr>Math Functions (1/2)</vt:lpstr>
      <vt:lpstr>Math Functions (2/2)</vt:lpstr>
      <vt:lpstr>Math Functions: Example (1/2)</vt:lpstr>
      <vt:lpstr>Math Functions: Example (2/2)</vt:lpstr>
      <vt:lpstr>Exercise #6: Freezer (version 2)</vt:lpstr>
      <vt:lpstr>Programming Style (1/2)</vt:lpstr>
      <vt:lpstr>Programming Style</vt:lpstr>
      <vt:lpstr>Common Mistakes (1/2)</vt:lpstr>
      <vt:lpstr>Common Mistakes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1146</cp:revision>
  <cp:lastPrinted>2014-07-01T03:51:49Z</cp:lastPrinted>
  <dcterms:created xsi:type="dcterms:W3CDTF">1998-09-05T15:03:32Z</dcterms:created>
  <dcterms:modified xsi:type="dcterms:W3CDTF">2015-08-31T13:41:53Z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